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rels" ContentType="application/vnd.openxmlformats-package.relationships+xml"/>
  <Default Extension="emf" ContentType="image/x-emf"/>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4.xml" ContentType="application/vnd.openxmlformats-officedocument.presentationml.notesSlide+xml"/>
  <Override PartName="/ppt/tags/tag124.xml" ContentType="application/vnd.openxmlformats-officedocument.presentationml.tags+xml"/>
  <Override PartName="/ppt/notesSlides/notesSlide1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6.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7.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8.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19.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22.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notesSlides/notesSlide23.xml" ContentType="application/vnd.openxmlformats-officedocument.presentationml.notesSlide+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24.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25.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26.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notesSlides/notesSlide27.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814"/>
  </p:notesMasterIdLst>
  <p:handoutMasterIdLst>
    <p:handoutMasterId r:id="rId815"/>
  </p:handoutMasterIdLst>
  <p:sldIdLst>
    <p:sldId id="368" r:id="rId2"/>
    <p:sldId id="370" r:id="rId3"/>
    <p:sldId id="369" r:id="rId4"/>
    <p:sldId id="256" r:id="rId5"/>
    <p:sldId id="282" r:id="rId6"/>
    <p:sldId id="315" r:id="rId7"/>
    <p:sldId id="258" r:id="rId8"/>
    <p:sldId id="284" r:id="rId9"/>
    <p:sldId id="285" r:id="rId10"/>
    <p:sldId id="286" r:id="rId11"/>
    <p:sldId id="259" r:id="rId12"/>
    <p:sldId id="263" r:id="rId13"/>
    <p:sldId id="266" r:id="rId14"/>
    <p:sldId id="270" r:id="rId15"/>
    <p:sldId id="271" r:id="rId16"/>
    <p:sldId id="288" r:id="rId17"/>
    <p:sldId id="287" r:id="rId18"/>
    <p:sldId id="289" r:id="rId19"/>
    <p:sldId id="373" r:id="rId20"/>
    <p:sldId id="374" r:id="rId21"/>
    <p:sldId id="277" r:id="rId22"/>
    <p:sldId id="275" r:id="rId23"/>
    <p:sldId id="276" r:id="rId24"/>
    <p:sldId id="371" r:id="rId25"/>
    <p:sldId id="317" r:id="rId26"/>
    <p:sldId id="278" r:id="rId27"/>
    <p:sldId id="293" r:id="rId28"/>
    <p:sldId id="294" r:id="rId29"/>
    <p:sldId id="292" r:id="rId30"/>
    <p:sldId id="281" r:id="rId31"/>
    <p:sldId id="295" r:id="rId32"/>
    <p:sldId id="296" r:id="rId33"/>
    <p:sldId id="297" r:id="rId34"/>
    <p:sldId id="298" r:id="rId35"/>
    <p:sldId id="300" r:id="rId36"/>
    <p:sldId id="302" r:id="rId37"/>
    <p:sldId id="304" r:id="rId38"/>
    <p:sldId id="305" r:id="rId39"/>
    <p:sldId id="319" r:id="rId40"/>
    <p:sldId id="309" r:id="rId41"/>
    <p:sldId id="366" r:id="rId42"/>
    <p:sldId id="310" r:id="rId43"/>
    <p:sldId id="311" r:id="rId44"/>
    <p:sldId id="367" r:id="rId45"/>
    <p:sldId id="320" r:id="rId46"/>
    <p:sldId id="321" r:id="rId47"/>
    <p:sldId id="358" r:id="rId48"/>
    <p:sldId id="322" r:id="rId49"/>
    <p:sldId id="325" r:id="rId50"/>
    <p:sldId id="326" r:id="rId51"/>
    <p:sldId id="328" r:id="rId52"/>
    <p:sldId id="332" r:id="rId53"/>
    <p:sldId id="360" r:id="rId54"/>
    <p:sldId id="341" r:id="rId55"/>
    <p:sldId id="342" r:id="rId56"/>
    <p:sldId id="365" r:id="rId57"/>
    <p:sldId id="344" r:id="rId58"/>
    <p:sldId id="346" r:id="rId59"/>
    <p:sldId id="375" r:id="rId60"/>
    <p:sldId id="362" r:id="rId61"/>
    <p:sldId id="372" r:id="rId62"/>
    <p:sldId id="349" r:id="rId63"/>
    <p:sldId id="350" r:id="rId64"/>
    <p:sldId id="351" r:id="rId65"/>
    <p:sldId id="352" r:id="rId66"/>
    <p:sldId id="353" r:id="rId67"/>
    <p:sldId id="363" r:id="rId68"/>
    <p:sldId id="355" r:id="rId69"/>
    <p:sldId id="356" r:id="rId70"/>
    <p:sldId id="364" r:id="rId71"/>
    <p:sldId id="376" r:id="rId72"/>
    <p:sldId id="377" r:id="rId73"/>
    <p:sldId id="378" r:id="rId74"/>
    <p:sldId id="379" r:id="rId75"/>
    <p:sldId id="380" r:id="rId76"/>
    <p:sldId id="381" r:id="rId77"/>
    <p:sldId id="382" r:id="rId78"/>
    <p:sldId id="383" r:id="rId79"/>
    <p:sldId id="384" r:id="rId80"/>
    <p:sldId id="385" r:id="rId81"/>
    <p:sldId id="386" r:id="rId82"/>
    <p:sldId id="387" r:id="rId83"/>
    <p:sldId id="388" r:id="rId84"/>
    <p:sldId id="389" r:id="rId85"/>
    <p:sldId id="390" r:id="rId86"/>
    <p:sldId id="391" r:id="rId87"/>
    <p:sldId id="392" r:id="rId88"/>
    <p:sldId id="393" r:id="rId89"/>
    <p:sldId id="394" r:id="rId90"/>
    <p:sldId id="395" r:id="rId91"/>
    <p:sldId id="396" r:id="rId92"/>
    <p:sldId id="397" r:id="rId93"/>
    <p:sldId id="398" r:id="rId94"/>
    <p:sldId id="399" r:id="rId95"/>
    <p:sldId id="400" r:id="rId96"/>
    <p:sldId id="401" r:id="rId97"/>
    <p:sldId id="402" r:id="rId98"/>
    <p:sldId id="403" r:id="rId99"/>
    <p:sldId id="404" r:id="rId100"/>
    <p:sldId id="405" r:id="rId101"/>
    <p:sldId id="406" r:id="rId102"/>
    <p:sldId id="407" r:id="rId103"/>
    <p:sldId id="408" r:id="rId104"/>
    <p:sldId id="409" r:id="rId105"/>
    <p:sldId id="410" r:id="rId106"/>
    <p:sldId id="411" r:id="rId107"/>
    <p:sldId id="412" r:id="rId108"/>
    <p:sldId id="413" r:id="rId109"/>
    <p:sldId id="414" r:id="rId110"/>
    <p:sldId id="415" r:id="rId111"/>
    <p:sldId id="416" r:id="rId112"/>
    <p:sldId id="417" r:id="rId113"/>
    <p:sldId id="418" r:id="rId114"/>
    <p:sldId id="419" r:id="rId115"/>
    <p:sldId id="420" r:id="rId116"/>
    <p:sldId id="421" r:id="rId117"/>
    <p:sldId id="422" r:id="rId118"/>
    <p:sldId id="423" r:id="rId119"/>
    <p:sldId id="424" r:id="rId120"/>
    <p:sldId id="425" r:id="rId121"/>
    <p:sldId id="426" r:id="rId122"/>
    <p:sldId id="427" r:id="rId123"/>
    <p:sldId id="428" r:id="rId124"/>
    <p:sldId id="429" r:id="rId125"/>
    <p:sldId id="430" r:id="rId126"/>
    <p:sldId id="431" r:id="rId127"/>
    <p:sldId id="432" r:id="rId128"/>
    <p:sldId id="433" r:id="rId129"/>
    <p:sldId id="434" r:id="rId130"/>
    <p:sldId id="435" r:id="rId131"/>
    <p:sldId id="436" r:id="rId132"/>
    <p:sldId id="437" r:id="rId133"/>
    <p:sldId id="438" r:id="rId134"/>
    <p:sldId id="439" r:id="rId135"/>
    <p:sldId id="440" r:id="rId136"/>
    <p:sldId id="441" r:id="rId137"/>
    <p:sldId id="442" r:id="rId138"/>
    <p:sldId id="443" r:id="rId139"/>
    <p:sldId id="444" r:id="rId140"/>
    <p:sldId id="445" r:id="rId141"/>
    <p:sldId id="446" r:id="rId142"/>
    <p:sldId id="447" r:id="rId143"/>
    <p:sldId id="448" r:id="rId144"/>
    <p:sldId id="449" r:id="rId145"/>
    <p:sldId id="450" r:id="rId146"/>
    <p:sldId id="451" r:id="rId147"/>
    <p:sldId id="452" r:id="rId148"/>
    <p:sldId id="453" r:id="rId149"/>
    <p:sldId id="454" r:id="rId150"/>
    <p:sldId id="455" r:id="rId151"/>
    <p:sldId id="456" r:id="rId152"/>
    <p:sldId id="457" r:id="rId153"/>
    <p:sldId id="458" r:id="rId154"/>
    <p:sldId id="459" r:id="rId155"/>
    <p:sldId id="460" r:id="rId156"/>
    <p:sldId id="461" r:id="rId157"/>
    <p:sldId id="462" r:id="rId158"/>
    <p:sldId id="463" r:id="rId159"/>
    <p:sldId id="464" r:id="rId160"/>
    <p:sldId id="465" r:id="rId161"/>
    <p:sldId id="466" r:id="rId162"/>
    <p:sldId id="467" r:id="rId163"/>
    <p:sldId id="468" r:id="rId164"/>
    <p:sldId id="469" r:id="rId165"/>
    <p:sldId id="470" r:id="rId166"/>
    <p:sldId id="471" r:id="rId167"/>
    <p:sldId id="472" r:id="rId168"/>
    <p:sldId id="473" r:id="rId169"/>
    <p:sldId id="474" r:id="rId170"/>
    <p:sldId id="475" r:id="rId171"/>
    <p:sldId id="476" r:id="rId172"/>
    <p:sldId id="477" r:id="rId173"/>
    <p:sldId id="478" r:id="rId174"/>
    <p:sldId id="479" r:id="rId175"/>
    <p:sldId id="480" r:id="rId176"/>
    <p:sldId id="481" r:id="rId177"/>
    <p:sldId id="482" r:id="rId178"/>
    <p:sldId id="483" r:id="rId179"/>
    <p:sldId id="484" r:id="rId180"/>
    <p:sldId id="485" r:id="rId181"/>
    <p:sldId id="486" r:id="rId182"/>
    <p:sldId id="487" r:id="rId183"/>
    <p:sldId id="488" r:id="rId184"/>
    <p:sldId id="489" r:id="rId185"/>
    <p:sldId id="490" r:id="rId186"/>
    <p:sldId id="491" r:id="rId187"/>
    <p:sldId id="492" r:id="rId188"/>
    <p:sldId id="493" r:id="rId189"/>
    <p:sldId id="494" r:id="rId190"/>
    <p:sldId id="495" r:id="rId191"/>
    <p:sldId id="496" r:id="rId192"/>
    <p:sldId id="497" r:id="rId193"/>
    <p:sldId id="498" r:id="rId194"/>
    <p:sldId id="499" r:id="rId195"/>
    <p:sldId id="500" r:id="rId196"/>
    <p:sldId id="501" r:id="rId197"/>
    <p:sldId id="502" r:id="rId198"/>
    <p:sldId id="503" r:id="rId199"/>
    <p:sldId id="504" r:id="rId200"/>
    <p:sldId id="505" r:id="rId201"/>
    <p:sldId id="506" r:id="rId202"/>
    <p:sldId id="507" r:id="rId203"/>
    <p:sldId id="508" r:id="rId204"/>
    <p:sldId id="509" r:id="rId205"/>
    <p:sldId id="510" r:id="rId206"/>
    <p:sldId id="511" r:id="rId207"/>
    <p:sldId id="512" r:id="rId208"/>
    <p:sldId id="513" r:id="rId209"/>
    <p:sldId id="514" r:id="rId210"/>
    <p:sldId id="515" r:id="rId211"/>
    <p:sldId id="516" r:id="rId212"/>
    <p:sldId id="517" r:id="rId213"/>
    <p:sldId id="518" r:id="rId214"/>
    <p:sldId id="519" r:id="rId215"/>
    <p:sldId id="520" r:id="rId216"/>
    <p:sldId id="521" r:id="rId217"/>
    <p:sldId id="522" r:id="rId218"/>
    <p:sldId id="523" r:id="rId219"/>
    <p:sldId id="524" r:id="rId220"/>
    <p:sldId id="525" r:id="rId221"/>
    <p:sldId id="526" r:id="rId222"/>
    <p:sldId id="527" r:id="rId223"/>
    <p:sldId id="528" r:id="rId224"/>
    <p:sldId id="529" r:id="rId225"/>
    <p:sldId id="530" r:id="rId226"/>
    <p:sldId id="531" r:id="rId227"/>
    <p:sldId id="532" r:id="rId228"/>
    <p:sldId id="533" r:id="rId229"/>
    <p:sldId id="534" r:id="rId230"/>
    <p:sldId id="535" r:id="rId231"/>
    <p:sldId id="536" r:id="rId232"/>
    <p:sldId id="537" r:id="rId233"/>
    <p:sldId id="538" r:id="rId234"/>
    <p:sldId id="539" r:id="rId235"/>
    <p:sldId id="540" r:id="rId236"/>
    <p:sldId id="541" r:id="rId237"/>
    <p:sldId id="542" r:id="rId238"/>
    <p:sldId id="543" r:id="rId239"/>
    <p:sldId id="544" r:id="rId240"/>
    <p:sldId id="545" r:id="rId241"/>
    <p:sldId id="546" r:id="rId242"/>
    <p:sldId id="547" r:id="rId243"/>
    <p:sldId id="548" r:id="rId244"/>
    <p:sldId id="549" r:id="rId245"/>
    <p:sldId id="550" r:id="rId246"/>
    <p:sldId id="551" r:id="rId247"/>
    <p:sldId id="552" r:id="rId248"/>
    <p:sldId id="553" r:id="rId249"/>
    <p:sldId id="554" r:id="rId250"/>
    <p:sldId id="555" r:id="rId251"/>
    <p:sldId id="556" r:id="rId252"/>
    <p:sldId id="557" r:id="rId253"/>
    <p:sldId id="558" r:id="rId254"/>
    <p:sldId id="559" r:id="rId255"/>
    <p:sldId id="560" r:id="rId256"/>
    <p:sldId id="561" r:id="rId257"/>
    <p:sldId id="562" r:id="rId258"/>
    <p:sldId id="563" r:id="rId259"/>
    <p:sldId id="564" r:id="rId260"/>
    <p:sldId id="565" r:id="rId261"/>
    <p:sldId id="566" r:id="rId262"/>
    <p:sldId id="567" r:id="rId263"/>
    <p:sldId id="568" r:id="rId264"/>
    <p:sldId id="569" r:id="rId265"/>
    <p:sldId id="570" r:id="rId266"/>
    <p:sldId id="571" r:id="rId267"/>
    <p:sldId id="572" r:id="rId268"/>
    <p:sldId id="573" r:id="rId269"/>
    <p:sldId id="574" r:id="rId270"/>
    <p:sldId id="575" r:id="rId271"/>
    <p:sldId id="576" r:id="rId272"/>
    <p:sldId id="577" r:id="rId273"/>
    <p:sldId id="578" r:id="rId274"/>
    <p:sldId id="579" r:id="rId275"/>
    <p:sldId id="580" r:id="rId276"/>
    <p:sldId id="581" r:id="rId277"/>
    <p:sldId id="582" r:id="rId278"/>
    <p:sldId id="583" r:id="rId279"/>
    <p:sldId id="584" r:id="rId280"/>
    <p:sldId id="585" r:id="rId281"/>
    <p:sldId id="586" r:id="rId282"/>
    <p:sldId id="587" r:id="rId283"/>
    <p:sldId id="588" r:id="rId284"/>
    <p:sldId id="589" r:id="rId285"/>
    <p:sldId id="590" r:id="rId286"/>
    <p:sldId id="591" r:id="rId287"/>
    <p:sldId id="592" r:id="rId288"/>
    <p:sldId id="593" r:id="rId289"/>
    <p:sldId id="594" r:id="rId290"/>
    <p:sldId id="595" r:id="rId291"/>
    <p:sldId id="596" r:id="rId292"/>
    <p:sldId id="597" r:id="rId293"/>
    <p:sldId id="598" r:id="rId294"/>
    <p:sldId id="599" r:id="rId295"/>
    <p:sldId id="600" r:id="rId296"/>
    <p:sldId id="601" r:id="rId297"/>
    <p:sldId id="602" r:id="rId298"/>
    <p:sldId id="603" r:id="rId299"/>
    <p:sldId id="604" r:id="rId300"/>
    <p:sldId id="605" r:id="rId301"/>
    <p:sldId id="606" r:id="rId302"/>
    <p:sldId id="607" r:id="rId303"/>
    <p:sldId id="608" r:id="rId304"/>
    <p:sldId id="609" r:id="rId305"/>
    <p:sldId id="610" r:id="rId306"/>
    <p:sldId id="611" r:id="rId307"/>
    <p:sldId id="612" r:id="rId308"/>
    <p:sldId id="613" r:id="rId309"/>
    <p:sldId id="614" r:id="rId310"/>
    <p:sldId id="615" r:id="rId311"/>
    <p:sldId id="616" r:id="rId312"/>
    <p:sldId id="617" r:id="rId313"/>
    <p:sldId id="618" r:id="rId314"/>
    <p:sldId id="619" r:id="rId315"/>
    <p:sldId id="620" r:id="rId316"/>
    <p:sldId id="621" r:id="rId317"/>
    <p:sldId id="622" r:id="rId318"/>
    <p:sldId id="623" r:id="rId319"/>
    <p:sldId id="624" r:id="rId320"/>
    <p:sldId id="625" r:id="rId321"/>
    <p:sldId id="626" r:id="rId322"/>
    <p:sldId id="627" r:id="rId323"/>
    <p:sldId id="628" r:id="rId324"/>
    <p:sldId id="629" r:id="rId325"/>
    <p:sldId id="630" r:id="rId326"/>
    <p:sldId id="631" r:id="rId327"/>
    <p:sldId id="632" r:id="rId328"/>
    <p:sldId id="633" r:id="rId329"/>
    <p:sldId id="634" r:id="rId330"/>
    <p:sldId id="635" r:id="rId331"/>
    <p:sldId id="636" r:id="rId332"/>
    <p:sldId id="637" r:id="rId333"/>
    <p:sldId id="638" r:id="rId334"/>
    <p:sldId id="639" r:id="rId335"/>
    <p:sldId id="640" r:id="rId336"/>
    <p:sldId id="641" r:id="rId337"/>
    <p:sldId id="642" r:id="rId338"/>
    <p:sldId id="643" r:id="rId339"/>
    <p:sldId id="644" r:id="rId340"/>
    <p:sldId id="645" r:id="rId341"/>
    <p:sldId id="646" r:id="rId342"/>
    <p:sldId id="647" r:id="rId343"/>
    <p:sldId id="648" r:id="rId344"/>
    <p:sldId id="649" r:id="rId345"/>
    <p:sldId id="650" r:id="rId346"/>
    <p:sldId id="651" r:id="rId347"/>
    <p:sldId id="652" r:id="rId348"/>
    <p:sldId id="653" r:id="rId349"/>
    <p:sldId id="654" r:id="rId350"/>
    <p:sldId id="655" r:id="rId351"/>
    <p:sldId id="656" r:id="rId352"/>
    <p:sldId id="657" r:id="rId353"/>
    <p:sldId id="658" r:id="rId354"/>
    <p:sldId id="659" r:id="rId355"/>
    <p:sldId id="660" r:id="rId356"/>
    <p:sldId id="661" r:id="rId357"/>
    <p:sldId id="662" r:id="rId358"/>
    <p:sldId id="663" r:id="rId359"/>
    <p:sldId id="664" r:id="rId360"/>
    <p:sldId id="665" r:id="rId361"/>
    <p:sldId id="666" r:id="rId362"/>
    <p:sldId id="667" r:id="rId363"/>
    <p:sldId id="668" r:id="rId364"/>
    <p:sldId id="669" r:id="rId365"/>
    <p:sldId id="670" r:id="rId366"/>
    <p:sldId id="671" r:id="rId367"/>
    <p:sldId id="672" r:id="rId368"/>
    <p:sldId id="673" r:id="rId369"/>
    <p:sldId id="674" r:id="rId370"/>
    <p:sldId id="675" r:id="rId371"/>
    <p:sldId id="676" r:id="rId372"/>
    <p:sldId id="677" r:id="rId373"/>
    <p:sldId id="678" r:id="rId374"/>
    <p:sldId id="679" r:id="rId375"/>
    <p:sldId id="680" r:id="rId376"/>
    <p:sldId id="681" r:id="rId377"/>
    <p:sldId id="682" r:id="rId378"/>
    <p:sldId id="683" r:id="rId379"/>
    <p:sldId id="684" r:id="rId380"/>
    <p:sldId id="685" r:id="rId381"/>
    <p:sldId id="686" r:id="rId382"/>
    <p:sldId id="687" r:id="rId383"/>
    <p:sldId id="688" r:id="rId384"/>
    <p:sldId id="689" r:id="rId385"/>
    <p:sldId id="690" r:id="rId386"/>
    <p:sldId id="691" r:id="rId387"/>
    <p:sldId id="692" r:id="rId388"/>
    <p:sldId id="693" r:id="rId389"/>
    <p:sldId id="694" r:id="rId390"/>
    <p:sldId id="695" r:id="rId391"/>
    <p:sldId id="696" r:id="rId392"/>
    <p:sldId id="697" r:id="rId393"/>
    <p:sldId id="698" r:id="rId394"/>
    <p:sldId id="699" r:id="rId395"/>
    <p:sldId id="700" r:id="rId396"/>
    <p:sldId id="701" r:id="rId397"/>
    <p:sldId id="702" r:id="rId398"/>
    <p:sldId id="703" r:id="rId399"/>
    <p:sldId id="704" r:id="rId400"/>
    <p:sldId id="705" r:id="rId401"/>
    <p:sldId id="706" r:id="rId402"/>
    <p:sldId id="707" r:id="rId403"/>
    <p:sldId id="708" r:id="rId404"/>
    <p:sldId id="709" r:id="rId405"/>
    <p:sldId id="710" r:id="rId406"/>
    <p:sldId id="711" r:id="rId407"/>
    <p:sldId id="712" r:id="rId408"/>
    <p:sldId id="713" r:id="rId409"/>
    <p:sldId id="714" r:id="rId410"/>
    <p:sldId id="715" r:id="rId411"/>
    <p:sldId id="716" r:id="rId412"/>
    <p:sldId id="717" r:id="rId413"/>
    <p:sldId id="718" r:id="rId414"/>
    <p:sldId id="719" r:id="rId415"/>
    <p:sldId id="720" r:id="rId416"/>
    <p:sldId id="721" r:id="rId417"/>
    <p:sldId id="722" r:id="rId418"/>
    <p:sldId id="723" r:id="rId419"/>
    <p:sldId id="724" r:id="rId420"/>
    <p:sldId id="725" r:id="rId421"/>
    <p:sldId id="726" r:id="rId422"/>
    <p:sldId id="727" r:id="rId423"/>
    <p:sldId id="728" r:id="rId424"/>
    <p:sldId id="729" r:id="rId425"/>
    <p:sldId id="730" r:id="rId426"/>
    <p:sldId id="731" r:id="rId427"/>
    <p:sldId id="732" r:id="rId428"/>
    <p:sldId id="733" r:id="rId429"/>
    <p:sldId id="734" r:id="rId430"/>
    <p:sldId id="735" r:id="rId431"/>
    <p:sldId id="736" r:id="rId432"/>
    <p:sldId id="737" r:id="rId433"/>
    <p:sldId id="738" r:id="rId434"/>
    <p:sldId id="739" r:id="rId435"/>
    <p:sldId id="740" r:id="rId436"/>
    <p:sldId id="741" r:id="rId437"/>
    <p:sldId id="742" r:id="rId438"/>
    <p:sldId id="743" r:id="rId439"/>
    <p:sldId id="744" r:id="rId440"/>
    <p:sldId id="745" r:id="rId441"/>
    <p:sldId id="746" r:id="rId442"/>
    <p:sldId id="747" r:id="rId443"/>
    <p:sldId id="748" r:id="rId444"/>
    <p:sldId id="749" r:id="rId445"/>
    <p:sldId id="750" r:id="rId446"/>
    <p:sldId id="751" r:id="rId447"/>
    <p:sldId id="752" r:id="rId448"/>
    <p:sldId id="753" r:id="rId449"/>
    <p:sldId id="754" r:id="rId450"/>
    <p:sldId id="755" r:id="rId451"/>
    <p:sldId id="756" r:id="rId452"/>
    <p:sldId id="757" r:id="rId453"/>
    <p:sldId id="758" r:id="rId454"/>
    <p:sldId id="759" r:id="rId455"/>
    <p:sldId id="760" r:id="rId456"/>
    <p:sldId id="761" r:id="rId457"/>
    <p:sldId id="762" r:id="rId458"/>
    <p:sldId id="763" r:id="rId459"/>
    <p:sldId id="764" r:id="rId460"/>
    <p:sldId id="765" r:id="rId461"/>
    <p:sldId id="766" r:id="rId462"/>
    <p:sldId id="767" r:id="rId463"/>
    <p:sldId id="768" r:id="rId464"/>
    <p:sldId id="769" r:id="rId465"/>
    <p:sldId id="770" r:id="rId466"/>
    <p:sldId id="771" r:id="rId467"/>
    <p:sldId id="772" r:id="rId468"/>
    <p:sldId id="773" r:id="rId469"/>
    <p:sldId id="774" r:id="rId470"/>
    <p:sldId id="775" r:id="rId471"/>
    <p:sldId id="776" r:id="rId472"/>
    <p:sldId id="777" r:id="rId473"/>
    <p:sldId id="778" r:id="rId474"/>
    <p:sldId id="779" r:id="rId475"/>
    <p:sldId id="780" r:id="rId476"/>
    <p:sldId id="781" r:id="rId477"/>
    <p:sldId id="782" r:id="rId478"/>
    <p:sldId id="783" r:id="rId479"/>
    <p:sldId id="784" r:id="rId480"/>
    <p:sldId id="785" r:id="rId481"/>
    <p:sldId id="786" r:id="rId482"/>
    <p:sldId id="787" r:id="rId483"/>
    <p:sldId id="788" r:id="rId484"/>
    <p:sldId id="789" r:id="rId485"/>
    <p:sldId id="790" r:id="rId486"/>
    <p:sldId id="791" r:id="rId487"/>
    <p:sldId id="792" r:id="rId488"/>
    <p:sldId id="793" r:id="rId489"/>
    <p:sldId id="794" r:id="rId490"/>
    <p:sldId id="795" r:id="rId491"/>
    <p:sldId id="796" r:id="rId492"/>
    <p:sldId id="797" r:id="rId493"/>
    <p:sldId id="798" r:id="rId494"/>
    <p:sldId id="799" r:id="rId495"/>
    <p:sldId id="800" r:id="rId496"/>
    <p:sldId id="801" r:id="rId497"/>
    <p:sldId id="802" r:id="rId498"/>
    <p:sldId id="803" r:id="rId499"/>
    <p:sldId id="804" r:id="rId500"/>
    <p:sldId id="805" r:id="rId501"/>
    <p:sldId id="806" r:id="rId502"/>
    <p:sldId id="807" r:id="rId503"/>
    <p:sldId id="808" r:id="rId504"/>
    <p:sldId id="809" r:id="rId505"/>
    <p:sldId id="810" r:id="rId506"/>
    <p:sldId id="811" r:id="rId507"/>
    <p:sldId id="812" r:id="rId508"/>
    <p:sldId id="813" r:id="rId509"/>
    <p:sldId id="814" r:id="rId510"/>
    <p:sldId id="815" r:id="rId511"/>
    <p:sldId id="816" r:id="rId512"/>
    <p:sldId id="817" r:id="rId513"/>
    <p:sldId id="818" r:id="rId514"/>
    <p:sldId id="819" r:id="rId515"/>
    <p:sldId id="820" r:id="rId516"/>
    <p:sldId id="821" r:id="rId517"/>
    <p:sldId id="822" r:id="rId518"/>
    <p:sldId id="823" r:id="rId519"/>
    <p:sldId id="824" r:id="rId520"/>
    <p:sldId id="825" r:id="rId521"/>
    <p:sldId id="826" r:id="rId522"/>
    <p:sldId id="827" r:id="rId523"/>
    <p:sldId id="828" r:id="rId524"/>
    <p:sldId id="829" r:id="rId525"/>
    <p:sldId id="830" r:id="rId526"/>
    <p:sldId id="831" r:id="rId527"/>
    <p:sldId id="832" r:id="rId528"/>
    <p:sldId id="833" r:id="rId529"/>
    <p:sldId id="834" r:id="rId530"/>
    <p:sldId id="835" r:id="rId531"/>
    <p:sldId id="836" r:id="rId532"/>
    <p:sldId id="837" r:id="rId533"/>
    <p:sldId id="838" r:id="rId534"/>
    <p:sldId id="839" r:id="rId535"/>
    <p:sldId id="840" r:id="rId536"/>
    <p:sldId id="841" r:id="rId537"/>
    <p:sldId id="842" r:id="rId538"/>
    <p:sldId id="843" r:id="rId539"/>
    <p:sldId id="844" r:id="rId540"/>
    <p:sldId id="845" r:id="rId541"/>
    <p:sldId id="846" r:id="rId542"/>
    <p:sldId id="847" r:id="rId543"/>
    <p:sldId id="848" r:id="rId544"/>
    <p:sldId id="849" r:id="rId545"/>
    <p:sldId id="850" r:id="rId546"/>
    <p:sldId id="851" r:id="rId547"/>
    <p:sldId id="852" r:id="rId548"/>
    <p:sldId id="853" r:id="rId549"/>
    <p:sldId id="854" r:id="rId550"/>
    <p:sldId id="855" r:id="rId551"/>
    <p:sldId id="856" r:id="rId552"/>
    <p:sldId id="857" r:id="rId553"/>
    <p:sldId id="858" r:id="rId554"/>
    <p:sldId id="859" r:id="rId555"/>
    <p:sldId id="860" r:id="rId556"/>
    <p:sldId id="861" r:id="rId557"/>
    <p:sldId id="862" r:id="rId558"/>
    <p:sldId id="863" r:id="rId559"/>
    <p:sldId id="864" r:id="rId560"/>
    <p:sldId id="865" r:id="rId561"/>
    <p:sldId id="866" r:id="rId562"/>
    <p:sldId id="867" r:id="rId563"/>
    <p:sldId id="868" r:id="rId564"/>
    <p:sldId id="869" r:id="rId565"/>
    <p:sldId id="870" r:id="rId566"/>
    <p:sldId id="871" r:id="rId567"/>
    <p:sldId id="872" r:id="rId568"/>
    <p:sldId id="873" r:id="rId569"/>
    <p:sldId id="874" r:id="rId570"/>
    <p:sldId id="875" r:id="rId571"/>
    <p:sldId id="876" r:id="rId572"/>
    <p:sldId id="877" r:id="rId573"/>
    <p:sldId id="878" r:id="rId574"/>
    <p:sldId id="879" r:id="rId575"/>
    <p:sldId id="880" r:id="rId576"/>
    <p:sldId id="881" r:id="rId577"/>
    <p:sldId id="882" r:id="rId578"/>
    <p:sldId id="883" r:id="rId579"/>
    <p:sldId id="884" r:id="rId580"/>
    <p:sldId id="885" r:id="rId581"/>
    <p:sldId id="886" r:id="rId582"/>
    <p:sldId id="887" r:id="rId583"/>
    <p:sldId id="888" r:id="rId584"/>
    <p:sldId id="889" r:id="rId585"/>
    <p:sldId id="890" r:id="rId586"/>
    <p:sldId id="891" r:id="rId587"/>
    <p:sldId id="892" r:id="rId588"/>
    <p:sldId id="893" r:id="rId589"/>
    <p:sldId id="894" r:id="rId590"/>
    <p:sldId id="895" r:id="rId591"/>
    <p:sldId id="896" r:id="rId592"/>
    <p:sldId id="897" r:id="rId593"/>
    <p:sldId id="898" r:id="rId594"/>
    <p:sldId id="899" r:id="rId595"/>
    <p:sldId id="900" r:id="rId596"/>
    <p:sldId id="901" r:id="rId597"/>
    <p:sldId id="902" r:id="rId598"/>
    <p:sldId id="903" r:id="rId599"/>
    <p:sldId id="904" r:id="rId600"/>
    <p:sldId id="905" r:id="rId601"/>
    <p:sldId id="906" r:id="rId602"/>
    <p:sldId id="907" r:id="rId603"/>
    <p:sldId id="908" r:id="rId604"/>
    <p:sldId id="909" r:id="rId605"/>
    <p:sldId id="910" r:id="rId606"/>
    <p:sldId id="911" r:id="rId607"/>
    <p:sldId id="912" r:id="rId608"/>
    <p:sldId id="913" r:id="rId609"/>
    <p:sldId id="914" r:id="rId610"/>
    <p:sldId id="915" r:id="rId611"/>
    <p:sldId id="916" r:id="rId612"/>
    <p:sldId id="917" r:id="rId613"/>
    <p:sldId id="918" r:id="rId614"/>
    <p:sldId id="919" r:id="rId615"/>
    <p:sldId id="920" r:id="rId616"/>
    <p:sldId id="921" r:id="rId617"/>
    <p:sldId id="922" r:id="rId618"/>
    <p:sldId id="923" r:id="rId619"/>
    <p:sldId id="924" r:id="rId620"/>
    <p:sldId id="925" r:id="rId621"/>
    <p:sldId id="926" r:id="rId622"/>
    <p:sldId id="927" r:id="rId623"/>
    <p:sldId id="928" r:id="rId624"/>
    <p:sldId id="929" r:id="rId625"/>
    <p:sldId id="930" r:id="rId626"/>
    <p:sldId id="931" r:id="rId627"/>
    <p:sldId id="932" r:id="rId628"/>
    <p:sldId id="933" r:id="rId629"/>
    <p:sldId id="934" r:id="rId630"/>
    <p:sldId id="935" r:id="rId631"/>
    <p:sldId id="936" r:id="rId632"/>
    <p:sldId id="937" r:id="rId633"/>
    <p:sldId id="938" r:id="rId634"/>
    <p:sldId id="939" r:id="rId635"/>
    <p:sldId id="940" r:id="rId636"/>
    <p:sldId id="941" r:id="rId637"/>
    <p:sldId id="942" r:id="rId638"/>
    <p:sldId id="943" r:id="rId639"/>
    <p:sldId id="944" r:id="rId640"/>
    <p:sldId id="945" r:id="rId641"/>
    <p:sldId id="946" r:id="rId642"/>
    <p:sldId id="947" r:id="rId643"/>
    <p:sldId id="948" r:id="rId644"/>
    <p:sldId id="949" r:id="rId645"/>
    <p:sldId id="950" r:id="rId646"/>
    <p:sldId id="951" r:id="rId647"/>
    <p:sldId id="952" r:id="rId648"/>
    <p:sldId id="953" r:id="rId649"/>
    <p:sldId id="954" r:id="rId650"/>
    <p:sldId id="955" r:id="rId651"/>
    <p:sldId id="956" r:id="rId652"/>
    <p:sldId id="957" r:id="rId653"/>
    <p:sldId id="958" r:id="rId654"/>
    <p:sldId id="959" r:id="rId655"/>
    <p:sldId id="960" r:id="rId656"/>
    <p:sldId id="961" r:id="rId657"/>
    <p:sldId id="962" r:id="rId658"/>
    <p:sldId id="963" r:id="rId659"/>
    <p:sldId id="964" r:id="rId660"/>
    <p:sldId id="965" r:id="rId661"/>
    <p:sldId id="966" r:id="rId662"/>
    <p:sldId id="967" r:id="rId663"/>
    <p:sldId id="968" r:id="rId664"/>
    <p:sldId id="969" r:id="rId665"/>
    <p:sldId id="970" r:id="rId666"/>
    <p:sldId id="971" r:id="rId667"/>
    <p:sldId id="972" r:id="rId668"/>
    <p:sldId id="973" r:id="rId669"/>
    <p:sldId id="974" r:id="rId670"/>
    <p:sldId id="975" r:id="rId671"/>
    <p:sldId id="976" r:id="rId672"/>
    <p:sldId id="977" r:id="rId673"/>
    <p:sldId id="978" r:id="rId674"/>
    <p:sldId id="979" r:id="rId675"/>
    <p:sldId id="980" r:id="rId676"/>
    <p:sldId id="981" r:id="rId677"/>
    <p:sldId id="982" r:id="rId678"/>
    <p:sldId id="983" r:id="rId679"/>
    <p:sldId id="984" r:id="rId680"/>
    <p:sldId id="985" r:id="rId681"/>
    <p:sldId id="986" r:id="rId682"/>
    <p:sldId id="987" r:id="rId683"/>
    <p:sldId id="988" r:id="rId684"/>
    <p:sldId id="989" r:id="rId685"/>
    <p:sldId id="990" r:id="rId686"/>
    <p:sldId id="991" r:id="rId687"/>
    <p:sldId id="992" r:id="rId688"/>
    <p:sldId id="993" r:id="rId689"/>
    <p:sldId id="994" r:id="rId690"/>
    <p:sldId id="995" r:id="rId691"/>
    <p:sldId id="996" r:id="rId692"/>
    <p:sldId id="997" r:id="rId693"/>
    <p:sldId id="998" r:id="rId694"/>
    <p:sldId id="999" r:id="rId695"/>
    <p:sldId id="1000" r:id="rId696"/>
    <p:sldId id="1001" r:id="rId697"/>
    <p:sldId id="1002" r:id="rId698"/>
    <p:sldId id="1003" r:id="rId699"/>
    <p:sldId id="1004" r:id="rId700"/>
    <p:sldId id="1005" r:id="rId701"/>
    <p:sldId id="1006" r:id="rId702"/>
    <p:sldId id="1007" r:id="rId703"/>
    <p:sldId id="1008" r:id="rId704"/>
    <p:sldId id="1009" r:id="rId705"/>
    <p:sldId id="1010" r:id="rId706"/>
    <p:sldId id="1011" r:id="rId707"/>
    <p:sldId id="1012" r:id="rId708"/>
    <p:sldId id="1013" r:id="rId709"/>
    <p:sldId id="1014" r:id="rId710"/>
    <p:sldId id="1015" r:id="rId711"/>
    <p:sldId id="1016" r:id="rId712"/>
    <p:sldId id="1017" r:id="rId713"/>
    <p:sldId id="1018" r:id="rId714"/>
    <p:sldId id="1019" r:id="rId715"/>
    <p:sldId id="1020" r:id="rId716"/>
    <p:sldId id="1021" r:id="rId717"/>
    <p:sldId id="1022" r:id="rId718"/>
    <p:sldId id="1023" r:id="rId719"/>
    <p:sldId id="1024" r:id="rId720"/>
    <p:sldId id="1025" r:id="rId721"/>
    <p:sldId id="1026" r:id="rId722"/>
    <p:sldId id="1027" r:id="rId723"/>
    <p:sldId id="1028" r:id="rId724"/>
    <p:sldId id="1029" r:id="rId725"/>
    <p:sldId id="1030" r:id="rId726"/>
    <p:sldId id="1031" r:id="rId727"/>
    <p:sldId id="1032" r:id="rId728"/>
    <p:sldId id="1033" r:id="rId729"/>
    <p:sldId id="1034" r:id="rId730"/>
    <p:sldId id="1035" r:id="rId731"/>
    <p:sldId id="1036" r:id="rId732"/>
    <p:sldId id="1037" r:id="rId733"/>
    <p:sldId id="1038" r:id="rId734"/>
    <p:sldId id="1039" r:id="rId735"/>
    <p:sldId id="1040" r:id="rId736"/>
    <p:sldId id="1041" r:id="rId737"/>
    <p:sldId id="1042" r:id="rId738"/>
    <p:sldId id="1043" r:id="rId739"/>
    <p:sldId id="1044" r:id="rId740"/>
    <p:sldId id="1045" r:id="rId741"/>
    <p:sldId id="1046" r:id="rId742"/>
    <p:sldId id="1047" r:id="rId743"/>
    <p:sldId id="1048" r:id="rId744"/>
    <p:sldId id="1049" r:id="rId745"/>
    <p:sldId id="1050" r:id="rId746"/>
    <p:sldId id="1051" r:id="rId747"/>
    <p:sldId id="1052" r:id="rId748"/>
    <p:sldId id="1053" r:id="rId749"/>
    <p:sldId id="1054" r:id="rId750"/>
    <p:sldId id="1055" r:id="rId751"/>
    <p:sldId id="1056" r:id="rId752"/>
    <p:sldId id="1057" r:id="rId753"/>
    <p:sldId id="1058" r:id="rId754"/>
    <p:sldId id="1059" r:id="rId755"/>
    <p:sldId id="1060" r:id="rId756"/>
    <p:sldId id="1061" r:id="rId757"/>
    <p:sldId id="1062" r:id="rId758"/>
    <p:sldId id="1063" r:id="rId759"/>
    <p:sldId id="1064" r:id="rId760"/>
    <p:sldId id="1065" r:id="rId761"/>
    <p:sldId id="1066" r:id="rId762"/>
    <p:sldId id="1067" r:id="rId763"/>
    <p:sldId id="1068" r:id="rId764"/>
    <p:sldId id="1069" r:id="rId765"/>
    <p:sldId id="1070" r:id="rId766"/>
    <p:sldId id="1071" r:id="rId767"/>
    <p:sldId id="1072" r:id="rId768"/>
    <p:sldId id="1073" r:id="rId769"/>
    <p:sldId id="1074" r:id="rId770"/>
    <p:sldId id="1075" r:id="rId771"/>
    <p:sldId id="1076" r:id="rId772"/>
    <p:sldId id="1077" r:id="rId773"/>
    <p:sldId id="1078" r:id="rId774"/>
    <p:sldId id="1079" r:id="rId775"/>
    <p:sldId id="1080" r:id="rId776"/>
    <p:sldId id="1081" r:id="rId777"/>
    <p:sldId id="1082" r:id="rId778"/>
    <p:sldId id="1083" r:id="rId779"/>
    <p:sldId id="1084" r:id="rId780"/>
    <p:sldId id="1085" r:id="rId781"/>
    <p:sldId id="1086" r:id="rId782"/>
    <p:sldId id="1087" r:id="rId783"/>
    <p:sldId id="1088" r:id="rId784"/>
    <p:sldId id="1089" r:id="rId785"/>
    <p:sldId id="1090" r:id="rId786"/>
    <p:sldId id="1091" r:id="rId787"/>
    <p:sldId id="1092" r:id="rId788"/>
    <p:sldId id="1093" r:id="rId789"/>
    <p:sldId id="1094" r:id="rId790"/>
    <p:sldId id="1095" r:id="rId791"/>
    <p:sldId id="1096" r:id="rId792"/>
    <p:sldId id="1097" r:id="rId793"/>
    <p:sldId id="1098" r:id="rId794"/>
    <p:sldId id="1099" r:id="rId795"/>
    <p:sldId id="1100" r:id="rId796"/>
    <p:sldId id="1101" r:id="rId797"/>
    <p:sldId id="1102" r:id="rId798"/>
    <p:sldId id="1103" r:id="rId799"/>
    <p:sldId id="1104" r:id="rId800"/>
    <p:sldId id="1105" r:id="rId801"/>
    <p:sldId id="1106" r:id="rId802"/>
    <p:sldId id="1107" r:id="rId803"/>
    <p:sldId id="1108" r:id="rId804"/>
    <p:sldId id="1109" r:id="rId805"/>
    <p:sldId id="1110" r:id="rId806"/>
    <p:sldId id="1111" r:id="rId807"/>
    <p:sldId id="1112" r:id="rId808"/>
    <p:sldId id="1113" r:id="rId809"/>
    <p:sldId id="1114" r:id="rId810"/>
    <p:sldId id="1115" r:id="rId811"/>
    <p:sldId id="1116" r:id="rId812"/>
    <p:sldId id="1117" r:id="rId8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91549"/>
  </p:normalViewPr>
  <p:slideViewPr>
    <p:cSldViewPr>
      <p:cViewPr varScale="1">
        <p:scale>
          <a:sx n="88" d="100"/>
          <a:sy n="88" d="100"/>
        </p:scale>
        <p:origin x="224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800" Type="http://schemas.openxmlformats.org/officeDocument/2006/relationships/slide" Target="slides/slide799.xml"/><Relationship Id="rId801" Type="http://schemas.openxmlformats.org/officeDocument/2006/relationships/slide" Target="slides/slide800.xml"/><Relationship Id="rId802" Type="http://schemas.openxmlformats.org/officeDocument/2006/relationships/slide" Target="slides/slide801.xml"/><Relationship Id="rId803" Type="http://schemas.openxmlformats.org/officeDocument/2006/relationships/slide" Target="slides/slide802.xml"/><Relationship Id="rId804" Type="http://schemas.openxmlformats.org/officeDocument/2006/relationships/slide" Target="slides/slide803.xml"/><Relationship Id="rId805" Type="http://schemas.openxmlformats.org/officeDocument/2006/relationships/slide" Target="slides/slide804.xml"/><Relationship Id="rId806" Type="http://schemas.openxmlformats.org/officeDocument/2006/relationships/slide" Target="slides/slide805.xml"/><Relationship Id="rId807" Type="http://schemas.openxmlformats.org/officeDocument/2006/relationships/slide" Target="slides/slide806.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808" Type="http://schemas.openxmlformats.org/officeDocument/2006/relationships/slide" Target="slides/slide807.xml"/><Relationship Id="rId809" Type="http://schemas.openxmlformats.org/officeDocument/2006/relationships/slide" Target="slides/slide80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10" Type="http://schemas.openxmlformats.org/officeDocument/2006/relationships/slide" Target="slides/slide809.xml"/><Relationship Id="rId811" Type="http://schemas.openxmlformats.org/officeDocument/2006/relationships/slide" Target="slides/slide810.xml"/><Relationship Id="rId812" Type="http://schemas.openxmlformats.org/officeDocument/2006/relationships/slide" Target="slides/slide811.xml"/><Relationship Id="rId813" Type="http://schemas.openxmlformats.org/officeDocument/2006/relationships/slide" Target="slides/slide812.xml"/><Relationship Id="rId814" Type="http://schemas.openxmlformats.org/officeDocument/2006/relationships/notesMaster" Target="notesMasters/notesMaster1.xml"/><Relationship Id="rId815" Type="http://schemas.openxmlformats.org/officeDocument/2006/relationships/handoutMaster" Target="handoutMasters/handoutMaster1.xml"/><Relationship Id="rId816" Type="http://schemas.openxmlformats.org/officeDocument/2006/relationships/presProps" Target="presProps.xml"/><Relationship Id="rId817" Type="http://schemas.openxmlformats.org/officeDocument/2006/relationships/viewProps" Target="viewProps.xml"/><Relationship Id="rId818" Type="http://schemas.openxmlformats.org/officeDocument/2006/relationships/theme" Target="theme/theme1.xml"/><Relationship Id="rId819" Type="http://schemas.openxmlformats.org/officeDocument/2006/relationships/tableStyles" Target="tableStyles.xml"/><Relationship Id="rId700" Type="http://schemas.openxmlformats.org/officeDocument/2006/relationships/slide" Target="slides/slide699.xml"/><Relationship Id="rId701" Type="http://schemas.openxmlformats.org/officeDocument/2006/relationships/slide" Target="slides/slide700.xml"/><Relationship Id="rId702" Type="http://schemas.openxmlformats.org/officeDocument/2006/relationships/slide" Target="slides/slide701.xml"/><Relationship Id="rId703" Type="http://schemas.openxmlformats.org/officeDocument/2006/relationships/slide" Target="slides/slide702.xml"/><Relationship Id="rId704" Type="http://schemas.openxmlformats.org/officeDocument/2006/relationships/slide" Target="slides/slide703.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705" Type="http://schemas.openxmlformats.org/officeDocument/2006/relationships/slide" Target="slides/slide704.xml"/><Relationship Id="rId706" Type="http://schemas.openxmlformats.org/officeDocument/2006/relationships/slide" Target="slides/slide705.xml"/><Relationship Id="rId707" Type="http://schemas.openxmlformats.org/officeDocument/2006/relationships/slide" Target="slides/slide706.xml"/><Relationship Id="rId708" Type="http://schemas.openxmlformats.org/officeDocument/2006/relationships/slide" Target="slides/slide707.xml"/><Relationship Id="rId709" Type="http://schemas.openxmlformats.org/officeDocument/2006/relationships/slide" Target="slides/slide708.xml"/><Relationship Id="rId710" Type="http://schemas.openxmlformats.org/officeDocument/2006/relationships/slide" Target="slides/slide709.xml"/><Relationship Id="rId711" Type="http://schemas.openxmlformats.org/officeDocument/2006/relationships/slide" Target="slides/slide710.xml"/><Relationship Id="rId712" Type="http://schemas.openxmlformats.org/officeDocument/2006/relationships/slide" Target="slides/slide711.xml"/><Relationship Id="rId713" Type="http://schemas.openxmlformats.org/officeDocument/2006/relationships/slide" Target="slides/slide712.xml"/><Relationship Id="rId714" Type="http://schemas.openxmlformats.org/officeDocument/2006/relationships/slide" Target="slides/slide713.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15" Type="http://schemas.openxmlformats.org/officeDocument/2006/relationships/slide" Target="slides/slide714.xml"/><Relationship Id="rId716" Type="http://schemas.openxmlformats.org/officeDocument/2006/relationships/slide" Target="slides/slide715.xml"/><Relationship Id="rId717" Type="http://schemas.openxmlformats.org/officeDocument/2006/relationships/slide" Target="slides/slide716.xml"/><Relationship Id="rId718" Type="http://schemas.openxmlformats.org/officeDocument/2006/relationships/slide" Target="slides/slide717.xml"/><Relationship Id="rId719" Type="http://schemas.openxmlformats.org/officeDocument/2006/relationships/slide" Target="slides/slide718.xml"/><Relationship Id="rId600" Type="http://schemas.openxmlformats.org/officeDocument/2006/relationships/slide" Target="slides/slide599.xml"/><Relationship Id="rId601" Type="http://schemas.openxmlformats.org/officeDocument/2006/relationships/slide" Target="slides/slide600.xml"/><Relationship Id="rId602" Type="http://schemas.openxmlformats.org/officeDocument/2006/relationships/slide" Target="slides/slide601.xml"/><Relationship Id="rId603" Type="http://schemas.openxmlformats.org/officeDocument/2006/relationships/slide" Target="slides/slide602.xml"/><Relationship Id="rId604" Type="http://schemas.openxmlformats.org/officeDocument/2006/relationships/slide" Target="slides/slide603.xml"/><Relationship Id="rId605" Type="http://schemas.openxmlformats.org/officeDocument/2006/relationships/slide" Target="slides/slide604.xml"/><Relationship Id="rId606" Type="http://schemas.openxmlformats.org/officeDocument/2006/relationships/slide" Target="slides/slide605.xml"/><Relationship Id="rId607" Type="http://schemas.openxmlformats.org/officeDocument/2006/relationships/slide" Target="slides/slide606.xml"/><Relationship Id="rId608" Type="http://schemas.openxmlformats.org/officeDocument/2006/relationships/slide" Target="slides/slide607.xml"/><Relationship Id="rId609" Type="http://schemas.openxmlformats.org/officeDocument/2006/relationships/slide" Target="slides/slide608.xml"/><Relationship Id="rId720" Type="http://schemas.openxmlformats.org/officeDocument/2006/relationships/slide" Target="slides/slide719.xml"/><Relationship Id="rId721" Type="http://schemas.openxmlformats.org/officeDocument/2006/relationships/slide" Target="slides/slide720.xml"/><Relationship Id="rId722" Type="http://schemas.openxmlformats.org/officeDocument/2006/relationships/slide" Target="slides/slide721.xml"/><Relationship Id="rId723" Type="http://schemas.openxmlformats.org/officeDocument/2006/relationships/slide" Target="slides/slide722.xml"/><Relationship Id="rId724" Type="http://schemas.openxmlformats.org/officeDocument/2006/relationships/slide" Target="slides/slide723.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25" Type="http://schemas.openxmlformats.org/officeDocument/2006/relationships/slide" Target="slides/slide724.xml"/><Relationship Id="rId726" Type="http://schemas.openxmlformats.org/officeDocument/2006/relationships/slide" Target="slides/slide725.xml"/><Relationship Id="rId727" Type="http://schemas.openxmlformats.org/officeDocument/2006/relationships/slide" Target="slides/slide726.xml"/><Relationship Id="rId728" Type="http://schemas.openxmlformats.org/officeDocument/2006/relationships/slide" Target="slides/slide727.xml"/><Relationship Id="rId729" Type="http://schemas.openxmlformats.org/officeDocument/2006/relationships/slide" Target="slides/slide728.xml"/><Relationship Id="rId610" Type="http://schemas.openxmlformats.org/officeDocument/2006/relationships/slide" Target="slides/slide609.xml"/><Relationship Id="rId611" Type="http://schemas.openxmlformats.org/officeDocument/2006/relationships/slide" Target="slides/slide610.xml"/><Relationship Id="rId612" Type="http://schemas.openxmlformats.org/officeDocument/2006/relationships/slide" Target="slides/slide611.xml"/><Relationship Id="rId613" Type="http://schemas.openxmlformats.org/officeDocument/2006/relationships/slide" Target="slides/slide612.xml"/><Relationship Id="rId614" Type="http://schemas.openxmlformats.org/officeDocument/2006/relationships/slide" Target="slides/slide613.xml"/><Relationship Id="rId615" Type="http://schemas.openxmlformats.org/officeDocument/2006/relationships/slide" Target="slides/slide614.xml"/><Relationship Id="rId616" Type="http://schemas.openxmlformats.org/officeDocument/2006/relationships/slide" Target="slides/slide615.xml"/><Relationship Id="rId617" Type="http://schemas.openxmlformats.org/officeDocument/2006/relationships/slide" Target="slides/slide616.xml"/><Relationship Id="rId618" Type="http://schemas.openxmlformats.org/officeDocument/2006/relationships/slide" Target="slides/slide617.xml"/><Relationship Id="rId619" Type="http://schemas.openxmlformats.org/officeDocument/2006/relationships/slide" Target="slides/slide618.xml"/><Relationship Id="rId500" Type="http://schemas.openxmlformats.org/officeDocument/2006/relationships/slide" Target="slides/slide499.xml"/><Relationship Id="rId501" Type="http://schemas.openxmlformats.org/officeDocument/2006/relationships/slide" Target="slides/slide500.xml"/><Relationship Id="rId502" Type="http://schemas.openxmlformats.org/officeDocument/2006/relationships/slide" Target="slides/slide501.xml"/><Relationship Id="rId503" Type="http://schemas.openxmlformats.org/officeDocument/2006/relationships/slide" Target="slides/slide502.xml"/><Relationship Id="rId504" Type="http://schemas.openxmlformats.org/officeDocument/2006/relationships/slide" Target="slides/slide503.xml"/><Relationship Id="rId505" Type="http://schemas.openxmlformats.org/officeDocument/2006/relationships/slide" Target="slides/slide504.xml"/><Relationship Id="rId506" Type="http://schemas.openxmlformats.org/officeDocument/2006/relationships/slide" Target="slides/slide505.xml"/><Relationship Id="rId507" Type="http://schemas.openxmlformats.org/officeDocument/2006/relationships/slide" Target="slides/slide506.xml"/><Relationship Id="rId508" Type="http://schemas.openxmlformats.org/officeDocument/2006/relationships/slide" Target="slides/slide507.xml"/><Relationship Id="rId509" Type="http://schemas.openxmlformats.org/officeDocument/2006/relationships/slide" Target="slides/slide508.xml"/><Relationship Id="rId730" Type="http://schemas.openxmlformats.org/officeDocument/2006/relationships/slide" Target="slides/slide729.xml"/><Relationship Id="rId731" Type="http://schemas.openxmlformats.org/officeDocument/2006/relationships/slide" Target="slides/slide730.xml"/><Relationship Id="rId732" Type="http://schemas.openxmlformats.org/officeDocument/2006/relationships/slide" Target="slides/slide731.xml"/><Relationship Id="rId733" Type="http://schemas.openxmlformats.org/officeDocument/2006/relationships/slide" Target="slides/slide732.xml"/><Relationship Id="rId734" Type="http://schemas.openxmlformats.org/officeDocument/2006/relationships/slide" Target="slides/slide733.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735" Type="http://schemas.openxmlformats.org/officeDocument/2006/relationships/slide" Target="slides/slide734.xml"/><Relationship Id="rId736" Type="http://schemas.openxmlformats.org/officeDocument/2006/relationships/slide" Target="slides/slide735.xml"/><Relationship Id="rId737" Type="http://schemas.openxmlformats.org/officeDocument/2006/relationships/slide" Target="slides/slide736.xml"/><Relationship Id="rId738" Type="http://schemas.openxmlformats.org/officeDocument/2006/relationships/slide" Target="slides/slide737.xml"/><Relationship Id="rId739" Type="http://schemas.openxmlformats.org/officeDocument/2006/relationships/slide" Target="slides/slide738.xml"/><Relationship Id="rId620" Type="http://schemas.openxmlformats.org/officeDocument/2006/relationships/slide" Target="slides/slide619.xml"/><Relationship Id="rId621" Type="http://schemas.openxmlformats.org/officeDocument/2006/relationships/slide" Target="slides/slide620.xml"/><Relationship Id="rId622" Type="http://schemas.openxmlformats.org/officeDocument/2006/relationships/slide" Target="slides/slide621.xml"/><Relationship Id="rId623" Type="http://schemas.openxmlformats.org/officeDocument/2006/relationships/slide" Target="slides/slide622.xml"/><Relationship Id="rId624" Type="http://schemas.openxmlformats.org/officeDocument/2006/relationships/slide" Target="slides/slide623.xml"/><Relationship Id="rId625" Type="http://schemas.openxmlformats.org/officeDocument/2006/relationships/slide" Target="slides/slide624.xml"/><Relationship Id="rId626" Type="http://schemas.openxmlformats.org/officeDocument/2006/relationships/slide" Target="slides/slide625.xml"/><Relationship Id="rId627" Type="http://schemas.openxmlformats.org/officeDocument/2006/relationships/slide" Target="slides/slide626.xml"/><Relationship Id="rId628" Type="http://schemas.openxmlformats.org/officeDocument/2006/relationships/slide" Target="slides/slide627.xml"/><Relationship Id="rId629" Type="http://schemas.openxmlformats.org/officeDocument/2006/relationships/slide" Target="slides/slide628.xml"/><Relationship Id="rId510" Type="http://schemas.openxmlformats.org/officeDocument/2006/relationships/slide" Target="slides/slide509.xml"/><Relationship Id="rId511" Type="http://schemas.openxmlformats.org/officeDocument/2006/relationships/slide" Target="slides/slide510.xml"/><Relationship Id="rId512" Type="http://schemas.openxmlformats.org/officeDocument/2006/relationships/slide" Target="slides/slide511.xml"/><Relationship Id="rId513" Type="http://schemas.openxmlformats.org/officeDocument/2006/relationships/slide" Target="slides/slide512.xml"/><Relationship Id="rId514" Type="http://schemas.openxmlformats.org/officeDocument/2006/relationships/slide" Target="slides/slide513.xml"/><Relationship Id="rId515" Type="http://schemas.openxmlformats.org/officeDocument/2006/relationships/slide" Target="slides/slide514.xml"/><Relationship Id="rId516" Type="http://schemas.openxmlformats.org/officeDocument/2006/relationships/slide" Target="slides/slide515.xml"/><Relationship Id="rId517" Type="http://schemas.openxmlformats.org/officeDocument/2006/relationships/slide" Target="slides/slide516.xml"/><Relationship Id="rId518" Type="http://schemas.openxmlformats.org/officeDocument/2006/relationships/slide" Target="slides/slide517.xml"/><Relationship Id="rId519" Type="http://schemas.openxmlformats.org/officeDocument/2006/relationships/slide" Target="slides/slide518.xml"/><Relationship Id="rId740" Type="http://schemas.openxmlformats.org/officeDocument/2006/relationships/slide" Target="slides/slide739.xml"/><Relationship Id="rId741" Type="http://schemas.openxmlformats.org/officeDocument/2006/relationships/slide" Target="slides/slide740.xml"/><Relationship Id="rId742" Type="http://schemas.openxmlformats.org/officeDocument/2006/relationships/slide" Target="slides/slide741.xml"/><Relationship Id="rId743" Type="http://schemas.openxmlformats.org/officeDocument/2006/relationships/slide" Target="slides/slide742.xml"/><Relationship Id="rId744" Type="http://schemas.openxmlformats.org/officeDocument/2006/relationships/slide" Target="slides/slide743.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745" Type="http://schemas.openxmlformats.org/officeDocument/2006/relationships/slide" Target="slides/slide744.xml"/><Relationship Id="rId746" Type="http://schemas.openxmlformats.org/officeDocument/2006/relationships/slide" Target="slides/slide745.xml"/><Relationship Id="rId747" Type="http://schemas.openxmlformats.org/officeDocument/2006/relationships/slide" Target="slides/slide746.xml"/><Relationship Id="rId748" Type="http://schemas.openxmlformats.org/officeDocument/2006/relationships/slide" Target="slides/slide747.xml"/><Relationship Id="rId749" Type="http://schemas.openxmlformats.org/officeDocument/2006/relationships/slide" Target="slides/slide748.xml"/><Relationship Id="rId630" Type="http://schemas.openxmlformats.org/officeDocument/2006/relationships/slide" Target="slides/slide629.xml"/><Relationship Id="rId631" Type="http://schemas.openxmlformats.org/officeDocument/2006/relationships/slide" Target="slides/slide630.xml"/><Relationship Id="rId632" Type="http://schemas.openxmlformats.org/officeDocument/2006/relationships/slide" Target="slides/slide631.xml"/><Relationship Id="rId633" Type="http://schemas.openxmlformats.org/officeDocument/2006/relationships/slide" Target="slides/slide632.xml"/><Relationship Id="rId634" Type="http://schemas.openxmlformats.org/officeDocument/2006/relationships/slide" Target="slides/slide633.xml"/><Relationship Id="rId635" Type="http://schemas.openxmlformats.org/officeDocument/2006/relationships/slide" Target="slides/slide634.xml"/><Relationship Id="rId636" Type="http://schemas.openxmlformats.org/officeDocument/2006/relationships/slide" Target="slides/slide635.xml"/><Relationship Id="rId637" Type="http://schemas.openxmlformats.org/officeDocument/2006/relationships/slide" Target="slides/slide636.xml"/><Relationship Id="rId638" Type="http://schemas.openxmlformats.org/officeDocument/2006/relationships/slide" Target="slides/slide637.xml"/><Relationship Id="rId639" Type="http://schemas.openxmlformats.org/officeDocument/2006/relationships/slide" Target="slides/slide638.xml"/><Relationship Id="rId520" Type="http://schemas.openxmlformats.org/officeDocument/2006/relationships/slide" Target="slides/slide519.xml"/><Relationship Id="rId521" Type="http://schemas.openxmlformats.org/officeDocument/2006/relationships/slide" Target="slides/slide520.xml"/><Relationship Id="rId522" Type="http://schemas.openxmlformats.org/officeDocument/2006/relationships/slide" Target="slides/slide521.xml"/><Relationship Id="rId523" Type="http://schemas.openxmlformats.org/officeDocument/2006/relationships/slide" Target="slides/slide522.xml"/><Relationship Id="rId524" Type="http://schemas.openxmlformats.org/officeDocument/2006/relationships/slide" Target="slides/slide523.xml"/><Relationship Id="rId525" Type="http://schemas.openxmlformats.org/officeDocument/2006/relationships/slide" Target="slides/slide524.xml"/><Relationship Id="rId526" Type="http://schemas.openxmlformats.org/officeDocument/2006/relationships/slide" Target="slides/slide525.xml"/><Relationship Id="rId527" Type="http://schemas.openxmlformats.org/officeDocument/2006/relationships/slide" Target="slides/slide526.xml"/><Relationship Id="rId528" Type="http://schemas.openxmlformats.org/officeDocument/2006/relationships/slide" Target="slides/slide527.xml"/><Relationship Id="rId529" Type="http://schemas.openxmlformats.org/officeDocument/2006/relationships/slide" Target="slides/slide528.xml"/><Relationship Id="rId750" Type="http://schemas.openxmlformats.org/officeDocument/2006/relationships/slide" Target="slides/slide749.xml"/><Relationship Id="rId751" Type="http://schemas.openxmlformats.org/officeDocument/2006/relationships/slide" Target="slides/slide750.xml"/><Relationship Id="rId752" Type="http://schemas.openxmlformats.org/officeDocument/2006/relationships/slide" Target="slides/slide751.xml"/><Relationship Id="rId753" Type="http://schemas.openxmlformats.org/officeDocument/2006/relationships/slide" Target="slides/slide752.xml"/><Relationship Id="rId754" Type="http://schemas.openxmlformats.org/officeDocument/2006/relationships/slide" Target="slides/slide753.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755" Type="http://schemas.openxmlformats.org/officeDocument/2006/relationships/slide" Target="slides/slide754.xml"/><Relationship Id="rId756" Type="http://schemas.openxmlformats.org/officeDocument/2006/relationships/slide" Target="slides/slide755.xml"/><Relationship Id="rId757" Type="http://schemas.openxmlformats.org/officeDocument/2006/relationships/slide" Target="slides/slide756.xml"/><Relationship Id="rId758" Type="http://schemas.openxmlformats.org/officeDocument/2006/relationships/slide" Target="slides/slide757.xml"/><Relationship Id="rId759" Type="http://schemas.openxmlformats.org/officeDocument/2006/relationships/slide" Target="slides/slide758.xml"/><Relationship Id="rId640" Type="http://schemas.openxmlformats.org/officeDocument/2006/relationships/slide" Target="slides/slide639.xml"/><Relationship Id="rId641" Type="http://schemas.openxmlformats.org/officeDocument/2006/relationships/slide" Target="slides/slide640.xml"/><Relationship Id="rId642" Type="http://schemas.openxmlformats.org/officeDocument/2006/relationships/slide" Target="slides/slide641.xml"/><Relationship Id="rId643" Type="http://schemas.openxmlformats.org/officeDocument/2006/relationships/slide" Target="slides/slide642.xml"/><Relationship Id="rId644" Type="http://schemas.openxmlformats.org/officeDocument/2006/relationships/slide" Target="slides/slide643.xml"/><Relationship Id="rId645" Type="http://schemas.openxmlformats.org/officeDocument/2006/relationships/slide" Target="slides/slide644.xml"/><Relationship Id="rId646" Type="http://schemas.openxmlformats.org/officeDocument/2006/relationships/slide" Target="slides/slide645.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647" Type="http://schemas.openxmlformats.org/officeDocument/2006/relationships/slide" Target="slides/slide646.xml"/><Relationship Id="rId648" Type="http://schemas.openxmlformats.org/officeDocument/2006/relationships/slide" Target="slides/slide647.xml"/><Relationship Id="rId649" Type="http://schemas.openxmlformats.org/officeDocument/2006/relationships/slide" Target="slides/slide648.xml"/><Relationship Id="rId530" Type="http://schemas.openxmlformats.org/officeDocument/2006/relationships/slide" Target="slides/slide529.xml"/><Relationship Id="rId531" Type="http://schemas.openxmlformats.org/officeDocument/2006/relationships/slide" Target="slides/slide530.xml"/><Relationship Id="rId532" Type="http://schemas.openxmlformats.org/officeDocument/2006/relationships/slide" Target="slides/slide531.xml"/><Relationship Id="rId533" Type="http://schemas.openxmlformats.org/officeDocument/2006/relationships/slide" Target="slides/slide532.xml"/><Relationship Id="rId534" Type="http://schemas.openxmlformats.org/officeDocument/2006/relationships/slide" Target="slides/slide533.xml"/><Relationship Id="rId535" Type="http://schemas.openxmlformats.org/officeDocument/2006/relationships/slide" Target="slides/slide534.xml"/><Relationship Id="rId536" Type="http://schemas.openxmlformats.org/officeDocument/2006/relationships/slide" Target="slides/slide535.xml"/><Relationship Id="rId537" Type="http://schemas.openxmlformats.org/officeDocument/2006/relationships/slide" Target="slides/slide536.xml"/><Relationship Id="rId538" Type="http://schemas.openxmlformats.org/officeDocument/2006/relationships/slide" Target="slides/slide537.xml"/><Relationship Id="rId539" Type="http://schemas.openxmlformats.org/officeDocument/2006/relationships/slide" Target="slides/slide538.xml"/><Relationship Id="rId760" Type="http://schemas.openxmlformats.org/officeDocument/2006/relationships/slide" Target="slides/slide759.xml"/><Relationship Id="rId761" Type="http://schemas.openxmlformats.org/officeDocument/2006/relationships/slide" Target="slides/slide760.xml"/><Relationship Id="rId762" Type="http://schemas.openxmlformats.org/officeDocument/2006/relationships/slide" Target="slides/slide761.xml"/><Relationship Id="rId763" Type="http://schemas.openxmlformats.org/officeDocument/2006/relationships/slide" Target="slides/slide762.xml"/><Relationship Id="rId764" Type="http://schemas.openxmlformats.org/officeDocument/2006/relationships/slide" Target="slides/slide763.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765" Type="http://schemas.openxmlformats.org/officeDocument/2006/relationships/slide" Target="slides/slide764.xml"/><Relationship Id="rId766" Type="http://schemas.openxmlformats.org/officeDocument/2006/relationships/slide" Target="slides/slide765.xml"/><Relationship Id="rId767" Type="http://schemas.openxmlformats.org/officeDocument/2006/relationships/slide" Target="slides/slide766.xml"/><Relationship Id="rId768" Type="http://schemas.openxmlformats.org/officeDocument/2006/relationships/slide" Target="slides/slide767.xml"/><Relationship Id="rId769" Type="http://schemas.openxmlformats.org/officeDocument/2006/relationships/slide" Target="slides/slide768.xml"/><Relationship Id="rId650" Type="http://schemas.openxmlformats.org/officeDocument/2006/relationships/slide" Target="slides/slide649.xml"/><Relationship Id="rId651" Type="http://schemas.openxmlformats.org/officeDocument/2006/relationships/slide" Target="slides/slide650.xml"/><Relationship Id="rId652" Type="http://schemas.openxmlformats.org/officeDocument/2006/relationships/slide" Target="slides/slide651.xml"/><Relationship Id="rId653" Type="http://schemas.openxmlformats.org/officeDocument/2006/relationships/slide" Target="slides/slide652.xml"/><Relationship Id="rId654" Type="http://schemas.openxmlformats.org/officeDocument/2006/relationships/slide" Target="slides/slide653.xml"/><Relationship Id="rId655" Type="http://schemas.openxmlformats.org/officeDocument/2006/relationships/slide" Target="slides/slide654.xml"/><Relationship Id="rId656" Type="http://schemas.openxmlformats.org/officeDocument/2006/relationships/slide" Target="slides/slide655.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657" Type="http://schemas.openxmlformats.org/officeDocument/2006/relationships/slide" Target="slides/slide656.xml"/><Relationship Id="rId658" Type="http://schemas.openxmlformats.org/officeDocument/2006/relationships/slide" Target="slides/slide657.xml"/><Relationship Id="rId659" Type="http://schemas.openxmlformats.org/officeDocument/2006/relationships/slide" Target="slides/slide658.xml"/><Relationship Id="rId540" Type="http://schemas.openxmlformats.org/officeDocument/2006/relationships/slide" Target="slides/slide539.xml"/><Relationship Id="rId541" Type="http://schemas.openxmlformats.org/officeDocument/2006/relationships/slide" Target="slides/slide540.xml"/><Relationship Id="rId542" Type="http://schemas.openxmlformats.org/officeDocument/2006/relationships/slide" Target="slides/slide541.xml"/><Relationship Id="rId543" Type="http://schemas.openxmlformats.org/officeDocument/2006/relationships/slide" Target="slides/slide542.xml"/><Relationship Id="rId544" Type="http://schemas.openxmlformats.org/officeDocument/2006/relationships/slide" Target="slides/slide543.xml"/><Relationship Id="rId545" Type="http://schemas.openxmlformats.org/officeDocument/2006/relationships/slide" Target="slides/slide544.xml"/><Relationship Id="rId546" Type="http://schemas.openxmlformats.org/officeDocument/2006/relationships/slide" Target="slides/slide545.xml"/><Relationship Id="rId547" Type="http://schemas.openxmlformats.org/officeDocument/2006/relationships/slide" Target="slides/slide546.xml"/><Relationship Id="rId548" Type="http://schemas.openxmlformats.org/officeDocument/2006/relationships/slide" Target="slides/slide547.xml"/><Relationship Id="rId549" Type="http://schemas.openxmlformats.org/officeDocument/2006/relationships/slide" Target="slides/slide5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770" Type="http://schemas.openxmlformats.org/officeDocument/2006/relationships/slide" Target="slides/slide769.xml"/><Relationship Id="rId771" Type="http://schemas.openxmlformats.org/officeDocument/2006/relationships/slide" Target="slides/slide770.xml"/><Relationship Id="rId772" Type="http://schemas.openxmlformats.org/officeDocument/2006/relationships/slide" Target="slides/slide771.xml"/><Relationship Id="rId773" Type="http://schemas.openxmlformats.org/officeDocument/2006/relationships/slide" Target="slides/slide772.xml"/><Relationship Id="rId774" Type="http://schemas.openxmlformats.org/officeDocument/2006/relationships/slide" Target="slides/slide773.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775" Type="http://schemas.openxmlformats.org/officeDocument/2006/relationships/slide" Target="slides/slide774.xml"/><Relationship Id="rId776" Type="http://schemas.openxmlformats.org/officeDocument/2006/relationships/slide" Target="slides/slide775.xml"/><Relationship Id="rId777" Type="http://schemas.openxmlformats.org/officeDocument/2006/relationships/slide" Target="slides/slide776.xml"/><Relationship Id="rId778" Type="http://schemas.openxmlformats.org/officeDocument/2006/relationships/slide" Target="slides/slide777.xml"/><Relationship Id="rId779" Type="http://schemas.openxmlformats.org/officeDocument/2006/relationships/slide" Target="slides/slide778.xml"/><Relationship Id="rId660" Type="http://schemas.openxmlformats.org/officeDocument/2006/relationships/slide" Target="slides/slide659.xml"/><Relationship Id="rId661" Type="http://schemas.openxmlformats.org/officeDocument/2006/relationships/slide" Target="slides/slide660.xml"/><Relationship Id="rId662" Type="http://schemas.openxmlformats.org/officeDocument/2006/relationships/slide" Target="slides/slide661.xml"/><Relationship Id="rId663" Type="http://schemas.openxmlformats.org/officeDocument/2006/relationships/slide" Target="slides/slide662.xml"/><Relationship Id="rId664" Type="http://schemas.openxmlformats.org/officeDocument/2006/relationships/slide" Target="slides/slide663.xml"/><Relationship Id="rId665" Type="http://schemas.openxmlformats.org/officeDocument/2006/relationships/slide" Target="slides/slide664.xml"/><Relationship Id="rId666" Type="http://schemas.openxmlformats.org/officeDocument/2006/relationships/slide" Target="slides/slide665.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667" Type="http://schemas.openxmlformats.org/officeDocument/2006/relationships/slide" Target="slides/slide666.xml"/><Relationship Id="rId668" Type="http://schemas.openxmlformats.org/officeDocument/2006/relationships/slide" Target="slides/slide667.xml"/><Relationship Id="rId669" Type="http://schemas.openxmlformats.org/officeDocument/2006/relationships/slide" Target="slides/slide668.xml"/><Relationship Id="rId550" Type="http://schemas.openxmlformats.org/officeDocument/2006/relationships/slide" Target="slides/slide549.xml"/><Relationship Id="rId551" Type="http://schemas.openxmlformats.org/officeDocument/2006/relationships/slide" Target="slides/slide550.xml"/><Relationship Id="rId552" Type="http://schemas.openxmlformats.org/officeDocument/2006/relationships/slide" Target="slides/slide551.xml"/><Relationship Id="rId553" Type="http://schemas.openxmlformats.org/officeDocument/2006/relationships/slide" Target="slides/slide552.xml"/><Relationship Id="rId554" Type="http://schemas.openxmlformats.org/officeDocument/2006/relationships/slide" Target="slides/slide553.xml"/><Relationship Id="rId555" Type="http://schemas.openxmlformats.org/officeDocument/2006/relationships/slide" Target="slides/slide554.xml"/><Relationship Id="rId556" Type="http://schemas.openxmlformats.org/officeDocument/2006/relationships/slide" Target="slides/slide555.xml"/><Relationship Id="rId557" Type="http://schemas.openxmlformats.org/officeDocument/2006/relationships/slide" Target="slides/slide556.xml"/><Relationship Id="rId558" Type="http://schemas.openxmlformats.org/officeDocument/2006/relationships/slide" Target="slides/slide557.xml"/><Relationship Id="rId559" Type="http://schemas.openxmlformats.org/officeDocument/2006/relationships/slide" Target="slides/slide5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780" Type="http://schemas.openxmlformats.org/officeDocument/2006/relationships/slide" Target="slides/slide779.xml"/><Relationship Id="rId781" Type="http://schemas.openxmlformats.org/officeDocument/2006/relationships/slide" Target="slides/slide780.xml"/><Relationship Id="rId782" Type="http://schemas.openxmlformats.org/officeDocument/2006/relationships/slide" Target="slides/slide781.xml"/><Relationship Id="rId783" Type="http://schemas.openxmlformats.org/officeDocument/2006/relationships/slide" Target="slides/slide782.xml"/><Relationship Id="rId784" Type="http://schemas.openxmlformats.org/officeDocument/2006/relationships/slide" Target="slides/slide783.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9" Type="http://schemas.openxmlformats.org/officeDocument/2006/relationships/slide" Target="slides/slide9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785" Type="http://schemas.openxmlformats.org/officeDocument/2006/relationships/slide" Target="slides/slide784.xml"/><Relationship Id="rId670" Type="http://schemas.openxmlformats.org/officeDocument/2006/relationships/slide" Target="slides/slide669.xml"/><Relationship Id="rId671" Type="http://schemas.openxmlformats.org/officeDocument/2006/relationships/slide" Target="slides/slide670.xml"/><Relationship Id="rId672" Type="http://schemas.openxmlformats.org/officeDocument/2006/relationships/slide" Target="slides/slide671.xml"/><Relationship Id="rId673" Type="http://schemas.openxmlformats.org/officeDocument/2006/relationships/slide" Target="slides/slide672.xml"/><Relationship Id="rId674" Type="http://schemas.openxmlformats.org/officeDocument/2006/relationships/slide" Target="slides/slide673.xml"/><Relationship Id="rId675" Type="http://schemas.openxmlformats.org/officeDocument/2006/relationships/slide" Target="slides/slide674.xml"/><Relationship Id="rId676" Type="http://schemas.openxmlformats.org/officeDocument/2006/relationships/slide" Target="slides/slide675.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77" Type="http://schemas.openxmlformats.org/officeDocument/2006/relationships/slide" Target="slides/slide676.xml"/><Relationship Id="rId678" Type="http://schemas.openxmlformats.org/officeDocument/2006/relationships/slide" Target="slides/slide677.xml"/><Relationship Id="rId679" Type="http://schemas.openxmlformats.org/officeDocument/2006/relationships/slide" Target="slides/slide678.xml"/><Relationship Id="rId786" Type="http://schemas.openxmlformats.org/officeDocument/2006/relationships/slide" Target="slides/slide785.xml"/><Relationship Id="rId787" Type="http://schemas.openxmlformats.org/officeDocument/2006/relationships/slide" Target="slides/slide786.xml"/><Relationship Id="rId788" Type="http://schemas.openxmlformats.org/officeDocument/2006/relationships/slide" Target="slides/slide787.xml"/><Relationship Id="rId789" Type="http://schemas.openxmlformats.org/officeDocument/2006/relationships/slide" Target="slides/slide788.xml"/><Relationship Id="rId560" Type="http://schemas.openxmlformats.org/officeDocument/2006/relationships/slide" Target="slides/slide559.xml"/><Relationship Id="rId561" Type="http://schemas.openxmlformats.org/officeDocument/2006/relationships/slide" Target="slides/slide560.xml"/><Relationship Id="rId562" Type="http://schemas.openxmlformats.org/officeDocument/2006/relationships/slide" Target="slides/slide561.xml"/><Relationship Id="rId563" Type="http://schemas.openxmlformats.org/officeDocument/2006/relationships/slide" Target="slides/slide562.xml"/><Relationship Id="rId564" Type="http://schemas.openxmlformats.org/officeDocument/2006/relationships/slide" Target="slides/slide563.xml"/><Relationship Id="rId565" Type="http://schemas.openxmlformats.org/officeDocument/2006/relationships/slide" Target="slides/slide564.xml"/><Relationship Id="rId566" Type="http://schemas.openxmlformats.org/officeDocument/2006/relationships/slide" Target="slides/slide565.xml"/><Relationship Id="rId567" Type="http://schemas.openxmlformats.org/officeDocument/2006/relationships/slide" Target="slides/slide566.xml"/><Relationship Id="rId568" Type="http://schemas.openxmlformats.org/officeDocument/2006/relationships/slide" Target="slides/slide567.xml"/><Relationship Id="rId569" Type="http://schemas.openxmlformats.org/officeDocument/2006/relationships/slide" Target="slides/slide5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790" Type="http://schemas.openxmlformats.org/officeDocument/2006/relationships/slide" Target="slides/slide789.xml"/><Relationship Id="rId791" Type="http://schemas.openxmlformats.org/officeDocument/2006/relationships/slide" Target="slides/slide790.xml"/><Relationship Id="rId792" Type="http://schemas.openxmlformats.org/officeDocument/2006/relationships/slide" Target="slides/slide791.xml"/><Relationship Id="rId793" Type="http://schemas.openxmlformats.org/officeDocument/2006/relationships/slide" Target="slides/slide792.xml"/><Relationship Id="rId794" Type="http://schemas.openxmlformats.org/officeDocument/2006/relationships/slide" Target="slides/slide793.xml"/><Relationship Id="rId795" Type="http://schemas.openxmlformats.org/officeDocument/2006/relationships/slide" Target="slides/slide794.xml"/><Relationship Id="rId796" Type="http://schemas.openxmlformats.org/officeDocument/2006/relationships/slide" Target="slides/slide795.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slide" Target="slides/slide453.xml"/><Relationship Id="rId455" Type="http://schemas.openxmlformats.org/officeDocument/2006/relationships/slide" Target="slides/slide454.xml"/><Relationship Id="rId456" Type="http://schemas.openxmlformats.org/officeDocument/2006/relationships/slide" Target="slides/slide455.xml"/><Relationship Id="rId110" Type="http://schemas.openxmlformats.org/officeDocument/2006/relationships/slide" Target="slides/slide109.xml"/><Relationship Id="rId111" Type="http://schemas.openxmlformats.org/officeDocument/2006/relationships/slide" Target="slides/slide110.xml"/><Relationship Id="rId459" Type="http://schemas.openxmlformats.org/officeDocument/2006/relationships/slide" Target="slides/slide45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457" Type="http://schemas.openxmlformats.org/officeDocument/2006/relationships/slide" Target="slides/slide456.xml"/><Relationship Id="rId458" Type="http://schemas.openxmlformats.org/officeDocument/2006/relationships/slide" Target="slides/slide457.xml"/><Relationship Id="rId680" Type="http://schemas.openxmlformats.org/officeDocument/2006/relationships/slide" Target="slides/slide679.xml"/><Relationship Id="rId681" Type="http://schemas.openxmlformats.org/officeDocument/2006/relationships/slide" Target="slides/slide680.xml"/><Relationship Id="rId682" Type="http://schemas.openxmlformats.org/officeDocument/2006/relationships/slide" Target="slides/slide681.xml"/><Relationship Id="rId683" Type="http://schemas.openxmlformats.org/officeDocument/2006/relationships/slide" Target="slides/slide682.xml"/><Relationship Id="rId684" Type="http://schemas.openxmlformats.org/officeDocument/2006/relationships/slide" Target="slides/slide683.xml"/><Relationship Id="rId685" Type="http://schemas.openxmlformats.org/officeDocument/2006/relationships/slide" Target="slides/slide684.xml"/><Relationship Id="rId686" Type="http://schemas.openxmlformats.org/officeDocument/2006/relationships/slide" Target="slides/slide685.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687" Type="http://schemas.openxmlformats.org/officeDocument/2006/relationships/slide" Target="slides/slide686.xml"/><Relationship Id="rId688" Type="http://schemas.openxmlformats.org/officeDocument/2006/relationships/slide" Target="slides/slide687.xml"/><Relationship Id="rId689" Type="http://schemas.openxmlformats.org/officeDocument/2006/relationships/slide" Target="slides/slide688.xml"/><Relationship Id="rId797" Type="http://schemas.openxmlformats.org/officeDocument/2006/relationships/slide" Target="slides/slide796.xml"/><Relationship Id="rId798" Type="http://schemas.openxmlformats.org/officeDocument/2006/relationships/slide" Target="slides/slide797.xml"/><Relationship Id="rId799" Type="http://schemas.openxmlformats.org/officeDocument/2006/relationships/slide" Target="slides/slide798.xml"/><Relationship Id="rId570" Type="http://schemas.openxmlformats.org/officeDocument/2006/relationships/slide" Target="slides/slide569.xml"/><Relationship Id="rId571" Type="http://schemas.openxmlformats.org/officeDocument/2006/relationships/slide" Target="slides/slide570.xml"/><Relationship Id="rId572" Type="http://schemas.openxmlformats.org/officeDocument/2006/relationships/slide" Target="slides/slide571.xml"/><Relationship Id="rId573" Type="http://schemas.openxmlformats.org/officeDocument/2006/relationships/slide" Target="slides/slide572.xml"/><Relationship Id="rId574" Type="http://schemas.openxmlformats.org/officeDocument/2006/relationships/slide" Target="slides/slide573.xml"/><Relationship Id="rId575" Type="http://schemas.openxmlformats.org/officeDocument/2006/relationships/slide" Target="slides/slide574.xml"/><Relationship Id="rId576" Type="http://schemas.openxmlformats.org/officeDocument/2006/relationships/slide" Target="slides/slide575.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77" Type="http://schemas.openxmlformats.org/officeDocument/2006/relationships/slide" Target="slides/slide576.xml"/><Relationship Id="rId578" Type="http://schemas.openxmlformats.org/officeDocument/2006/relationships/slide" Target="slides/slide577.xml"/><Relationship Id="rId579" Type="http://schemas.openxmlformats.org/officeDocument/2006/relationships/slide" Target="slides/slide578.xml"/><Relationship Id="rId460" Type="http://schemas.openxmlformats.org/officeDocument/2006/relationships/slide" Target="slides/slide459.xml"/><Relationship Id="rId461" Type="http://schemas.openxmlformats.org/officeDocument/2006/relationships/slide" Target="slides/slide460.xml"/><Relationship Id="rId462" Type="http://schemas.openxmlformats.org/officeDocument/2006/relationships/slide" Target="slides/slide461.xml"/><Relationship Id="rId463" Type="http://schemas.openxmlformats.org/officeDocument/2006/relationships/slide" Target="slides/slide462.xml"/><Relationship Id="rId464" Type="http://schemas.openxmlformats.org/officeDocument/2006/relationships/slide" Target="slides/slide463.xml"/><Relationship Id="rId465" Type="http://schemas.openxmlformats.org/officeDocument/2006/relationships/slide" Target="slides/slide464.xml"/><Relationship Id="rId466" Type="http://schemas.openxmlformats.org/officeDocument/2006/relationships/slide" Target="slides/slide465.xml"/><Relationship Id="rId467" Type="http://schemas.openxmlformats.org/officeDocument/2006/relationships/slide" Target="slides/slide466.xml"/><Relationship Id="rId468" Type="http://schemas.openxmlformats.org/officeDocument/2006/relationships/slide" Target="slides/slide467.xml"/><Relationship Id="rId469" Type="http://schemas.openxmlformats.org/officeDocument/2006/relationships/slide" Target="slides/slide4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690" Type="http://schemas.openxmlformats.org/officeDocument/2006/relationships/slide" Target="slides/slide689.xml"/><Relationship Id="rId691" Type="http://schemas.openxmlformats.org/officeDocument/2006/relationships/slide" Target="slides/slide690.xml"/><Relationship Id="rId692" Type="http://schemas.openxmlformats.org/officeDocument/2006/relationships/slide" Target="slides/slide691.xml"/><Relationship Id="rId693" Type="http://schemas.openxmlformats.org/officeDocument/2006/relationships/slide" Target="slides/slide692.xml"/><Relationship Id="rId694" Type="http://schemas.openxmlformats.org/officeDocument/2006/relationships/slide" Target="slides/slide693.xml"/><Relationship Id="rId695" Type="http://schemas.openxmlformats.org/officeDocument/2006/relationships/slide" Target="slides/slide694.xml"/><Relationship Id="rId696" Type="http://schemas.openxmlformats.org/officeDocument/2006/relationships/slide" Target="slides/slide695.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697" Type="http://schemas.openxmlformats.org/officeDocument/2006/relationships/slide" Target="slides/slide696.xml"/><Relationship Id="rId698" Type="http://schemas.openxmlformats.org/officeDocument/2006/relationships/slide" Target="slides/slide697.xml"/><Relationship Id="rId699" Type="http://schemas.openxmlformats.org/officeDocument/2006/relationships/slide" Target="slides/slide698.xml"/><Relationship Id="rId580" Type="http://schemas.openxmlformats.org/officeDocument/2006/relationships/slide" Target="slides/slide579.xml"/><Relationship Id="rId581" Type="http://schemas.openxmlformats.org/officeDocument/2006/relationships/slide" Target="slides/slide580.xml"/><Relationship Id="rId582" Type="http://schemas.openxmlformats.org/officeDocument/2006/relationships/slide" Target="slides/slide581.xml"/><Relationship Id="rId583" Type="http://schemas.openxmlformats.org/officeDocument/2006/relationships/slide" Target="slides/slide582.xml"/><Relationship Id="rId584" Type="http://schemas.openxmlformats.org/officeDocument/2006/relationships/slide" Target="slides/slide583.xml"/><Relationship Id="rId585" Type="http://schemas.openxmlformats.org/officeDocument/2006/relationships/slide" Target="slides/slide584.xml"/><Relationship Id="rId586" Type="http://schemas.openxmlformats.org/officeDocument/2006/relationships/slide" Target="slides/slide585.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587" Type="http://schemas.openxmlformats.org/officeDocument/2006/relationships/slide" Target="slides/slide586.xml"/><Relationship Id="rId588" Type="http://schemas.openxmlformats.org/officeDocument/2006/relationships/slide" Target="slides/slide587.xml"/><Relationship Id="rId589" Type="http://schemas.openxmlformats.org/officeDocument/2006/relationships/slide" Target="slides/slide588.xml"/><Relationship Id="rId470" Type="http://schemas.openxmlformats.org/officeDocument/2006/relationships/slide" Target="slides/slide469.xml"/><Relationship Id="rId471" Type="http://schemas.openxmlformats.org/officeDocument/2006/relationships/slide" Target="slides/slide470.xml"/><Relationship Id="rId472" Type="http://schemas.openxmlformats.org/officeDocument/2006/relationships/slide" Target="slides/slide471.xml"/><Relationship Id="rId473" Type="http://schemas.openxmlformats.org/officeDocument/2006/relationships/slide" Target="slides/slide472.xml"/><Relationship Id="rId474" Type="http://schemas.openxmlformats.org/officeDocument/2006/relationships/slide" Target="slides/slide473.xml"/><Relationship Id="rId475" Type="http://schemas.openxmlformats.org/officeDocument/2006/relationships/slide" Target="slides/slide474.xml"/><Relationship Id="rId476" Type="http://schemas.openxmlformats.org/officeDocument/2006/relationships/slide" Target="slides/slide475.xml"/><Relationship Id="rId477" Type="http://schemas.openxmlformats.org/officeDocument/2006/relationships/slide" Target="slides/slide476.xml"/><Relationship Id="rId478" Type="http://schemas.openxmlformats.org/officeDocument/2006/relationships/slide" Target="slides/slide477.xml"/><Relationship Id="rId479" Type="http://schemas.openxmlformats.org/officeDocument/2006/relationships/slide" Target="slides/slide47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590" Type="http://schemas.openxmlformats.org/officeDocument/2006/relationships/slide" Target="slides/slide589.xml"/><Relationship Id="rId591" Type="http://schemas.openxmlformats.org/officeDocument/2006/relationships/slide" Target="slides/slide590.xml"/><Relationship Id="rId592" Type="http://schemas.openxmlformats.org/officeDocument/2006/relationships/slide" Target="slides/slide591.xml"/><Relationship Id="rId593" Type="http://schemas.openxmlformats.org/officeDocument/2006/relationships/slide" Target="slides/slide592.xml"/><Relationship Id="rId594" Type="http://schemas.openxmlformats.org/officeDocument/2006/relationships/slide" Target="slides/slide593.xml"/><Relationship Id="rId595" Type="http://schemas.openxmlformats.org/officeDocument/2006/relationships/slide" Target="slides/slide594.xml"/><Relationship Id="rId596" Type="http://schemas.openxmlformats.org/officeDocument/2006/relationships/slide" Target="slides/slide595.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597" Type="http://schemas.openxmlformats.org/officeDocument/2006/relationships/slide" Target="slides/slide596.xml"/><Relationship Id="rId598" Type="http://schemas.openxmlformats.org/officeDocument/2006/relationships/slide" Target="slides/slide597.xml"/><Relationship Id="rId599" Type="http://schemas.openxmlformats.org/officeDocument/2006/relationships/slide" Target="slides/slide598.xml"/><Relationship Id="rId480" Type="http://schemas.openxmlformats.org/officeDocument/2006/relationships/slide" Target="slides/slide479.xml"/><Relationship Id="rId481" Type="http://schemas.openxmlformats.org/officeDocument/2006/relationships/slide" Target="slides/slide480.xml"/><Relationship Id="rId482" Type="http://schemas.openxmlformats.org/officeDocument/2006/relationships/slide" Target="slides/slide481.xml"/><Relationship Id="rId483" Type="http://schemas.openxmlformats.org/officeDocument/2006/relationships/slide" Target="slides/slide482.xml"/><Relationship Id="rId484" Type="http://schemas.openxmlformats.org/officeDocument/2006/relationships/slide" Target="slides/slide483.xml"/><Relationship Id="rId485" Type="http://schemas.openxmlformats.org/officeDocument/2006/relationships/slide" Target="slides/slide484.xml"/><Relationship Id="rId486" Type="http://schemas.openxmlformats.org/officeDocument/2006/relationships/slide" Target="slides/slide485.xml"/><Relationship Id="rId487" Type="http://schemas.openxmlformats.org/officeDocument/2006/relationships/slide" Target="slides/slide486.xml"/><Relationship Id="rId488" Type="http://schemas.openxmlformats.org/officeDocument/2006/relationships/slide" Target="slides/slide487.xml"/><Relationship Id="rId489" Type="http://schemas.openxmlformats.org/officeDocument/2006/relationships/slide" Target="slides/slide4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490" Type="http://schemas.openxmlformats.org/officeDocument/2006/relationships/slide" Target="slides/slide489.xml"/><Relationship Id="rId491" Type="http://schemas.openxmlformats.org/officeDocument/2006/relationships/slide" Target="slides/slide490.xml"/><Relationship Id="rId492" Type="http://schemas.openxmlformats.org/officeDocument/2006/relationships/slide" Target="slides/slide491.xml"/><Relationship Id="rId493" Type="http://schemas.openxmlformats.org/officeDocument/2006/relationships/slide" Target="slides/slide492.xml"/><Relationship Id="rId494" Type="http://schemas.openxmlformats.org/officeDocument/2006/relationships/slide" Target="slides/slide493.xml"/><Relationship Id="rId495" Type="http://schemas.openxmlformats.org/officeDocument/2006/relationships/slide" Target="slides/slide494.xml"/><Relationship Id="rId496" Type="http://schemas.openxmlformats.org/officeDocument/2006/relationships/slide" Target="slides/slide495.xml"/><Relationship Id="rId497" Type="http://schemas.openxmlformats.org/officeDocument/2006/relationships/slide" Target="slides/slide496.xml"/><Relationship Id="rId498" Type="http://schemas.openxmlformats.org/officeDocument/2006/relationships/slide" Target="slides/slide497.xml"/><Relationship Id="rId499" Type="http://schemas.openxmlformats.org/officeDocument/2006/relationships/slide" Target="slides/slide49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7.wmf"/><Relationship Id="rId2" Type="http://schemas.openxmlformats.org/officeDocument/2006/relationships/image" Target="../media/image25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9.wmf"/><Relationship Id="rId2" Type="http://schemas.openxmlformats.org/officeDocument/2006/relationships/image" Target="../media/image26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6.wmf"/><Relationship Id="rId2" Type="http://schemas.openxmlformats.org/officeDocument/2006/relationships/image" Target="../media/image387.wmf"/><Relationship Id="rId3" Type="http://schemas.openxmlformats.org/officeDocument/2006/relationships/image" Target="../media/image38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45DD0EE-5EEC-E345-8E3F-998C8E65F3D7}" type="datetimeFigureOut">
              <a:rPr lang="en-US" smtClean="0"/>
              <a:pPr/>
              <a:t>10/1/17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C66D85-1971-D240-9ACA-2B639F6AF1F0}" type="slidenum">
              <a:rPr lang="en-US" smtClean="0"/>
              <a:pPr/>
              <a:t>‹#›</a:t>
            </a:fld>
            <a:endParaRPr lang="en-US"/>
          </a:p>
        </p:txBody>
      </p:sp>
    </p:spTree>
    <p:extLst>
      <p:ext uri="{BB962C8B-B14F-4D97-AF65-F5344CB8AC3E}">
        <p14:creationId xmlns:p14="http://schemas.microsoft.com/office/powerpoint/2010/main" val="1096812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7194B5-22FA-2F45-ADE4-DDACB55B574D}" type="datetimeFigureOut">
              <a:rPr lang="en-US" smtClean="0"/>
              <a:pPr/>
              <a:t>10/1/17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971E4B-056D-4E43-AA88-2423DBBD1726}" type="slidenum">
              <a:rPr lang="en-US" smtClean="0"/>
              <a:pPr/>
              <a:t>‹#›</a:t>
            </a:fld>
            <a:endParaRPr lang="en-US"/>
          </a:p>
        </p:txBody>
      </p:sp>
    </p:spTree>
    <p:extLst>
      <p:ext uri="{BB962C8B-B14F-4D97-AF65-F5344CB8AC3E}">
        <p14:creationId xmlns:p14="http://schemas.microsoft.com/office/powerpoint/2010/main" val="1792423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971E4B-056D-4E43-AA88-2423DBBD1726}" type="slidenum">
              <a:rPr lang="en-US" smtClean="0"/>
              <a:pPr/>
              <a:t>5</a:t>
            </a:fld>
            <a:endParaRPr lang="en-US"/>
          </a:p>
        </p:txBody>
      </p:sp>
    </p:spTree>
    <p:extLst>
      <p:ext uri="{BB962C8B-B14F-4D97-AF65-F5344CB8AC3E}">
        <p14:creationId xmlns:p14="http://schemas.microsoft.com/office/powerpoint/2010/main" val="1505243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612B00-BF9F-4C8A-8D33-EED5BFD17111}" type="slidenum">
              <a:rPr lang="en-US" smtClean="0"/>
              <a:pPr/>
              <a:t>125</a:t>
            </a:fld>
            <a:endParaRPr lang="en-US"/>
          </a:p>
        </p:txBody>
      </p:sp>
    </p:spTree>
    <p:extLst>
      <p:ext uri="{BB962C8B-B14F-4D97-AF65-F5344CB8AC3E}">
        <p14:creationId xmlns:p14="http://schemas.microsoft.com/office/powerpoint/2010/main" val="981337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a truth table would have 32 rows since we have 5 propositional variables.</a:t>
            </a:r>
            <a:endParaRPr lang="en-US" dirty="0"/>
          </a:p>
        </p:txBody>
      </p:sp>
      <p:sp>
        <p:nvSpPr>
          <p:cNvPr id="4" name="Slide Number Placeholder 3"/>
          <p:cNvSpPr>
            <a:spLocks noGrp="1"/>
          </p:cNvSpPr>
          <p:nvPr>
            <p:ph type="sldNum" sz="quarter" idx="10"/>
          </p:nvPr>
        </p:nvSpPr>
        <p:spPr/>
        <p:txBody>
          <a:bodyPr/>
          <a:lstStyle/>
          <a:p>
            <a:fld id="{F0612B00-BF9F-4C8A-8D33-EED5BFD17111}" type="slidenum">
              <a:rPr lang="en-US" smtClean="0"/>
              <a:pPr/>
              <a:t>148</a:t>
            </a:fld>
            <a:endParaRPr lang="en-US"/>
          </a:p>
        </p:txBody>
      </p:sp>
    </p:spTree>
    <p:extLst>
      <p:ext uri="{BB962C8B-B14F-4D97-AF65-F5344CB8AC3E}">
        <p14:creationId xmlns:p14="http://schemas.microsoft.com/office/powerpoint/2010/main" val="114171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51FD756-6077-4BF9-9045-D7E1CEAAB2B2}" type="slidenum">
              <a:rPr lang="en-US" smtClean="0">
                <a:solidFill>
                  <a:prstClr val="black"/>
                </a:solidFill>
              </a:rPr>
              <a:pPr/>
              <a:t>161</a:t>
            </a:fld>
            <a:endParaRPr lang="en-US">
              <a:solidFill>
                <a:prstClr val="black"/>
              </a:solidFill>
            </a:endParaRPr>
          </a:p>
        </p:txBody>
      </p:sp>
    </p:spTree>
    <p:extLst>
      <p:ext uri="{BB962C8B-B14F-4D97-AF65-F5344CB8AC3E}">
        <p14:creationId xmlns:p14="http://schemas.microsoft.com/office/powerpoint/2010/main" val="1250070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51FD756-6077-4BF9-9045-D7E1CEAAB2B2}"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1100072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D6F1B-26ED-417A-B5D8-8AED7AD37922}" type="slidenum">
              <a:rPr lang="en-US" smtClean="0"/>
              <a:pPr/>
              <a:t>225</a:t>
            </a:fld>
            <a:endParaRPr lang="en-US"/>
          </a:p>
        </p:txBody>
      </p:sp>
    </p:spTree>
    <p:extLst>
      <p:ext uri="{BB962C8B-B14F-4D97-AF65-F5344CB8AC3E}">
        <p14:creationId xmlns:p14="http://schemas.microsoft.com/office/powerpoint/2010/main" val="131829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239</a:t>
            </a:fld>
            <a:endParaRPr lang="en-US"/>
          </a:p>
        </p:txBody>
      </p:sp>
    </p:spTree>
    <p:extLst>
      <p:ext uri="{BB962C8B-B14F-4D97-AF65-F5344CB8AC3E}">
        <p14:creationId xmlns:p14="http://schemas.microsoft.com/office/powerpoint/2010/main" val="15568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260</a:t>
            </a:fld>
            <a:endParaRPr lang="en-US"/>
          </a:p>
        </p:txBody>
      </p:sp>
    </p:spTree>
    <p:extLst>
      <p:ext uri="{BB962C8B-B14F-4D97-AF65-F5344CB8AC3E}">
        <p14:creationId xmlns:p14="http://schemas.microsoft.com/office/powerpoint/2010/main" val="1819199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261</a:t>
            </a:fld>
            <a:endParaRPr lang="en-US"/>
          </a:p>
        </p:txBody>
      </p:sp>
    </p:spTree>
    <p:extLst>
      <p:ext uri="{BB962C8B-B14F-4D97-AF65-F5344CB8AC3E}">
        <p14:creationId xmlns:p14="http://schemas.microsoft.com/office/powerpoint/2010/main" val="1560826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262</a:t>
            </a:fld>
            <a:endParaRPr lang="en-US"/>
          </a:p>
        </p:txBody>
      </p:sp>
    </p:spTree>
    <p:extLst>
      <p:ext uri="{BB962C8B-B14F-4D97-AF65-F5344CB8AC3E}">
        <p14:creationId xmlns:p14="http://schemas.microsoft.com/office/powerpoint/2010/main" val="1302573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370</a:t>
            </a:fld>
            <a:endParaRPr lang="en-US"/>
          </a:p>
        </p:txBody>
      </p:sp>
    </p:spTree>
    <p:extLst>
      <p:ext uri="{BB962C8B-B14F-4D97-AF65-F5344CB8AC3E}">
        <p14:creationId xmlns:p14="http://schemas.microsoft.com/office/powerpoint/2010/main" val="9062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971E4B-056D-4E43-AA88-2423DBBD1726}" type="slidenum">
              <a:rPr lang="en-US" smtClean="0"/>
              <a:pPr/>
              <a:t>15</a:t>
            </a:fld>
            <a:endParaRPr lang="en-US"/>
          </a:p>
        </p:txBody>
      </p:sp>
    </p:spTree>
    <p:extLst>
      <p:ext uri="{BB962C8B-B14F-4D97-AF65-F5344CB8AC3E}">
        <p14:creationId xmlns:p14="http://schemas.microsoft.com/office/powerpoint/2010/main" val="2033406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1"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410</a:t>
            </a:fld>
            <a:endParaRPr lang="en-US"/>
          </a:p>
        </p:txBody>
      </p:sp>
    </p:spTree>
    <p:extLst>
      <p:ext uri="{BB962C8B-B14F-4D97-AF65-F5344CB8AC3E}">
        <p14:creationId xmlns:p14="http://schemas.microsoft.com/office/powerpoint/2010/main" val="571157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1"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416</a:t>
            </a:fld>
            <a:endParaRPr lang="en-US"/>
          </a:p>
        </p:txBody>
      </p:sp>
    </p:spTree>
    <p:extLst>
      <p:ext uri="{BB962C8B-B14F-4D97-AF65-F5344CB8AC3E}">
        <p14:creationId xmlns:p14="http://schemas.microsoft.com/office/powerpoint/2010/main" val="19183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6B134D-0EB3-42CB-9322-AA369738187D}" type="slidenum">
              <a:rPr lang="en-US" smtClean="0"/>
              <a:pPr/>
              <a:t>447</a:t>
            </a:fld>
            <a:endParaRPr lang="en-US"/>
          </a:p>
        </p:txBody>
      </p:sp>
    </p:spTree>
    <p:extLst>
      <p:ext uri="{BB962C8B-B14F-4D97-AF65-F5344CB8AC3E}">
        <p14:creationId xmlns:p14="http://schemas.microsoft.com/office/powerpoint/2010/main" val="165524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D6F1B-26ED-417A-B5D8-8AED7AD37922}" type="slidenum">
              <a:rPr lang="en-US" smtClean="0"/>
              <a:pPr/>
              <a:t>510</a:t>
            </a:fld>
            <a:endParaRPr lang="en-US"/>
          </a:p>
        </p:txBody>
      </p:sp>
    </p:spTree>
    <p:extLst>
      <p:ext uri="{BB962C8B-B14F-4D97-AF65-F5344CB8AC3E}">
        <p14:creationId xmlns:p14="http://schemas.microsoft.com/office/powerpoint/2010/main" val="1240107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D6F1B-26ED-417A-B5D8-8AED7AD37922}" type="slidenum">
              <a:rPr lang="en-US" smtClean="0"/>
              <a:pPr/>
              <a:t>536</a:t>
            </a:fld>
            <a:endParaRPr lang="en-US"/>
          </a:p>
        </p:txBody>
      </p:sp>
    </p:spTree>
    <p:extLst>
      <p:ext uri="{BB962C8B-B14F-4D97-AF65-F5344CB8AC3E}">
        <p14:creationId xmlns:p14="http://schemas.microsoft.com/office/powerpoint/2010/main" val="582579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6B134D-0EB3-42CB-9322-AA369738187D}" type="slidenum">
              <a:rPr lang="en-US" smtClean="0"/>
              <a:pPr/>
              <a:t>561</a:t>
            </a:fld>
            <a:endParaRPr lang="en-US"/>
          </a:p>
        </p:txBody>
      </p:sp>
    </p:spTree>
    <p:extLst>
      <p:ext uri="{BB962C8B-B14F-4D97-AF65-F5344CB8AC3E}">
        <p14:creationId xmlns:p14="http://schemas.microsoft.com/office/powerpoint/2010/main" val="634305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583</a:t>
            </a:fld>
            <a:endParaRPr lang="en-US"/>
          </a:p>
        </p:txBody>
      </p:sp>
    </p:spTree>
    <p:extLst>
      <p:ext uri="{BB962C8B-B14F-4D97-AF65-F5344CB8AC3E}">
        <p14:creationId xmlns:p14="http://schemas.microsoft.com/office/powerpoint/2010/main" val="1318335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6B134D-0EB3-42CB-9322-AA369738187D}" type="slidenum">
              <a:rPr lang="en-US" smtClean="0"/>
              <a:pPr/>
              <a:t>613</a:t>
            </a:fld>
            <a:endParaRPr lang="en-US"/>
          </a:p>
        </p:txBody>
      </p:sp>
    </p:spTree>
    <p:extLst>
      <p:ext uri="{BB962C8B-B14F-4D97-AF65-F5344CB8AC3E}">
        <p14:creationId xmlns:p14="http://schemas.microsoft.com/office/powerpoint/2010/main" val="971261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683</a:t>
            </a:fld>
            <a:endParaRPr lang="en-US"/>
          </a:p>
        </p:txBody>
      </p:sp>
    </p:spTree>
    <p:extLst>
      <p:ext uri="{BB962C8B-B14F-4D97-AF65-F5344CB8AC3E}">
        <p14:creationId xmlns:p14="http://schemas.microsoft.com/office/powerpoint/2010/main" val="3907106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6B134D-0EB3-42CB-9322-AA369738187D}" type="slidenum">
              <a:rPr lang="en-US" smtClean="0"/>
              <a:pPr/>
              <a:t>753</a:t>
            </a:fld>
            <a:endParaRPr lang="en-US"/>
          </a:p>
        </p:txBody>
      </p:sp>
    </p:spTree>
    <p:extLst>
      <p:ext uri="{BB962C8B-B14F-4D97-AF65-F5344CB8AC3E}">
        <p14:creationId xmlns:p14="http://schemas.microsoft.com/office/powerpoint/2010/main" val="290633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57B6A7-1EA9-4BE6-974C-D49D9BB4E801}" type="slidenum">
              <a:rPr lang="en-US" smtClean="0"/>
              <a:pPr/>
              <a:t>71</a:t>
            </a:fld>
            <a:endParaRPr lang="en-US"/>
          </a:p>
        </p:txBody>
      </p:sp>
    </p:spTree>
    <p:extLst>
      <p:ext uri="{BB962C8B-B14F-4D97-AF65-F5344CB8AC3E}">
        <p14:creationId xmlns:p14="http://schemas.microsoft.com/office/powerpoint/2010/main" val="12642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57B6A7-1EA9-4BE6-974C-D49D9BB4E801}" type="slidenum">
              <a:rPr lang="en-US" smtClean="0"/>
              <a:pPr/>
              <a:t>91</a:t>
            </a:fld>
            <a:endParaRPr lang="en-US"/>
          </a:p>
        </p:txBody>
      </p:sp>
    </p:spTree>
    <p:extLst>
      <p:ext uri="{BB962C8B-B14F-4D97-AF65-F5344CB8AC3E}">
        <p14:creationId xmlns:p14="http://schemas.microsoft.com/office/powerpoint/2010/main" val="1500353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57B6A7-1EA9-4BE6-974C-D49D9BB4E801}" type="slidenum">
              <a:rPr lang="en-US" smtClean="0"/>
              <a:pPr/>
              <a:t>92</a:t>
            </a:fld>
            <a:endParaRPr lang="en-US"/>
          </a:p>
        </p:txBody>
      </p:sp>
    </p:spTree>
    <p:extLst>
      <p:ext uri="{BB962C8B-B14F-4D97-AF65-F5344CB8AC3E}">
        <p14:creationId xmlns:p14="http://schemas.microsoft.com/office/powerpoint/2010/main" val="68509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3867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8683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549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446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91909EE-CC0A-4248-8F65-937D00C89E0D}" type="datetime1">
              <a:rPr lang="fr-FR" smtClean="0"/>
              <a:t>01/10/2017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A17980-36AD-C748-86B2-919E6C09526A}" type="datetime1">
              <a:rPr lang="fr-FR" smtClean="0"/>
              <a:t>01/10/2017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572F99A-6634-284C-BB6B-51AB0EFBA7B9}" type="datetime1">
              <a:rPr lang="fr-FR" smtClean="0"/>
              <a:t>01/10/2017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2247999"/>
            <a:ext cx="9144000" cy="46100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2248000"/>
            <a:ext cx="9144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984967"/>
            <a:ext cx="8222100" cy="10235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2558767"/>
            <a:ext cx="8222100" cy="361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2" y="6260831"/>
            <a:ext cx="548699"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extLst>
      <p:ext uri="{BB962C8B-B14F-4D97-AF65-F5344CB8AC3E}">
        <p14:creationId xmlns:p14="http://schemas.microsoft.com/office/powerpoint/2010/main" val="1494753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1"/>
            <a:ext cx="9144000" cy="62611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6163632"/>
            <a:ext cx="9144000" cy="98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1" y="6262433"/>
            <a:ext cx="8381999" cy="5956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2" y="6260831"/>
            <a:ext cx="548699"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lt1"/>
                </a:solidFill>
              </a:rPr>
              <a:t>‹#›</a:t>
            </a:fld>
            <a:endParaRPr lang="fr">
              <a:solidFill>
                <a:schemeClr val="lt1"/>
              </a:solidFill>
            </a:endParaRPr>
          </a:p>
        </p:txBody>
      </p:sp>
    </p:spTree>
    <p:extLst>
      <p:ext uri="{BB962C8B-B14F-4D97-AF65-F5344CB8AC3E}">
        <p14:creationId xmlns:p14="http://schemas.microsoft.com/office/powerpoint/2010/main" val="286304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2247999"/>
            <a:ext cx="9144000" cy="46100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2248000"/>
            <a:ext cx="9144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984967"/>
            <a:ext cx="8222100" cy="10235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1" y="2558767"/>
            <a:ext cx="3999899" cy="36136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1" y="2558767"/>
            <a:ext cx="3999899" cy="36136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2" y="6260831"/>
            <a:ext cx="548699"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extLst>
      <p:ext uri="{BB962C8B-B14F-4D97-AF65-F5344CB8AC3E}">
        <p14:creationId xmlns:p14="http://schemas.microsoft.com/office/powerpoint/2010/main" val="174249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5A826FA-DEB7-EE49-BF9F-31366ED51A42}" type="datetime1">
              <a:rPr lang="fr-FR" smtClean="0"/>
              <a:t>01/10/2017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C993740-FF45-9C4D-B576-39B34EF7F771}" type="datetime1">
              <a:rPr lang="fr-FR" smtClean="0"/>
              <a:t>01/10/2017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AB0ACFA-4914-3F4E-9EDE-53B4CE2E635B}" type="datetime1">
              <a:rPr lang="fr-FR" smtClean="0"/>
              <a:t>01/10/2017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3A67B8A-DA84-BC45-A0F2-1EDD15B86A80}" type="datetime1">
              <a:rPr lang="fr-FR" smtClean="0"/>
              <a:t>01/10/2017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96F28BB-60CD-D749-A510-29BD83668C87}" type="datetime1">
              <a:rPr lang="fr-FR" smtClean="0"/>
              <a:t>01/10/2017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D3401-BF8C-0448-98CE-3ED469F3DCB1}" type="datetime1">
              <a:rPr lang="fr-FR" smtClean="0"/>
              <a:t>01/10/2017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1284011-E6A5-3C46-B787-3518739ECD5C}" type="datetime1">
              <a:rPr lang="fr-FR" smtClean="0"/>
              <a:t>01/10/2017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E5FA895-CDA2-644D-AEED-DE164506B4B3}" type="datetime1">
              <a:rPr lang="fr-FR" smtClean="0"/>
              <a:t>01/10/2017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9811CD2-2C82-3249-866E-6DE8E3AA9C18}" type="datetime1">
              <a:rPr lang="fr-FR" smtClean="0"/>
              <a:t>01/10/2017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tags" Target="../tags/tag55.xml"/><Relationship Id="rId2" Type="http://schemas.openxmlformats.org/officeDocument/2006/relationships/tags" Target="../tags/tag56.xml"/></Relationships>
</file>

<file path=ppt/slides/_rels/slide104.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slideLayout" Target="../slideLayouts/slideLayout2.xml"/><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1" Type="http://schemas.openxmlformats.org/officeDocument/2006/relationships/tags" Target="../tags/tag57.xml"/><Relationship Id="rId2" Type="http://schemas.openxmlformats.org/officeDocument/2006/relationships/tags" Target="../tags/tag5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earnprolognow.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 Type="http://schemas.openxmlformats.org/officeDocument/2006/relationships/tags" Target="../tags/tag60.xml"/><Relationship Id="rId2" Type="http://schemas.openxmlformats.org/officeDocument/2006/relationships/tags" Target="../tags/tag61.xml"/><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tags" Target="../tags/tag64.xml"/><Relationship Id="rId6" Type="http://schemas.openxmlformats.org/officeDocument/2006/relationships/tags" Target="../tags/tag65.xml"/><Relationship Id="rId7" Type="http://schemas.openxmlformats.org/officeDocument/2006/relationships/slideLayout" Target="../slideLayouts/slideLayout2.xml"/><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slideLayout" Target="../slideLayouts/slideLayout2.xml"/><Relationship Id="rId5" Type="http://schemas.openxmlformats.org/officeDocument/2006/relationships/image" Target="../media/image77.png"/><Relationship Id="rId6" Type="http://schemas.openxmlformats.org/officeDocument/2006/relationships/image" Target="../media/image57.png"/><Relationship Id="rId7" Type="http://schemas.openxmlformats.org/officeDocument/2006/relationships/image" Target="../media/image78.png"/><Relationship Id="rId1" Type="http://schemas.openxmlformats.org/officeDocument/2006/relationships/tags" Target="../tags/tag66.xml"/><Relationship Id="rId2" Type="http://schemas.openxmlformats.org/officeDocument/2006/relationships/tags" Target="../tags/tag6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2.xml"/><Relationship Id="rId3" Type="http://schemas.openxmlformats.org/officeDocument/2006/relationships/image" Target="../media/image79.png"/></Relationships>
</file>

<file path=ppt/slides/_rels/slide135.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2.xml"/><Relationship Id="rId3" Type="http://schemas.openxmlformats.org/officeDocument/2006/relationships/image" Target="../media/image80.png"/></Relationships>
</file>

<file path=ppt/slides/_rels/slide136.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2.xml"/><Relationship Id="rId3" Type="http://schemas.openxmlformats.org/officeDocument/2006/relationships/image" Target="../media/image81.png"/></Relationships>
</file>

<file path=ppt/slides/_rels/slide137.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2.xml"/><Relationship Id="rId3" Type="http://schemas.openxmlformats.org/officeDocument/2006/relationships/image" Target="../media/image82.png"/></Relationships>
</file>

<file path=ppt/slides/_rels/slide138.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2.xml"/><Relationship Id="rId3" Type="http://schemas.openxmlformats.org/officeDocument/2006/relationships/image" Target="../media/image83.png"/></Relationships>
</file>

<file path=ppt/slides/_rels/slide139.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2.xml"/><Relationship Id="rId3"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2.xml"/><Relationship Id="rId3" Type="http://schemas.openxmlformats.org/officeDocument/2006/relationships/image" Target="../media/image85.png"/></Relationships>
</file>

<file path=ppt/slides/_rels/slide141.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2.xml"/><Relationship Id="rId3" Type="http://schemas.openxmlformats.org/officeDocument/2006/relationships/image" Target="../media/image8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2.xml"/><Relationship Id="rId3" Type="http://schemas.openxmlformats.org/officeDocument/2006/relationships/image" Target="../media/image87.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tags" Target="../tags/tag78.xml"/><Relationship Id="rId2" Type="http://schemas.openxmlformats.org/officeDocument/2006/relationships/tags" Target="../tags/tag79.xml"/></Relationships>
</file>

<file path=ppt/slides/_rels/slide147.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2.xml"/><Relationship Id="rId3" Type="http://schemas.openxmlformats.org/officeDocument/2006/relationships/image" Target="../media/image90.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91.png"/><Relationship Id="rId1" Type="http://schemas.openxmlformats.org/officeDocument/2006/relationships/tags" Target="../tags/tag81.xml"/><Relationship Id="rId2"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0.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2.xml"/><Relationship Id="rId3" Type="http://schemas.openxmlformats.org/officeDocument/2006/relationships/image" Target="../media/image92.png"/></Relationships>
</file>

<file path=ppt/slides/_rels/slide151.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2.xml"/><Relationship Id="rId3" Type="http://schemas.openxmlformats.org/officeDocument/2006/relationships/image" Target="../media/image93.png"/></Relationships>
</file>

<file path=ppt/slides/_rels/slide152.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2.xml"/><Relationship Id="rId3" Type="http://schemas.openxmlformats.org/officeDocument/2006/relationships/image" Target="../media/image94.png"/></Relationships>
</file>

<file path=ppt/slides/_rels/slide153.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2.xml"/><Relationship Id="rId3" Type="http://schemas.openxmlformats.org/officeDocument/2006/relationships/image" Target="../media/image95.png"/></Relationships>
</file>

<file path=ppt/slides/_rels/slide154.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2.xml"/><Relationship Id="rId3" Type="http://schemas.openxmlformats.org/officeDocument/2006/relationships/image" Target="../media/image96.png"/></Relationships>
</file>

<file path=ppt/slides/_rels/slide155.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2.xml"/><Relationship Id="rId3" Type="http://schemas.openxmlformats.org/officeDocument/2006/relationships/image" Target="../media/image97.png"/></Relationships>
</file>

<file path=ppt/slides/_rels/slide156.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2.xml"/><Relationship Id="rId3" Type="http://schemas.openxmlformats.org/officeDocument/2006/relationships/image" Target="../media/image98.png"/></Relationships>
</file>

<file path=ppt/slides/_rels/slide157.xml.rels><?xml version="1.0" encoding="UTF-8" standalone="yes"?>
<Relationships xmlns="http://schemas.openxmlformats.org/package/2006/relationships"><Relationship Id="rId3" Type="http://schemas.openxmlformats.org/officeDocument/2006/relationships/tags" Target="../tags/tag91.xml"/><Relationship Id="rId4" Type="http://schemas.openxmlformats.org/officeDocument/2006/relationships/slideLayout" Target="../slideLayouts/slideLayout2.xml"/><Relationship Id="rId5" Type="http://schemas.openxmlformats.org/officeDocument/2006/relationships/image" Target="../media/image77.png"/><Relationship Id="rId6" Type="http://schemas.openxmlformats.org/officeDocument/2006/relationships/image" Target="../media/image57.png"/><Relationship Id="rId7" Type="http://schemas.openxmlformats.org/officeDocument/2006/relationships/image" Target="../media/image78.png"/><Relationship Id="rId1" Type="http://schemas.openxmlformats.org/officeDocument/2006/relationships/tags" Target="../tags/tag89.xml"/><Relationship Id="rId2" Type="http://schemas.openxmlformats.org/officeDocument/2006/relationships/tags" Target="../tags/tag90.xml"/></Relationships>
</file>

<file path=ppt/slides/_rels/slide158.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2.xml"/><Relationship Id="rId3" Type="http://schemas.openxmlformats.org/officeDocument/2006/relationships/image" Target="../media/image99.png"/></Relationships>
</file>

<file path=ppt/slides/_rels/slide159.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2.xml"/><Relationship Id="rId3" Type="http://schemas.openxmlformats.org/officeDocument/2006/relationships/image" Target="../media/image1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1.png"/><Relationship Id="rId5" Type="http://schemas.openxmlformats.org/officeDocument/2006/relationships/image" Target="../media/image41.png"/><Relationship Id="rId6" Type="http://schemas.openxmlformats.org/officeDocument/2006/relationships/image" Target="../media/image102.emf"/><Relationship Id="rId1" Type="http://schemas.openxmlformats.org/officeDocument/2006/relationships/tags" Target="../tags/tag94.xml"/><Relationship Id="rId2" Type="http://schemas.openxmlformats.org/officeDocument/2006/relationships/tags" Target="../tags/tag9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tags" Target="../tags/tag98.xml"/><Relationship Id="rId4" Type="http://schemas.openxmlformats.org/officeDocument/2006/relationships/tags" Target="../tags/tag99.xml"/><Relationship Id="rId5" Type="http://schemas.openxmlformats.org/officeDocument/2006/relationships/slideLayout" Target="../slideLayouts/slideLayout2.xml"/><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tags" Target="../tags/tag96.xml"/><Relationship Id="rId2" Type="http://schemas.openxmlformats.org/officeDocument/2006/relationships/tags" Target="../tags/tag9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03.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04.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05.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tags" Target="../tags/tag102.xml"/><Relationship Id="rId4" Type="http://schemas.openxmlformats.org/officeDocument/2006/relationships/slideLayout" Target="../slideLayouts/slideLayout2.xml"/><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1" Type="http://schemas.openxmlformats.org/officeDocument/2006/relationships/tags" Target="../tags/tag100.xml"/><Relationship Id="rId2" Type="http://schemas.openxmlformats.org/officeDocument/2006/relationships/tags" Target="../tags/tag10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tags" Target="../tags/tag103.xml"/><Relationship Id="rId2" Type="http://schemas.openxmlformats.org/officeDocument/2006/relationships/tags" Target="../tags/tag10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tags" Target="../tags/tag107.xml"/><Relationship Id="rId4" Type="http://schemas.openxmlformats.org/officeDocument/2006/relationships/tags" Target="../tags/tag108.xml"/><Relationship Id="rId5" Type="http://schemas.openxmlformats.org/officeDocument/2006/relationships/slideLayout" Target="../slideLayouts/slideLayout2.xml"/><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 Type="http://schemas.openxmlformats.org/officeDocument/2006/relationships/tags" Target="../tags/tag105.xml"/><Relationship Id="rId2" Type="http://schemas.openxmlformats.org/officeDocument/2006/relationships/tags" Target="../tags/tag106.xml"/></Relationships>
</file>

<file path=ppt/slides/_rels/slide199.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2.xml"/><Relationship Id="rId3" Type="http://schemas.openxmlformats.org/officeDocument/2006/relationships/image" Target="../media/image1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2.xml"/><Relationship Id="rId3" Type="http://schemas.openxmlformats.org/officeDocument/2006/relationships/image" Target="../media/image11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tags" Target="../tags/tag113.xml"/><Relationship Id="rId4" Type="http://schemas.openxmlformats.org/officeDocument/2006/relationships/slideLayout" Target="../slideLayouts/slideLayout2.xml"/><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1" Type="http://schemas.openxmlformats.org/officeDocument/2006/relationships/tags" Target="../tags/tag111.xml"/><Relationship Id="rId2" Type="http://schemas.openxmlformats.org/officeDocument/2006/relationships/tags" Target="../tags/tag1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0.png"/><Relationship Id="rId5" Type="http://schemas.openxmlformats.org/officeDocument/2006/relationships/image" Target="../media/image121.jpeg"/><Relationship Id="rId6" Type="http://schemas.openxmlformats.org/officeDocument/2006/relationships/image" Target="../media/image122.jpeg"/><Relationship Id="rId1" Type="http://schemas.openxmlformats.org/officeDocument/2006/relationships/tags" Target="../tags/tag114.xml"/><Relationship Id="rId2" Type="http://schemas.openxmlformats.org/officeDocument/2006/relationships/tags" Target="../tags/tag1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tags" Target="../tags/tag118.xml"/><Relationship Id="rId4" Type="http://schemas.openxmlformats.org/officeDocument/2006/relationships/tags" Target="../tags/tag119.xml"/><Relationship Id="rId5" Type="http://schemas.openxmlformats.org/officeDocument/2006/relationships/slideLayout" Target="../slideLayouts/slideLayout2.xml"/><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image" Target="../media/image125.png"/><Relationship Id="rId1" Type="http://schemas.openxmlformats.org/officeDocument/2006/relationships/tags" Target="../tags/tag116.xml"/><Relationship Id="rId2" Type="http://schemas.openxmlformats.org/officeDocument/2006/relationships/tags" Target="../tags/tag11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tags" Target="../tags/tag122.xml"/><Relationship Id="rId4" Type="http://schemas.openxmlformats.org/officeDocument/2006/relationships/tags" Target="../tags/tag123.xml"/><Relationship Id="rId5" Type="http://schemas.openxmlformats.org/officeDocument/2006/relationships/slideLayout" Target="../slideLayouts/slideLayout2.xml"/><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 Id="rId1" Type="http://schemas.openxmlformats.org/officeDocument/2006/relationships/tags" Target="../tags/tag120.xml"/><Relationship Id="rId2" Type="http://schemas.openxmlformats.org/officeDocument/2006/relationships/tags" Target="../tags/tag12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9.jpeg"/><Relationship Id="rId4" Type="http://schemas.openxmlformats.org/officeDocument/2006/relationships/image" Target="../media/image130.jpeg"/><Relationship Id="rId1" Type="http://schemas.openxmlformats.org/officeDocument/2006/relationships/slideLayout" Target="../slideLayouts/slideLayout2.xml"/><Relationship Id="rId2" Type="http://schemas.openxmlformats.org/officeDocument/2006/relationships/image" Target="../media/image128.jpe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jpeg"/><Relationship Id="rId3" Type="http://schemas.openxmlformats.org/officeDocument/2006/relationships/image" Target="../media/image129.jpe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jpe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jpe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34.png"/><Relationship Id="rId1" Type="http://schemas.openxmlformats.org/officeDocument/2006/relationships/tags" Target="../tags/tag124.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2.xml"/><Relationship Id="rId3" Type="http://schemas.openxmlformats.org/officeDocument/2006/relationships/image" Target="../media/image13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6.png"/><Relationship Id="rId5" Type="http://schemas.openxmlformats.org/officeDocument/2006/relationships/image" Target="../media/image134.png"/><Relationship Id="rId1" Type="http://schemas.openxmlformats.org/officeDocument/2006/relationships/tags" Target="../tags/tag126.xml"/><Relationship Id="rId2" Type="http://schemas.openxmlformats.org/officeDocument/2006/relationships/tags" Target="../tags/tag127.xml"/></Relationships>
</file>

<file path=ppt/slides/_rels/slide243.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2.xml"/><Relationship Id="rId3" Type="http://schemas.openxmlformats.org/officeDocument/2006/relationships/image" Target="../media/image13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jpeg"/><Relationship Id="rId1" Type="http://schemas.openxmlformats.org/officeDocument/2006/relationships/tags" Target="../tags/tag129.xml"/><Relationship Id="rId2"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2.xml"/><Relationship Id="rId3" Type="http://schemas.openxmlformats.org/officeDocument/2006/relationships/image" Target="../media/image140.png"/></Relationships>
</file>

<file path=ppt/slides/_rels/slide249.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2.xml"/><Relationship Id="rId3" Type="http://schemas.openxmlformats.org/officeDocument/2006/relationships/image" Target="../media/image1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2.xml"/><Relationship Id="rId3" Type="http://schemas.openxmlformats.org/officeDocument/2006/relationships/image" Target="../media/image142.png"/></Relationships>
</file>

<file path=ppt/slides/_rels/slide254.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2.xml"/><Relationship Id="rId3" Type="http://schemas.openxmlformats.org/officeDocument/2006/relationships/image" Target="../media/image14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2.xml"/><Relationship Id="rId3" Type="http://schemas.openxmlformats.org/officeDocument/2006/relationships/image" Target="../media/image144.png"/></Relationships>
</file>

<file path=ppt/slides/_rels/slide259.xml.rels><?xml version="1.0" encoding="UTF-8" standalone="yes"?>
<Relationships xmlns="http://schemas.openxmlformats.org/package/2006/relationships"><Relationship Id="rId3" Type="http://schemas.openxmlformats.org/officeDocument/2006/relationships/tags" Target="../tags/tag137.xml"/><Relationship Id="rId4" Type="http://schemas.openxmlformats.org/officeDocument/2006/relationships/slideLayout" Target="../slideLayouts/slideLayout2.xml"/><Relationship Id="rId5" Type="http://schemas.openxmlformats.org/officeDocument/2006/relationships/image" Target="../media/image145.png"/><Relationship Id="rId6" Type="http://schemas.openxmlformats.org/officeDocument/2006/relationships/image" Target="../media/image146.png"/><Relationship Id="rId1" Type="http://schemas.openxmlformats.org/officeDocument/2006/relationships/tags" Target="../tags/tag135.xml"/><Relationship Id="rId2" Type="http://schemas.openxmlformats.org/officeDocument/2006/relationships/tags" Target="../tags/tag136.xml"/></Relationships>
</file>

<file path=ppt/slides/_rels/slide2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image" Target="../media/image5.png"/></Relationships>
</file>

<file path=ppt/slides/_rels/slide260.xml.rels><?xml version="1.0" encoding="UTF-8" standalone="yes"?>
<Relationships xmlns="http://schemas.openxmlformats.org/package/2006/relationships"><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 Type="http://schemas.openxmlformats.org/officeDocument/2006/relationships/tags" Target="../tags/tag138.xml"/><Relationship Id="rId2" Type="http://schemas.openxmlformats.org/officeDocument/2006/relationships/tags" Target="../tags/tag139.xml"/><Relationship Id="rId3" Type="http://schemas.openxmlformats.org/officeDocument/2006/relationships/tags" Target="../tags/tag140.xml"/><Relationship Id="rId4" Type="http://schemas.openxmlformats.org/officeDocument/2006/relationships/tags" Target="../tags/tag141.xml"/><Relationship Id="rId5" Type="http://schemas.openxmlformats.org/officeDocument/2006/relationships/tags" Target="../tags/tag142.xml"/><Relationship Id="rId6" Type="http://schemas.openxmlformats.org/officeDocument/2006/relationships/tags" Target="../tags/tag143.xml"/><Relationship Id="rId7" Type="http://schemas.openxmlformats.org/officeDocument/2006/relationships/tags" Target="../tags/tag144.xml"/><Relationship Id="rId8" Type="http://schemas.openxmlformats.org/officeDocument/2006/relationships/slideLayout" Target="../slideLayouts/slideLayout2.xml"/><Relationship Id="rId9" Type="http://schemas.openxmlformats.org/officeDocument/2006/relationships/notesSlide" Target="../notesSlides/notesSlide16.xml"/><Relationship Id="rId10" Type="http://schemas.openxmlformats.org/officeDocument/2006/relationships/image" Target="../media/image147.png"/></Relationships>
</file>

<file path=ppt/slides/_rels/slide261.xml.rels><?xml version="1.0" encoding="UTF-8" standalone="yes"?>
<Relationships xmlns="http://schemas.openxmlformats.org/package/2006/relationships"><Relationship Id="rId11" Type="http://schemas.openxmlformats.org/officeDocument/2006/relationships/image" Target="../media/image156.png"/><Relationship Id="rId12" Type="http://schemas.openxmlformats.org/officeDocument/2006/relationships/image" Target="../media/image157.png"/><Relationship Id="rId13" Type="http://schemas.openxmlformats.org/officeDocument/2006/relationships/image" Target="../media/image158.png"/><Relationship Id="rId14" Type="http://schemas.openxmlformats.org/officeDocument/2006/relationships/image" Target="../media/image159.png"/><Relationship Id="rId1" Type="http://schemas.openxmlformats.org/officeDocument/2006/relationships/tags" Target="../tags/tag145.xml"/><Relationship Id="rId2" Type="http://schemas.openxmlformats.org/officeDocument/2006/relationships/tags" Target="../tags/tag146.xml"/><Relationship Id="rId3" Type="http://schemas.openxmlformats.org/officeDocument/2006/relationships/tags" Target="../tags/tag147.xml"/><Relationship Id="rId4" Type="http://schemas.openxmlformats.org/officeDocument/2006/relationships/tags" Target="../tags/tag148.xml"/><Relationship Id="rId5" Type="http://schemas.openxmlformats.org/officeDocument/2006/relationships/tags" Target="../tags/tag149.xml"/><Relationship Id="rId6" Type="http://schemas.openxmlformats.org/officeDocument/2006/relationships/tags" Target="../tags/tag150.xml"/><Relationship Id="rId7" Type="http://schemas.openxmlformats.org/officeDocument/2006/relationships/slideLayout" Target="../slideLayouts/slideLayout2.xml"/><Relationship Id="rId8" Type="http://schemas.openxmlformats.org/officeDocument/2006/relationships/notesSlide" Target="../notesSlides/notesSlide17.xml"/><Relationship Id="rId9" Type="http://schemas.openxmlformats.org/officeDocument/2006/relationships/image" Target="../media/image154.png"/><Relationship Id="rId10" Type="http://schemas.openxmlformats.org/officeDocument/2006/relationships/image" Target="../media/image155.png"/></Relationships>
</file>

<file path=ppt/slides/_rels/slide262.xml.rels><?xml version="1.0" encoding="UTF-8" standalone="yes"?>
<Relationships xmlns="http://schemas.openxmlformats.org/package/2006/relationships"><Relationship Id="rId11" Type="http://schemas.openxmlformats.org/officeDocument/2006/relationships/image" Target="../media/image162.png"/><Relationship Id="rId12" Type="http://schemas.openxmlformats.org/officeDocument/2006/relationships/image" Target="../media/image163.png"/><Relationship Id="rId13" Type="http://schemas.openxmlformats.org/officeDocument/2006/relationships/image" Target="../media/image164.png"/><Relationship Id="rId14" Type="http://schemas.openxmlformats.org/officeDocument/2006/relationships/image" Target="../media/image165.png"/><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slideLayout" Target="../slideLayouts/slideLayout2.xml"/><Relationship Id="rId8" Type="http://schemas.openxmlformats.org/officeDocument/2006/relationships/notesSlide" Target="../notesSlides/notesSlide18.xml"/><Relationship Id="rId9" Type="http://schemas.openxmlformats.org/officeDocument/2006/relationships/image" Target="../media/image160.png"/><Relationship Id="rId10" Type="http://schemas.openxmlformats.org/officeDocument/2006/relationships/image" Target="../media/image161.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tags" Target="../tags/tag159.xml"/><Relationship Id="rId4" Type="http://schemas.openxmlformats.org/officeDocument/2006/relationships/slideLayout" Target="../slideLayouts/slideLayout2.xml"/><Relationship Id="rId5" Type="http://schemas.openxmlformats.org/officeDocument/2006/relationships/image" Target="../media/image161.png"/><Relationship Id="rId6" Type="http://schemas.openxmlformats.org/officeDocument/2006/relationships/image" Target="../media/image166.png"/><Relationship Id="rId7" Type="http://schemas.openxmlformats.org/officeDocument/2006/relationships/image" Target="../media/image167.png"/><Relationship Id="rId1" Type="http://schemas.openxmlformats.org/officeDocument/2006/relationships/tags" Target="../tags/tag157.xml"/><Relationship Id="rId2" Type="http://schemas.openxmlformats.org/officeDocument/2006/relationships/tags" Target="../tags/tag158.xml"/></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7.png"/><Relationship Id="rId5" Type="http://schemas.openxmlformats.org/officeDocument/2006/relationships/image" Target="../media/image168.png"/><Relationship Id="rId1" Type="http://schemas.openxmlformats.org/officeDocument/2006/relationships/tags" Target="../tags/tag160.xml"/><Relationship Id="rId2" Type="http://schemas.openxmlformats.org/officeDocument/2006/relationships/tags" Target="../tags/tag161.xml"/></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9.png"/><Relationship Id="rId5" Type="http://schemas.openxmlformats.org/officeDocument/2006/relationships/image" Target="../media/image166.png"/><Relationship Id="rId1" Type="http://schemas.openxmlformats.org/officeDocument/2006/relationships/tags" Target="../tags/tag162.xml"/><Relationship Id="rId2" Type="http://schemas.openxmlformats.org/officeDocument/2006/relationships/tags" Target="../tags/tag163.xml"/></Relationships>
</file>

<file path=ppt/slides/_rels/slide267.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2.xml"/><Relationship Id="rId3" Type="http://schemas.openxmlformats.org/officeDocument/2006/relationships/image" Target="../media/image170.png"/></Relationships>
</file>

<file path=ppt/slides/_rels/slide268.xml.rels><?xml version="1.0" encoding="UTF-8" standalone="yes"?>
<Relationships xmlns="http://schemas.openxmlformats.org/package/2006/relationships"><Relationship Id="rId11" Type="http://schemas.openxmlformats.org/officeDocument/2006/relationships/image" Target="../media/image174.png"/><Relationship Id="rId12" Type="http://schemas.openxmlformats.org/officeDocument/2006/relationships/image" Target="../media/image175.png"/><Relationship Id="rId13" Type="http://schemas.openxmlformats.org/officeDocument/2006/relationships/image" Target="../media/image159.png"/><Relationship Id="rId1" Type="http://schemas.openxmlformats.org/officeDocument/2006/relationships/tags" Target="../tags/tag165.xml"/><Relationship Id="rId2" Type="http://schemas.openxmlformats.org/officeDocument/2006/relationships/tags" Target="../tags/tag166.xml"/><Relationship Id="rId3" Type="http://schemas.openxmlformats.org/officeDocument/2006/relationships/tags" Target="../tags/tag167.xml"/><Relationship Id="rId4" Type="http://schemas.openxmlformats.org/officeDocument/2006/relationships/tags" Target="../tags/tag168.xml"/><Relationship Id="rId5" Type="http://schemas.openxmlformats.org/officeDocument/2006/relationships/tags" Target="../tags/tag169.xml"/><Relationship Id="rId6" Type="http://schemas.openxmlformats.org/officeDocument/2006/relationships/tags" Target="../tags/tag170.xml"/><Relationship Id="rId7" Type="http://schemas.openxmlformats.org/officeDocument/2006/relationships/slideLayout" Target="../slideLayouts/slideLayout2.xml"/><Relationship Id="rId8" Type="http://schemas.openxmlformats.org/officeDocument/2006/relationships/image" Target="../media/image171.png"/><Relationship Id="rId9" Type="http://schemas.openxmlformats.org/officeDocument/2006/relationships/image" Target="../media/image172.png"/><Relationship Id="rId10" Type="http://schemas.openxmlformats.org/officeDocument/2006/relationships/image" Target="../media/image173.png"/></Relationships>
</file>

<file path=ppt/slides/_rels/slide269.xml.rels><?xml version="1.0" encoding="UTF-8" standalone="yes"?>
<Relationships xmlns="http://schemas.openxmlformats.org/package/2006/relationships"><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slideLayout" Target="../slideLayouts/slideLayout2.xml"/><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 Type="http://schemas.openxmlformats.org/officeDocument/2006/relationships/tags" Target="../tags/tag171.xml"/><Relationship Id="rId2" Type="http://schemas.openxmlformats.org/officeDocument/2006/relationships/tags" Target="../tags/tag17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0.png"/><Relationship Id="rId5" Type="http://schemas.openxmlformats.org/officeDocument/2006/relationships/image" Target="../media/image181.png"/><Relationship Id="rId1" Type="http://schemas.openxmlformats.org/officeDocument/2006/relationships/tags" Target="../tags/tag175.xml"/><Relationship Id="rId2" Type="http://schemas.openxmlformats.org/officeDocument/2006/relationships/tags" Target="../tags/tag17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2.jpe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3.png"/><Relationship Id="rId5" Type="http://schemas.openxmlformats.org/officeDocument/2006/relationships/image" Target="../media/image184.png"/><Relationship Id="rId1" Type="http://schemas.openxmlformats.org/officeDocument/2006/relationships/tags" Target="../tags/tag177.xml"/><Relationship Id="rId2" Type="http://schemas.openxmlformats.org/officeDocument/2006/relationships/tags" Target="../tags/tag17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5.wmf"/></Relationships>
</file>

<file path=ppt/slides/_rels/slide279.xml.rels><?xml version="1.0" encoding="UTF-8" standalone="yes"?>
<Relationships xmlns="http://schemas.openxmlformats.org/package/2006/relationships"><Relationship Id="rId3" Type="http://schemas.openxmlformats.org/officeDocument/2006/relationships/tags" Target="../tags/tag181.xml"/><Relationship Id="rId4" Type="http://schemas.openxmlformats.org/officeDocument/2006/relationships/slideLayout" Target="../slideLayouts/slideLayout2.xml"/><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image" Target="../media/image188.png"/><Relationship Id="rId1" Type="http://schemas.openxmlformats.org/officeDocument/2006/relationships/tags" Target="../tags/tag179.xml"/><Relationship Id="rId2" Type="http://schemas.openxmlformats.org/officeDocument/2006/relationships/tags" Target="../tags/tag1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9.jpe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0.png"/><Relationship Id="rId5" Type="http://schemas.openxmlformats.org/officeDocument/2006/relationships/image" Target="../media/image191.png"/><Relationship Id="rId6" Type="http://schemas.openxmlformats.org/officeDocument/2006/relationships/image" Target="../media/image192.jpeg"/><Relationship Id="rId1" Type="http://schemas.openxmlformats.org/officeDocument/2006/relationships/tags" Target="../tags/tag182.xml"/><Relationship Id="rId2" Type="http://schemas.openxmlformats.org/officeDocument/2006/relationships/tags" Target="../tags/tag183.xml"/></Relationships>
</file>

<file path=ppt/slides/_rels/slide284.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2.xml"/><Relationship Id="rId3" Type="http://schemas.openxmlformats.org/officeDocument/2006/relationships/image" Target="../media/image190.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2.xml"/><Relationship Id="rId3" Type="http://schemas.openxmlformats.org/officeDocument/2006/relationships/image" Target="../media/image193.png"/></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jpeg"/><Relationship Id="rId1" Type="http://schemas.openxmlformats.org/officeDocument/2006/relationships/tags" Target="../tags/tag186.xml"/><Relationship Id="rId2" Type="http://schemas.openxmlformats.org/officeDocument/2006/relationships/tags" Target="../tags/tag187.xml"/></Relationships>
</file>

<file path=ppt/slides/_rels/slide289.xml.rels><?xml version="1.0" encoding="UTF-8" standalone="yes"?>
<Relationships xmlns="http://schemas.openxmlformats.org/package/2006/relationships"><Relationship Id="rId1" Type="http://schemas.openxmlformats.org/officeDocument/2006/relationships/tags" Target="../tags/tag188.xml"/><Relationship Id="rId2" Type="http://schemas.openxmlformats.org/officeDocument/2006/relationships/slideLayout" Target="../slideLayouts/slideLayout2.xml"/><Relationship Id="rId3" Type="http://schemas.openxmlformats.org/officeDocument/2006/relationships/image" Target="../media/image19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tags" Target="../tags/tag191.xml"/><Relationship Id="rId4" Type="http://schemas.openxmlformats.org/officeDocument/2006/relationships/tags" Target="../tags/tag192.xml"/><Relationship Id="rId5" Type="http://schemas.openxmlformats.org/officeDocument/2006/relationships/slideLayout" Target="../slideLayouts/slideLayout2.xml"/><Relationship Id="rId6" Type="http://schemas.openxmlformats.org/officeDocument/2006/relationships/image" Target="../media/image193.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 Type="http://schemas.openxmlformats.org/officeDocument/2006/relationships/tags" Target="../tags/tag189.xml"/><Relationship Id="rId2" Type="http://schemas.openxmlformats.org/officeDocument/2006/relationships/tags" Target="../tags/tag1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0.jpeg"/><Relationship Id="rId3" Type="http://schemas.openxmlformats.org/officeDocument/2006/relationships/image" Target="../media/image201.jpeg"/></Relationships>
</file>

<file path=ppt/slides/_rels/slide294.xml.rels><?xml version="1.0" encoding="UTF-8" standalone="yes"?>
<Relationships xmlns="http://schemas.openxmlformats.org/package/2006/relationships"><Relationship Id="rId11" Type="http://schemas.openxmlformats.org/officeDocument/2006/relationships/image" Target="../media/image205.png"/><Relationship Id="rId12" Type="http://schemas.openxmlformats.org/officeDocument/2006/relationships/image" Target="../media/image206.png"/><Relationship Id="rId13" Type="http://schemas.openxmlformats.org/officeDocument/2006/relationships/image" Target="../media/image207.png"/><Relationship Id="rId1" Type="http://schemas.openxmlformats.org/officeDocument/2006/relationships/tags" Target="../tags/tag193.xml"/><Relationship Id="rId2" Type="http://schemas.openxmlformats.org/officeDocument/2006/relationships/tags" Target="../tags/tag194.xml"/><Relationship Id="rId3" Type="http://schemas.openxmlformats.org/officeDocument/2006/relationships/tags" Target="../tags/tag195.xml"/><Relationship Id="rId4" Type="http://schemas.openxmlformats.org/officeDocument/2006/relationships/tags" Target="../tags/tag196.xml"/><Relationship Id="rId5" Type="http://schemas.openxmlformats.org/officeDocument/2006/relationships/tags" Target="../tags/tag197.xml"/><Relationship Id="rId6" Type="http://schemas.openxmlformats.org/officeDocument/2006/relationships/tags" Target="../tags/tag198.xml"/><Relationship Id="rId7" Type="http://schemas.openxmlformats.org/officeDocument/2006/relationships/slideLayout" Target="../slideLayouts/slideLayout2.xml"/><Relationship Id="rId8" Type="http://schemas.openxmlformats.org/officeDocument/2006/relationships/image" Target="../media/image202.png"/><Relationship Id="rId9" Type="http://schemas.openxmlformats.org/officeDocument/2006/relationships/image" Target="../media/image203.png"/><Relationship Id="rId10" Type="http://schemas.openxmlformats.org/officeDocument/2006/relationships/image" Target="../media/image204.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8.jpe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9.jpe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10.png"/><Relationship Id="rId5" Type="http://schemas.openxmlformats.org/officeDocument/2006/relationships/image" Target="../media/image211.png"/><Relationship Id="rId1" Type="http://schemas.openxmlformats.org/officeDocument/2006/relationships/tags" Target="../tags/tag199.xml"/><Relationship Id="rId2" Type="http://schemas.openxmlformats.org/officeDocument/2006/relationships/tags" Target="../tags/tag200.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tags" Target="../tags/tag203.xml"/><Relationship Id="rId4" Type="http://schemas.openxmlformats.org/officeDocument/2006/relationships/tags" Target="../tags/tag204.xml"/><Relationship Id="rId5" Type="http://schemas.openxmlformats.org/officeDocument/2006/relationships/slideLayout" Target="../slideLayouts/slideLayout2.xml"/><Relationship Id="rId6" Type="http://schemas.openxmlformats.org/officeDocument/2006/relationships/image" Target="../media/image212.png"/><Relationship Id="rId7" Type="http://schemas.openxmlformats.org/officeDocument/2006/relationships/image" Target="../media/image213.png"/><Relationship Id="rId8" Type="http://schemas.openxmlformats.org/officeDocument/2006/relationships/image" Target="../media/image214.png"/><Relationship Id="rId9" Type="http://schemas.openxmlformats.org/officeDocument/2006/relationships/image" Target="../media/image215.png"/><Relationship Id="rId1" Type="http://schemas.openxmlformats.org/officeDocument/2006/relationships/tags" Target="../tags/tag201.xml"/><Relationship Id="rId2" Type="http://schemas.openxmlformats.org/officeDocument/2006/relationships/tags" Target="../tags/tag202.xml"/></Relationships>
</file>

<file path=ppt/slides/_rels/slide305.xml.rels><?xml version="1.0" encoding="UTF-8" standalone="yes"?>
<Relationships xmlns="http://schemas.openxmlformats.org/package/2006/relationships"><Relationship Id="rId3" Type="http://schemas.openxmlformats.org/officeDocument/2006/relationships/tags" Target="../tags/tag207.xml"/><Relationship Id="rId4" Type="http://schemas.openxmlformats.org/officeDocument/2006/relationships/tags" Target="../tags/tag208.xml"/><Relationship Id="rId5" Type="http://schemas.openxmlformats.org/officeDocument/2006/relationships/slideLayout" Target="../slideLayouts/slideLayout2.xml"/><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 Type="http://schemas.openxmlformats.org/officeDocument/2006/relationships/tags" Target="../tags/tag205.xml"/><Relationship Id="rId2" Type="http://schemas.openxmlformats.org/officeDocument/2006/relationships/tags" Target="../tags/tag206.xml"/></Relationships>
</file>

<file path=ppt/slides/_rels/slide306.xml.rels><?xml version="1.0" encoding="UTF-8" standalone="yes"?>
<Relationships xmlns="http://schemas.openxmlformats.org/package/2006/relationships"><Relationship Id="rId3" Type="http://schemas.openxmlformats.org/officeDocument/2006/relationships/tags" Target="../tags/tag211.xml"/><Relationship Id="rId4" Type="http://schemas.openxmlformats.org/officeDocument/2006/relationships/tags" Target="../tags/tag212.xml"/><Relationship Id="rId5" Type="http://schemas.openxmlformats.org/officeDocument/2006/relationships/slideLayout" Target="../slideLayouts/slideLayout2.xml"/><Relationship Id="rId6" Type="http://schemas.openxmlformats.org/officeDocument/2006/relationships/image" Target="../media/image220.png"/><Relationship Id="rId7" Type="http://schemas.openxmlformats.org/officeDocument/2006/relationships/image" Target="../media/image221.png"/><Relationship Id="rId8" Type="http://schemas.openxmlformats.org/officeDocument/2006/relationships/image" Target="../media/image222.png"/><Relationship Id="rId9" Type="http://schemas.openxmlformats.org/officeDocument/2006/relationships/image" Target="../media/image223.png"/><Relationship Id="rId1" Type="http://schemas.openxmlformats.org/officeDocument/2006/relationships/tags" Target="../tags/tag209.xml"/><Relationship Id="rId2" Type="http://schemas.openxmlformats.org/officeDocument/2006/relationships/tags" Target="../tags/tag210.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eis.org/Spuzzle.html" TargetMode="Externa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eis.org/Spuzzle.html" TargetMode="External"/></Relationships>
</file>

<file path=ppt/slides/_rels/slide323.xml.rels><?xml version="1.0" encoding="UTF-8" standalone="yes"?>
<Relationships xmlns="http://schemas.openxmlformats.org/package/2006/relationships"><Relationship Id="rId11" Type="http://schemas.openxmlformats.org/officeDocument/2006/relationships/image" Target="../media/image228.png"/><Relationship Id="rId12" Type="http://schemas.openxmlformats.org/officeDocument/2006/relationships/image" Target="../media/image229.png"/><Relationship Id="rId13" Type="http://schemas.openxmlformats.org/officeDocument/2006/relationships/image" Target="../media/image230.png"/><Relationship Id="rId1" Type="http://schemas.openxmlformats.org/officeDocument/2006/relationships/tags" Target="../tags/tag213.xml"/><Relationship Id="rId2" Type="http://schemas.openxmlformats.org/officeDocument/2006/relationships/tags" Target="../tags/tag214.xml"/><Relationship Id="rId3" Type="http://schemas.openxmlformats.org/officeDocument/2006/relationships/tags" Target="../tags/tag215.xml"/><Relationship Id="rId4" Type="http://schemas.openxmlformats.org/officeDocument/2006/relationships/tags" Target="../tags/tag216.xml"/><Relationship Id="rId5" Type="http://schemas.openxmlformats.org/officeDocument/2006/relationships/tags" Target="../tags/tag217.xml"/><Relationship Id="rId6" Type="http://schemas.openxmlformats.org/officeDocument/2006/relationships/tags" Target="../tags/tag218.xml"/><Relationship Id="rId7" Type="http://schemas.openxmlformats.org/officeDocument/2006/relationships/slideLayout" Target="../slideLayouts/slideLayout2.xml"/><Relationship Id="rId8" Type="http://schemas.openxmlformats.org/officeDocument/2006/relationships/image" Target="../media/image225.png"/><Relationship Id="rId9" Type="http://schemas.openxmlformats.org/officeDocument/2006/relationships/image" Target="../media/image226.png"/><Relationship Id="rId10" Type="http://schemas.openxmlformats.org/officeDocument/2006/relationships/image" Target="../media/image227.png"/></Relationships>
</file>

<file path=ppt/slides/_rels/slide324.xml.rels><?xml version="1.0" encoding="UTF-8" standalone="yes"?>
<Relationships xmlns="http://schemas.openxmlformats.org/package/2006/relationships"><Relationship Id="rId3" Type="http://schemas.openxmlformats.org/officeDocument/2006/relationships/tags" Target="../tags/tag221.xml"/><Relationship Id="rId4" Type="http://schemas.openxmlformats.org/officeDocument/2006/relationships/tags" Target="../tags/tag222.xml"/><Relationship Id="rId5" Type="http://schemas.openxmlformats.org/officeDocument/2006/relationships/slideLayout" Target="../slideLayouts/slideLayout2.xml"/><Relationship Id="rId6" Type="http://schemas.openxmlformats.org/officeDocument/2006/relationships/image" Target="../media/image231.png"/><Relationship Id="rId7" Type="http://schemas.openxmlformats.org/officeDocument/2006/relationships/image" Target="../media/image232.png"/><Relationship Id="rId8" Type="http://schemas.openxmlformats.org/officeDocument/2006/relationships/image" Target="../media/image233.png"/><Relationship Id="rId9" Type="http://schemas.openxmlformats.org/officeDocument/2006/relationships/image" Target="../media/image234.png"/><Relationship Id="rId1" Type="http://schemas.openxmlformats.org/officeDocument/2006/relationships/tags" Target="../tags/tag219.xml"/><Relationship Id="rId2" Type="http://schemas.openxmlformats.org/officeDocument/2006/relationships/tags" Target="../tags/tag220.xml"/></Relationships>
</file>

<file path=ppt/slides/_rels/slide325.xml.rels><?xml version="1.0" encoding="UTF-8" standalone="yes"?>
<Relationships xmlns="http://schemas.openxmlformats.org/package/2006/relationships"><Relationship Id="rId11" Type="http://schemas.openxmlformats.org/officeDocument/2006/relationships/image" Target="../media/image236.png"/><Relationship Id="rId12" Type="http://schemas.openxmlformats.org/officeDocument/2006/relationships/image" Target="../media/image237.png"/><Relationship Id="rId13" Type="http://schemas.openxmlformats.org/officeDocument/2006/relationships/image" Target="../media/image238.png"/><Relationship Id="rId1" Type="http://schemas.openxmlformats.org/officeDocument/2006/relationships/tags" Target="../tags/tag223.xml"/><Relationship Id="rId2" Type="http://schemas.openxmlformats.org/officeDocument/2006/relationships/tags" Target="../tags/tag224.xml"/><Relationship Id="rId3" Type="http://schemas.openxmlformats.org/officeDocument/2006/relationships/tags" Target="../tags/tag225.xml"/><Relationship Id="rId4" Type="http://schemas.openxmlformats.org/officeDocument/2006/relationships/tags" Target="../tags/tag226.xml"/><Relationship Id="rId5" Type="http://schemas.openxmlformats.org/officeDocument/2006/relationships/tags" Target="../tags/tag227.xml"/><Relationship Id="rId6" Type="http://schemas.openxmlformats.org/officeDocument/2006/relationships/tags" Target="../tags/tag228.xml"/><Relationship Id="rId7" Type="http://schemas.openxmlformats.org/officeDocument/2006/relationships/slideLayout" Target="../slideLayouts/slideLayout2.xml"/><Relationship Id="rId8" Type="http://schemas.openxmlformats.org/officeDocument/2006/relationships/image" Target="../media/image225.png"/><Relationship Id="rId9" Type="http://schemas.openxmlformats.org/officeDocument/2006/relationships/image" Target="../media/image212.png"/><Relationship Id="rId10" Type="http://schemas.openxmlformats.org/officeDocument/2006/relationships/image" Target="../media/image235.png"/></Relationships>
</file>

<file path=ppt/slides/_rels/slide326.xml.rels><?xml version="1.0" encoding="UTF-8" standalone="yes"?>
<Relationships xmlns="http://schemas.openxmlformats.org/package/2006/relationships"><Relationship Id="rId3" Type="http://schemas.openxmlformats.org/officeDocument/2006/relationships/tags" Target="../tags/tag231.xml"/><Relationship Id="rId4" Type="http://schemas.openxmlformats.org/officeDocument/2006/relationships/tags" Target="../tags/tag232.xml"/><Relationship Id="rId5" Type="http://schemas.openxmlformats.org/officeDocument/2006/relationships/slideLayout" Target="../slideLayouts/slideLayout2.xml"/><Relationship Id="rId6" Type="http://schemas.openxmlformats.org/officeDocument/2006/relationships/image" Target="../media/image239.png"/><Relationship Id="rId7" Type="http://schemas.openxmlformats.org/officeDocument/2006/relationships/image" Target="../media/image240.png"/><Relationship Id="rId8" Type="http://schemas.openxmlformats.org/officeDocument/2006/relationships/image" Target="../media/image241.png"/><Relationship Id="rId9" Type="http://schemas.openxmlformats.org/officeDocument/2006/relationships/image" Target="../media/image242.png"/><Relationship Id="rId1" Type="http://schemas.openxmlformats.org/officeDocument/2006/relationships/tags" Target="../tags/tag229.xml"/><Relationship Id="rId2" Type="http://schemas.openxmlformats.org/officeDocument/2006/relationships/tags" Target="../tags/tag230.xml"/></Relationships>
</file>

<file path=ppt/slides/_rels/slide327.xml.rels><?xml version="1.0" encoding="UTF-8" standalone="yes"?>
<Relationships xmlns="http://schemas.openxmlformats.org/package/2006/relationships"><Relationship Id="rId11" Type="http://schemas.openxmlformats.org/officeDocument/2006/relationships/image" Target="../media/image244.png"/><Relationship Id="rId12" Type="http://schemas.openxmlformats.org/officeDocument/2006/relationships/image" Target="../media/image245.png"/><Relationship Id="rId13" Type="http://schemas.openxmlformats.org/officeDocument/2006/relationships/image" Target="../media/image246.png"/><Relationship Id="rId14" Type="http://schemas.openxmlformats.org/officeDocument/2006/relationships/image" Target="../media/image247.png"/><Relationship Id="rId15" Type="http://schemas.openxmlformats.org/officeDocument/2006/relationships/image" Target="../media/image248.png"/><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tags" Target="../tags/tag236.xml"/><Relationship Id="rId5" Type="http://schemas.openxmlformats.org/officeDocument/2006/relationships/tags" Target="../tags/tag237.xml"/><Relationship Id="rId6" Type="http://schemas.openxmlformats.org/officeDocument/2006/relationships/tags" Target="../tags/tag238.xml"/><Relationship Id="rId7" Type="http://schemas.openxmlformats.org/officeDocument/2006/relationships/tags" Target="../tags/tag239.xml"/><Relationship Id="rId8" Type="http://schemas.openxmlformats.org/officeDocument/2006/relationships/slideLayout" Target="../slideLayouts/slideLayout2.xml"/><Relationship Id="rId9" Type="http://schemas.openxmlformats.org/officeDocument/2006/relationships/image" Target="../media/image242.png"/><Relationship Id="rId10" Type="http://schemas.openxmlformats.org/officeDocument/2006/relationships/image" Target="../media/image243.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9.jpe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image" Target="../media/image6.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0.jpeg"/><Relationship Id="rId3" Type="http://schemas.openxmlformats.org/officeDocument/2006/relationships/image" Target="../media/image251.jpe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2.jpe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53.png"/><Relationship Id="rId4" Type="http://schemas.openxmlformats.org/officeDocument/2006/relationships/image" Target="../media/image254.jpeg"/><Relationship Id="rId5" Type="http://schemas.openxmlformats.org/officeDocument/2006/relationships/image" Target="../media/image255.emf"/><Relationship Id="rId6" Type="http://schemas.openxmlformats.org/officeDocument/2006/relationships/image" Target="../media/image256.emf"/><Relationship Id="rId1" Type="http://schemas.openxmlformats.org/officeDocument/2006/relationships/tags" Target="../tags/tag240.xml"/><Relationship Id="rId2"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57.wmf"/><Relationship Id="rId5" Type="http://schemas.openxmlformats.org/officeDocument/2006/relationships/oleObject" Target="../embeddings/oleObject5.bin"/><Relationship Id="rId6" Type="http://schemas.openxmlformats.org/officeDocument/2006/relationships/image" Target="../media/image258.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1" Type="http://schemas.openxmlformats.org/officeDocument/2006/relationships/oleObject" Target="../embeddings/oleObject12.bin"/><Relationship Id="rId12" Type="http://schemas.openxmlformats.org/officeDocument/2006/relationships/oleObject" Target="../embeddings/oleObject13.bin"/><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embeddings/oleObject6.bin"/><Relationship Id="rId4" Type="http://schemas.openxmlformats.org/officeDocument/2006/relationships/image" Target="../media/image259.wmf"/><Relationship Id="rId5" Type="http://schemas.openxmlformats.org/officeDocument/2006/relationships/oleObject" Target="../embeddings/oleObject7.bin"/><Relationship Id="rId6" Type="http://schemas.openxmlformats.org/officeDocument/2006/relationships/oleObject" Target="../embeddings/oleObject8.bin"/><Relationship Id="rId7" Type="http://schemas.openxmlformats.org/officeDocument/2006/relationships/oleObject" Target="../embeddings/oleObject9.bin"/><Relationship Id="rId8" Type="http://schemas.openxmlformats.org/officeDocument/2006/relationships/oleObject" Target="../embeddings/oleObject10.bin"/><Relationship Id="rId9" Type="http://schemas.openxmlformats.org/officeDocument/2006/relationships/image" Target="../media/image260.wmf"/><Relationship Id="rId10" Type="http://schemas.openxmlformats.org/officeDocument/2006/relationships/oleObject" Target="../embeddings/oleObject11.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tags" Target="../tags/tag243.xml"/><Relationship Id="rId4" Type="http://schemas.openxmlformats.org/officeDocument/2006/relationships/slideLayout" Target="../slideLayouts/slideLayout2.xml"/><Relationship Id="rId5" Type="http://schemas.openxmlformats.org/officeDocument/2006/relationships/image" Target="../media/image261.png"/><Relationship Id="rId6" Type="http://schemas.openxmlformats.org/officeDocument/2006/relationships/image" Target="../media/image262.png"/><Relationship Id="rId1" Type="http://schemas.openxmlformats.org/officeDocument/2006/relationships/tags" Target="../tags/tag241.xml"/><Relationship Id="rId2" Type="http://schemas.openxmlformats.org/officeDocument/2006/relationships/tags" Target="../tags/tag242.xml"/></Relationships>
</file>

<file path=ppt/slides/_rels/slide358.xml.rels><?xml version="1.0" encoding="UTF-8" standalone="yes"?>
<Relationships xmlns="http://schemas.openxmlformats.org/package/2006/relationships"><Relationship Id="rId3" Type="http://schemas.openxmlformats.org/officeDocument/2006/relationships/tags" Target="../tags/tag246.xml"/><Relationship Id="rId4" Type="http://schemas.openxmlformats.org/officeDocument/2006/relationships/tags" Target="../tags/tag247.xml"/><Relationship Id="rId5" Type="http://schemas.openxmlformats.org/officeDocument/2006/relationships/slideLayout" Target="../slideLayouts/slideLayout2.xml"/><Relationship Id="rId6" Type="http://schemas.openxmlformats.org/officeDocument/2006/relationships/image" Target="../media/image263.png"/><Relationship Id="rId7" Type="http://schemas.openxmlformats.org/officeDocument/2006/relationships/image" Target="../media/image264.png"/><Relationship Id="rId8" Type="http://schemas.openxmlformats.org/officeDocument/2006/relationships/image" Target="../media/image262.png"/><Relationship Id="rId1" Type="http://schemas.openxmlformats.org/officeDocument/2006/relationships/tags" Target="../tags/tag244.xml"/><Relationship Id="rId2" Type="http://schemas.openxmlformats.org/officeDocument/2006/relationships/tags" Target="../tags/tag245.xml"/></Relationships>
</file>

<file path=ppt/slides/_rels/slide359.xml.rels><?xml version="1.0" encoding="UTF-8" standalone="yes"?>
<Relationships xmlns="http://schemas.openxmlformats.org/package/2006/relationships"><Relationship Id="rId3" Type="http://schemas.openxmlformats.org/officeDocument/2006/relationships/tags" Target="../tags/tag250.xml"/><Relationship Id="rId4" Type="http://schemas.openxmlformats.org/officeDocument/2006/relationships/slideLayout" Target="../slideLayouts/slideLayout2.xml"/><Relationship Id="rId5" Type="http://schemas.openxmlformats.org/officeDocument/2006/relationships/image" Target="../media/image265.png"/><Relationship Id="rId6" Type="http://schemas.openxmlformats.org/officeDocument/2006/relationships/image" Target="../media/image262.png"/><Relationship Id="rId1" Type="http://schemas.openxmlformats.org/officeDocument/2006/relationships/tags" Target="../tags/tag248.xml"/><Relationship Id="rId2" Type="http://schemas.openxmlformats.org/officeDocument/2006/relationships/tags" Target="../tags/tag2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tags" Target="../tags/tag253.xml"/><Relationship Id="rId4" Type="http://schemas.openxmlformats.org/officeDocument/2006/relationships/tags" Target="../tags/tag254.xml"/><Relationship Id="rId5" Type="http://schemas.openxmlformats.org/officeDocument/2006/relationships/slideLayout" Target="../slideLayouts/slideLayout2.xml"/><Relationship Id="rId6" Type="http://schemas.openxmlformats.org/officeDocument/2006/relationships/image" Target="../media/image266.png"/><Relationship Id="rId7" Type="http://schemas.openxmlformats.org/officeDocument/2006/relationships/image" Target="../media/image262.png"/><Relationship Id="rId1" Type="http://schemas.openxmlformats.org/officeDocument/2006/relationships/tags" Target="../tags/tag251.xml"/><Relationship Id="rId2" Type="http://schemas.openxmlformats.org/officeDocument/2006/relationships/tags" Target="../tags/tag252.xml"/></Relationships>
</file>

<file path=ppt/slides/_rels/slide361.xml.rels><?xml version="1.0" encoding="UTF-8" standalone="yes"?>
<Relationships xmlns="http://schemas.openxmlformats.org/package/2006/relationships"><Relationship Id="rId3" Type="http://schemas.openxmlformats.org/officeDocument/2006/relationships/tags" Target="../tags/tag257.xml"/><Relationship Id="rId4" Type="http://schemas.openxmlformats.org/officeDocument/2006/relationships/tags" Target="../tags/tag258.xml"/><Relationship Id="rId5" Type="http://schemas.openxmlformats.org/officeDocument/2006/relationships/slideLayout" Target="../slideLayouts/slideLayout2.xml"/><Relationship Id="rId6" Type="http://schemas.openxmlformats.org/officeDocument/2006/relationships/image" Target="../media/image267.png"/><Relationship Id="rId7" Type="http://schemas.openxmlformats.org/officeDocument/2006/relationships/image" Target="../media/image268.png"/><Relationship Id="rId8" Type="http://schemas.openxmlformats.org/officeDocument/2006/relationships/image" Target="../media/image269.png"/><Relationship Id="rId9" Type="http://schemas.openxmlformats.org/officeDocument/2006/relationships/image" Target="../media/image270.png"/><Relationship Id="rId1" Type="http://schemas.openxmlformats.org/officeDocument/2006/relationships/tags" Target="../tags/tag255.xml"/><Relationship Id="rId2" Type="http://schemas.openxmlformats.org/officeDocument/2006/relationships/tags" Target="../tags/tag256.xml"/></Relationships>
</file>

<file path=ppt/slides/_rels/slide362.xml.rels><?xml version="1.0" encoding="UTF-8" standalone="yes"?>
<Relationships xmlns="http://schemas.openxmlformats.org/package/2006/relationships"><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slideLayout" Target="../slideLayouts/slideLayout2.xml"/><Relationship Id="rId6" Type="http://schemas.openxmlformats.org/officeDocument/2006/relationships/image" Target="../media/image271.png"/><Relationship Id="rId7" Type="http://schemas.openxmlformats.org/officeDocument/2006/relationships/image" Target="../media/image272.png"/><Relationship Id="rId8" Type="http://schemas.openxmlformats.org/officeDocument/2006/relationships/image" Target="../media/image273.png"/><Relationship Id="rId9" Type="http://schemas.openxmlformats.org/officeDocument/2006/relationships/image" Target="../media/image274.png"/><Relationship Id="rId1" Type="http://schemas.openxmlformats.org/officeDocument/2006/relationships/tags" Target="../tags/tag259.xml"/><Relationship Id="rId2" Type="http://schemas.openxmlformats.org/officeDocument/2006/relationships/tags" Target="../tags/tag260.xml"/></Relationships>
</file>

<file path=ppt/slides/_rels/slide363.xml.rels><?xml version="1.0" encoding="UTF-8" standalone="yes"?>
<Relationships xmlns="http://schemas.openxmlformats.org/package/2006/relationships"><Relationship Id="rId3" Type="http://schemas.openxmlformats.org/officeDocument/2006/relationships/tags" Target="../tags/tag265.xml"/><Relationship Id="rId4" Type="http://schemas.openxmlformats.org/officeDocument/2006/relationships/slideLayout" Target="../slideLayouts/slideLayout2.xml"/><Relationship Id="rId5" Type="http://schemas.openxmlformats.org/officeDocument/2006/relationships/image" Target="../media/image275.png"/><Relationship Id="rId6" Type="http://schemas.openxmlformats.org/officeDocument/2006/relationships/image" Target="../media/image262.png"/><Relationship Id="rId1" Type="http://schemas.openxmlformats.org/officeDocument/2006/relationships/tags" Target="../tags/tag263.xml"/><Relationship Id="rId2" Type="http://schemas.openxmlformats.org/officeDocument/2006/relationships/tags" Target="../tags/tag264.xml"/></Relationships>
</file>

<file path=ppt/slides/_rels/slide364.xml.rels><?xml version="1.0" encoding="UTF-8" standalone="yes"?>
<Relationships xmlns="http://schemas.openxmlformats.org/package/2006/relationships"><Relationship Id="rId3" Type="http://schemas.openxmlformats.org/officeDocument/2006/relationships/tags" Target="../tags/tag268.xml"/><Relationship Id="rId4" Type="http://schemas.openxmlformats.org/officeDocument/2006/relationships/slideLayout" Target="../slideLayouts/slideLayout2.xml"/><Relationship Id="rId5" Type="http://schemas.openxmlformats.org/officeDocument/2006/relationships/image" Target="../media/image276.png"/><Relationship Id="rId6" Type="http://schemas.openxmlformats.org/officeDocument/2006/relationships/image" Target="../media/image262.png"/><Relationship Id="rId1" Type="http://schemas.openxmlformats.org/officeDocument/2006/relationships/tags" Target="../tags/tag266.xml"/><Relationship Id="rId2" Type="http://schemas.openxmlformats.org/officeDocument/2006/relationships/tags" Target="../tags/tag267.xml"/></Relationships>
</file>

<file path=ppt/slides/_rels/slide365.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2.xml"/><Relationship Id="rId3" Type="http://schemas.openxmlformats.org/officeDocument/2006/relationships/image" Target="../media/image277.png"/></Relationships>
</file>

<file path=ppt/slides/_rels/slide3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78.png"/><Relationship Id="rId5" Type="http://schemas.openxmlformats.org/officeDocument/2006/relationships/image" Target="../media/image279.png"/><Relationship Id="rId1" Type="http://schemas.openxmlformats.org/officeDocument/2006/relationships/tags" Target="../tags/tag270.xml"/><Relationship Id="rId2" Type="http://schemas.openxmlformats.org/officeDocument/2006/relationships/tags" Target="../tags/tag27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tags" Target="../tags/tag274.xml"/><Relationship Id="rId4" Type="http://schemas.openxmlformats.org/officeDocument/2006/relationships/tags" Target="../tags/tag275.xml"/><Relationship Id="rId5" Type="http://schemas.openxmlformats.org/officeDocument/2006/relationships/slideLayout" Target="../slideLayouts/slideLayout2.xml"/><Relationship Id="rId6" Type="http://schemas.openxmlformats.org/officeDocument/2006/relationships/image" Target="../media/image280.png"/><Relationship Id="rId7" Type="http://schemas.openxmlformats.org/officeDocument/2006/relationships/image" Target="../media/image281.png"/><Relationship Id="rId8" Type="http://schemas.openxmlformats.org/officeDocument/2006/relationships/image" Target="../media/image282.png"/><Relationship Id="rId9" Type="http://schemas.openxmlformats.org/officeDocument/2006/relationships/image" Target="../media/image283.png"/><Relationship Id="rId1" Type="http://schemas.openxmlformats.org/officeDocument/2006/relationships/tags" Target="../tags/tag272.xml"/><Relationship Id="rId2" Type="http://schemas.openxmlformats.org/officeDocument/2006/relationships/tags" Target="../tags/tag273.xml"/></Relationships>
</file>

<file path=ppt/slides/_rels/slide369.xml.rels><?xml version="1.0" encoding="UTF-8" standalone="yes"?>
<Relationships xmlns="http://schemas.openxmlformats.org/package/2006/relationships"><Relationship Id="rId3" Type="http://schemas.openxmlformats.org/officeDocument/2006/relationships/tags" Target="../tags/tag278.xml"/><Relationship Id="rId4" Type="http://schemas.openxmlformats.org/officeDocument/2006/relationships/tags" Target="../tags/tag279.xml"/><Relationship Id="rId5" Type="http://schemas.openxmlformats.org/officeDocument/2006/relationships/tags" Target="../tags/tag280.xml"/><Relationship Id="rId6" Type="http://schemas.openxmlformats.org/officeDocument/2006/relationships/slideLayout" Target="../slideLayouts/slideLayout2.xml"/><Relationship Id="rId7" Type="http://schemas.openxmlformats.org/officeDocument/2006/relationships/image" Target="../media/image284.png"/><Relationship Id="rId8" Type="http://schemas.openxmlformats.org/officeDocument/2006/relationships/image" Target="../media/image285.png"/><Relationship Id="rId9" Type="http://schemas.openxmlformats.org/officeDocument/2006/relationships/image" Target="../media/image262.png"/><Relationship Id="rId1" Type="http://schemas.openxmlformats.org/officeDocument/2006/relationships/tags" Target="../tags/tag276.xml"/><Relationship Id="rId2" Type="http://schemas.openxmlformats.org/officeDocument/2006/relationships/tags" Target="../tags/tag27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70.xml.rels><?xml version="1.0" encoding="UTF-8" standalone="yes"?>
<Relationships xmlns="http://schemas.openxmlformats.org/package/2006/relationships"><Relationship Id="rId3" Type="http://schemas.openxmlformats.org/officeDocument/2006/relationships/tags" Target="../tags/tag283.xml"/><Relationship Id="rId4" Type="http://schemas.openxmlformats.org/officeDocument/2006/relationships/slideLayout" Target="../slideLayouts/slideLayout2.xml"/><Relationship Id="rId5" Type="http://schemas.openxmlformats.org/officeDocument/2006/relationships/notesSlide" Target="../notesSlides/notesSlide19.xml"/><Relationship Id="rId6" Type="http://schemas.openxmlformats.org/officeDocument/2006/relationships/image" Target="../media/image286.png"/><Relationship Id="rId7" Type="http://schemas.openxmlformats.org/officeDocument/2006/relationships/image" Target="../media/image287.png"/><Relationship Id="rId8" Type="http://schemas.openxmlformats.org/officeDocument/2006/relationships/image" Target="../media/image288.png"/><Relationship Id="rId1" Type="http://schemas.openxmlformats.org/officeDocument/2006/relationships/tags" Target="../tags/tag281.xml"/><Relationship Id="rId2" Type="http://schemas.openxmlformats.org/officeDocument/2006/relationships/tags" Target="../tags/tag282.xml"/></Relationships>
</file>

<file path=ppt/slides/_rels/slide371.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2.xml"/><Relationship Id="rId3" Type="http://schemas.openxmlformats.org/officeDocument/2006/relationships/image" Target="../media/image289.png"/></Relationships>
</file>

<file path=ppt/slides/_rels/slide372.xml.rels><?xml version="1.0" encoding="UTF-8" standalone="yes"?>
<Relationships xmlns="http://schemas.openxmlformats.org/package/2006/relationships"><Relationship Id="rId3" Type="http://schemas.openxmlformats.org/officeDocument/2006/relationships/tags" Target="../tags/tag287.xml"/><Relationship Id="rId4" Type="http://schemas.openxmlformats.org/officeDocument/2006/relationships/tags" Target="../tags/tag288.xml"/><Relationship Id="rId5" Type="http://schemas.openxmlformats.org/officeDocument/2006/relationships/tags" Target="../tags/tag289.xml"/><Relationship Id="rId6" Type="http://schemas.openxmlformats.org/officeDocument/2006/relationships/slideLayout" Target="../slideLayouts/slideLayout2.xml"/><Relationship Id="rId7" Type="http://schemas.openxmlformats.org/officeDocument/2006/relationships/image" Target="../media/image290.png"/><Relationship Id="rId8" Type="http://schemas.openxmlformats.org/officeDocument/2006/relationships/image" Target="../media/image291.png"/><Relationship Id="rId9" Type="http://schemas.openxmlformats.org/officeDocument/2006/relationships/image" Target="../media/image292.png"/><Relationship Id="rId10" Type="http://schemas.openxmlformats.org/officeDocument/2006/relationships/image" Target="../media/image293.png"/><Relationship Id="rId11" Type="http://schemas.openxmlformats.org/officeDocument/2006/relationships/image" Target="../media/image294.png"/><Relationship Id="rId1" Type="http://schemas.openxmlformats.org/officeDocument/2006/relationships/tags" Target="../tags/tag285.xml"/><Relationship Id="rId2" Type="http://schemas.openxmlformats.org/officeDocument/2006/relationships/tags" Target="../tags/tag28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5.jpe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6.jpeg"/></Relationships>
</file>

<file path=ppt/slides/_rels/slide382.xml.rels><?xml version="1.0" encoding="UTF-8" standalone="yes"?>
<Relationships xmlns="http://schemas.openxmlformats.org/package/2006/relationships"><Relationship Id="rId3" Type="http://schemas.openxmlformats.org/officeDocument/2006/relationships/tags" Target="../tags/tag292.xml"/><Relationship Id="rId4" Type="http://schemas.openxmlformats.org/officeDocument/2006/relationships/tags" Target="../tags/tag293.xml"/><Relationship Id="rId5" Type="http://schemas.openxmlformats.org/officeDocument/2006/relationships/tags" Target="../tags/tag294.xml"/><Relationship Id="rId6" Type="http://schemas.openxmlformats.org/officeDocument/2006/relationships/slideLayout" Target="../slideLayouts/slideLayout2.xml"/><Relationship Id="rId7" Type="http://schemas.openxmlformats.org/officeDocument/2006/relationships/image" Target="../media/image297.png"/><Relationship Id="rId8" Type="http://schemas.openxmlformats.org/officeDocument/2006/relationships/image" Target="../media/image298.png"/><Relationship Id="rId9" Type="http://schemas.openxmlformats.org/officeDocument/2006/relationships/image" Target="../media/image299.png"/><Relationship Id="rId10" Type="http://schemas.openxmlformats.org/officeDocument/2006/relationships/image" Target="../media/image300.png"/><Relationship Id="rId11" Type="http://schemas.openxmlformats.org/officeDocument/2006/relationships/image" Target="../media/image301.png"/><Relationship Id="rId1" Type="http://schemas.openxmlformats.org/officeDocument/2006/relationships/tags" Target="../tags/tag290.xml"/><Relationship Id="rId2" Type="http://schemas.openxmlformats.org/officeDocument/2006/relationships/tags" Target="../tags/tag29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2.jpe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3.jpeg"/><Relationship Id="rId3" Type="http://schemas.openxmlformats.org/officeDocument/2006/relationships/image" Target="../media/image30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5.jpeg"/><Relationship Id="rId3" Type="http://schemas.openxmlformats.org/officeDocument/2006/relationships/image" Target="../media/image306.jpe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7.jpe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5.jpe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tags" Target="../tags/tag297.xml"/><Relationship Id="rId4" Type="http://schemas.openxmlformats.org/officeDocument/2006/relationships/slideLayout" Target="../slideLayouts/slideLayout2.xml"/><Relationship Id="rId5" Type="http://schemas.openxmlformats.org/officeDocument/2006/relationships/image" Target="../media/image308.png"/><Relationship Id="rId6" Type="http://schemas.openxmlformats.org/officeDocument/2006/relationships/image" Target="../media/image309.png"/><Relationship Id="rId7" Type="http://schemas.openxmlformats.org/officeDocument/2006/relationships/image" Target="../media/image310.png"/><Relationship Id="rId1" Type="http://schemas.openxmlformats.org/officeDocument/2006/relationships/tags" Target="../tags/tag295.xml"/><Relationship Id="rId2" Type="http://schemas.openxmlformats.org/officeDocument/2006/relationships/tags" Target="../tags/tag29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1.jpe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2.jpe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3.jpe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4.jpe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tags" Target="../tags/tag298.xml"/><Relationship Id="rId2" Type="http://schemas.openxmlformats.org/officeDocument/2006/relationships/slideLayout" Target="../slideLayouts/slideLayout2.xml"/><Relationship Id="rId3" Type="http://schemas.openxmlformats.org/officeDocument/2006/relationships/image" Target="../media/image3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6.jpe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7.jpe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18.png"/><Relationship Id="rId5" Type="http://schemas.openxmlformats.org/officeDocument/2006/relationships/image" Target="../media/image319.png"/><Relationship Id="rId1" Type="http://schemas.openxmlformats.org/officeDocument/2006/relationships/tags" Target="../tags/tag299.xml"/><Relationship Id="rId2" Type="http://schemas.openxmlformats.org/officeDocument/2006/relationships/tags" Target="../tags/tag300.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jpe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1.jpe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tags" Target="../tags/tag301.xml"/><Relationship Id="rId2" Type="http://schemas.openxmlformats.org/officeDocument/2006/relationships/slideLayout" Target="../slideLayouts/slideLayout2.xml"/><Relationship Id="rId3" Type="http://schemas.openxmlformats.org/officeDocument/2006/relationships/image" Target="../media/image3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3.jpe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4.jpe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slideLayout" Target="../slideLayouts/slideLayout2.xml"/><Relationship Id="rId3" Type="http://schemas.openxmlformats.org/officeDocument/2006/relationships/image" Target="../media/image326.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tags" Target="../tags/tag303.xml"/><Relationship Id="rId2" Type="http://schemas.openxmlformats.org/officeDocument/2006/relationships/slideLayout" Target="../slideLayouts/slideLayout2.xml"/><Relationship Id="rId3" Type="http://schemas.openxmlformats.org/officeDocument/2006/relationships/image" Target="../media/image32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tags" Target="../tags/tag304.xml"/><Relationship Id="rId2" Type="http://schemas.openxmlformats.org/officeDocument/2006/relationships/slideLayout" Target="../slideLayouts/slideLayout2.xml"/><Relationship Id="rId3" Type="http://schemas.openxmlformats.org/officeDocument/2006/relationships/image" Target="../media/image328.png"/></Relationships>
</file>

<file path=ppt/slides/_rels/slide48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29.png"/><Relationship Id="rId5" Type="http://schemas.openxmlformats.org/officeDocument/2006/relationships/image" Target="../media/image330.png"/><Relationship Id="rId1" Type="http://schemas.openxmlformats.org/officeDocument/2006/relationships/tags" Target="../tags/tag305.xml"/><Relationship Id="rId2" Type="http://schemas.openxmlformats.org/officeDocument/2006/relationships/tags" Target="../tags/tag306.xml"/></Relationships>
</file>

<file path=ppt/slides/_rels/slide483.xml.rels><?xml version="1.0" encoding="UTF-8" standalone="yes"?>
<Relationships xmlns="http://schemas.openxmlformats.org/package/2006/relationships"><Relationship Id="rId3" Type="http://schemas.openxmlformats.org/officeDocument/2006/relationships/tags" Target="../tags/tag309.xml"/><Relationship Id="rId4" Type="http://schemas.openxmlformats.org/officeDocument/2006/relationships/slideLayout" Target="../slideLayouts/slideLayout2.xml"/><Relationship Id="rId5" Type="http://schemas.openxmlformats.org/officeDocument/2006/relationships/image" Target="../media/image331.png"/><Relationship Id="rId6" Type="http://schemas.openxmlformats.org/officeDocument/2006/relationships/image" Target="../media/image332.png"/><Relationship Id="rId7" Type="http://schemas.openxmlformats.org/officeDocument/2006/relationships/image" Target="../media/image333.png"/><Relationship Id="rId1" Type="http://schemas.openxmlformats.org/officeDocument/2006/relationships/tags" Target="../tags/tag307.xml"/><Relationship Id="rId2" Type="http://schemas.openxmlformats.org/officeDocument/2006/relationships/tags" Target="../tags/tag308.xml"/></Relationships>
</file>

<file path=ppt/slides/_rels/slide48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4.png"/><Relationship Id="rId5" Type="http://schemas.openxmlformats.org/officeDocument/2006/relationships/image" Target="../media/image335.png"/><Relationship Id="rId1" Type="http://schemas.openxmlformats.org/officeDocument/2006/relationships/tags" Target="../tags/tag310.xml"/><Relationship Id="rId2" Type="http://schemas.openxmlformats.org/officeDocument/2006/relationships/tags" Target="../tags/tag311.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6.png"/><Relationship Id="rId1" Type="http://schemas.openxmlformats.org/officeDocument/2006/relationships/tags" Target="../tags/tag312.xml"/><Relationship Id="rId2" Type="http://schemas.openxmlformats.org/officeDocument/2006/relationships/tags" Target="../tags/tag313.xml"/></Relationships>
</file>

<file path=ppt/slides/_rels/slide48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7.png"/><Relationship Id="rId5" Type="http://schemas.openxmlformats.org/officeDocument/2006/relationships/image" Target="../media/image338.png"/><Relationship Id="rId1" Type="http://schemas.openxmlformats.org/officeDocument/2006/relationships/tags" Target="../tags/tag314.xml"/><Relationship Id="rId2" Type="http://schemas.openxmlformats.org/officeDocument/2006/relationships/tags" Target="../tags/tag31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9.png"/><Relationship Id="rId5" Type="http://schemas.openxmlformats.org/officeDocument/2006/relationships/image" Target="../media/image340.png"/><Relationship Id="rId1" Type="http://schemas.openxmlformats.org/officeDocument/2006/relationships/tags" Target="../tags/tag316.xml"/><Relationship Id="rId2" Type="http://schemas.openxmlformats.org/officeDocument/2006/relationships/tags" Target="../tags/tag317.xml"/></Relationships>
</file>

<file path=ppt/slides/_rels/slide491.xml.rels><?xml version="1.0" encoding="UTF-8" standalone="yes"?>
<Relationships xmlns="http://schemas.openxmlformats.org/package/2006/relationships"><Relationship Id="rId3" Type="http://schemas.openxmlformats.org/officeDocument/2006/relationships/tags" Target="../tags/tag320.xml"/><Relationship Id="rId4" Type="http://schemas.openxmlformats.org/officeDocument/2006/relationships/slideLayout" Target="../slideLayouts/slideLayout2.xml"/><Relationship Id="rId5" Type="http://schemas.openxmlformats.org/officeDocument/2006/relationships/image" Target="../media/image341.png"/><Relationship Id="rId6" Type="http://schemas.openxmlformats.org/officeDocument/2006/relationships/image" Target="../media/image342.png"/><Relationship Id="rId7" Type="http://schemas.openxmlformats.org/officeDocument/2006/relationships/image" Target="../media/image343.png"/><Relationship Id="rId1" Type="http://schemas.openxmlformats.org/officeDocument/2006/relationships/tags" Target="../tags/tag318.xml"/><Relationship Id="rId2" Type="http://schemas.openxmlformats.org/officeDocument/2006/relationships/tags" Target="../tags/tag319.xml"/></Relationships>
</file>

<file path=ppt/slides/_rels/slide49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44.png"/><Relationship Id="rId5" Type="http://schemas.openxmlformats.org/officeDocument/2006/relationships/image" Target="../media/image345.png"/><Relationship Id="rId1" Type="http://schemas.openxmlformats.org/officeDocument/2006/relationships/tags" Target="../tags/tag321.xml"/><Relationship Id="rId2" Type="http://schemas.openxmlformats.org/officeDocument/2006/relationships/tags" Target="../tags/tag322.xml"/></Relationships>
</file>

<file path=ppt/slides/_rels/slide493.xml.rels><?xml version="1.0" encoding="UTF-8" standalone="yes"?>
<Relationships xmlns="http://schemas.openxmlformats.org/package/2006/relationships"><Relationship Id="rId11" Type="http://schemas.openxmlformats.org/officeDocument/2006/relationships/image" Target="../media/image347.png"/><Relationship Id="rId12" Type="http://schemas.openxmlformats.org/officeDocument/2006/relationships/image" Target="../media/image348.png"/><Relationship Id="rId13" Type="http://schemas.openxmlformats.org/officeDocument/2006/relationships/image" Target="../media/image349.png"/><Relationship Id="rId14" Type="http://schemas.openxmlformats.org/officeDocument/2006/relationships/image" Target="../media/image350.png"/><Relationship Id="rId15" Type="http://schemas.openxmlformats.org/officeDocument/2006/relationships/image" Target="../media/image351.png"/><Relationship Id="rId16" Type="http://schemas.openxmlformats.org/officeDocument/2006/relationships/image" Target="../media/image352.png"/><Relationship Id="rId1" Type="http://schemas.openxmlformats.org/officeDocument/2006/relationships/tags" Target="../tags/tag323.xml"/><Relationship Id="rId2" Type="http://schemas.openxmlformats.org/officeDocument/2006/relationships/tags" Target="../tags/tag324.xml"/><Relationship Id="rId3" Type="http://schemas.openxmlformats.org/officeDocument/2006/relationships/tags" Target="../tags/tag325.xml"/><Relationship Id="rId4" Type="http://schemas.openxmlformats.org/officeDocument/2006/relationships/tags" Target="../tags/tag326.xml"/><Relationship Id="rId5" Type="http://schemas.openxmlformats.org/officeDocument/2006/relationships/tags" Target="../tags/tag327.xml"/><Relationship Id="rId6" Type="http://schemas.openxmlformats.org/officeDocument/2006/relationships/tags" Target="../tags/tag328.xml"/><Relationship Id="rId7" Type="http://schemas.openxmlformats.org/officeDocument/2006/relationships/tags" Target="../tags/tag329.xml"/><Relationship Id="rId8" Type="http://schemas.openxmlformats.org/officeDocument/2006/relationships/tags" Target="../tags/tag330.xml"/><Relationship Id="rId9" Type="http://schemas.openxmlformats.org/officeDocument/2006/relationships/slideLayout" Target="../slideLayouts/slideLayout2.xml"/><Relationship Id="rId10" Type="http://schemas.openxmlformats.org/officeDocument/2006/relationships/image" Target="../media/image346.png"/></Relationships>
</file>

<file path=ppt/slides/_rels/slide494.xml.rels><?xml version="1.0" encoding="UTF-8" standalone="yes"?>
<Relationships xmlns="http://schemas.openxmlformats.org/package/2006/relationships"><Relationship Id="rId11" Type="http://schemas.openxmlformats.org/officeDocument/2006/relationships/image" Target="../media/image355.png"/><Relationship Id="rId12" Type="http://schemas.openxmlformats.org/officeDocument/2006/relationships/image" Target="../media/image356.png"/><Relationship Id="rId13" Type="http://schemas.openxmlformats.org/officeDocument/2006/relationships/image" Target="../media/image357.png"/><Relationship Id="rId1" Type="http://schemas.openxmlformats.org/officeDocument/2006/relationships/tags" Target="../tags/tag331.xml"/><Relationship Id="rId2" Type="http://schemas.openxmlformats.org/officeDocument/2006/relationships/tags" Target="../tags/tag332.xml"/><Relationship Id="rId3" Type="http://schemas.openxmlformats.org/officeDocument/2006/relationships/tags" Target="../tags/tag333.xml"/><Relationship Id="rId4" Type="http://schemas.openxmlformats.org/officeDocument/2006/relationships/tags" Target="../tags/tag334.xml"/><Relationship Id="rId5" Type="http://schemas.openxmlformats.org/officeDocument/2006/relationships/tags" Target="../tags/tag335.xml"/><Relationship Id="rId6" Type="http://schemas.openxmlformats.org/officeDocument/2006/relationships/tags" Target="../tags/tag336.xml"/><Relationship Id="rId7" Type="http://schemas.openxmlformats.org/officeDocument/2006/relationships/tags" Target="../tags/tag337.xml"/><Relationship Id="rId8" Type="http://schemas.openxmlformats.org/officeDocument/2006/relationships/slideLayout" Target="../slideLayouts/slideLayout2.xml"/><Relationship Id="rId9" Type="http://schemas.openxmlformats.org/officeDocument/2006/relationships/image" Target="../media/image353.jpeg"/><Relationship Id="rId10" Type="http://schemas.openxmlformats.org/officeDocument/2006/relationships/image" Target="../media/image354.png"/></Relationships>
</file>

<file path=ppt/slides/_rels/slide495.xml.rels><?xml version="1.0" encoding="UTF-8" standalone="yes"?>
<Relationships xmlns="http://schemas.openxmlformats.org/package/2006/relationships"><Relationship Id="rId3" Type="http://schemas.openxmlformats.org/officeDocument/2006/relationships/image" Target="../media/image358.jpeg"/><Relationship Id="rId4" Type="http://schemas.openxmlformats.org/officeDocument/2006/relationships/image" Target="../media/image357.png"/><Relationship Id="rId1" Type="http://schemas.openxmlformats.org/officeDocument/2006/relationships/tags" Target="../tags/tag338.xml"/><Relationship Id="rId2"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1" Type="http://schemas.openxmlformats.org/officeDocument/2006/relationships/tags" Target="../tags/tag3.xml"/><Relationship Id="rId2" Type="http://schemas.openxmlformats.org/officeDocument/2006/relationships/tags" Target="../tags/tag4.xml"/></Relationships>
</file>

<file path=ppt/slides/_rels/slide500.xml.rels><?xml version="1.0" encoding="UTF-8" standalone="yes"?>
<Relationships xmlns="http://schemas.openxmlformats.org/package/2006/relationships"><Relationship Id="rId3" Type="http://schemas.openxmlformats.org/officeDocument/2006/relationships/image" Target="../media/image360.jpeg"/><Relationship Id="rId4" Type="http://schemas.openxmlformats.org/officeDocument/2006/relationships/image" Target="../media/image361.png"/><Relationship Id="rId1" Type="http://schemas.openxmlformats.org/officeDocument/2006/relationships/tags" Target="../tags/tag339.xml"/><Relationship Id="rId2"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tags" Target="../tags/tag340.xml"/><Relationship Id="rId2" Type="http://schemas.openxmlformats.org/officeDocument/2006/relationships/slideLayout" Target="../slideLayouts/slideLayout2.xml"/><Relationship Id="rId3" Type="http://schemas.openxmlformats.org/officeDocument/2006/relationships/image" Target="../media/image362.png"/></Relationships>
</file>

<file path=ppt/slides/_rels/slide503.xml.rels><?xml version="1.0" encoding="UTF-8" standalone="yes"?>
<Relationships xmlns="http://schemas.openxmlformats.org/package/2006/relationships"><Relationship Id="rId3" Type="http://schemas.openxmlformats.org/officeDocument/2006/relationships/image" Target="../media/image363.png"/><Relationship Id="rId4" Type="http://schemas.openxmlformats.org/officeDocument/2006/relationships/image" Target="../media/image364.wmf"/><Relationship Id="rId1" Type="http://schemas.openxmlformats.org/officeDocument/2006/relationships/tags" Target="../tags/tag341.xml"/><Relationship Id="rId2"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5.jpeg"/></Relationships>
</file>

<file path=ppt/slides/_rels/slide505.xml.rels><?xml version="1.0" encoding="UTF-8" standalone="yes"?>
<Relationships xmlns="http://schemas.openxmlformats.org/package/2006/relationships"><Relationship Id="rId1" Type="http://schemas.openxmlformats.org/officeDocument/2006/relationships/tags" Target="../tags/tag342.xml"/><Relationship Id="rId2" Type="http://schemas.openxmlformats.org/officeDocument/2006/relationships/slideLayout" Target="../slideLayouts/slideLayout2.xml"/><Relationship Id="rId3" Type="http://schemas.openxmlformats.org/officeDocument/2006/relationships/image" Target="../media/image366.png"/></Relationships>
</file>

<file path=ppt/slides/_rels/slide50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67.png"/><Relationship Id="rId5" Type="http://schemas.openxmlformats.org/officeDocument/2006/relationships/image" Target="../media/image368.png"/><Relationship Id="rId1" Type="http://schemas.openxmlformats.org/officeDocument/2006/relationships/tags" Target="../tags/tag343.xml"/><Relationship Id="rId2" Type="http://schemas.openxmlformats.org/officeDocument/2006/relationships/tags" Target="../tags/tag344.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tags" Target="../tags/tag13.xml"/><Relationship Id="rId10"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9.jpe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0.jpe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emf"/><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slideLayout" Target="../slideLayouts/slideLayout2.xml"/><Relationship Id="rId9" Type="http://schemas.openxmlformats.org/officeDocument/2006/relationships/image" Target="../media/image22.png"/><Relationship Id="rId10" Type="http://schemas.openxmlformats.org/officeDocument/2006/relationships/image" Target="../media/image23.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tags" Target="../tags/tag345.xml"/><Relationship Id="rId2" Type="http://schemas.openxmlformats.org/officeDocument/2006/relationships/slideLayout" Target="../slideLayouts/slideLayout2.xml"/><Relationship Id="rId3" Type="http://schemas.openxmlformats.org/officeDocument/2006/relationships/image" Target="../media/image371.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2.emf"/></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2.emf"/></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73.png"/><Relationship Id="rId5" Type="http://schemas.openxmlformats.org/officeDocument/2006/relationships/image" Target="../media/image374.png"/><Relationship Id="rId1" Type="http://schemas.openxmlformats.org/officeDocument/2006/relationships/tags" Target="../tags/tag346.xml"/><Relationship Id="rId2" Type="http://schemas.openxmlformats.org/officeDocument/2006/relationships/tags" Target="../tags/tag347.xml"/></Relationships>
</file>

<file path=ppt/slides/_rels/slide529.xml.rels><?xml version="1.0" encoding="UTF-8" standalone="yes"?>
<Relationships xmlns="http://schemas.openxmlformats.org/package/2006/relationships"><Relationship Id="rId11" Type="http://schemas.openxmlformats.org/officeDocument/2006/relationships/image" Target="../media/image378.png"/><Relationship Id="rId12" Type="http://schemas.openxmlformats.org/officeDocument/2006/relationships/image" Target="../media/image379.png"/><Relationship Id="rId13" Type="http://schemas.openxmlformats.org/officeDocument/2006/relationships/image" Target="../media/image380.png"/><Relationship Id="rId1" Type="http://schemas.openxmlformats.org/officeDocument/2006/relationships/tags" Target="../tags/tag348.xml"/><Relationship Id="rId2" Type="http://schemas.openxmlformats.org/officeDocument/2006/relationships/tags" Target="../tags/tag349.xml"/><Relationship Id="rId3" Type="http://schemas.openxmlformats.org/officeDocument/2006/relationships/tags" Target="../tags/tag350.xml"/><Relationship Id="rId4" Type="http://schemas.openxmlformats.org/officeDocument/2006/relationships/tags" Target="../tags/tag351.xml"/><Relationship Id="rId5" Type="http://schemas.openxmlformats.org/officeDocument/2006/relationships/tags" Target="../tags/tag352.xml"/><Relationship Id="rId6" Type="http://schemas.openxmlformats.org/officeDocument/2006/relationships/tags" Target="../tags/tag353.xml"/><Relationship Id="rId7" Type="http://schemas.openxmlformats.org/officeDocument/2006/relationships/slideLayout" Target="../slideLayouts/slideLayout2.xml"/><Relationship Id="rId8" Type="http://schemas.openxmlformats.org/officeDocument/2006/relationships/image" Target="../media/image375.png"/><Relationship Id="rId9" Type="http://schemas.openxmlformats.org/officeDocument/2006/relationships/image" Target="../media/image376.png"/><Relationship Id="rId10" Type="http://schemas.openxmlformats.org/officeDocument/2006/relationships/image" Target="../media/image3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openxmlformats.org/officeDocument/2006/relationships/image" Target="../media/image31.jpeg"/></Relationships>
</file>

<file path=ppt/slides/_rels/slide530.xml.rels><?xml version="1.0" encoding="UTF-8" standalone="yes"?>
<Relationships xmlns="http://schemas.openxmlformats.org/package/2006/relationships"><Relationship Id="rId1" Type="http://schemas.openxmlformats.org/officeDocument/2006/relationships/tags" Target="../tags/tag354.xml"/><Relationship Id="rId2" Type="http://schemas.openxmlformats.org/officeDocument/2006/relationships/slideLayout" Target="../slideLayouts/slideLayout2.xml"/><Relationship Id="rId3" Type="http://schemas.openxmlformats.org/officeDocument/2006/relationships/image" Target="../media/image381.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tags" Target="../tags/tag355.xml"/><Relationship Id="rId2" Type="http://schemas.openxmlformats.org/officeDocument/2006/relationships/slideLayout" Target="../slideLayouts/slideLayout2.xml"/><Relationship Id="rId3" Type="http://schemas.openxmlformats.org/officeDocument/2006/relationships/image" Target="../media/image382.png"/></Relationships>
</file>

<file path=ppt/slides/_rels/slide533.xml.rels><?xml version="1.0" encoding="UTF-8" standalone="yes"?>
<Relationships xmlns="http://schemas.openxmlformats.org/package/2006/relationships"><Relationship Id="rId3" Type="http://schemas.openxmlformats.org/officeDocument/2006/relationships/tags" Target="../tags/tag358.xml"/><Relationship Id="rId4" Type="http://schemas.openxmlformats.org/officeDocument/2006/relationships/slideLayout" Target="../slideLayouts/slideLayout2.xml"/><Relationship Id="rId5" Type="http://schemas.openxmlformats.org/officeDocument/2006/relationships/image" Target="../media/image383.png"/><Relationship Id="rId6" Type="http://schemas.openxmlformats.org/officeDocument/2006/relationships/image" Target="../media/image384.png"/><Relationship Id="rId7" Type="http://schemas.openxmlformats.org/officeDocument/2006/relationships/image" Target="../media/image385.png"/><Relationship Id="rId1" Type="http://schemas.openxmlformats.org/officeDocument/2006/relationships/tags" Target="../tags/tag356.xml"/><Relationship Id="rId2" Type="http://schemas.openxmlformats.org/officeDocument/2006/relationships/tags" Target="../tags/tag35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slideLayout" Target="../slideLayouts/slideLayout2.xml"/><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tags" Target="../tags/tag21.xml"/><Relationship Id="rId2" Type="http://schemas.openxmlformats.org/officeDocument/2006/relationships/tags" Target="../tags/tag22.xml"/></Relationships>
</file>

<file path=ppt/slides/_rels/slide540.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386.wmf"/><Relationship Id="rId5" Type="http://schemas.openxmlformats.org/officeDocument/2006/relationships/oleObject" Target="../embeddings/oleObject15.bin"/><Relationship Id="rId6" Type="http://schemas.openxmlformats.org/officeDocument/2006/relationships/image" Target="../media/image387.wmf"/><Relationship Id="rId7" Type="http://schemas.openxmlformats.org/officeDocument/2006/relationships/oleObject" Target="../embeddings/oleObject16.bin"/><Relationship Id="rId8" Type="http://schemas.openxmlformats.org/officeDocument/2006/relationships/image" Target="../media/image388.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3" Type="http://schemas.openxmlformats.org/officeDocument/2006/relationships/image" Target="../media/image390.emf"/><Relationship Id="rId4" Type="http://schemas.openxmlformats.org/officeDocument/2006/relationships/image" Target="../media/image391.emf"/><Relationship Id="rId5" Type="http://schemas.openxmlformats.org/officeDocument/2006/relationships/image" Target="../media/image392.emf"/><Relationship Id="rId1" Type="http://schemas.openxmlformats.org/officeDocument/2006/relationships/slideLayout" Target="../slideLayouts/slideLayout2.xml"/><Relationship Id="rId2" Type="http://schemas.openxmlformats.org/officeDocument/2006/relationships/image" Target="../media/image389.emf"/></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3.emf"/><Relationship Id="rId3" Type="http://schemas.openxmlformats.org/officeDocument/2006/relationships/image" Target="../media/image394.emf"/></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5.emf"/><Relationship Id="rId3" Type="http://schemas.openxmlformats.org/officeDocument/2006/relationships/image" Target="../media/image396.emf"/></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7.emf"/></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3" Type="http://schemas.openxmlformats.org/officeDocument/2006/relationships/tags" Target="../tags/tag361.xml"/><Relationship Id="rId4" Type="http://schemas.openxmlformats.org/officeDocument/2006/relationships/tags" Target="../tags/tag362.xml"/><Relationship Id="rId5" Type="http://schemas.openxmlformats.org/officeDocument/2006/relationships/slideLayout" Target="../slideLayouts/slideLayout2.xml"/><Relationship Id="rId6" Type="http://schemas.openxmlformats.org/officeDocument/2006/relationships/image" Target="../media/image398.png"/><Relationship Id="rId7" Type="http://schemas.openxmlformats.org/officeDocument/2006/relationships/image" Target="../media/image399.png"/><Relationship Id="rId8" Type="http://schemas.openxmlformats.org/officeDocument/2006/relationships/image" Target="../media/image400.png"/><Relationship Id="rId9" Type="http://schemas.openxmlformats.org/officeDocument/2006/relationships/image" Target="../media/image401.png"/><Relationship Id="rId1" Type="http://schemas.openxmlformats.org/officeDocument/2006/relationships/tags" Target="../tags/tag359.xml"/><Relationship Id="rId2" Type="http://schemas.openxmlformats.org/officeDocument/2006/relationships/tags" Target="../tags/tag360.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slideLayout" Target="../slideLayouts/slideLayout2.xm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tags" Target="../tags/tag25.xml"/><Relationship Id="rId2" Type="http://schemas.openxmlformats.org/officeDocument/2006/relationships/tags" Target="../tags/tag26.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2.jpe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3.xml.rels><?xml version="1.0" encoding="UTF-8" standalone="yes"?>
<Relationships xmlns="http://schemas.openxmlformats.org/package/2006/relationships"><Relationship Id="rId1" Type="http://schemas.openxmlformats.org/officeDocument/2006/relationships/tags" Target="../tags/tag363.xml"/><Relationship Id="rId2" Type="http://schemas.openxmlformats.org/officeDocument/2006/relationships/slideLayout" Target="../slideLayouts/slideLayout2.xml"/><Relationship Id="rId3" Type="http://schemas.openxmlformats.org/officeDocument/2006/relationships/image" Target="../media/image403.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4.jpeg"/></Relationships>
</file>

<file path=ppt/slides/_rels/slide55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05.png"/><Relationship Id="rId5" Type="http://schemas.openxmlformats.org/officeDocument/2006/relationships/image" Target="../media/image406.png"/><Relationship Id="rId6" Type="http://schemas.openxmlformats.org/officeDocument/2006/relationships/image" Target="../media/image407.jpeg"/><Relationship Id="rId1" Type="http://schemas.openxmlformats.org/officeDocument/2006/relationships/tags" Target="../tags/tag364.xml"/><Relationship Id="rId2" Type="http://schemas.openxmlformats.org/officeDocument/2006/relationships/tags" Target="../tags/tag36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8.jpeg"/></Relationships>
</file>

<file path=ppt/slides/_rels/slide558.xml.rels><?xml version="1.0" encoding="UTF-8" standalone="yes"?>
<Relationships xmlns="http://schemas.openxmlformats.org/package/2006/relationships"><Relationship Id="rId3" Type="http://schemas.openxmlformats.org/officeDocument/2006/relationships/tags" Target="../tags/tag368.xml"/><Relationship Id="rId4" Type="http://schemas.openxmlformats.org/officeDocument/2006/relationships/slideLayout" Target="../slideLayouts/slideLayout2.xml"/><Relationship Id="rId5" Type="http://schemas.openxmlformats.org/officeDocument/2006/relationships/image" Target="../media/image409.png"/><Relationship Id="rId6" Type="http://schemas.openxmlformats.org/officeDocument/2006/relationships/image" Target="../media/image410.png"/><Relationship Id="rId7" Type="http://schemas.openxmlformats.org/officeDocument/2006/relationships/image" Target="../media/image411.png"/><Relationship Id="rId1" Type="http://schemas.openxmlformats.org/officeDocument/2006/relationships/tags" Target="../tags/tag366.xml"/><Relationship Id="rId2" Type="http://schemas.openxmlformats.org/officeDocument/2006/relationships/tags" Target="../tags/tag36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1" Type="http://schemas.openxmlformats.org/officeDocument/2006/relationships/tags" Target="../tags/tag28.xml"/><Relationship Id="rId2"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2.jpe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413.wmf"/><Relationship Id="rId5" Type="http://schemas.openxmlformats.org/officeDocument/2006/relationships/oleObject" Target="../embeddings/oleObject18.bin"/><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1" Type="http://schemas.openxmlformats.org/officeDocument/2006/relationships/tags" Target="../tags/tag29.xml"/><Relationship Id="rId2"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tags" Target="../tags/tag369.xml"/><Relationship Id="rId2" Type="http://schemas.openxmlformats.org/officeDocument/2006/relationships/slideLayout" Target="../slideLayouts/slideLayout2.xml"/><Relationship Id="rId3" Type="http://schemas.openxmlformats.org/officeDocument/2006/relationships/image" Target="../media/image4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tags" Target="../tags/tag370.xml"/><Relationship Id="rId2" Type="http://schemas.openxmlformats.org/officeDocument/2006/relationships/slideLayout" Target="../slideLayouts/slideLayout2.xml"/><Relationship Id="rId3" Type="http://schemas.openxmlformats.org/officeDocument/2006/relationships/image" Target="../media/image415.png"/></Relationships>
</file>

<file path=ppt/slides/_rels/slide581.xml.rels><?xml version="1.0" encoding="UTF-8" standalone="yes"?>
<Relationships xmlns="http://schemas.openxmlformats.org/package/2006/relationships"><Relationship Id="rId1" Type="http://schemas.openxmlformats.org/officeDocument/2006/relationships/tags" Target="../tags/tag371.xml"/><Relationship Id="rId2" Type="http://schemas.openxmlformats.org/officeDocument/2006/relationships/slideLayout" Target="../slideLayouts/slideLayout2.xml"/><Relationship Id="rId3" Type="http://schemas.openxmlformats.org/officeDocument/2006/relationships/image" Target="../media/image416.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7.jpeg"/><Relationship Id="rId3" Type="http://schemas.openxmlformats.org/officeDocument/2006/relationships/image" Target="../media/image418.jpeg"/></Relationships>
</file>

<file path=ppt/slides/_rels/slide583.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419.png"/><Relationship Id="rId1" Type="http://schemas.openxmlformats.org/officeDocument/2006/relationships/tags" Target="../tags/tag372.xml"/><Relationship Id="rId2"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0.jpe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1.jpe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image" Target="../media/image422.png"/><Relationship Id="rId4" Type="http://schemas.openxmlformats.org/officeDocument/2006/relationships/image" Target="../media/image423.jpeg"/><Relationship Id="rId1" Type="http://schemas.openxmlformats.org/officeDocument/2006/relationships/tags" Target="../tags/tag373.xml"/><Relationship Id="rId2"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tags" Target="../tags/tag374.xml"/><Relationship Id="rId2" Type="http://schemas.openxmlformats.org/officeDocument/2006/relationships/slideLayout" Target="../slideLayouts/slideLayout2.xml"/><Relationship Id="rId3" Type="http://schemas.openxmlformats.org/officeDocument/2006/relationships/image" Target="../media/image424.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5.jpe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6.jpeg"/></Relationships>
</file>

<file path=ppt/slides/_rels/slide622.xml.rels><?xml version="1.0" encoding="UTF-8" standalone="yes"?>
<Relationships xmlns="http://schemas.openxmlformats.org/package/2006/relationships"><Relationship Id="rId3" Type="http://schemas.openxmlformats.org/officeDocument/2006/relationships/image" Target="../media/image428.jpeg"/><Relationship Id="rId4" Type="http://schemas.openxmlformats.org/officeDocument/2006/relationships/image" Target="../media/image429.jpeg"/><Relationship Id="rId1" Type="http://schemas.openxmlformats.org/officeDocument/2006/relationships/slideLayout" Target="../slideLayouts/slideLayout2.xml"/><Relationship Id="rId2" Type="http://schemas.openxmlformats.org/officeDocument/2006/relationships/image" Target="../media/image427.jpe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0.jpe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1.jpeg"/><Relationship Id="rId3" Type="http://schemas.openxmlformats.org/officeDocument/2006/relationships/image" Target="../media/image432.jpe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slideLayout" Target="../slideLayouts/slideLayout2.xml"/><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tags" Target="../tags/tag30.xml"/><Relationship Id="rId2" Type="http://schemas.openxmlformats.org/officeDocument/2006/relationships/tags" Target="../tags/tag31.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3.jpe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4.jpe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5.jpe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6.jpe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tags" Target="../tags/tag375.xml"/><Relationship Id="rId2" Type="http://schemas.openxmlformats.org/officeDocument/2006/relationships/slideLayout" Target="../slideLayouts/slideLayout2.xml"/><Relationship Id="rId3" Type="http://schemas.openxmlformats.org/officeDocument/2006/relationships/image" Target="../media/image437.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8.jpe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9.emf"/></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tags" Target="../tags/tag376.xml"/><Relationship Id="rId2" Type="http://schemas.openxmlformats.org/officeDocument/2006/relationships/slideLayout" Target="../slideLayouts/slideLayout2.xml"/><Relationship Id="rId3" Type="http://schemas.openxmlformats.org/officeDocument/2006/relationships/image" Target="../media/image440.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1.jpeg"/></Relationships>
</file>

<file path=ppt/slides/_rels/slide643.xml.rels><?xml version="1.0" encoding="UTF-8" standalone="yes"?>
<Relationships xmlns="http://schemas.openxmlformats.org/package/2006/relationships"><Relationship Id="rId1" Type="http://schemas.openxmlformats.org/officeDocument/2006/relationships/tags" Target="../tags/tag377.xml"/><Relationship Id="rId2" Type="http://schemas.openxmlformats.org/officeDocument/2006/relationships/slideLayout" Target="../slideLayouts/slideLayout2.xml"/><Relationship Id="rId3" Type="http://schemas.openxmlformats.org/officeDocument/2006/relationships/image" Target="../media/image442.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3.jpeg"/></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4.jpeg"/><Relationship Id="rId3" Type="http://schemas.openxmlformats.org/officeDocument/2006/relationships/image" Target="../media/image445.jpeg"/></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6.jpeg"/></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7.jpeg"/><Relationship Id="rId3" Type="http://schemas.openxmlformats.org/officeDocument/2006/relationships/image" Target="../media/image448.jpeg"/></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9.jpeg"/></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0.jpeg"/></Relationships>
</file>

<file path=ppt/slides/_rels/slide65.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slideLayout" Target="../slideLayouts/slideLayout2.xml"/><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tags" Target="../tags/tag34.xml"/><Relationship Id="rId2" Type="http://schemas.openxmlformats.org/officeDocument/2006/relationships/tags" Target="../tags/tag35.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1.jpeg"/></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2.jpeg"/></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3.jpeg"/></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455.jpeg"/><Relationship Id="rId4" Type="http://schemas.openxmlformats.org/officeDocument/2006/relationships/image" Target="../media/image456.jpeg"/><Relationship Id="rId5" Type="http://schemas.openxmlformats.org/officeDocument/2006/relationships/image" Target="../media/image457.jpeg"/><Relationship Id="rId1" Type="http://schemas.openxmlformats.org/officeDocument/2006/relationships/slideLayout" Target="../slideLayouts/slideLayout2.xml"/><Relationship Id="rId2" Type="http://schemas.openxmlformats.org/officeDocument/2006/relationships/image" Target="../media/image454.jpeg"/></Relationships>
</file>

<file path=ppt/slides/_rels/slide656.xml.rels><?xml version="1.0" encoding="UTF-8" standalone="yes"?>
<Relationships xmlns="http://schemas.openxmlformats.org/package/2006/relationships"><Relationship Id="rId1" Type="http://schemas.openxmlformats.org/officeDocument/2006/relationships/tags" Target="../tags/tag378.xml"/><Relationship Id="rId2" Type="http://schemas.openxmlformats.org/officeDocument/2006/relationships/slideLayout" Target="../slideLayouts/slideLayout2.xml"/><Relationship Id="rId3" Type="http://schemas.openxmlformats.org/officeDocument/2006/relationships/image" Target="../media/image458.png"/></Relationships>
</file>

<file path=ppt/slides/_rels/slide65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59.jpeg"/><Relationship Id="rId5" Type="http://schemas.openxmlformats.org/officeDocument/2006/relationships/image" Target="../media/image460.jpeg"/><Relationship Id="rId6" Type="http://schemas.openxmlformats.org/officeDocument/2006/relationships/image" Target="../media/image461.png"/><Relationship Id="rId7" Type="http://schemas.openxmlformats.org/officeDocument/2006/relationships/image" Target="../media/image462.png"/><Relationship Id="rId1" Type="http://schemas.openxmlformats.org/officeDocument/2006/relationships/tags" Target="../tags/tag379.xml"/><Relationship Id="rId2" Type="http://schemas.openxmlformats.org/officeDocument/2006/relationships/tags" Target="../tags/tag380.xml"/></Relationships>
</file>

<file path=ppt/slides/_rels/slide658.xml.rels><?xml version="1.0" encoding="UTF-8" standalone="yes"?>
<Relationships xmlns="http://schemas.openxmlformats.org/package/2006/relationships"><Relationship Id="rId3" Type="http://schemas.openxmlformats.org/officeDocument/2006/relationships/image" Target="../media/image463.jpeg"/><Relationship Id="rId4" Type="http://schemas.openxmlformats.org/officeDocument/2006/relationships/image" Target="../media/image464.png"/><Relationship Id="rId1" Type="http://schemas.openxmlformats.org/officeDocument/2006/relationships/tags" Target="../tags/tag381.xml"/><Relationship Id="rId2"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tags" Target="../tags/tag382.xml"/><Relationship Id="rId2" Type="http://schemas.openxmlformats.org/officeDocument/2006/relationships/slideLayout" Target="../slideLayouts/slideLayout2.xml"/><Relationship Id="rId3" Type="http://schemas.openxmlformats.org/officeDocument/2006/relationships/image" Target="../media/image45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tags" Target="../tags/tag37.xml"/><Relationship Id="rId2" Type="http://schemas.openxmlformats.org/officeDocument/2006/relationships/tags" Target="../tags/tag38.xml"/></Relationships>
</file>

<file path=ppt/slides/_rels/slide660.xml.rels><?xml version="1.0" encoding="UTF-8" standalone="yes"?>
<Relationships xmlns="http://schemas.openxmlformats.org/package/2006/relationships"><Relationship Id="rId1" Type="http://schemas.openxmlformats.org/officeDocument/2006/relationships/tags" Target="../tags/tag383.xml"/><Relationship Id="rId2" Type="http://schemas.openxmlformats.org/officeDocument/2006/relationships/slideLayout" Target="../slideLayouts/slideLayout2.xml"/><Relationship Id="rId3" Type="http://schemas.openxmlformats.org/officeDocument/2006/relationships/image" Target="../media/image465.png"/></Relationships>
</file>

<file path=ppt/slides/_rels/slide66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66.jpeg"/><Relationship Id="rId5" Type="http://schemas.openxmlformats.org/officeDocument/2006/relationships/image" Target="../media/image467.jpeg"/><Relationship Id="rId6" Type="http://schemas.openxmlformats.org/officeDocument/2006/relationships/image" Target="../media/image468.png"/><Relationship Id="rId7" Type="http://schemas.openxmlformats.org/officeDocument/2006/relationships/image" Target="../media/image469.png"/><Relationship Id="rId1" Type="http://schemas.openxmlformats.org/officeDocument/2006/relationships/tags" Target="../tags/tag384.xml"/><Relationship Id="rId2" Type="http://schemas.openxmlformats.org/officeDocument/2006/relationships/tags" Target="../tags/tag385.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0.jpeg"/></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1.jpeg"/><Relationship Id="rId3" Type="http://schemas.openxmlformats.org/officeDocument/2006/relationships/image" Target="../media/image472.jpeg"/></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3.jpeg"/></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4.jpeg"/></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5.jpeg"/></Relationships>
</file>

<file path=ppt/slides/_rels/slide675.xml.rels><?xml version="1.0" encoding="UTF-8" standalone="yes"?>
<Relationships xmlns="http://schemas.openxmlformats.org/package/2006/relationships"><Relationship Id="rId3" Type="http://schemas.openxmlformats.org/officeDocument/2006/relationships/image" Target="../media/image476.jpeg"/><Relationship Id="rId4" Type="http://schemas.openxmlformats.org/officeDocument/2006/relationships/image" Target="../media/image477.jpeg"/><Relationship Id="rId1" Type="http://schemas.openxmlformats.org/officeDocument/2006/relationships/slideLayout" Target="../slideLayouts/slideLayout2.xml"/><Relationship Id="rId2" Type="http://schemas.openxmlformats.org/officeDocument/2006/relationships/hyperlink" Target="http://www.ams.org/mathscinet/collaborationDistance.html" TargetMode="Externa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racleofbacon.org/how.php" TargetMode="External"/><Relationship Id="rId3" Type="http://schemas.openxmlformats.org/officeDocument/2006/relationships/image" Target="../media/image478.jpe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9.jpeg"/></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0.jpeg"/></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1.jpeg"/></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482.jpeg"/><Relationship Id="rId6" Type="http://schemas.openxmlformats.org/officeDocument/2006/relationships/image" Target="../media/image462.png"/><Relationship Id="rId7" Type="http://schemas.openxmlformats.org/officeDocument/2006/relationships/image" Target="../media/image483.png"/><Relationship Id="rId1" Type="http://schemas.openxmlformats.org/officeDocument/2006/relationships/tags" Target="../tags/tag386.xml"/><Relationship Id="rId2" Type="http://schemas.openxmlformats.org/officeDocument/2006/relationships/tags" Target="../tags/tag38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485.jpeg"/><Relationship Id="rId4" Type="http://schemas.openxmlformats.org/officeDocument/2006/relationships/image" Target="../media/image486.jpeg"/><Relationship Id="rId1" Type="http://schemas.openxmlformats.org/officeDocument/2006/relationships/slideLayout" Target="../slideLayouts/slideLayout2.xml"/><Relationship Id="rId2" Type="http://schemas.openxmlformats.org/officeDocument/2006/relationships/image" Target="../media/image484.jpeg"/></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7.jpeg"/></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6.jpeg"/></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tags" Target="../tags/tag39.xml"/><Relationship Id="rId2" Type="http://schemas.openxmlformats.org/officeDocument/2006/relationships/tags" Target="../tags/tag40.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8.jpeg"/></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8.jpeg"/></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9.jpeg"/></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491.jpeg"/><Relationship Id="rId4" Type="http://schemas.openxmlformats.org/officeDocument/2006/relationships/image" Target="../media/image492.jpeg"/><Relationship Id="rId1" Type="http://schemas.openxmlformats.org/officeDocument/2006/relationships/slideLayout" Target="../slideLayouts/slideLayout2.xml"/><Relationship Id="rId2" Type="http://schemas.openxmlformats.org/officeDocument/2006/relationships/image" Target="../media/image490.jpeg"/></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3.jpeg"/></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4.jpeg"/><Relationship Id="rId3" Type="http://schemas.openxmlformats.org/officeDocument/2006/relationships/image" Target="../media/image495.jpeg"/></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6.jpeg"/></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7.jpeg"/></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8.jpeg"/></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9.jpeg"/></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0.jpeg"/></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1.jpeg"/><Relationship Id="rId3" Type="http://schemas.openxmlformats.org/officeDocument/2006/relationships/image" Target="../media/image502.jpeg"/></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3.jpeg"/><Relationship Id="rId3" Type="http://schemas.openxmlformats.org/officeDocument/2006/relationships/image" Target="../media/image504.jpeg"/></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5.png"/></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6.png"/><Relationship Id="rId3" Type="http://schemas.openxmlformats.org/officeDocument/2006/relationships/image" Target="../media/image507.png"/></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8.png"/><Relationship Id="rId3" Type="http://schemas.openxmlformats.org/officeDocument/2006/relationships/image" Target="../media/image506.png"/></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8.png"/><Relationship Id="rId3" Type="http://schemas.openxmlformats.org/officeDocument/2006/relationships/image" Target="../media/image509.png"/></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6.png"/><Relationship Id="rId3" Type="http://schemas.openxmlformats.org/officeDocument/2006/relationships/image" Target="../media/image507.png"/></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0.png"/><Relationship Id="rId3" Type="http://schemas.openxmlformats.org/officeDocument/2006/relationships/image" Target="../media/image511.png"/></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2.png"/><Relationship Id="rId3" Type="http://schemas.openxmlformats.org/officeDocument/2006/relationships/image" Target="../media/image5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4.emf"/></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5.png"/></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6.png"/><Relationship Id="rId3" Type="http://schemas.openxmlformats.org/officeDocument/2006/relationships/image" Target="../media/image517.png"/></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8.png"/></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9.png"/></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0.png"/></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1.png"/><Relationship Id="rId3" Type="http://schemas.openxmlformats.org/officeDocument/2006/relationships/image" Target="../media/image522.png"/></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3.jpeg"/><Relationship Id="rId3" Type="http://schemas.openxmlformats.org/officeDocument/2006/relationships/image" Target="../media/image524.jpeg"/></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526.jpeg"/><Relationship Id="rId4" Type="http://schemas.openxmlformats.org/officeDocument/2006/relationships/image" Target="../media/image527.png"/><Relationship Id="rId5" Type="http://schemas.openxmlformats.org/officeDocument/2006/relationships/image" Target="../media/image528.jpeg"/><Relationship Id="rId1" Type="http://schemas.openxmlformats.org/officeDocument/2006/relationships/slideLayout" Target="../slideLayouts/slideLayout2.xml"/><Relationship Id="rId2" Type="http://schemas.openxmlformats.org/officeDocument/2006/relationships/image" Target="../media/image525.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9.jpeg"/></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0.jpeg"/></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1.jpeg"/></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2.jpeg"/></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3.jpeg"/><Relationship Id="rId3" Type="http://schemas.openxmlformats.org/officeDocument/2006/relationships/image" Target="../media/image534.jpeg"/></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5.jpeg"/></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6.jpeg"/></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7.jpeg"/></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8.jpeg"/></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9.jpeg"/></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0.jpeg"/></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1.jpeg"/></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2.jpeg"/></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3.jpeg"/></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4.jpeg"/></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5.jpeg"/></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6.jpeg"/></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7.jpeg"/></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8.jpeg"/></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9.jpeg"/></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0.jpeg"/></Relationships>
</file>

<file path=ppt/slides/_rels/slide79.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1.jpeg"/></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2.jpeg"/><Relationship Id="rId3" Type="http://schemas.openxmlformats.org/officeDocument/2006/relationships/image" Target="../media/image553.jpeg"/></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4.jpeg"/></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5.jpeg"/><Relationship Id="rId3" Type="http://schemas.openxmlformats.org/officeDocument/2006/relationships/image" Target="../media/image556.png"/></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7.png"/><Relationship Id="rId3" Type="http://schemas.openxmlformats.org/officeDocument/2006/relationships/image" Target="../media/image558.png"/></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0.png"/><Relationship Id="rId3" Type="http://schemas.openxmlformats.org/officeDocument/2006/relationships/image" Target="../media/image561.png"/></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2.jpeg"/></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3.jpeg"/><Relationship Id="rId3" Type="http://schemas.openxmlformats.org/officeDocument/2006/relationships/image" Target="../media/image564.jpeg"/></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5.jpeg"/></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6.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slideLayout" Target="../slideLayouts/slideLayout2.xml"/><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tags" Target="../tags/tag42.xml"/><Relationship Id="rId2" Type="http://schemas.openxmlformats.org/officeDocument/2006/relationships/tags" Target="../tags/tag4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emf"/><Relationship Id="rId8" Type="http://schemas.openxmlformats.org/officeDocument/2006/relationships/image" Target="../media/image62.emf"/><Relationship Id="rId1" Type="http://schemas.openxmlformats.org/officeDocument/2006/relationships/tags" Target="../tags/tag45.xml"/><Relationship Id="rId2" Type="http://schemas.openxmlformats.org/officeDocument/2006/relationships/tags" Target="../tags/tag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3.jpe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tags" Target="../tags/tag47.xml"/><Relationship Id="rId2" Type="http://schemas.openxmlformats.org/officeDocument/2006/relationships/tags" Target="../tags/tag4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a:t>
            </a:r>
            <a:endParaRPr lang="en-US" dirty="0"/>
          </a:p>
        </p:txBody>
      </p:sp>
      <p:pic>
        <p:nvPicPr>
          <p:cNvPr id="5" name="Picture 4"/>
          <p:cNvPicPr>
            <a:picLocks noChangeAspect="1"/>
          </p:cNvPicPr>
          <p:nvPr/>
        </p:nvPicPr>
        <p:blipFill>
          <a:blip r:embed="rId2"/>
          <a:stretch>
            <a:fillRect/>
          </a:stretch>
        </p:blipFill>
        <p:spPr>
          <a:xfrm>
            <a:off x="609600" y="2068801"/>
            <a:ext cx="3657600" cy="4560599"/>
          </a:xfrm>
          <a:prstGeom prst="rect">
            <a:avLst/>
          </a:prstGeom>
        </p:spPr>
      </p:pic>
      <p:pic>
        <p:nvPicPr>
          <p:cNvPr id="6" name="Picture 5"/>
          <p:cNvPicPr>
            <a:picLocks noChangeAspect="1"/>
          </p:cNvPicPr>
          <p:nvPr/>
        </p:nvPicPr>
        <p:blipFill>
          <a:blip r:embed="rId3"/>
          <a:stretch>
            <a:fillRect/>
          </a:stretch>
        </p:blipFill>
        <p:spPr>
          <a:xfrm>
            <a:off x="4800600" y="2057400"/>
            <a:ext cx="3670503" cy="4622800"/>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1</a:t>
            </a:fld>
            <a:endParaRPr lang="en-US"/>
          </a:p>
        </p:txBody>
      </p:sp>
    </p:spTree>
    <p:extLst>
      <p:ext uri="{BB962C8B-B14F-4D97-AF65-F5344CB8AC3E}">
        <p14:creationId xmlns:p14="http://schemas.microsoft.com/office/powerpoint/2010/main" val="247997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Propositional Logic</a:t>
            </a:r>
            <a:endParaRPr lang="en-US" dirty="0"/>
          </a:p>
        </p:txBody>
      </p:sp>
      <p:sp>
        <p:nvSpPr>
          <p:cNvPr id="3" name="Content Placeholder 2"/>
          <p:cNvSpPr>
            <a:spLocks noGrp="1"/>
          </p:cNvSpPr>
          <p:nvPr>
            <p:ph idx="1"/>
          </p:nvPr>
        </p:nvSpPr>
        <p:spPr/>
        <p:txBody>
          <a:bodyPr>
            <a:normAutofit lnSpcReduction="10000"/>
          </a:bodyPr>
          <a:lstStyle/>
          <a:p>
            <a:r>
              <a:rPr lang="en-US" dirty="0" smtClean="0"/>
              <a:t>Constructing Propositions</a:t>
            </a:r>
          </a:p>
          <a:p>
            <a:pPr lvl="1"/>
            <a:r>
              <a:rPr lang="en-US" dirty="0" smtClean="0"/>
              <a:t>Propositional variables: </a:t>
            </a:r>
            <a:r>
              <a:rPr lang="en-US" i="1" dirty="0" smtClean="0"/>
              <a:t>p</a:t>
            </a:r>
            <a:r>
              <a:rPr lang="en-US" dirty="0" smtClean="0"/>
              <a:t>, </a:t>
            </a:r>
            <a:r>
              <a:rPr lang="en-US" i="1" dirty="0" smtClean="0"/>
              <a:t>q, r</a:t>
            </a:r>
            <a:r>
              <a:rPr lang="en-US" dirty="0" smtClean="0"/>
              <a:t>, </a:t>
            </a:r>
            <a:r>
              <a:rPr lang="en-US" i="1" dirty="0" smtClean="0"/>
              <a:t>s</a:t>
            </a:r>
            <a:r>
              <a:rPr lang="en-US" dirty="0" smtClean="0"/>
              <a:t>, …</a:t>
            </a:r>
          </a:p>
          <a:p>
            <a:pPr lvl="1"/>
            <a:r>
              <a:rPr lang="en-US" dirty="0" smtClean="0"/>
              <a:t>The proposition that is always true is denoted by </a:t>
            </a:r>
            <a:r>
              <a:rPr lang="en-US" b="1" dirty="0" smtClean="0"/>
              <a:t>T</a:t>
            </a:r>
            <a:r>
              <a:rPr lang="en-US" dirty="0" smtClean="0"/>
              <a:t> and the proposition that is always false is denoted by </a:t>
            </a:r>
            <a:r>
              <a:rPr lang="en-US" b="1" dirty="0" smtClean="0"/>
              <a:t>F</a:t>
            </a:r>
            <a:r>
              <a:rPr lang="en-US" dirty="0" smtClean="0"/>
              <a:t>.</a:t>
            </a:r>
          </a:p>
          <a:p>
            <a:pPr lvl="1"/>
            <a:r>
              <a:rPr lang="en-US" dirty="0" smtClean="0"/>
              <a:t>Compound Propositions; constructed from logical connectives and other propositions</a:t>
            </a:r>
          </a:p>
          <a:p>
            <a:pPr lvl="2"/>
            <a:r>
              <a:rPr lang="en-US" dirty="0" smtClean="0"/>
              <a:t>Negation </a:t>
            </a:r>
            <a:r>
              <a:rPr lang="en-US" dirty="0" smtClean="0">
                <a:latin typeface="Cambria Math"/>
                <a:ea typeface="Cambria Math"/>
              </a:rPr>
              <a:t>¬</a:t>
            </a:r>
            <a:endParaRPr lang="en-US" dirty="0" smtClean="0"/>
          </a:p>
          <a:p>
            <a:pPr lvl="2"/>
            <a:r>
              <a:rPr lang="en-US" dirty="0" smtClean="0"/>
              <a:t>Conjunction </a:t>
            </a:r>
            <a:r>
              <a:rPr lang="en-US" dirty="0" smtClean="0">
                <a:latin typeface="Cambria Math" pitchFamily="18" charset="0"/>
                <a:ea typeface="Cambria Math" pitchFamily="18" charset="0"/>
              </a:rPr>
              <a:t>∧</a:t>
            </a:r>
            <a:endParaRPr lang="en-US" dirty="0" smtClean="0"/>
          </a:p>
          <a:p>
            <a:pPr lvl="2"/>
            <a:r>
              <a:rPr lang="en-US" dirty="0" smtClean="0"/>
              <a:t>Disjunction </a:t>
            </a:r>
            <a:r>
              <a:rPr lang="en-US" dirty="0" smtClean="0">
                <a:latin typeface="Cambria Math" pitchFamily="18" charset="0"/>
                <a:ea typeface="Cambria Math" pitchFamily="18" charset="0"/>
              </a:rPr>
              <a:t>∨</a:t>
            </a:r>
            <a:endParaRPr lang="en-US" dirty="0" smtClean="0"/>
          </a:p>
          <a:p>
            <a:pPr lvl="2"/>
            <a:r>
              <a:rPr lang="en-US" dirty="0" smtClean="0"/>
              <a:t>Implication </a:t>
            </a:r>
            <a:r>
              <a:rPr lang="en-US" sz="2400" dirty="0" smtClean="0">
                <a:latin typeface="Cambria Math"/>
                <a:ea typeface="Cambria Math"/>
              </a:rPr>
              <a:t>→</a:t>
            </a:r>
            <a:endParaRPr lang="en-US" dirty="0" smtClean="0"/>
          </a:p>
          <a:p>
            <a:pPr lvl="2"/>
            <a:r>
              <a:rPr lang="en-US" dirty="0" err="1" smtClean="0"/>
              <a:t>Biconditional</a:t>
            </a:r>
            <a:r>
              <a:rPr lang="en-US" smtClean="0"/>
              <a:t>/equivalence operator </a:t>
            </a:r>
            <a:r>
              <a:rPr lang="en-US" sz="2400" dirty="0" smtClean="0">
                <a:latin typeface="Cambria Math"/>
                <a:ea typeface="Cambria Math"/>
              </a:rPr>
              <a:t>↔</a:t>
            </a:r>
            <a:endParaRPr lang="en-US" dirty="0" smtClean="0"/>
          </a:p>
        </p:txBody>
      </p:sp>
      <p:sp>
        <p:nvSpPr>
          <p:cNvPr id="4" name="Slide Number Placeholder 3"/>
          <p:cNvSpPr>
            <a:spLocks noGrp="1"/>
          </p:cNvSpPr>
          <p:nvPr>
            <p:ph type="sldNum" sz="quarter" idx="12"/>
          </p:nvPr>
        </p:nvSpPr>
        <p:spPr/>
        <p:txBody>
          <a:bodyPr/>
          <a:lstStyle/>
          <a:p>
            <a:fld id="{9CA217EF-0505-4C33-BB20-8A8DF2039023}"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(cont)</a:t>
            </a:r>
            <a:endParaRPr lang="en-US" dirty="0"/>
          </a:p>
        </p:txBody>
      </p:sp>
      <p:sp>
        <p:nvSpPr>
          <p:cNvPr id="3" name="Content Placeholder 2"/>
          <p:cNvSpPr>
            <a:spLocks noGrp="1"/>
          </p:cNvSpPr>
          <p:nvPr>
            <p:ph idx="1"/>
          </p:nvPr>
        </p:nvSpPr>
        <p:spPr/>
        <p:txBody>
          <a:bodyPr/>
          <a:lstStyle/>
          <a:p>
            <a:r>
              <a:rPr lang="en-US" i="1" dirty="0" smtClean="0"/>
              <a:t>U</a:t>
            </a:r>
            <a:r>
              <a:rPr lang="en-US" dirty="0" smtClean="0"/>
              <a:t> = {</a:t>
            </a:r>
            <a:r>
              <a:rPr lang="en-US" dirty="0" err="1" smtClean="0"/>
              <a:t>fleegles</a:t>
            </a:r>
            <a:r>
              <a:rPr lang="en-US" dirty="0" smtClean="0"/>
              <a:t>, </a:t>
            </a:r>
            <a:r>
              <a:rPr lang="en-US" dirty="0" err="1" smtClean="0"/>
              <a:t>snurds</a:t>
            </a:r>
            <a:r>
              <a:rPr lang="en-US" dirty="0" smtClean="0"/>
              <a:t>, thingamabobs}</a:t>
            </a:r>
          </a:p>
          <a:p>
            <a:pPr lvl="1">
              <a:buNone/>
            </a:pPr>
            <a:r>
              <a:rPr lang="en-US" i="1" dirty="0" smtClean="0"/>
              <a:t>F</a:t>
            </a:r>
            <a:r>
              <a:rPr lang="en-US" dirty="0" smtClean="0"/>
              <a:t>(</a:t>
            </a:r>
            <a:r>
              <a:rPr lang="en-US" i="1" dirty="0" smtClean="0"/>
              <a:t>x</a:t>
            </a:r>
            <a:r>
              <a:rPr lang="en-US" dirty="0" smtClean="0"/>
              <a:t>): </a:t>
            </a:r>
            <a:r>
              <a:rPr lang="en-US" i="1" dirty="0" smtClean="0"/>
              <a:t>x</a:t>
            </a:r>
            <a:r>
              <a:rPr lang="en-US" dirty="0" smtClean="0"/>
              <a:t> is a </a:t>
            </a:r>
            <a:r>
              <a:rPr lang="en-US" dirty="0" err="1" smtClean="0"/>
              <a:t>fleegle</a:t>
            </a:r>
            <a:endParaRPr lang="en-US" dirty="0" smtClean="0"/>
          </a:p>
          <a:p>
            <a:pPr lvl="1">
              <a:buNone/>
            </a:pPr>
            <a:r>
              <a:rPr lang="en-US" i="1" dirty="0" smtClean="0"/>
              <a:t>S</a:t>
            </a:r>
            <a:r>
              <a:rPr lang="en-US" dirty="0" smtClean="0"/>
              <a:t>(</a:t>
            </a:r>
            <a:r>
              <a:rPr lang="en-US" i="1" dirty="0" smtClean="0"/>
              <a:t>x</a:t>
            </a:r>
            <a:r>
              <a:rPr lang="en-US" dirty="0" smtClean="0"/>
              <a:t>): </a:t>
            </a:r>
            <a:r>
              <a:rPr lang="en-US" i="1" dirty="0" smtClean="0"/>
              <a:t>x</a:t>
            </a:r>
            <a:r>
              <a:rPr lang="en-US" dirty="0" smtClean="0"/>
              <a:t> is a </a:t>
            </a:r>
            <a:r>
              <a:rPr lang="en-US" dirty="0" err="1" smtClean="0"/>
              <a:t>snurd</a:t>
            </a:r>
            <a:endParaRPr lang="en-US" dirty="0" smtClean="0"/>
          </a:p>
          <a:p>
            <a:pPr lvl="1">
              <a:buNone/>
            </a:pPr>
            <a:r>
              <a:rPr lang="en-US" i="1" dirty="0" smtClean="0"/>
              <a:t>T</a:t>
            </a:r>
            <a:r>
              <a:rPr lang="en-US" dirty="0" smtClean="0"/>
              <a:t>(</a:t>
            </a:r>
            <a:r>
              <a:rPr lang="en-US" i="1" dirty="0" smtClean="0"/>
              <a:t>x</a:t>
            </a:r>
            <a:r>
              <a:rPr lang="en-US" dirty="0" smtClean="0"/>
              <a:t>): </a:t>
            </a:r>
            <a:r>
              <a:rPr lang="en-US" i="1" dirty="0" smtClean="0"/>
              <a:t>x</a:t>
            </a:r>
            <a:r>
              <a:rPr lang="en-US" dirty="0" smtClean="0"/>
              <a:t> is a thingamabob</a:t>
            </a:r>
          </a:p>
          <a:p>
            <a:pPr>
              <a:buNone/>
            </a:pPr>
            <a:r>
              <a:rPr lang="en-US" dirty="0" smtClean="0"/>
              <a:t>  “Some </a:t>
            </a:r>
            <a:r>
              <a:rPr lang="en-US" dirty="0" err="1" smtClean="0"/>
              <a:t>fleegles</a:t>
            </a:r>
            <a:r>
              <a:rPr lang="en-US" dirty="0" smtClean="0"/>
              <a:t> are thingamabobs.”</a:t>
            </a:r>
          </a:p>
          <a:p>
            <a:endParaRPr lang="en-US" dirty="0" smtClean="0"/>
          </a:p>
          <a:p>
            <a:pPr>
              <a:buNone/>
            </a:pPr>
            <a:r>
              <a:rPr lang="en-US" b="1" dirty="0" smtClean="0"/>
              <a:t>   Solution</a:t>
            </a:r>
            <a:r>
              <a:rPr lang="en-US" dirty="0" smtClean="0"/>
              <a:t>: </a:t>
            </a:r>
            <a:r>
              <a:rPr lang="en-US" dirty="0" smtClean="0">
                <a:sym typeface="Symbol"/>
              </a:rPr>
              <a:t></a:t>
            </a:r>
            <a:r>
              <a:rPr lang="en-US" i="1" dirty="0"/>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F</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 </a:t>
            </a:r>
            <a:r>
              <a:rPr lang="en-US" i="1" dirty="0" smtClean="0">
                <a:latin typeface="Cambria Math" pitchFamily="18" charset="0"/>
                <a:ea typeface="Cambria Math" pitchFamily="18" charset="0"/>
                <a:sym typeface="Symbol"/>
              </a:rPr>
              <a:t>T</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endParaRPr lang="en-US" dirty="0" smtClean="0">
              <a:latin typeface="Cambria Math" pitchFamily="18" charset="0"/>
              <a:ea typeface="Cambria Math" pitchFamily="18" charset="0"/>
            </a:endParaRP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100</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(cont)</a:t>
            </a:r>
            <a:endParaRPr lang="en-US" dirty="0"/>
          </a:p>
        </p:txBody>
      </p:sp>
      <p:sp>
        <p:nvSpPr>
          <p:cNvPr id="3" name="Content Placeholder 2"/>
          <p:cNvSpPr>
            <a:spLocks noGrp="1"/>
          </p:cNvSpPr>
          <p:nvPr>
            <p:ph idx="1"/>
          </p:nvPr>
        </p:nvSpPr>
        <p:spPr/>
        <p:txBody>
          <a:bodyPr/>
          <a:lstStyle/>
          <a:p>
            <a:r>
              <a:rPr lang="en-US" i="1" dirty="0" smtClean="0"/>
              <a:t>U</a:t>
            </a:r>
            <a:r>
              <a:rPr lang="en-US" dirty="0" smtClean="0"/>
              <a:t> = {</a:t>
            </a:r>
            <a:r>
              <a:rPr lang="en-US" dirty="0" err="1" smtClean="0"/>
              <a:t>fleegles</a:t>
            </a:r>
            <a:r>
              <a:rPr lang="en-US" dirty="0" smtClean="0"/>
              <a:t>, </a:t>
            </a:r>
            <a:r>
              <a:rPr lang="en-US" dirty="0" err="1" smtClean="0"/>
              <a:t>snurds</a:t>
            </a:r>
            <a:r>
              <a:rPr lang="en-US" dirty="0" smtClean="0"/>
              <a:t>, thingamabobs}</a:t>
            </a:r>
          </a:p>
          <a:p>
            <a:pPr lvl="1">
              <a:buNone/>
            </a:pPr>
            <a:r>
              <a:rPr lang="en-US" i="1" dirty="0" smtClean="0"/>
              <a:t>F</a:t>
            </a:r>
            <a:r>
              <a:rPr lang="en-US" dirty="0" smtClean="0"/>
              <a:t>(</a:t>
            </a:r>
            <a:r>
              <a:rPr lang="en-US" i="1" dirty="0" smtClean="0"/>
              <a:t>x</a:t>
            </a:r>
            <a:r>
              <a:rPr lang="en-US" dirty="0" smtClean="0"/>
              <a:t>): </a:t>
            </a:r>
            <a:r>
              <a:rPr lang="en-US" i="1" dirty="0" smtClean="0"/>
              <a:t>x</a:t>
            </a:r>
            <a:r>
              <a:rPr lang="en-US" dirty="0" smtClean="0"/>
              <a:t> is a </a:t>
            </a:r>
            <a:r>
              <a:rPr lang="en-US" dirty="0" err="1" smtClean="0"/>
              <a:t>fleegle</a:t>
            </a:r>
            <a:endParaRPr lang="en-US" dirty="0" smtClean="0"/>
          </a:p>
          <a:p>
            <a:pPr lvl="1">
              <a:buNone/>
            </a:pPr>
            <a:r>
              <a:rPr lang="en-US" i="1" dirty="0" smtClean="0"/>
              <a:t>S</a:t>
            </a:r>
            <a:r>
              <a:rPr lang="en-US" dirty="0" smtClean="0"/>
              <a:t>(</a:t>
            </a:r>
            <a:r>
              <a:rPr lang="en-US" i="1" dirty="0" smtClean="0"/>
              <a:t>x</a:t>
            </a:r>
            <a:r>
              <a:rPr lang="en-US" dirty="0" smtClean="0"/>
              <a:t>): </a:t>
            </a:r>
            <a:r>
              <a:rPr lang="en-US" i="1" dirty="0" smtClean="0"/>
              <a:t>x </a:t>
            </a:r>
            <a:r>
              <a:rPr lang="en-US" dirty="0" smtClean="0"/>
              <a:t>is a </a:t>
            </a:r>
            <a:r>
              <a:rPr lang="en-US" dirty="0" err="1" smtClean="0"/>
              <a:t>snurd</a:t>
            </a:r>
            <a:endParaRPr lang="en-US" dirty="0" smtClean="0"/>
          </a:p>
          <a:p>
            <a:pPr lvl="1">
              <a:buNone/>
            </a:pPr>
            <a:r>
              <a:rPr lang="en-US" i="1" dirty="0" smtClean="0"/>
              <a:t>T</a:t>
            </a:r>
            <a:r>
              <a:rPr lang="en-US" dirty="0" smtClean="0"/>
              <a:t>(</a:t>
            </a:r>
            <a:r>
              <a:rPr lang="en-US" i="1" dirty="0" smtClean="0"/>
              <a:t>x</a:t>
            </a:r>
            <a:r>
              <a:rPr lang="en-US" dirty="0" smtClean="0"/>
              <a:t>): </a:t>
            </a:r>
            <a:r>
              <a:rPr lang="en-US" i="1" dirty="0" smtClean="0"/>
              <a:t>x</a:t>
            </a:r>
            <a:r>
              <a:rPr lang="en-US" dirty="0" smtClean="0"/>
              <a:t> is a thingamabob</a:t>
            </a:r>
          </a:p>
          <a:p>
            <a:pPr>
              <a:buNone/>
            </a:pPr>
            <a:r>
              <a:rPr lang="en-US" dirty="0" smtClean="0"/>
              <a:t>   “No </a:t>
            </a:r>
            <a:r>
              <a:rPr lang="en-US" dirty="0" err="1" smtClean="0"/>
              <a:t>snurd</a:t>
            </a:r>
            <a:r>
              <a:rPr lang="en-US" dirty="0" smtClean="0"/>
              <a:t> is a thingamabob.”</a:t>
            </a:r>
          </a:p>
          <a:p>
            <a:endParaRPr lang="en-US" dirty="0" smtClean="0"/>
          </a:p>
          <a:p>
            <a:pPr>
              <a:buNone/>
            </a:pPr>
            <a:r>
              <a:rPr lang="en-US" b="1" dirty="0" smtClean="0"/>
              <a:t>     Solution</a:t>
            </a:r>
            <a:r>
              <a:rPr lang="en-US" dirty="0" smtClean="0"/>
              <a:t>: </a:t>
            </a:r>
            <a:r>
              <a:rPr lang="en-US" dirty="0" smtClean="0">
                <a:latin typeface="Cambria Math"/>
                <a:ea typeface="Cambria Math"/>
              </a:rPr>
              <a:t>¬</a:t>
            </a:r>
            <a:r>
              <a:rPr lang="en-US" dirty="0" smtClean="0">
                <a:sym typeface="Symbol"/>
              </a:rPr>
              <a:t></a:t>
            </a:r>
            <a:r>
              <a:rPr lang="en-US" i="1" dirty="0"/>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S</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 </a:t>
            </a:r>
            <a:r>
              <a:rPr lang="en-US" i="1" dirty="0" smtClean="0">
                <a:latin typeface="Cambria Math" pitchFamily="18" charset="0"/>
                <a:ea typeface="Cambria Math" pitchFamily="18" charset="0"/>
                <a:sym typeface="Symbol"/>
              </a:rPr>
              <a:t>T</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What is this equivalent to?</a:t>
            </a:r>
            <a:endParaRPr lang="en-US" dirty="0" smtClean="0">
              <a:latin typeface="Cambria Math" pitchFamily="18" charset="0"/>
              <a:ea typeface="Cambria Math" pitchFamily="18" charset="0"/>
            </a:endParaRPr>
          </a:p>
          <a:p>
            <a:pPr>
              <a:buNone/>
            </a:pPr>
            <a:r>
              <a:rPr lang="en-US" dirty="0" smtClean="0"/>
              <a:t>     </a:t>
            </a:r>
            <a:r>
              <a:rPr lang="en-US" b="1" dirty="0" smtClean="0"/>
              <a:t>Solution</a:t>
            </a:r>
            <a:r>
              <a:rPr lang="en-US" dirty="0" smtClean="0"/>
              <a:t>: </a:t>
            </a:r>
            <a:r>
              <a:rPr lang="en-US" dirty="0" smtClean="0">
                <a:sym typeface="Symbol"/>
              </a:rPr>
              <a:t></a:t>
            </a:r>
            <a:r>
              <a:rPr lang="en-US" i="1" dirty="0"/>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dirty="0" smtClean="0">
                <a:latin typeface="Cambria Math"/>
                <a:ea typeface="Cambria Math"/>
              </a:rPr>
              <a:t>¬</a:t>
            </a:r>
            <a:r>
              <a:rPr lang="en-US" i="1" dirty="0" smtClean="0">
                <a:latin typeface="Cambria Math" pitchFamily="18" charset="0"/>
                <a:ea typeface="Cambria Math" pitchFamily="18" charset="0"/>
                <a:sym typeface="Symbol"/>
              </a:rPr>
              <a:t>S</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a:ea typeface="Cambria Math"/>
                <a:sym typeface="Symbol"/>
              </a:rPr>
              <a:t> </a:t>
            </a:r>
            <a:r>
              <a:rPr lang="en-US" dirty="0" smtClean="0">
                <a:latin typeface="Cambria Math"/>
                <a:ea typeface="Cambria Math"/>
              </a:rPr>
              <a:t>¬</a:t>
            </a:r>
            <a:r>
              <a:rPr lang="en-US" i="1" dirty="0" smtClean="0">
                <a:latin typeface="Cambria Math" pitchFamily="18" charset="0"/>
                <a:ea typeface="Cambria Math" pitchFamily="18" charset="0"/>
                <a:sym typeface="Symbol"/>
              </a:rPr>
              <a:t>T</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101</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(cont)</a:t>
            </a:r>
            <a:endParaRPr lang="en-US" dirty="0"/>
          </a:p>
        </p:txBody>
      </p:sp>
      <p:sp>
        <p:nvSpPr>
          <p:cNvPr id="3" name="Content Placeholder 2"/>
          <p:cNvSpPr>
            <a:spLocks noGrp="1"/>
          </p:cNvSpPr>
          <p:nvPr>
            <p:ph idx="1"/>
          </p:nvPr>
        </p:nvSpPr>
        <p:spPr/>
        <p:txBody>
          <a:bodyPr/>
          <a:lstStyle/>
          <a:p>
            <a:r>
              <a:rPr lang="en-US" i="1" dirty="0" smtClean="0"/>
              <a:t>U</a:t>
            </a:r>
            <a:r>
              <a:rPr lang="en-US" dirty="0" smtClean="0"/>
              <a:t> = {</a:t>
            </a:r>
            <a:r>
              <a:rPr lang="en-US" dirty="0" err="1" smtClean="0"/>
              <a:t>fleegles</a:t>
            </a:r>
            <a:r>
              <a:rPr lang="en-US" dirty="0" smtClean="0"/>
              <a:t>, </a:t>
            </a:r>
            <a:r>
              <a:rPr lang="en-US" dirty="0" err="1" smtClean="0"/>
              <a:t>snurds</a:t>
            </a:r>
            <a:r>
              <a:rPr lang="en-US" dirty="0" smtClean="0"/>
              <a:t>, thingamabobs}</a:t>
            </a:r>
          </a:p>
          <a:p>
            <a:pPr lvl="1">
              <a:buNone/>
            </a:pPr>
            <a:r>
              <a:rPr lang="en-US" i="1" dirty="0" smtClean="0"/>
              <a:t>F</a:t>
            </a:r>
            <a:r>
              <a:rPr lang="en-US" dirty="0" smtClean="0"/>
              <a:t>(</a:t>
            </a:r>
            <a:r>
              <a:rPr lang="en-US" i="1" dirty="0" smtClean="0"/>
              <a:t>x</a:t>
            </a:r>
            <a:r>
              <a:rPr lang="en-US" dirty="0" smtClean="0"/>
              <a:t>): </a:t>
            </a:r>
            <a:r>
              <a:rPr lang="en-US" i="1" dirty="0" smtClean="0"/>
              <a:t>x</a:t>
            </a:r>
            <a:r>
              <a:rPr lang="en-US" dirty="0" smtClean="0"/>
              <a:t> is a </a:t>
            </a:r>
            <a:r>
              <a:rPr lang="en-US" dirty="0" err="1" smtClean="0"/>
              <a:t>fleegle</a:t>
            </a:r>
            <a:endParaRPr lang="en-US" dirty="0" smtClean="0"/>
          </a:p>
          <a:p>
            <a:pPr lvl="1">
              <a:buNone/>
            </a:pPr>
            <a:r>
              <a:rPr lang="en-US" i="1" dirty="0" smtClean="0"/>
              <a:t>S</a:t>
            </a:r>
            <a:r>
              <a:rPr lang="en-US" dirty="0" smtClean="0"/>
              <a:t>(</a:t>
            </a:r>
            <a:r>
              <a:rPr lang="en-US" i="1" dirty="0" smtClean="0"/>
              <a:t>x</a:t>
            </a:r>
            <a:r>
              <a:rPr lang="en-US" dirty="0" smtClean="0"/>
              <a:t>): </a:t>
            </a:r>
            <a:r>
              <a:rPr lang="en-US" i="1" dirty="0" smtClean="0"/>
              <a:t>x</a:t>
            </a:r>
            <a:r>
              <a:rPr lang="en-US" dirty="0" smtClean="0"/>
              <a:t> is a </a:t>
            </a:r>
            <a:r>
              <a:rPr lang="en-US" dirty="0" err="1" smtClean="0"/>
              <a:t>snurd</a:t>
            </a:r>
            <a:endParaRPr lang="en-US" dirty="0" smtClean="0"/>
          </a:p>
          <a:p>
            <a:pPr lvl="1">
              <a:buNone/>
            </a:pPr>
            <a:r>
              <a:rPr lang="en-US" i="1" dirty="0" smtClean="0"/>
              <a:t>T</a:t>
            </a:r>
            <a:r>
              <a:rPr lang="en-US" dirty="0" smtClean="0"/>
              <a:t>(</a:t>
            </a:r>
            <a:r>
              <a:rPr lang="en-US" i="1" dirty="0" smtClean="0"/>
              <a:t>x</a:t>
            </a:r>
            <a:r>
              <a:rPr lang="en-US" dirty="0" smtClean="0"/>
              <a:t>): </a:t>
            </a:r>
            <a:r>
              <a:rPr lang="en-US" i="1" dirty="0" smtClean="0"/>
              <a:t>x</a:t>
            </a:r>
            <a:r>
              <a:rPr lang="en-US" dirty="0" smtClean="0"/>
              <a:t> is a thingamabob</a:t>
            </a:r>
          </a:p>
          <a:p>
            <a:pPr>
              <a:buNone/>
            </a:pPr>
            <a:r>
              <a:rPr lang="en-US" dirty="0" smtClean="0"/>
              <a:t>  “If any </a:t>
            </a:r>
            <a:r>
              <a:rPr lang="en-US" dirty="0" err="1" smtClean="0"/>
              <a:t>fleegle</a:t>
            </a:r>
            <a:r>
              <a:rPr lang="en-US" dirty="0" smtClean="0"/>
              <a:t> is a </a:t>
            </a:r>
            <a:r>
              <a:rPr lang="en-US" dirty="0" err="1" smtClean="0"/>
              <a:t>snurd</a:t>
            </a:r>
            <a:r>
              <a:rPr lang="en-US" dirty="0" smtClean="0"/>
              <a:t> then it is also a thingamabob.”</a:t>
            </a:r>
          </a:p>
          <a:p>
            <a:endParaRPr lang="en-US" dirty="0" smtClean="0"/>
          </a:p>
          <a:p>
            <a:pPr>
              <a:buNone/>
            </a:pPr>
            <a:r>
              <a:rPr lang="en-US" b="1" dirty="0" smtClean="0"/>
              <a:t>     Solution</a:t>
            </a:r>
            <a:r>
              <a:rPr lang="en-US" dirty="0" smtClean="0"/>
              <a:t>: </a:t>
            </a:r>
            <a:r>
              <a:rPr lang="en-US" dirty="0" smtClean="0">
                <a:latin typeface="Cambria Math" pitchFamily="18" charset="0"/>
                <a:ea typeface="Cambria Math" pitchFamily="18" charset="0"/>
                <a:sym typeface="Symbol"/>
              </a:rPr>
              <a:t></a:t>
            </a:r>
            <a:r>
              <a:rPr lang="en-US" i="1" dirty="0"/>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F</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a:ea typeface="Cambria Math"/>
                <a:sym typeface="Symbol"/>
              </a:rPr>
              <a:t> S</a:t>
            </a:r>
            <a:r>
              <a:rPr lang="en-US" dirty="0" smtClean="0">
                <a:latin typeface="Cambria Math"/>
                <a:ea typeface="Cambria Math"/>
                <a:sym typeface="Symbol"/>
              </a:rPr>
              <a:t>(</a:t>
            </a:r>
            <a:r>
              <a:rPr lang="en-US" i="1" dirty="0"/>
              <a:t>x</a:t>
            </a:r>
            <a:r>
              <a:rPr lang="en-US" dirty="0" smtClean="0">
                <a:latin typeface="Cambria Math"/>
                <a:ea typeface="Cambria Math"/>
                <a:sym typeface="Symbol"/>
              </a:rPr>
              <a:t>))</a:t>
            </a:r>
            <a:r>
              <a:rPr lang="en-US" i="1" dirty="0" smtClean="0">
                <a:latin typeface="Cambria Math"/>
                <a:ea typeface="Cambria Math"/>
                <a:sym typeface="Symbol"/>
              </a:rPr>
              <a:t> </a:t>
            </a:r>
            <a:r>
              <a:rPr lang="en-US" dirty="0" smtClean="0">
                <a:latin typeface="Cambria Math"/>
                <a:ea typeface="Cambria Math"/>
                <a:sym typeface="Symbol"/>
              </a:rPr>
              <a:t>→</a:t>
            </a:r>
            <a:r>
              <a:rPr lang="en-US" i="1" dirty="0" smtClean="0">
                <a:latin typeface="Cambria Math"/>
                <a:ea typeface="Cambria Math"/>
                <a:sym typeface="Symbol"/>
              </a:rPr>
              <a:t> T</a:t>
            </a:r>
            <a:r>
              <a:rPr lang="en-US" dirty="0" smtClean="0">
                <a:latin typeface="Cambria Math"/>
                <a:ea typeface="Cambria Math"/>
                <a:sym typeface="Symbol"/>
              </a:rPr>
              <a:t>(</a:t>
            </a:r>
            <a:r>
              <a:rPr lang="en-US" i="1" dirty="0"/>
              <a:t>x</a:t>
            </a:r>
            <a:r>
              <a:rPr lang="en-US" dirty="0" smtClean="0">
                <a:latin typeface="Cambria Math"/>
                <a:ea typeface="Cambria Math"/>
                <a:sym typeface="Symbol"/>
              </a:rPr>
              <a:t>))</a:t>
            </a:r>
            <a:endParaRPr lang="en-US" dirty="0" smtClean="0">
              <a:latin typeface="Cambria Math" pitchFamily="18" charset="0"/>
              <a:ea typeface="Cambria Math" pitchFamily="18" charset="0"/>
            </a:endParaRP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102</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Specification Example</a:t>
            </a:r>
            <a:endParaRPr lang="en-US" dirty="0"/>
          </a:p>
        </p:txBody>
      </p:sp>
      <p:sp>
        <p:nvSpPr>
          <p:cNvPr id="3" name="Content Placeholder 2"/>
          <p:cNvSpPr>
            <a:spLocks noGrp="1"/>
          </p:cNvSpPr>
          <p:nvPr>
            <p:ph idx="1"/>
          </p:nvPr>
        </p:nvSpPr>
        <p:spPr>
          <a:xfrm>
            <a:off x="304800" y="1828800"/>
            <a:ext cx="8229600" cy="4389120"/>
          </a:xfrm>
        </p:spPr>
        <p:txBody>
          <a:bodyPr>
            <a:normAutofit/>
          </a:bodyPr>
          <a:lstStyle/>
          <a:p>
            <a:r>
              <a:rPr lang="en-US" sz="2000" dirty="0" smtClean="0"/>
              <a:t>Predicate logic is used for specifying properties that systems must satisfy.</a:t>
            </a:r>
          </a:p>
          <a:p>
            <a:r>
              <a:rPr lang="en-US" sz="2000" dirty="0" smtClean="0"/>
              <a:t>For example, translate into predicate logic:</a:t>
            </a:r>
          </a:p>
          <a:p>
            <a:pPr lvl="1"/>
            <a:r>
              <a:rPr lang="en-US" sz="2000" dirty="0" smtClean="0"/>
              <a:t>“Every mail message larger than one megabyte will be compressed.”</a:t>
            </a:r>
          </a:p>
          <a:p>
            <a:pPr lvl="1"/>
            <a:r>
              <a:rPr lang="en-US" sz="2000" dirty="0" smtClean="0"/>
              <a:t>“If a user is active, then at least one network link will be available.”</a:t>
            </a:r>
          </a:p>
          <a:p>
            <a:r>
              <a:rPr lang="en-US" sz="2000" dirty="0" smtClean="0"/>
              <a:t>Decide on predicates and domains (left implicit here) for the variables:</a:t>
            </a:r>
          </a:p>
          <a:p>
            <a:pPr lvl="1"/>
            <a:r>
              <a:rPr lang="en-US" sz="1800" dirty="0" smtClean="0"/>
              <a:t>Let </a:t>
            </a:r>
            <a:r>
              <a:rPr lang="en-US" sz="1800" i="1" dirty="0" smtClean="0"/>
              <a:t>L</a:t>
            </a:r>
            <a:r>
              <a:rPr lang="en-US" sz="1800" dirty="0" smtClean="0"/>
              <a:t>(</a:t>
            </a:r>
            <a:r>
              <a:rPr lang="en-US" sz="1800" i="1" dirty="0" smtClean="0"/>
              <a:t>m</a:t>
            </a:r>
            <a:r>
              <a:rPr lang="en-US" sz="1800" dirty="0" smtClean="0"/>
              <a:t>, </a:t>
            </a:r>
            <a:r>
              <a:rPr lang="en-US" sz="1800" i="1" dirty="0" smtClean="0"/>
              <a:t>y</a:t>
            </a:r>
            <a:r>
              <a:rPr lang="en-US" sz="1800" dirty="0" smtClean="0"/>
              <a:t>) be “Mail message </a:t>
            </a:r>
            <a:r>
              <a:rPr lang="en-US" sz="1800" i="1" dirty="0" smtClean="0"/>
              <a:t>m</a:t>
            </a:r>
            <a:r>
              <a:rPr lang="en-US" sz="1800" dirty="0" smtClean="0"/>
              <a:t> is larger than </a:t>
            </a:r>
            <a:r>
              <a:rPr lang="en-US" sz="1800" i="1" dirty="0" smtClean="0"/>
              <a:t>y</a:t>
            </a:r>
            <a:r>
              <a:rPr lang="en-US" sz="1800" dirty="0" smtClean="0"/>
              <a:t> megabytes.”</a:t>
            </a:r>
          </a:p>
          <a:p>
            <a:pPr lvl="1"/>
            <a:r>
              <a:rPr lang="en-US" sz="1800" dirty="0" smtClean="0"/>
              <a:t>Let </a:t>
            </a:r>
            <a:r>
              <a:rPr lang="en-US" sz="1800" i="1" dirty="0" smtClean="0"/>
              <a:t>C</a:t>
            </a:r>
            <a:r>
              <a:rPr lang="en-US" sz="1800" dirty="0" smtClean="0"/>
              <a:t>(</a:t>
            </a:r>
            <a:r>
              <a:rPr lang="en-US" sz="1800" i="1" dirty="0" smtClean="0"/>
              <a:t>m</a:t>
            </a:r>
            <a:r>
              <a:rPr lang="en-US" sz="1800" dirty="0" smtClean="0"/>
              <a:t>) denote “Mail message </a:t>
            </a:r>
            <a:r>
              <a:rPr lang="en-US" sz="1800" i="1" dirty="0" smtClean="0"/>
              <a:t>m</a:t>
            </a:r>
            <a:r>
              <a:rPr lang="en-US" sz="1800" dirty="0" smtClean="0"/>
              <a:t> will be compressed.”</a:t>
            </a:r>
          </a:p>
          <a:p>
            <a:pPr lvl="1"/>
            <a:r>
              <a:rPr lang="en-US" sz="1800" dirty="0" smtClean="0"/>
              <a:t>Let </a:t>
            </a:r>
            <a:r>
              <a:rPr lang="en-US" sz="1800" i="1" dirty="0" smtClean="0"/>
              <a:t>A</a:t>
            </a:r>
            <a:r>
              <a:rPr lang="en-US" sz="1800" dirty="0" smtClean="0"/>
              <a:t>(</a:t>
            </a:r>
            <a:r>
              <a:rPr lang="en-US" sz="1800" i="1" dirty="0" smtClean="0"/>
              <a:t>u</a:t>
            </a:r>
            <a:r>
              <a:rPr lang="en-US" sz="1800" dirty="0" smtClean="0"/>
              <a:t>) represent “User </a:t>
            </a:r>
            <a:r>
              <a:rPr lang="en-US" sz="1800" i="1" dirty="0" smtClean="0"/>
              <a:t>u</a:t>
            </a:r>
            <a:r>
              <a:rPr lang="en-US" sz="1800" dirty="0" smtClean="0"/>
              <a:t> is active.”</a:t>
            </a:r>
          </a:p>
          <a:p>
            <a:pPr lvl="1"/>
            <a:r>
              <a:rPr lang="en-US" sz="1800" dirty="0" smtClean="0"/>
              <a:t>Let </a:t>
            </a:r>
            <a:r>
              <a:rPr lang="en-US" sz="1800" i="1" dirty="0" smtClean="0"/>
              <a:t>S</a:t>
            </a:r>
            <a:r>
              <a:rPr lang="en-US" sz="1800" dirty="0" smtClean="0"/>
              <a:t>(</a:t>
            </a:r>
            <a:r>
              <a:rPr lang="en-US" sz="1800" i="1" dirty="0" smtClean="0"/>
              <a:t>n, x</a:t>
            </a:r>
            <a:r>
              <a:rPr lang="en-US" sz="1800" dirty="0" smtClean="0"/>
              <a:t>) represent “Network link </a:t>
            </a:r>
            <a:r>
              <a:rPr lang="en-US" sz="1800" i="1" dirty="0" smtClean="0"/>
              <a:t>n</a:t>
            </a:r>
            <a:r>
              <a:rPr lang="en-US" sz="1800" dirty="0" smtClean="0"/>
              <a:t> is state </a:t>
            </a:r>
            <a:r>
              <a:rPr lang="en-US" sz="1800" i="1" dirty="0" smtClean="0"/>
              <a:t>x</a:t>
            </a:r>
            <a:r>
              <a:rPr lang="en-US" sz="1800" dirty="0" smtClean="0"/>
              <a:t>.</a:t>
            </a:r>
          </a:p>
          <a:p>
            <a:r>
              <a:rPr lang="en-US" sz="2000" dirty="0" smtClean="0"/>
              <a:t>Now we have:</a:t>
            </a:r>
          </a:p>
          <a:p>
            <a:endParaRPr lang="en-US" sz="2000" dirty="0" smtClean="0"/>
          </a:p>
          <a:p>
            <a:pPr>
              <a:buNone/>
            </a:pPr>
            <a:endParaRPr lang="en-US" sz="2000" dirty="0" smtClean="0"/>
          </a:p>
          <a:p>
            <a:endParaRPr lang="en-US" sz="2000" dirty="0" smtClean="0"/>
          </a:p>
          <a:p>
            <a:endParaRPr lang="en-US" sz="2000" dirty="0" smtClean="0"/>
          </a:p>
          <a:p>
            <a:endParaRPr lang="en-US" sz="2000" dirty="0" smtClean="0"/>
          </a:p>
          <a:p>
            <a:pPr lvl="1">
              <a:buNone/>
            </a:pPr>
            <a:endParaRPr lang="en-US" dirty="0" smtClean="0"/>
          </a:p>
        </p:txBody>
      </p:sp>
      <p:pic>
        <p:nvPicPr>
          <p:cNvPr id="7" name="Picture 6" descr="addin_tmp.png"/>
          <p:cNvPicPr>
            <a:picLocks noChangeAspect="1"/>
          </p:cNvPicPr>
          <p:nvPr>
            <p:custDataLst>
              <p:tags r:id="rId1"/>
            </p:custDataLst>
          </p:nvPr>
        </p:nvPicPr>
        <p:blipFill>
          <a:blip r:embed="rId4" cstate="print"/>
          <a:stretch>
            <a:fillRect/>
          </a:stretch>
        </p:blipFill>
        <p:spPr>
          <a:xfrm>
            <a:off x="2743200" y="5853112"/>
            <a:ext cx="2974181" cy="319088"/>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2133600" y="6310312"/>
            <a:ext cx="3988594" cy="319088"/>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103</a:t>
            </a:fld>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Predicate Calculus Definitions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assertion involving predicates and quantifiers is </a:t>
            </a:r>
            <a:r>
              <a:rPr lang="en-US" i="1" dirty="0" smtClean="0"/>
              <a:t>valid</a:t>
            </a:r>
            <a:r>
              <a:rPr lang="en-US" dirty="0" smtClean="0"/>
              <a:t> if it is true </a:t>
            </a:r>
          </a:p>
          <a:p>
            <a:pPr lvl="2"/>
            <a:r>
              <a:rPr lang="en-US" dirty="0" smtClean="0"/>
              <a:t>for all domains </a:t>
            </a:r>
          </a:p>
          <a:p>
            <a:pPr lvl="2"/>
            <a:r>
              <a:rPr lang="en-US" dirty="0" smtClean="0"/>
              <a:t>every propositional function  substituted for the predicates in the assertion.</a:t>
            </a:r>
          </a:p>
          <a:p>
            <a:pPr lvl="1">
              <a:buNone/>
            </a:pPr>
            <a:r>
              <a:rPr lang="en-US" b="1" dirty="0" smtClean="0"/>
              <a:t>Example</a:t>
            </a:r>
            <a:r>
              <a:rPr lang="en-US" dirty="0" smtClean="0"/>
              <a:t>:  </a:t>
            </a:r>
          </a:p>
          <a:p>
            <a:r>
              <a:rPr lang="en-US" dirty="0" smtClean="0"/>
              <a:t>An assertion involving predicates is </a:t>
            </a:r>
            <a:r>
              <a:rPr lang="en-US" i="1" dirty="0" err="1" smtClean="0"/>
              <a:t>satisfiable</a:t>
            </a:r>
            <a:r>
              <a:rPr lang="en-US" dirty="0" smtClean="0"/>
              <a:t> if it is true </a:t>
            </a:r>
          </a:p>
          <a:p>
            <a:pPr lvl="2"/>
            <a:r>
              <a:rPr lang="en-US" dirty="0" smtClean="0"/>
              <a:t>for some domains </a:t>
            </a:r>
          </a:p>
          <a:p>
            <a:pPr lvl="2"/>
            <a:r>
              <a:rPr lang="en-US" dirty="0" smtClean="0"/>
              <a:t>some propositional functions that can be substituted for  the predicates in the assertion. </a:t>
            </a:r>
          </a:p>
          <a:p>
            <a:r>
              <a:rPr lang="en-US" dirty="0" smtClean="0"/>
              <a:t>Otherwise it is </a:t>
            </a:r>
            <a:r>
              <a:rPr lang="en-US" i="1" dirty="0" err="1" smtClean="0"/>
              <a:t>unsatisfiable</a:t>
            </a:r>
            <a:r>
              <a:rPr lang="en-US" dirty="0" smtClean="0"/>
              <a:t>.</a:t>
            </a:r>
          </a:p>
          <a:p>
            <a:pPr>
              <a:buNone/>
            </a:pPr>
            <a:r>
              <a:rPr lang="en-US" dirty="0" smtClean="0"/>
              <a:t>    </a:t>
            </a:r>
            <a:r>
              <a:rPr lang="en-US" b="1" dirty="0" smtClean="0"/>
              <a:t>Example:</a:t>
            </a:r>
            <a:r>
              <a:rPr lang="en-US" dirty="0" smtClean="0"/>
              <a:t>                                     not valid but </a:t>
            </a:r>
            <a:r>
              <a:rPr lang="en-US" dirty="0" err="1" smtClean="0"/>
              <a:t>satisfiable</a:t>
            </a:r>
            <a:r>
              <a:rPr lang="en-US" dirty="0" smtClean="0"/>
              <a:t> </a:t>
            </a:r>
          </a:p>
          <a:p>
            <a:pPr>
              <a:buNone/>
            </a:pPr>
            <a:r>
              <a:rPr lang="en-US" dirty="0" smtClean="0"/>
              <a:t>    </a:t>
            </a:r>
            <a:r>
              <a:rPr lang="en-US" b="1" dirty="0" smtClean="0"/>
              <a:t>Example:                                       </a:t>
            </a:r>
            <a:r>
              <a:rPr lang="en-US" dirty="0" err="1" smtClean="0"/>
              <a:t>unsatisfiable</a:t>
            </a:r>
            <a:endParaRPr lang="en-US" dirty="0" smtClean="0"/>
          </a:p>
          <a:p>
            <a:endParaRPr lang="en-US" dirty="0"/>
          </a:p>
        </p:txBody>
      </p:sp>
      <p:pic>
        <p:nvPicPr>
          <p:cNvPr id="8" name="Picture 7" descr="addin_tmp.png"/>
          <p:cNvPicPr>
            <a:picLocks noChangeAspect="1"/>
          </p:cNvPicPr>
          <p:nvPr>
            <p:custDataLst>
              <p:tags r:id="rId1"/>
            </p:custDataLst>
          </p:nvPr>
        </p:nvPicPr>
        <p:blipFill>
          <a:blip r:embed="rId5" cstate="print"/>
          <a:stretch>
            <a:fillRect/>
          </a:stretch>
        </p:blipFill>
        <p:spPr>
          <a:xfrm>
            <a:off x="2438400" y="3429000"/>
            <a:ext cx="2301240" cy="255270"/>
          </a:xfrm>
          <a:prstGeom prst="rect">
            <a:avLst/>
          </a:prstGeom>
        </p:spPr>
      </p:pic>
      <p:pic>
        <p:nvPicPr>
          <p:cNvPr id="9" name="Picture 8" descr="addin_tmp.png"/>
          <p:cNvPicPr>
            <a:picLocks noChangeAspect="1"/>
          </p:cNvPicPr>
          <p:nvPr>
            <p:custDataLst>
              <p:tags r:id="rId2"/>
            </p:custDataLst>
          </p:nvPr>
        </p:nvPicPr>
        <p:blipFill>
          <a:blip r:embed="rId6" cstate="print"/>
          <a:stretch>
            <a:fillRect/>
          </a:stretch>
        </p:blipFill>
        <p:spPr>
          <a:xfrm>
            <a:off x="2590800" y="5334000"/>
            <a:ext cx="1918335" cy="25527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2590800" y="5715000"/>
            <a:ext cx="1988820" cy="25527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104</a:t>
            </a:fld>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Programming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Prolog (from </a:t>
            </a:r>
            <a:r>
              <a:rPr lang="en-US" i="1" dirty="0" smtClean="0"/>
              <a:t>Pro</a:t>
            </a:r>
            <a:r>
              <a:rPr lang="en-US" dirty="0" smtClean="0"/>
              <a:t>gramming in </a:t>
            </a:r>
            <a:r>
              <a:rPr lang="en-US" i="1" dirty="0" smtClean="0"/>
              <a:t>Log</a:t>
            </a:r>
            <a:r>
              <a:rPr lang="en-US" dirty="0" smtClean="0"/>
              <a:t>ic) is a programming language developed in the </a:t>
            </a:r>
            <a:r>
              <a:rPr lang="en-US" dirty="0" smtClean="0">
                <a:latin typeface="Cambria Math" pitchFamily="18" charset="0"/>
                <a:ea typeface="Cambria Math" pitchFamily="18" charset="0"/>
              </a:rPr>
              <a:t>1970</a:t>
            </a:r>
            <a:r>
              <a:rPr lang="en-US" dirty="0" smtClean="0"/>
              <a:t>s by researchers in artificial intelligence (AI).</a:t>
            </a:r>
          </a:p>
          <a:p>
            <a:r>
              <a:rPr lang="en-US" dirty="0" smtClean="0"/>
              <a:t>Prolog programs include </a:t>
            </a:r>
            <a:r>
              <a:rPr lang="en-US" i="1" dirty="0" smtClean="0"/>
              <a:t>Prolog facts </a:t>
            </a:r>
            <a:r>
              <a:rPr lang="en-US" dirty="0" smtClean="0"/>
              <a:t>and </a:t>
            </a:r>
            <a:r>
              <a:rPr lang="en-US" i="1" dirty="0" smtClean="0"/>
              <a:t>Prolog rules</a:t>
            </a:r>
            <a:r>
              <a:rPr lang="en-US" dirty="0" smtClean="0"/>
              <a:t>.</a:t>
            </a:r>
          </a:p>
          <a:p>
            <a:r>
              <a:rPr lang="en-US" dirty="0" smtClean="0"/>
              <a:t>As an example of a set of Prolog facts consider the following:</a:t>
            </a:r>
          </a:p>
          <a:p>
            <a:pPr lvl="1">
              <a:buNone/>
            </a:pPr>
            <a:r>
              <a:rPr lang="en-US" sz="1200" dirty="0" smtClean="0">
                <a:latin typeface="Lucida Sans Typewriter" pitchFamily="49" charset="0"/>
              </a:rPr>
              <a:t>   instructor(</a:t>
            </a:r>
            <a:r>
              <a:rPr lang="en-US" sz="1200" dirty="0" err="1" smtClean="0">
                <a:latin typeface="Lucida Sans Typewriter" pitchFamily="49" charset="0"/>
              </a:rPr>
              <a:t>chan</a:t>
            </a:r>
            <a:r>
              <a:rPr lang="en-US" sz="1200" dirty="0" smtClean="0">
                <a:latin typeface="Lucida Sans Typewriter" pitchFamily="49" charset="0"/>
              </a:rPr>
              <a:t>, math273).</a:t>
            </a:r>
          </a:p>
          <a:p>
            <a:pPr lvl="1">
              <a:buNone/>
            </a:pPr>
            <a:r>
              <a:rPr lang="en-US" sz="1200" dirty="0" smtClean="0">
                <a:latin typeface="Lucida Sans Typewriter" pitchFamily="49" charset="0"/>
              </a:rPr>
              <a:t>   instructor(</a:t>
            </a:r>
            <a:r>
              <a:rPr lang="en-US" sz="1200" dirty="0" err="1" smtClean="0">
                <a:latin typeface="Lucida Sans Typewriter" pitchFamily="49" charset="0"/>
              </a:rPr>
              <a:t>patel</a:t>
            </a:r>
            <a:r>
              <a:rPr lang="en-US" sz="1200" dirty="0" smtClean="0">
                <a:latin typeface="Lucida Sans Typewriter" pitchFamily="49" charset="0"/>
              </a:rPr>
              <a:t>, ee222).</a:t>
            </a:r>
          </a:p>
          <a:p>
            <a:pPr lvl="1">
              <a:buNone/>
            </a:pPr>
            <a:r>
              <a:rPr lang="en-US" sz="1200" dirty="0" smtClean="0">
                <a:latin typeface="Lucida Sans Typewriter" pitchFamily="49" charset="0"/>
              </a:rPr>
              <a:t>   instructor(</a:t>
            </a:r>
            <a:r>
              <a:rPr lang="en-US" sz="1200" dirty="0" err="1" smtClean="0">
                <a:latin typeface="Lucida Sans Typewriter" pitchFamily="49" charset="0"/>
              </a:rPr>
              <a:t>grossman</a:t>
            </a:r>
            <a:r>
              <a:rPr lang="en-US" sz="1200" dirty="0" smtClean="0">
                <a:latin typeface="Lucida Sans Typewriter" pitchFamily="49" charset="0"/>
              </a:rPr>
              <a:t>, cs301).</a:t>
            </a:r>
          </a:p>
          <a:p>
            <a:pPr lvl="1">
              <a:buNone/>
            </a:pPr>
            <a:r>
              <a:rPr lang="en-US" sz="1200" dirty="0" smtClean="0">
                <a:latin typeface="Lucida Sans Typewriter" pitchFamily="49" charset="0"/>
              </a:rPr>
              <a:t>   enrolled(</a:t>
            </a:r>
            <a:r>
              <a:rPr lang="en-US" sz="1200" dirty="0" err="1" smtClean="0">
                <a:latin typeface="Lucida Sans Typewriter" pitchFamily="49" charset="0"/>
              </a:rPr>
              <a:t>kevin</a:t>
            </a:r>
            <a:r>
              <a:rPr lang="en-US" sz="1200" dirty="0" smtClean="0">
                <a:latin typeface="Lucida Sans Typewriter" pitchFamily="49" charset="0"/>
              </a:rPr>
              <a:t>, math273).</a:t>
            </a:r>
          </a:p>
          <a:p>
            <a:pPr lvl="1">
              <a:buNone/>
            </a:pPr>
            <a:r>
              <a:rPr lang="en-US" sz="1200" dirty="0" smtClean="0">
                <a:latin typeface="Lucida Sans Typewriter" pitchFamily="49" charset="0"/>
              </a:rPr>
              <a:t>   enrolled(</a:t>
            </a:r>
            <a:r>
              <a:rPr lang="en-US" sz="1200" dirty="0" err="1" smtClean="0">
                <a:latin typeface="Lucida Sans Typewriter" pitchFamily="49" charset="0"/>
              </a:rPr>
              <a:t>juna</a:t>
            </a:r>
            <a:r>
              <a:rPr lang="en-US" sz="1200" dirty="0" smtClean="0">
                <a:latin typeface="Lucida Sans Typewriter" pitchFamily="49" charset="0"/>
              </a:rPr>
              <a:t>, ee222).</a:t>
            </a:r>
          </a:p>
          <a:p>
            <a:pPr lvl="1">
              <a:buNone/>
            </a:pPr>
            <a:r>
              <a:rPr lang="en-US" sz="1200" dirty="0" smtClean="0">
                <a:latin typeface="Lucida Sans Typewriter" pitchFamily="49" charset="0"/>
              </a:rPr>
              <a:t>   enrolled(</a:t>
            </a:r>
            <a:r>
              <a:rPr lang="en-US" sz="1200" dirty="0" err="1" smtClean="0">
                <a:latin typeface="Lucida Sans Typewriter" pitchFamily="49" charset="0"/>
              </a:rPr>
              <a:t>juana</a:t>
            </a:r>
            <a:r>
              <a:rPr lang="en-US" sz="1200" dirty="0" smtClean="0">
                <a:latin typeface="Lucida Sans Typewriter" pitchFamily="49" charset="0"/>
              </a:rPr>
              <a:t>, cs301).</a:t>
            </a:r>
          </a:p>
          <a:p>
            <a:pPr lvl="1">
              <a:buNone/>
            </a:pPr>
            <a:r>
              <a:rPr lang="en-US" sz="1200" dirty="0" smtClean="0">
                <a:latin typeface="Lucida Sans Typewriter" pitchFamily="49" charset="0"/>
              </a:rPr>
              <a:t>   enrolled(</a:t>
            </a:r>
            <a:r>
              <a:rPr lang="en-US" sz="1200" dirty="0" err="1" smtClean="0">
                <a:latin typeface="Lucida Sans Typewriter" pitchFamily="49" charset="0"/>
              </a:rPr>
              <a:t>kiko</a:t>
            </a:r>
            <a:r>
              <a:rPr lang="en-US" sz="1200" dirty="0" smtClean="0">
                <a:latin typeface="Lucida Sans Typewriter" pitchFamily="49" charset="0"/>
              </a:rPr>
              <a:t>, math273).</a:t>
            </a:r>
          </a:p>
          <a:p>
            <a:pPr lvl="1">
              <a:buNone/>
            </a:pPr>
            <a:r>
              <a:rPr lang="en-US" sz="1200" dirty="0" smtClean="0">
                <a:latin typeface="Lucida Sans Typewriter" pitchFamily="49" charset="0"/>
              </a:rPr>
              <a:t>   enrolled(</a:t>
            </a:r>
            <a:r>
              <a:rPr lang="en-US" sz="1200" dirty="0" err="1" smtClean="0">
                <a:latin typeface="Lucida Sans Typewriter" pitchFamily="49" charset="0"/>
              </a:rPr>
              <a:t>kiko</a:t>
            </a:r>
            <a:r>
              <a:rPr lang="en-US" sz="1200" dirty="0" smtClean="0">
                <a:latin typeface="Lucida Sans Typewriter" pitchFamily="49" charset="0"/>
              </a:rPr>
              <a:t>, cs301).</a:t>
            </a:r>
          </a:p>
          <a:p>
            <a:r>
              <a:rPr lang="en-US" dirty="0" smtClean="0"/>
              <a:t>Here the predicates </a:t>
            </a:r>
            <a:r>
              <a:rPr lang="en-US" i="1" dirty="0" smtClean="0"/>
              <a:t>instructor(</a:t>
            </a:r>
            <a:r>
              <a:rPr lang="en-US" i="1" dirty="0" err="1" smtClean="0"/>
              <a:t>p,c</a:t>
            </a:r>
            <a:r>
              <a:rPr lang="en-US" i="1" dirty="0" smtClean="0"/>
              <a:t>)</a:t>
            </a:r>
            <a:r>
              <a:rPr lang="en-US" dirty="0" smtClean="0"/>
              <a:t> and </a:t>
            </a:r>
            <a:r>
              <a:rPr lang="en-US" i="1" dirty="0" smtClean="0"/>
              <a:t>enrolled(</a:t>
            </a:r>
            <a:r>
              <a:rPr lang="en-US" i="1" dirty="0" err="1" smtClean="0"/>
              <a:t>s,c</a:t>
            </a:r>
            <a:r>
              <a:rPr lang="en-US" i="1" dirty="0" smtClean="0"/>
              <a:t>)</a:t>
            </a:r>
            <a:r>
              <a:rPr lang="en-US" dirty="0" smtClean="0"/>
              <a:t> represent that professor </a:t>
            </a:r>
            <a:r>
              <a:rPr lang="en-US" i="1" dirty="0" smtClean="0"/>
              <a:t>p </a:t>
            </a:r>
            <a:r>
              <a:rPr lang="en-US" dirty="0" smtClean="0"/>
              <a:t>is the instructor of course </a:t>
            </a:r>
            <a:r>
              <a:rPr lang="en-US" i="1" dirty="0" smtClean="0"/>
              <a:t>c</a:t>
            </a:r>
            <a:r>
              <a:rPr lang="en-US" dirty="0" smtClean="0"/>
              <a:t> and that student </a:t>
            </a:r>
            <a:r>
              <a:rPr lang="en-US" i="1" dirty="0" smtClean="0"/>
              <a:t>s </a:t>
            </a:r>
            <a:r>
              <a:rPr lang="en-US" dirty="0" smtClean="0"/>
              <a:t>is enrolled in course </a:t>
            </a:r>
            <a:r>
              <a:rPr lang="en-US" i="1" dirty="0" smtClean="0"/>
              <a:t>c</a:t>
            </a: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105</a:t>
            </a:fld>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Programming (cont)</a:t>
            </a:r>
            <a:endParaRPr lang="en-US" dirty="0"/>
          </a:p>
        </p:txBody>
      </p:sp>
      <p:sp>
        <p:nvSpPr>
          <p:cNvPr id="3" name="Content Placeholder 2"/>
          <p:cNvSpPr>
            <a:spLocks noGrp="1"/>
          </p:cNvSpPr>
          <p:nvPr>
            <p:ph idx="1"/>
          </p:nvPr>
        </p:nvSpPr>
        <p:spPr/>
        <p:txBody>
          <a:bodyPr>
            <a:normAutofit/>
          </a:bodyPr>
          <a:lstStyle/>
          <a:p>
            <a:r>
              <a:rPr lang="en-US" dirty="0" smtClean="0"/>
              <a:t>In Prolog, names beginning with an uppercase letter are variables. </a:t>
            </a:r>
          </a:p>
          <a:p>
            <a:r>
              <a:rPr lang="en-US" dirty="0" smtClean="0"/>
              <a:t>If we have a predicate </a:t>
            </a:r>
            <a:r>
              <a:rPr lang="en-US" i="1" dirty="0" smtClean="0"/>
              <a:t>teaches</a:t>
            </a:r>
            <a:r>
              <a:rPr lang="en-US" dirty="0" smtClean="0"/>
              <a:t>(</a:t>
            </a:r>
            <a:r>
              <a:rPr lang="en-US" i="1" dirty="0" err="1" smtClean="0"/>
              <a:t>p,s</a:t>
            </a:r>
            <a:r>
              <a:rPr lang="en-US" dirty="0" smtClean="0"/>
              <a:t>)</a:t>
            </a:r>
            <a:r>
              <a:rPr lang="en-US" i="1" dirty="0" smtClean="0"/>
              <a:t> </a:t>
            </a:r>
            <a:r>
              <a:rPr lang="en-US" dirty="0" smtClean="0"/>
              <a:t>representing “professor </a:t>
            </a:r>
            <a:r>
              <a:rPr lang="en-US" i="1" dirty="0" smtClean="0"/>
              <a:t>p</a:t>
            </a:r>
            <a:r>
              <a:rPr lang="en-US" dirty="0" smtClean="0"/>
              <a:t> teaches student </a:t>
            </a:r>
            <a:r>
              <a:rPr lang="en-US" i="1" dirty="0" smtClean="0"/>
              <a:t>s</a:t>
            </a:r>
            <a:r>
              <a:rPr lang="en-US" dirty="0" smtClean="0"/>
              <a:t>,” we can write the rule:</a:t>
            </a:r>
          </a:p>
          <a:p>
            <a:pPr>
              <a:buNone/>
            </a:pPr>
            <a:r>
              <a:rPr lang="en-US" dirty="0" smtClean="0"/>
              <a:t>   </a:t>
            </a:r>
            <a:r>
              <a:rPr lang="en-US" sz="2000" i="1" dirty="0" smtClean="0">
                <a:latin typeface="Lucida Sans Typewriter" pitchFamily="49" charset="0"/>
              </a:rPr>
              <a:t>teaches</a:t>
            </a:r>
            <a:r>
              <a:rPr lang="en-US" sz="2000" dirty="0" smtClean="0">
                <a:latin typeface="Lucida Sans Typewriter" pitchFamily="49" charset="0"/>
              </a:rPr>
              <a:t>(</a:t>
            </a:r>
            <a:r>
              <a:rPr lang="en-US" sz="2000" i="1" dirty="0" smtClean="0">
                <a:latin typeface="Lucida Sans Typewriter" pitchFamily="49" charset="0"/>
              </a:rPr>
              <a:t>P,S</a:t>
            </a:r>
            <a:r>
              <a:rPr lang="en-US" sz="2000" dirty="0" smtClean="0">
                <a:latin typeface="Lucida Sans Typewriter" pitchFamily="49" charset="0"/>
              </a:rPr>
              <a:t>) :- </a:t>
            </a:r>
            <a:r>
              <a:rPr lang="en-US" sz="2000" i="1" dirty="0" smtClean="0">
                <a:latin typeface="Lucida Sans Typewriter" pitchFamily="49" charset="0"/>
              </a:rPr>
              <a:t>instructor</a:t>
            </a:r>
            <a:r>
              <a:rPr lang="en-US" sz="2000" dirty="0" smtClean="0">
                <a:latin typeface="Lucida Sans Typewriter" pitchFamily="49" charset="0"/>
              </a:rPr>
              <a:t>(</a:t>
            </a:r>
            <a:r>
              <a:rPr lang="en-US" sz="2000" i="1" dirty="0" smtClean="0">
                <a:latin typeface="Lucida Sans Typewriter" pitchFamily="49" charset="0"/>
              </a:rPr>
              <a:t>P,C</a:t>
            </a:r>
            <a:r>
              <a:rPr lang="en-US" sz="2000" dirty="0" smtClean="0">
                <a:latin typeface="Lucida Sans Typewriter" pitchFamily="49" charset="0"/>
              </a:rPr>
              <a:t>), </a:t>
            </a:r>
            <a:r>
              <a:rPr lang="en-US" sz="2000" i="1" dirty="0" smtClean="0">
                <a:latin typeface="Lucida Sans Typewriter" pitchFamily="49" charset="0"/>
              </a:rPr>
              <a:t>enrolled</a:t>
            </a:r>
            <a:r>
              <a:rPr lang="en-US" sz="2000" dirty="0" smtClean="0">
                <a:latin typeface="Lucida Sans Typewriter" pitchFamily="49" charset="0"/>
              </a:rPr>
              <a:t>(</a:t>
            </a:r>
            <a:r>
              <a:rPr lang="en-US" sz="2000" i="1" dirty="0" smtClean="0">
                <a:latin typeface="Lucida Sans Typewriter" pitchFamily="49" charset="0"/>
              </a:rPr>
              <a:t>S,C</a:t>
            </a:r>
            <a:r>
              <a:rPr lang="en-US" sz="2000" dirty="0" smtClean="0">
                <a:latin typeface="Lucida Sans Typewriter" pitchFamily="49" charset="0"/>
              </a:rPr>
              <a:t>).</a:t>
            </a:r>
          </a:p>
          <a:p>
            <a:r>
              <a:rPr lang="en-US" dirty="0" smtClean="0"/>
              <a:t>This Prolog rule can be viewed as equivalent to the following statement in logic (using our conventions for logical statements).</a:t>
            </a:r>
          </a:p>
          <a:p>
            <a:pPr marL="850392" lvl="1" indent="-457200">
              <a:buNone/>
            </a:pP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p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c </a:t>
            </a:r>
            <a:r>
              <a:rPr lang="en-US" dirty="0" err="1"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s</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I</a:t>
            </a:r>
            <a:r>
              <a:rPr lang="en-US" dirty="0" err="1"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p</a:t>
            </a:r>
            <a:r>
              <a:rPr lang="en-US" dirty="0" err="1"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c</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 </a:t>
            </a:r>
            <a:r>
              <a:rPr lang="en-US" i="1" dirty="0" err="1" smtClean="0">
                <a:latin typeface="Cambria Math" pitchFamily="18" charset="0"/>
                <a:ea typeface="Cambria Math" pitchFamily="18" charset="0"/>
                <a:sym typeface="Symbol"/>
              </a:rPr>
              <a:t>E</a:t>
            </a:r>
            <a:r>
              <a:rPr lang="en-US" dirty="0" err="1"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s</a:t>
            </a:r>
            <a:r>
              <a:rPr lang="en-US" dirty="0" err="1"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c</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a:ea typeface="Cambria Math"/>
                <a:sym typeface="Symbol"/>
              </a:rPr>
              <a:t> </a:t>
            </a:r>
            <a:r>
              <a:rPr lang="en-US" i="1" dirty="0" err="1" smtClean="0">
                <a:latin typeface="Cambria Math"/>
                <a:ea typeface="Cambria Math"/>
                <a:sym typeface="Symbol"/>
              </a:rPr>
              <a:t>T</a:t>
            </a:r>
            <a:r>
              <a:rPr lang="en-US" dirty="0" err="1" smtClean="0">
                <a:latin typeface="Cambria Math"/>
                <a:ea typeface="Cambria Math"/>
                <a:sym typeface="Symbol"/>
              </a:rPr>
              <a:t>(</a:t>
            </a:r>
            <a:r>
              <a:rPr lang="en-US" i="1" dirty="0" err="1" smtClean="0">
                <a:latin typeface="Cambria Math"/>
                <a:ea typeface="Cambria Math"/>
                <a:sym typeface="Symbol"/>
              </a:rPr>
              <a:t>p</a:t>
            </a:r>
            <a:r>
              <a:rPr lang="en-US" dirty="0" err="1" smtClean="0">
                <a:latin typeface="Cambria Math"/>
                <a:ea typeface="Cambria Math"/>
                <a:sym typeface="Symbol"/>
              </a:rPr>
              <a:t>,</a:t>
            </a:r>
            <a:r>
              <a:rPr lang="en-US" i="1" dirty="0" err="1" smtClean="0">
                <a:latin typeface="Cambria Math"/>
                <a:ea typeface="Cambria Math"/>
                <a:sym typeface="Symbol"/>
              </a:rPr>
              <a:t>s</a:t>
            </a:r>
            <a:r>
              <a:rPr lang="en-US" dirty="0" smtClean="0">
                <a:latin typeface="Cambria Math"/>
                <a:ea typeface="Cambria Math"/>
                <a:sym typeface="Symbol"/>
              </a:rPr>
              <a:t>))</a:t>
            </a:r>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Programming (cont)</a:t>
            </a:r>
            <a:endParaRPr lang="en-US" dirty="0"/>
          </a:p>
        </p:txBody>
      </p:sp>
      <p:sp>
        <p:nvSpPr>
          <p:cNvPr id="3" name="Content Placeholder 2"/>
          <p:cNvSpPr>
            <a:spLocks noGrp="1"/>
          </p:cNvSpPr>
          <p:nvPr>
            <p:ph idx="1"/>
          </p:nvPr>
        </p:nvSpPr>
        <p:spPr/>
        <p:txBody>
          <a:bodyPr>
            <a:normAutofit lnSpcReduction="10000"/>
          </a:bodyPr>
          <a:lstStyle/>
          <a:p>
            <a:r>
              <a:rPr lang="en-US" dirty="0" smtClean="0"/>
              <a:t>Prolog programs are loaded into a </a:t>
            </a:r>
            <a:r>
              <a:rPr lang="en-US" i="1" dirty="0" smtClean="0"/>
              <a:t>Prolog interpreter</a:t>
            </a:r>
            <a:r>
              <a:rPr lang="en-US" dirty="0" smtClean="0"/>
              <a:t>. The interpreter receives</a:t>
            </a:r>
            <a:r>
              <a:rPr lang="en-US" i="1" dirty="0" smtClean="0"/>
              <a:t> queries </a:t>
            </a:r>
            <a:r>
              <a:rPr lang="en-US" dirty="0" smtClean="0"/>
              <a:t>and returns answers using the Prolog program. </a:t>
            </a:r>
          </a:p>
          <a:p>
            <a:r>
              <a:rPr lang="en-US" dirty="0" smtClean="0"/>
              <a:t>For example, using our program, the following query may be given:</a:t>
            </a:r>
          </a:p>
          <a:p>
            <a:pPr>
              <a:buNone/>
            </a:pPr>
            <a:r>
              <a:rPr lang="en-US" dirty="0" smtClean="0"/>
              <a:t>          </a:t>
            </a:r>
            <a:r>
              <a:rPr lang="en-US" dirty="0" smtClean="0">
                <a:latin typeface="Lucida Sans Typewriter" pitchFamily="49" charset="0"/>
              </a:rPr>
              <a:t>?enrolled(kevin,math273).</a:t>
            </a:r>
          </a:p>
          <a:p>
            <a:r>
              <a:rPr lang="en-US" dirty="0" smtClean="0"/>
              <a:t>Prolog produces the response:</a:t>
            </a:r>
          </a:p>
          <a:p>
            <a:pPr>
              <a:buNone/>
            </a:pPr>
            <a:r>
              <a:rPr lang="en-US" dirty="0" smtClean="0"/>
              <a:t>            </a:t>
            </a:r>
            <a:r>
              <a:rPr lang="en-US" dirty="0" smtClean="0">
                <a:latin typeface="Lucida Sans Typewriter" pitchFamily="49" charset="0"/>
              </a:rPr>
              <a:t>yes</a:t>
            </a:r>
          </a:p>
          <a:p>
            <a:r>
              <a:rPr lang="en-US" dirty="0" smtClean="0"/>
              <a:t>Note that the </a:t>
            </a:r>
            <a:r>
              <a:rPr lang="en-US" dirty="0" smtClean="0">
                <a:latin typeface="Lucida Sans Typewriter" pitchFamily="49" charset="0"/>
              </a:rPr>
              <a:t>? </a:t>
            </a:r>
            <a:r>
              <a:rPr lang="en-US" dirty="0" smtClean="0"/>
              <a:t>is the prompt given by the Prolog interpreter indicating that it is ready to receive a query.</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Programming (cont)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query:</a:t>
            </a:r>
          </a:p>
          <a:p>
            <a:pPr>
              <a:buNone/>
            </a:pPr>
            <a:r>
              <a:rPr lang="en-US" dirty="0" smtClean="0"/>
              <a:t>          </a:t>
            </a:r>
            <a:r>
              <a:rPr lang="en-US" sz="1600" dirty="0" smtClean="0">
                <a:latin typeface="Lucida Sans Typewriter" pitchFamily="49" charset="0"/>
              </a:rPr>
              <a:t>?enrolled(X,math273).</a:t>
            </a:r>
          </a:p>
          <a:p>
            <a:pPr>
              <a:buNone/>
            </a:pPr>
            <a:r>
              <a:rPr lang="en-US" dirty="0" smtClean="0"/>
              <a:t>   produces the response:</a:t>
            </a:r>
          </a:p>
          <a:p>
            <a:pPr>
              <a:buNone/>
            </a:pPr>
            <a:r>
              <a:rPr lang="en-US" dirty="0" smtClean="0"/>
              <a:t>          </a:t>
            </a:r>
            <a:r>
              <a:rPr lang="en-US" sz="1600" dirty="0" smtClean="0">
                <a:latin typeface="Lucida Sans Typewriter" pitchFamily="49" charset="0"/>
              </a:rPr>
              <a:t>X = </a:t>
            </a:r>
            <a:r>
              <a:rPr lang="en-US" sz="1600" dirty="0" err="1" smtClean="0">
                <a:latin typeface="Lucida Sans Typewriter" pitchFamily="49" charset="0"/>
              </a:rPr>
              <a:t>kevin</a:t>
            </a:r>
            <a:r>
              <a:rPr lang="en-US" sz="1600" dirty="0" smtClean="0">
                <a:latin typeface="Lucida Sans Typewriter" pitchFamily="49" charset="0"/>
              </a:rPr>
              <a:t>;</a:t>
            </a:r>
          </a:p>
          <a:p>
            <a:pPr>
              <a:buNone/>
            </a:pPr>
            <a:r>
              <a:rPr lang="en-US" sz="1600" dirty="0" smtClean="0">
                <a:latin typeface="Lucida Sans Typewriter" pitchFamily="49" charset="0"/>
              </a:rPr>
              <a:t>       X = </a:t>
            </a:r>
            <a:r>
              <a:rPr lang="en-US" sz="1600" dirty="0" err="1" smtClean="0">
                <a:latin typeface="Lucida Sans Typewriter" pitchFamily="49" charset="0"/>
              </a:rPr>
              <a:t>kiko</a:t>
            </a:r>
            <a:r>
              <a:rPr lang="en-US" sz="1600" dirty="0" smtClean="0">
                <a:latin typeface="Lucida Sans Typewriter" pitchFamily="49" charset="0"/>
              </a:rPr>
              <a:t>;</a:t>
            </a:r>
          </a:p>
          <a:p>
            <a:pPr>
              <a:buNone/>
            </a:pPr>
            <a:r>
              <a:rPr lang="en-US" sz="1600" dirty="0" smtClean="0">
                <a:latin typeface="Lucida Sans Typewriter" pitchFamily="49" charset="0"/>
              </a:rPr>
              <a:t>       no</a:t>
            </a:r>
          </a:p>
          <a:p>
            <a:r>
              <a:rPr lang="en-US" dirty="0" smtClean="0"/>
              <a:t>The query:</a:t>
            </a:r>
          </a:p>
          <a:p>
            <a:pPr>
              <a:buNone/>
            </a:pPr>
            <a:r>
              <a:rPr lang="en-US" sz="1600" dirty="0" smtClean="0">
                <a:latin typeface="Lucida Sans Typewriter" pitchFamily="49" charset="0"/>
              </a:rPr>
              <a:t>       ?teaches(</a:t>
            </a:r>
            <a:r>
              <a:rPr lang="en-US" sz="1600" dirty="0" err="1" smtClean="0">
                <a:latin typeface="Lucida Sans Typewriter" pitchFamily="49" charset="0"/>
              </a:rPr>
              <a:t>X,juana</a:t>
            </a:r>
            <a:r>
              <a:rPr lang="en-US" sz="1600" dirty="0" smtClean="0">
                <a:latin typeface="Lucida Sans Typewriter" pitchFamily="49" charset="0"/>
              </a:rPr>
              <a:t>).</a:t>
            </a:r>
          </a:p>
          <a:p>
            <a:pPr>
              <a:buNone/>
            </a:pPr>
            <a:r>
              <a:rPr lang="en-US" dirty="0" smtClean="0"/>
              <a:t>    produces the response:</a:t>
            </a:r>
          </a:p>
          <a:p>
            <a:pPr>
              <a:buNone/>
            </a:pPr>
            <a:r>
              <a:rPr lang="en-US" dirty="0" smtClean="0"/>
              <a:t>          </a:t>
            </a:r>
            <a:r>
              <a:rPr lang="en-US" sz="1600" dirty="0" smtClean="0">
                <a:latin typeface="Lucida Sans Typewriter" pitchFamily="49" charset="0"/>
              </a:rPr>
              <a:t>X = </a:t>
            </a:r>
            <a:r>
              <a:rPr lang="en-US" sz="1600" dirty="0" err="1" smtClean="0">
                <a:latin typeface="Lucida Sans Typewriter" pitchFamily="49" charset="0"/>
              </a:rPr>
              <a:t>patel</a:t>
            </a:r>
            <a:r>
              <a:rPr lang="en-US" sz="1600" dirty="0" smtClean="0">
                <a:latin typeface="Lucida Sans Typewriter" pitchFamily="49" charset="0"/>
              </a:rPr>
              <a:t>;</a:t>
            </a:r>
          </a:p>
          <a:p>
            <a:pPr>
              <a:buNone/>
            </a:pPr>
            <a:r>
              <a:rPr lang="en-US" sz="1600" dirty="0" smtClean="0">
                <a:latin typeface="Lucida Sans Typewriter" pitchFamily="49" charset="0"/>
              </a:rPr>
              <a:t>       X = </a:t>
            </a:r>
            <a:r>
              <a:rPr lang="en-US" sz="1600" dirty="0" err="1" smtClean="0">
                <a:latin typeface="Lucida Sans Typewriter" pitchFamily="49" charset="0"/>
              </a:rPr>
              <a:t>grossman</a:t>
            </a:r>
            <a:r>
              <a:rPr lang="en-US" sz="1600" dirty="0" smtClean="0">
                <a:latin typeface="Lucida Sans Typewriter" pitchFamily="49" charset="0"/>
              </a:rPr>
              <a:t>;</a:t>
            </a:r>
          </a:p>
          <a:p>
            <a:pPr>
              <a:buNone/>
            </a:pPr>
            <a:r>
              <a:rPr lang="en-US" sz="1600" dirty="0" smtClean="0">
                <a:latin typeface="Lucida Sans Typewriter" pitchFamily="49" charset="0"/>
              </a:rPr>
              <a:t>       no</a:t>
            </a:r>
          </a:p>
          <a:p>
            <a:endParaRPr lang="en-US" dirty="0"/>
          </a:p>
        </p:txBody>
      </p:sp>
      <p:sp>
        <p:nvSpPr>
          <p:cNvPr id="4" name="TextBox 3"/>
          <p:cNvSpPr txBox="1"/>
          <p:nvPr/>
        </p:nvSpPr>
        <p:spPr>
          <a:xfrm>
            <a:off x="4800600" y="2895600"/>
            <a:ext cx="3505200" cy="2031325"/>
          </a:xfrm>
          <a:prstGeom prst="rect">
            <a:avLst/>
          </a:prstGeom>
          <a:noFill/>
        </p:spPr>
        <p:txBody>
          <a:bodyPr wrap="square" rtlCol="0">
            <a:spAutoFit/>
          </a:bodyPr>
          <a:lstStyle/>
          <a:p>
            <a:r>
              <a:rPr lang="en-US" dirty="0" smtClean="0"/>
              <a:t>The Prolog interpreter tries to find an instantiation for </a:t>
            </a:r>
            <a:r>
              <a:rPr lang="en-US" dirty="0" smtClean="0">
                <a:latin typeface="Lucida Sans Typewriter" pitchFamily="49" charset="0"/>
              </a:rPr>
              <a:t>X</a:t>
            </a:r>
            <a:r>
              <a:rPr lang="en-US" dirty="0" smtClean="0"/>
              <a:t>. It does so and returns</a:t>
            </a:r>
            <a:r>
              <a:rPr lang="en-US" dirty="0" smtClean="0">
                <a:latin typeface="Lucida Sans Typewriter" pitchFamily="49" charset="0"/>
              </a:rPr>
              <a:t> X = </a:t>
            </a:r>
            <a:r>
              <a:rPr lang="en-US" dirty="0" err="1" smtClean="0">
                <a:latin typeface="Lucida Sans Typewriter" pitchFamily="49" charset="0"/>
              </a:rPr>
              <a:t>kevin</a:t>
            </a:r>
            <a:r>
              <a:rPr lang="en-US" dirty="0" smtClean="0">
                <a:latin typeface="Lucida Sans Typewriter" pitchFamily="49" charset="0"/>
              </a:rPr>
              <a:t>. </a:t>
            </a:r>
            <a:r>
              <a:rPr lang="en-US" dirty="0" smtClean="0"/>
              <a:t>Then the user types the </a:t>
            </a:r>
            <a:r>
              <a:rPr lang="en-US" dirty="0" smtClean="0">
                <a:latin typeface="Lucida Sans Typewriter" pitchFamily="49" charset="0"/>
              </a:rPr>
              <a:t>; </a:t>
            </a:r>
            <a:r>
              <a:rPr lang="en-US" dirty="0" smtClean="0"/>
              <a:t>indicating a request for another answer. When Prolog is unable to find another answer it returns </a:t>
            </a:r>
            <a:r>
              <a:rPr lang="en-US" dirty="0" smtClean="0">
                <a:latin typeface="Lucida Sans Typewriter" pitchFamily="49" charset="0"/>
              </a:rPr>
              <a:t>no</a:t>
            </a:r>
            <a:r>
              <a:rPr lang="en-US" dirty="0" smtClean="0"/>
              <a:t>.</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Programming (cont)</a:t>
            </a:r>
            <a:endParaRPr lang="en-US" dirty="0"/>
          </a:p>
        </p:txBody>
      </p:sp>
      <p:sp>
        <p:nvSpPr>
          <p:cNvPr id="3" name="Content Placeholder 2"/>
          <p:cNvSpPr>
            <a:spLocks noGrp="1"/>
          </p:cNvSpPr>
          <p:nvPr>
            <p:ph idx="1"/>
          </p:nvPr>
        </p:nvSpPr>
        <p:spPr>
          <a:xfrm>
            <a:off x="457200" y="2011680"/>
            <a:ext cx="8229600" cy="4389120"/>
          </a:xfrm>
        </p:spPr>
        <p:txBody>
          <a:bodyPr>
            <a:normAutofit fontScale="92500" lnSpcReduction="10000"/>
          </a:bodyPr>
          <a:lstStyle/>
          <a:p>
            <a:endParaRPr lang="en-US" sz="1600" dirty="0" smtClean="0">
              <a:latin typeface="Lucida Sans Typewriter" pitchFamily="49" charset="0"/>
            </a:endParaRPr>
          </a:p>
          <a:p>
            <a:r>
              <a:rPr lang="en-US" dirty="0" smtClean="0"/>
              <a:t>The query:</a:t>
            </a:r>
          </a:p>
          <a:p>
            <a:pPr>
              <a:buNone/>
            </a:pPr>
            <a:r>
              <a:rPr lang="en-US" sz="1600" dirty="0" smtClean="0">
                <a:latin typeface="Lucida Sans Typewriter" pitchFamily="49" charset="0"/>
              </a:rPr>
              <a:t>       ?teaches(</a:t>
            </a:r>
            <a:r>
              <a:rPr lang="en-US" sz="1600" dirty="0" err="1" smtClean="0">
                <a:latin typeface="Lucida Sans Typewriter" pitchFamily="49" charset="0"/>
              </a:rPr>
              <a:t>chan,X</a:t>
            </a:r>
            <a:r>
              <a:rPr lang="en-US" sz="1600" dirty="0" smtClean="0">
                <a:latin typeface="Lucida Sans Typewriter" pitchFamily="49" charset="0"/>
              </a:rPr>
              <a:t>).</a:t>
            </a:r>
          </a:p>
          <a:p>
            <a:pPr>
              <a:buNone/>
            </a:pPr>
            <a:r>
              <a:rPr lang="en-US" dirty="0" smtClean="0"/>
              <a:t>    produces the response:</a:t>
            </a:r>
          </a:p>
          <a:p>
            <a:pPr>
              <a:buNone/>
            </a:pPr>
            <a:r>
              <a:rPr lang="en-US" dirty="0" smtClean="0"/>
              <a:t>           </a:t>
            </a:r>
            <a:r>
              <a:rPr lang="en-US" sz="1600" dirty="0" smtClean="0">
                <a:latin typeface="Lucida Sans Typewriter" pitchFamily="49" charset="0"/>
              </a:rPr>
              <a:t>X = </a:t>
            </a:r>
            <a:r>
              <a:rPr lang="en-US" sz="1600" dirty="0" err="1" smtClean="0">
                <a:latin typeface="Lucida Sans Typewriter" pitchFamily="49" charset="0"/>
              </a:rPr>
              <a:t>kevin</a:t>
            </a:r>
            <a:r>
              <a:rPr lang="en-US" sz="1600" dirty="0" smtClean="0">
                <a:latin typeface="Lucida Sans Typewriter" pitchFamily="49" charset="0"/>
              </a:rPr>
              <a:t>;</a:t>
            </a:r>
          </a:p>
          <a:p>
            <a:pPr>
              <a:buNone/>
            </a:pPr>
            <a:r>
              <a:rPr lang="en-US" sz="1600" dirty="0" smtClean="0">
                <a:latin typeface="Lucida Sans Typewriter" pitchFamily="49" charset="0"/>
              </a:rPr>
              <a:t>       X = </a:t>
            </a:r>
            <a:r>
              <a:rPr lang="en-US" sz="1600" dirty="0" err="1" smtClean="0">
                <a:latin typeface="Lucida Sans Typewriter" pitchFamily="49" charset="0"/>
              </a:rPr>
              <a:t>kiko</a:t>
            </a:r>
            <a:r>
              <a:rPr lang="en-US" sz="1600" dirty="0" smtClean="0">
                <a:latin typeface="Lucida Sans Typewriter" pitchFamily="49" charset="0"/>
              </a:rPr>
              <a:t>;</a:t>
            </a:r>
          </a:p>
          <a:p>
            <a:pPr>
              <a:buNone/>
            </a:pPr>
            <a:r>
              <a:rPr lang="en-US" sz="1600" dirty="0" smtClean="0">
                <a:latin typeface="Lucida Sans Typewriter" pitchFamily="49" charset="0"/>
              </a:rPr>
              <a:t>       no</a:t>
            </a:r>
          </a:p>
          <a:p>
            <a:pPr>
              <a:buNone/>
            </a:pPr>
            <a:endParaRPr lang="en-US" sz="1600" dirty="0" smtClean="0">
              <a:latin typeface="Lucida Sans Typewriter" pitchFamily="49" charset="0"/>
            </a:endParaRPr>
          </a:p>
          <a:p>
            <a:r>
              <a:rPr lang="en-US" dirty="0" smtClean="0"/>
              <a:t>A number of very good Prolog texts are available.  </a:t>
            </a:r>
            <a:r>
              <a:rPr lang="en-US" i="1" dirty="0" smtClean="0"/>
              <a:t>Learn Prolog Now! </a:t>
            </a:r>
            <a:r>
              <a:rPr lang="en-US" dirty="0" smtClean="0"/>
              <a:t>is one such text with a free online version at  </a:t>
            </a:r>
            <a:r>
              <a:rPr lang="en-US" dirty="0" smtClean="0">
                <a:hlinkClick r:id="rId2"/>
              </a:rPr>
              <a:t>http://www.learnprolognow.org/</a:t>
            </a:r>
            <a:endParaRPr lang="en-US" dirty="0" smtClean="0"/>
          </a:p>
          <a:p>
            <a:r>
              <a:rPr lang="en-US" dirty="0" smtClean="0"/>
              <a:t>There is much more to Prolog and to the entire field of logic programming.</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Compound Propositions: Negation</a:t>
            </a:r>
            <a:endParaRPr lang="en-US" dirty="0"/>
          </a:p>
        </p:txBody>
      </p:sp>
      <p:sp>
        <p:nvSpPr>
          <p:cNvPr id="3" name="Content Placeholder 2"/>
          <p:cNvSpPr>
            <a:spLocks noGrp="1"/>
          </p:cNvSpPr>
          <p:nvPr>
            <p:ph idx="1"/>
          </p:nvPr>
        </p:nvSpPr>
        <p:spPr/>
        <p:txBody>
          <a:bodyPr/>
          <a:lstStyle/>
          <a:p>
            <a:pPr marL="274320" lvl="1" indent="-274320">
              <a:buClr>
                <a:schemeClr val="accent3"/>
              </a:buClr>
              <a:buSzPct val="95000"/>
            </a:pPr>
            <a:r>
              <a:rPr lang="en-US" dirty="0" smtClean="0"/>
              <a:t>The </a:t>
            </a:r>
            <a:r>
              <a:rPr lang="en-US" i="1" dirty="0" smtClean="0"/>
              <a:t>negation</a:t>
            </a:r>
            <a:r>
              <a:rPr lang="en-US" dirty="0" smtClean="0"/>
              <a:t> of a proposition  </a:t>
            </a:r>
            <a:r>
              <a:rPr lang="en-US" i="1" dirty="0" smtClean="0">
                <a:latin typeface="Cambria Math" pitchFamily="18" charset="0"/>
                <a:ea typeface="Cambria Math" pitchFamily="18" charset="0"/>
              </a:rPr>
              <a:t>p</a:t>
            </a:r>
            <a:r>
              <a:rPr lang="en-US" dirty="0" smtClean="0"/>
              <a:t>  is  denoted by  </a:t>
            </a:r>
            <a:r>
              <a:rPr lang="en-US" dirty="0" smtClean="0">
                <a:latin typeface="Cambria Math"/>
                <a:ea typeface="Cambria Math"/>
              </a:rPr>
              <a:t>¬</a:t>
            </a:r>
            <a:r>
              <a:rPr lang="en-US" i="1" dirty="0" smtClean="0">
                <a:latin typeface="Cambria Math" pitchFamily="18" charset="0"/>
                <a:ea typeface="Cambria Math" pitchFamily="18" charset="0"/>
              </a:rPr>
              <a:t>p</a:t>
            </a:r>
            <a:r>
              <a:rPr lang="en-US" dirty="0" smtClean="0"/>
              <a:t>  and has this truth table:</a:t>
            </a:r>
          </a:p>
          <a:p>
            <a:pPr marL="274320" lvl="1" indent="-274320">
              <a:buClr>
                <a:schemeClr val="accent3"/>
              </a:buClr>
              <a:buSzPct val="95000"/>
            </a:pPr>
            <a:endParaRPr lang="en-US" dirty="0" smtClean="0"/>
          </a:p>
          <a:p>
            <a:pPr marL="274320" lvl="1" indent="-274320">
              <a:buClr>
                <a:schemeClr val="accent3"/>
              </a:buClr>
              <a:buSzPct val="95000"/>
            </a:pPr>
            <a:endParaRPr lang="en-US" dirty="0" smtClean="0"/>
          </a:p>
          <a:p>
            <a:endParaRPr lang="en-US" b="1" dirty="0" smtClean="0"/>
          </a:p>
          <a:p>
            <a:endParaRPr lang="en-US" b="1" dirty="0" smtClean="0"/>
          </a:p>
          <a:p>
            <a:r>
              <a:rPr lang="en-US" b="1" dirty="0" smtClean="0"/>
              <a:t>Example</a:t>
            </a:r>
            <a:r>
              <a:rPr lang="en-US" dirty="0" smtClean="0"/>
              <a:t>: If </a:t>
            </a:r>
            <a:r>
              <a:rPr lang="en-US" i="1" dirty="0" smtClean="0">
                <a:latin typeface="Cambria Math" pitchFamily="18" charset="0"/>
                <a:ea typeface="Cambria Math" pitchFamily="18" charset="0"/>
              </a:rPr>
              <a:t>p</a:t>
            </a:r>
            <a:r>
              <a:rPr lang="en-US" dirty="0" smtClean="0"/>
              <a:t> denotes “The earth is round.”, then </a:t>
            </a:r>
            <a:r>
              <a:rPr lang="en-US" dirty="0" smtClean="0">
                <a:latin typeface="Cambria Math"/>
                <a:ea typeface="Cambria Math"/>
              </a:rPr>
              <a:t>¬</a:t>
            </a:r>
            <a:r>
              <a:rPr lang="en-US" i="1" dirty="0" smtClean="0">
                <a:latin typeface="Cambria Math" pitchFamily="18" charset="0"/>
                <a:ea typeface="Cambria Math" pitchFamily="18" charset="0"/>
              </a:rPr>
              <a:t>p</a:t>
            </a:r>
            <a:r>
              <a:rPr lang="en-US" dirty="0" smtClean="0"/>
              <a:t>     denotes “It is not the case that the earth is round,” or more simply “The earth is not round.”  </a:t>
            </a:r>
          </a:p>
        </p:txBody>
      </p:sp>
      <p:graphicFrame>
        <p:nvGraphicFramePr>
          <p:cNvPr id="6" name="Content Placeholder 3"/>
          <p:cNvGraphicFramePr>
            <a:graphicFrameLocks/>
          </p:cNvGraphicFramePr>
          <p:nvPr/>
        </p:nvGraphicFramePr>
        <p:xfrm>
          <a:off x="1828800" y="2971800"/>
          <a:ext cx="5638800" cy="1112520"/>
        </p:xfrm>
        <a:graphic>
          <a:graphicData uri="http://schemas.openxmlformats.org/drawingml/2006/table">
            <a:tbl>
              <a:tblPr firstRow="1" bandRow="1">
                <a:tableStyleId>{5C22544A-7EE6-4342-B048-85BDC9FD1C3A}</a:tableStyleId>
              </a:tblPr>
              <a:tblGrid>
                <a:gridCol w="2819400"/>
                <a:gridCol w="2819400"/>
              </a:tblGrid>
              <a:tr h="370840">
                <a:tc>
                  <a:txBody>
                    <a:bodyPr/>
                    <a:lstStyle/>
                    <a:p>
                      <a:r>
                        <a:rPr lang="en-US" b="0" i="1" dirty="0" smtClean="0">
                          <a:latin typeface="Cambria Math" pitchFamily="18" charset="0"/>
                          <a:ea typeface="Cambria Math" pitchFamily="18" charset="0"/>
                        </a:rPr>
                        <a:t>p</a:t>
                      </a:r>
                      <a:endParaRPr lang="en-US" b="0" i="1" dirty="0">
                        <a:latin typeface="Cambria Math" pitchFamily="18" charset="0"/>
                        <a:ea typeface="Cambria Math" pitchFamily="18" charset="0"/>
                      </a:endParaRPr>
                    </a:p>
                  </a:txBody>
                  <a:tcPr/>
                </a:tc>
                <a:tc>
                  <a:txBody>
                    <a:bodyPr/>
                    <a:lstStyle/>
                    <a:p>
                      <a:r>
                        <a:rPr lang="en-US" dirty="0" smtClean="0">
                          <a:latin typeface="Cambria Math"/>
                          <a:ea typeface="Cambria Math"/>
                        </a:rPr>
                        <a:t>¬</a:t>
                      </a:r>
                      <a:r>
                        <a:rPr lang="en-US" i="1" dirty="0" smtClean="0">
                          <a:latin typeface="Cambria Math" pitchFamily="18" charset="0"/>
                          <a:ea typeface="Cambria Math" pitchFamily="18" charset="0"/>
                        </a:rPr>
                        <a:t>p</a:t>
                      </a:r>
                      <a:r>
                        <a:rPr lang="en-US" dirty="0" smtClean="0"/>
                        <a:t> </a:t>
                      </a:r>
                      <a:endParaRPr lang="en-US" dirty="0"/>
                    </a:p>
                  </a:txBody>
                  <a:tcPr/>
                </a:tc>
              </a:tr>
              <a:tr h="370840">
                <a:tc>
                  <a:txBody>
                    <a:bodyPr/>
                    <a:lstStyle/>
                    <a:p>
                      <a:r>
                        <a:rPr lang="en-US" dirty="0" smtClean="0"/>
                        <a:t>T</a:t>
                      </a:r>
                      <a:endParaRPr lang="en-US" dirty="0"/>
                    </a:p>
                  </a:txBody>
                  <a:tcPr/>
                </a:tc>
                <a:tc>
                  <a:txBody>
                    <a:bodyPr/>
                    <a:lstStyle/>
                    <a:p>
                      <a:r>
                        <a:rPr lang="en-US" dirty="0" smtClean="0"/>
                        <a:t>F</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9CA217EF-0505-4C33-BB20-8A8DF2039023}" type="slidenum">
              <a:rPr lang="en-US" smtClean="0"/>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984967"/>
            <a:ext cx="8222100" cy="1023599"/>
          </a:xfrm>
          <a:prstGeom prst="rect">
            <a:avLst/>
          </a:prstGeom>
        </p:spPr>
        <p:txBody>
          <a:bodyPr lIns="91425" tIns="91425" rIns="91425" bIns="91425" anchor="b" anchorCtr="0">
            <a:noAutofit/>
          </a:bodyPr>
          <a:lstStyle/>
          <a:p>
            <a:pPr lvl="0">
              <a:spcBef>
                <a:spcPts val="0"/>
              </a:spcBef>
              <a:buNone/>
            </a:pPr>
            <a:r>
              <a:rPr lang="fr"/>
              <a:t>L’histoire du bar</a:t>
            </a:r>
          </a:p>
        </p:txBody>
      </p:sp>
      <p:sp>
        <p:nvSpPr>
          <p:cNvPr id="74" name="Shape 74"/>
          <p:cNvSpPr txBox="1">
            <a:spLocks noGrp="1"/>
          </p:cNvSpPr>
          <p:nvPr>
            <p:ph type="body" idx="1"/>
          </p:nvPr>
        </p:nvSpPr>
        <p:spPr>
          <a:xfrm>
            <a:off x="471900" y="2558767"/>
            <a:ext cx="8222100" cy="3613600"/>
          </a:xfrm>
          <a:prstGeom prst="rect">
            <a:avLst/>
          </a:prstGeom>
        </p:spPr>
        <p:txBody>
          <a:bodyPr lIns="91425" tIns="91425" rIns="91425" bIns="91425" anchor="t" anchorCtr="0">
            <a:noAutofit/>
          </a:bodyPr>
          <a:lstStyle/>
          <a:p>
            <a:pPr lvl="0" algn="just" rtl="0">
              <a:spcBef>
                <a:spcPts val="0"/>
              </a:spcBef>
              <a:buNone/>
            </a:pPr>
            <a:r>
              <a:rPr lang="fr" dirty="0"/>
              <a:t>Six collègues de travail entrent dans un bar pour boire un verre. Toutes les tables sont prises et il n’y a plus que six tabourets au comptoir. Ils vont pouvoir s’asseoir mais souhaiteraient optimiser leurs discussions pour que chacun ait des choses à dire à son voisin. </a:t>
            </a:r>
          </a:p>
          <a:p>
            <a:pPr lvl="0" algn="just">
              <a:spcBef>
                <a:spcPts val="0"/>
              </a:spcBef>
              <a:buNone/>
            </a:pPr>
            <a:r>
              <a:rPr lang="fr" dirty="0"/>
              <a:t>Ils ne veulent en aucun cas parler “boulot” et choisissent de partir sur leurs passions respectives pour trouver la meilleure disposition.</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fr" smtClean="0"/>
              <a:t>110</a:t>
            </a:fld>
            <a:endParaRPr lang="fr"/>
          </a:p>
        </p:txBody>
      </p:sp>
    </p:spTree>
    <p:extLst>
      <p:ext uri="{BB962C8B-B14F-4D97-AF65-F5344CB8AC3E}">
        <p14:creationId xmlns:p14="http://schemas.microsoft.com/office/powerpoint/2010/main" val="3279872732"/>
      </p:ext>
    </p:extLst>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57151" y="6262433"/>
            <a:ext cx="8381999" cy="595600"/>
          </a:xfrm>
          <a:prstGeom prst="rect">
            <a:avLst/>
          </a:prstGeom>
        </p:spPr>
        <p:txBody>
          <a:bodyPr lIns="91425" tIns="91425" rIns="91425" bIns="91425" anchor="ctr" anchorCtr="0">
            <a:noAutofit/>
          </a:bodyPr>
          <a:lstStyle/>
          <a:p>
            <a:pPr lvl="0">
              <a:spcBef>
                <a:spcPts val="0"/>
              </a:spcBef>
              <a:buNone/>
            </a:pPr>
            <a:r>
              <a:rPr lang="fr"/>
              <a:t>L’histoire du bar</a:t>
            </a:r>
          </a:p>
        </p:txBody>
      </p:sp>
      <p:graphicFrame>
        <p:nvGraphicFramePr>
          <p:cNvPr id="80" name="Shape 80"/>
          <p:cNvGraphicFramePr/>
          <p:nvPr/>
        </p:nvGraphicFramePr>
        <p:xfrm>
          <a:off x="1591963" y="1235634"/>
          <a:ext cx="5960075" cy="4632680"/>
        </p:xfrm>
        <a:graphic>
          <a:graphicData uri="http://schemas.openxmlformats.org/drawingml/2006/table">
            <a:tbl>
              <a:tblPr>
                <a:noFill/>
              </a:tblPr>
              <a:tblGrid>
                <a:gridCol w="1712150"/>
                <a:gridCol w="4247925"/>
              </a:tblGrid>
              <a:tr h="609560">
                <a:tc>
                  <a:txBody>
                    <a:bodyPr/>
                    <a:lstStyle/>
                    <a:p>
                      <a:pPr lvl="0" algn="r" rtl="0">
                        <a:spcBef>
                          <a:spcPts val="0"/>
                        </a:spcBef>
                        <a:buNone/>
                      </a:pPr>
                      <a:r>
                        <a:rPr lang="fr" sz="2400" b="1">
                          <a:solidFill>
                            <a:srgbClr val="FFFFFF"/>
                          </a:solidFill>
                        </a:rPr>
                        <a:t>Prénom</a:t>
                      </a:r>
                    </a:p>
                  </a:txBody>
                  <a:tcPr marL="91425" marR="91425" marT="121900" marB="121900">
                    <a:solidFill>
                      <a:srgbClr val="4A86E8"/>
                    </a:solidFill>
                  </a:tcPr>
                </a:tc>
                <a:tc>
                  <a:txBody>
                    <a:bodyPr/>
                    <a:lstStyle/>
                    <a:p>
                      <a:pPr lvl="0" rtl="0">
                        <a:spcBef>
                          <a:spcPts val="0"/>
                        </a:spcBef>
                        <a:buNone/>
                      </a:pPr>
                      <a:r>
                        <a:rPr lang="fr" sz="2400" b="1">
                          <a:solidFill>
                            <a:srgbClr val="FFFFFF"/>
                          </a:solidFill>
                        </a:rPr>
                        <a:t>Passion(s)</a:t>
                      </a:r>
                    </a:p>
                  </a:txBody>
                  <a:tcPr marL="91425" marR="91425" marT="121900" marB="121900">
                    <a:solidFill>
                      <a:srgbClr val="4A86E8"/>
                    </a:solidFill>
                  </a:tcPr>
                </a:tc>
              </a:tr>
              <a:tr h="609560">
                <a:tc>
                  <a:txBody>
                    <a:bodyPr/>
                    <a:lstStyle/>
                    <a:p>
                      <a:pPr lvl="0" algn="r">
                        <a:spcBef>
                          <a:spcPts val="0"/>
                        </a:spcBef>
                        <a:buNone/>
                      </a:pPr>
                      <a:r>
                        <a:rPr lang="fr" sz="2400">
                          <a:solidFill>
                            <a:schemeClr val="lt2"/>
                          </a:solidFill>
                        </a:rPr>
                        <a:t>Mathieu</a:t>
                      </a:r>
                    </a:p>
                  </a:txBody>
                  <a:tcPr marL="91425" marR="91425" marT="121900" marB="121900"/>
                </a:tc>
                <a:tc>
                  <a:txBody>
                    <a:bodyPr/>
                    <a:lstStyle/>
                    <a:p>
                      <a:pPr lvl="0">
                        <a:spcBef>
                          <a:spcPts val="0"/>
                        </a:spcBef>
                        <a:buNone/>
                      </a:pPr>
                      <a:r>
                        <a:rPr lang="fr" sz="2400">
                          <a:solidFill>
                            <a:schemeClr val="lt2"/>
                          </a:solidFill>
                        </a:rPr>
                        <a:t>Foot et Jeux vidéos</a:t>
                      </a:r>
                    </a:p>
                  </a:txBody>
                  <a:tcPr marL="91425" marR="91425" marT="121900" marB="121900"/>
                </a:tc>
              </a:tr>
              <a:tr h="609560">
                <a:tc>
                  <a:txBody>
                    <a:bodyPr/>
                    <a:lstStyle/>
                    <a:p>
                      <a:pPr lvl="0" algn="r" rtl="0">
                        <a:spcBef>
                          <a:spcPts val="0"/>
                        </a:spcBef>
                        <a:buNone/>
                      </a:pPr>
                      <a:r>
                        <a:rPr lang="fr" sz="2400">
                          <a:solidFill>
                            <a:schemeClr val="lt2"/>
                          </a:solidFill>
                        </a:rPr>
                        <a:t>Etienne</a:t>
                      </a:r>
                    </a:p>
                  </a:txBody>
                  <a:tcPr marL="91425" marR="91425" marT="121900" marB="121900"/>
                </a:tc>
                <a:tc>
                  <a:txBody>
                    <a:bodyPr/>
                    <a:lstStyle/>
                    <a:p>
                      <a:pPr lvl="0" rtl="0">
                        <a:spcBef>
                          <a:spcPts val="0"/>
                        </a:spcBef>
                        <a:buNone/>
                      </a:pPr>
                      <a:r>
                        <a:rPr lang="fr" sz="2400">
                          <a:solidFill>
                            <a:schemeClr val="lt2"/>
                          </a:solidFill>
                        </a:rPr>
                        <a:t>Escalade, Jeux vidéos et Matrices</a:t>
                      </a:r>
                    </a:p>
                  </a:txBody>
                  <a:tcPr marL="91425" marR="91425" marT="121900" marB="121900"/>
                </a:tc>
              </a:tr>
              <a:tr h="609560">
                <a:tc>
                  <a:txBody>
                    <a:bodyPr/>
                    <a:lstStyle/>
                    <a:p>
                      <a:pPr lvl="0" algn="r">
                        <a:spcBef>
                          <a:spcPts val="0"/>
                        </a:spcBef>
                        <a:buNone/>
                      </a:pPr>
                      <a:r>
                        <a:rPr lang="fr" sz="2400">
                          <a:solidFill>
                            <a:schemeClr val="lt2"/>
                          </a:solidFill>
                        </a:rPr>
                        <a:t>Alex</a:t>
                      </a:r>
                    </a:p>
                  </a:txBody>
                  <a:tcPr marL="91425" marR="91425" marT="121900" marB="121900"/>
                </a:tc>
                <a:tc>
                  <a:txBody>
                    <a:bodyPr/>
                    <a:lstStyle/>
                    <a:p>
                      <a:pPr lvl="0">
                        <a:spcBef>
                          <a:spcPts val="0"/>
                        </a:spcBef>
                        <a:buNone/>
                      </a:pPr>
                      <a:r>
                        <a:rPr lang="fr" sz="2400">
                          <a:solidFill>
                            <a:schemeClr val="lt2"/>
                          </a:solidFill>
                        </a:rPr>
                        <a:t>Oiseaux et Livres</a:t>
                      </a:r>
                    </a:p>
                  </a:txBody>
                  <a:tcPr marL="91425" marR="91425" marT="121900" marB="121900"/>
                </a:tc>
              </a:tr>
              <a:tr h="609560">
                <a:tc>
                  <a:txBody>
                    <a:bodyPr/>
                    <a:lstStyle/>
                    <a:p>
                      <a:pPr lvl="0" algn="r" rtl="0">
                        <a:spcBef>
                          <a:spcPts val="0"/>
                        </a:spcBef>
                        <a:buNone/>
                      </a:pPr>
                      <a:r>
                        <a:rPr lang="fr" sz="2400">
                          <a:solidFill>
                            <a:schemeClr val="lt2"/>
                          </a:solidFill>
                        </a:rPr>
                        <a:t>Nico</a:t>
                      </a:r>
                    </a:p>
                  </a:txBody>
                  <a:tcPr marL="91425" marR="91425" marT="121900" marB="121900"/>
                </a:tc>
                <a:tc>
                  <a:txBody>
                    <a:bodyPr/>
                    <a:lstStyle/>
                    <a:p>
                      <a:pPr lvl="0" rtl="0">
                        <a:spcBef>
                          <a:spcPts val="0"/>
                        </a:spcBef>
                        <a:buNone/>
                      </a:pPr>
                      <a:r>
                        <a:rPr lang="fr" sz="2400">
                          <a:solidFill>
                            <a:schemeClr val="lt2"/>
                          </a:solidFill>
                        </a:rPr>
                        <a:t>Foot</a:t>
                      </a:r>
                    </a:p>
                  </a:txBody>
                  <a:tcPr marL="91425" marR="91425" marT="121900" marB="121900"/>
                </a:tc>
              </a:tr>
              <a:tr h="609560">
                <a:tc>
                  <a:txBody>
                    <a:bodyPr/>
                    <a:lstStyle/>
                    <a:p>
                      <a:pPr lvl="0" algn="r">
                        <a:spcBef>
                          <a:spcPts val="0"/>
                        </a:spcBef>
                        <a:buNone/>
                      </a:pPr>
                      <a:r>
                        <a:rPr lang="fr" sz="2400">
                          <a:solidFill>
                            <a:schemeClr val="lt2"/>
                          </a:solidFill>
                        </a:rPr>
                        <a:t>Bertrand</a:t>
                      </a:r>
                    </a:p>
                  </a:txBody>
                  <a:tcPr marL="91425" marR="91425" marT="121900" marB="121900"/>
                </a:tc>
                <a:tc>
                  <a:txBody>
                    <a:bodyPr/>
                    <a:lstStyle/>
                    <a:p>
                      <a:pPr lvl="0">
                        <a:spcBef>
                          <a:spcPts val="0"/>
                        </a:spcBef>
                        <a:buNone/>
                      </a:pPr>
                      <a:r>
                        <a:rPr lang="fr" sz="2400">
                          <a:solidFill>
                            <a:schemeClr val="lt2"/>
                          </a:solidFill>
                        </a:rPr>
                        <a:t>Matrices</a:t>
                      </a:r>
                    </a:p>
                  </a:txBody>
                  <a:tcPr marL="91425" marR="91425" marT="121900" marB="121900"/>
                </a:tc>
              </a:tr>
              <a:tr h="609560">
                <a:tc>
                  <a:txBody>
                    <a:bodyPr/>
                    <a:lstStyle/>
                    <a:p>
                      <a:pPr lvl="0" algn="r" rtl="0">
                        <a:spcBef>
                          <a:spcPts val="0"/>
                        </a:spcBef>
                        <a:buNone/>
                      </a:pPr>
                      <a:r>
                        <a:rPr lang="fr" sz="2400">
                          <a:solidFill>
                            <a:schemeClr val="lt2"/>
                          </a:solidFill>
                        </a:rPr>
                        <a:t>Marco</a:t>
                      </a:r>
                    </a:p>
                  </a:txBody>
                  <a:tcPr marL="91425" marR="91425" marT="121900" marB="121900"/>
                </a:tc>
                <a:tc>
                  <a:txBody>
                    <a:bodyPr/>
                    <a:lstStyle/>
                    <a:p>
                      <a:pPr lvl="0" rtl="0">
                        <a:spcBef>
                          <a:spcPts val="0"/>
                        </a:spcBef>
                        <a:buNone/>
                      </a:pPr>
                      <a:r>
                        <a:rPr lang="fr" sz="2400">
                          <a:solidFill>
                            <a:schemeClr val="lt2"/>
                          </a:solidFill>
                        </a:rPr>
                        <a:t>Livres et Matrices</a:t>
                      </a:r>
                    </a:p>
                  </a:txBody>
                  <a:tcPr marL="91425" marR="91425" marT="121900" marB="121900"/>
                </a:tc>
              </a:tr>
            </a:tbl>
          </a:graphicData>
        </a:graphic>
      </p:graphicFrame>
      <p:sp>
        <p:nvSpPr>
          <p:cNvPr id="2" name="Slide Number Placeholder 1"/>
          <p:cNvSpPr>
            <a:spLocks noGrp="1"/>
          </p:cNvSpPr>
          <p:nvPr>
            <p:ph type="sldNum" idx="12"/>
          </p:nvPr>
        </p:nvSpPr>
        <p:spPr/>
        <p:txBody>
          <a:bodyPr/>
          <a:lstStyle/>
          <a:p>
            <a:pPr lvl="0">
              <a:spcBef>
                <a:spcPts val="0"/>
              </a:spcBef>
              <a:buNone/>
            </a:pPr>
            <a:fld id="{00000000-1234-1234-1234-123412341234}" type="slidenum">
              <a:rPr lang="fr" smtClean="0">
                <a:solidFill>
                  <a:schemeClr val="lt1"/>
                </a:solidFill>
              </a:rPr>
              <a:t>111</a:t>
            </a:fld>
            <a:endParaRPr lang="fr">
              <a:solidFill>
                <a:schemeClr val="lt1"/>
              </a:solidFill>
            </a:endParaRPr>
          </a:p>
        </p:txBody>
      </p:sp>
    </p:spTree>
    <p:extLst>
      <p:ext uri="{BB962C8B-B14F-4D97-AF65-F5344CB8AC3E}">
        <p14:creationId xmlns:p14="http://schemas.microsoft.com/office/powerpoint/2010/main" val="2849855499"/>
      </p:ext>
    </p:extLst>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471901" y="2558767"/>
            <a:ext cx="3999899" cy="3613600"/>
          </a:xfrm>
          <a:prstGeom prst="rect">
            <a:avLst/>
          </a:prstGeom>
        </p:spPr>
        <p:txBody>
          <a:bodyPr lIns="91425" tIns="91425" rIns="91425" bIns="91425" anchor="t" anchorCtr="0">
            <a:noAutofit/>
          </a:bodyPr>
          <a:lstStyle/>
          <a:p>
            <a:pPr lvl="0" rtl="0">
              <a:spcBef>
                <a:spcPts val="0"/>
              </a:spcBef>
              <a:buNone/>
            </a:pPr>
            <a:r>
              <a:rPr lang="fr" b="1" u="sng" dirty="0">
                <a:solidFill>
                  <a:schemeClr val="dk2"/>
                </a:solidFill>
              </a:rPr>
              <a:t>Les </a:t>
            </a:r>
            <a:r>
              <a:rPr lang="fr" b="1" u="sng" dirty="0" smtClean="0">
                <a:solidFill>
                  <a:schemeClr val="dk2"/>
                </a:solidFill>
              </a:rPr>
              <a:t>faits</a:t>
            </a:r>
            <a:endParaRPr lang="nl-BE" b="1" u="sng" dirty="0"/>
          </a:p>
          <a:p>
            <a:pPr lvl="0" rtl="0">
              <a:spcBef>
                <a:spcPts val="0"/>
              </a:spcBef>
              <a:buNone/>
            </a:pPr>
            <a:r>
              <a:rPr lang="fr" dirty="0" smtClean="0"/>
              <a:t>Une </a:t>
            </a:r>
            <a:r>
              <a:rPr lang="fr" dirty="0"/>
              <a:t>situation qui est vrai pour l’univers en question. Peut être apparenté à une proposition.</a:t>
            </a:r>
          </a:p>
          <a:p>
            <a:pPr lvl="0" rtl="0">
              <a:spcBef>
                <a:spcPts val="0"/>
              </a:spcBef>
              <a:buNone/>
            </a:pPr>
            <a:r>
              <a:rPr lang="fr" dirty="0"/>
              <a:t>Ex: Mathieu a comme passion le foot</a:t>
            </a:r>
            <a:br>
              <a:rPr lang="fr" dirty="0"/>
            </a:br>
            <a:endParaRPr lang="nl-BE" dirty="0"/>
          </a:p>
          <a:p>
            <a:pPr lvl="0" rtl="0">
              <a:spcBef>
                <a:spcPts val="0"/>
              </a:spcBef>
              <a:buNone/>
            </a:pPr>
            <a:r>
              <a:rPr lang="fr" dirty="0" smtClean="0"/>
              <a:t>sera </a:t>
            </a:r>
            <a:r>
              <a:rPr lang="fr" dirty="0"/>
              <a:t>exprimé en </a:t>
            </a:r>
            <a:r>
              <a:rPr lang="fr" dirty="0" smtClean="0"/>
              <a:t>PROLOG</a:t>
            </a:r>
            <a:endParaRPr lang="nl-BE" dirty="0" smtClean="0"/>
          </a:p>
          <a:p>
            <a:pPr lvl="0" rtl="0">
              <a:spcBef>
                <a:spcPts val="0"/>
              </a:spcBef>
              <a:buNone/>
            </a:pPr>
            <a:endParaRPr lang="fr" dirty="0"/>
          </a:p>
          <a:p>
            <a:pPr lvl="0" algn="ctr" rtl="0">
              <a:spcBef>
                <a:spcPts val="0"/>
              </a:spcBef>
              <a:buNone/>
            </a:pPr>
            <a:r>
              <a:rPr lang="fr" b="1" dirty="0">
                <a:solidFill>
                  <a:srgbClr val="000000"/>
                </a:solidFill>
              </a:rPr>
              <a:t>passion</a:t>
            </a:r>
            <a:r>
              <a:rPr lang="fr" dirty="0">
                <a:solidFill>
                  <a:srgbClr val="000000"/>
                </a:solidFill>
              </a:rPr>
              <a:t>(</a:t>
            </a:r>
            <a:r>
              <a:rPr lang="fr" dirty="0">
                <a:solidFill>
                  <a:srgbClr val="7F6000"/>
                </a:solidFill>
              </a:rPr>
              <a:t>mathieu</a:t>
            </a:r>
            <a:r>
              <a:rPr lang="fr" dirty="0">
                <a:solidFill>
                  <a:srgbClr val="000000"/>
                </a:solidFill>
              </a:rPr>
              <a:t>,  </a:t>
            </a:r>
            <a:r>
              <a:rPr lang="fr" dirty="0">
                <a:solidFill>
                  <a:srgbClr val="7F6000"/>
                </a:solidFill>
              </a:rPr>
              <a:t>foot</a:t>
            </a:r>
            <a:r>
              <a:rPr lang="fr" dirty="0">
                <a:solidFill>
                  <a:srgbClr val="000000"/>
                </a:solidFill>
              </a:rPr>
              <a:t>).</a:t>
            </a:r>
          </a:p>
          <a:p>
            <a:pPr lvl="0">
              <a:spcBef>
                <a:spcPts val="0"/>
              </a:spcBef>
              <a:buNone/>
            </a:pPr>
            <a:endParaRPr dirty="0"/>
          </a:p>
        </p:txBody>
      </p:sp>
      <p:sp>
        <p:nvSpPr>
          <p:cNvPr id="86" name="Shape 86"/>
          <p:cNvSpPr txBox="1">
            <a:spLocks noGrp="1"/>
          </p:cNvSpPr>
          <p:nvPr>
            <p:ph type="title"/>
          </p:nvPr>
        </p:nvSpPr>
        <p:spPr>
          <a:xfrm>
            <a:off x="471900" y="984967"/>
            <a:ext cx="8222100" cy="1023599"/>
          </a:xfrm>
          <a:prstGeom prst="rect">
            <a:avLst/>
          </a:prstGeom>
        </p:spPr>
        <p:txBody>
          <a:bodyPr lIns="91425" tIns="91425" rIns="91425" bIns="91425" anchor="b" anchorCtr="0">
            <a:noAutofit/>
          </a:bodyPr>
          <a:lstStyle/>
          <a:p>
            <a:pPr lvl="0">
              <a:spcBef>
                <a:spcPts val="0"/>
              </a:spcBef>
              <a:buNone/>
            </a:pPr>
            <a:r>
              <a:rPr lang="fr"/>
              <a:t>Concepts PROLOG</a:t>
            </a:r>
          </a:p>
        </p:txBody>
      </p:sp>
      <p:sp>
        <p:nvSpPr>
          <p:cNvPr id="87" name="Shape 87"/>
          <p:cNvSpPr txBox="1">
            <a:spLocks noGrp="1"/>
          </p:cNvSpPr>
          <p:nvPr>
            <p:ph type="body" idx="2"/>
          </p:nvPr>
        </p:nvSpPr>
        <p:spPr>
          <a:xfrm>
            <a:off x="4694101" y="2558767"/>
            <a:ext cx="3999899" cy="3613600"/>
          </a:xfrm>
          <a:prstGeom prst="rect">
            <a:avLst/>
          </a:prstGeom>
        </p:spPr>
        <p:txBody>
          <a:bodyPr lIns="91425" tIns="91425" rIns="91425" bIns="91425" anchor="t" anchorCtr="0">
            <a:noAutofit/>
          </a:bodyPr>
          <a:lstStyle/>
          <a:p>
            <a:pPr lvl="0" rtl="0">
              <a:spcBef>
                <a:spcPts val="0"/>
              </a:spcBef>
              <a:buNone/>
            </a:pPr>
            <a:r>
              <a:rPr lang="fr" b="1" u="sng" dirty="0">
                <a:solidFill>
                  <a:schemeClr val="dk2"/>
                </a:solidFill>
              </a:rPr>
              <a:t>Les règles (</a:t>
            </a:r>
            <a:r>
              <a:rPr lang="fr" b="1" u="sng" dirty="0" smtClean="0">
                <a:solidFill>
                  <a:schemeClr val="dk2"/>
                </a:solidFill>
              </a:rPr>
              <a:t>relations)</a:t>
            </a:r>
            <a:endParaRPr lang="nl-BE" b="1" u="sng" dirty="0">
              <a:solidFill>
                <a:srgbClr val="000000"/>
              </a:solidFill>
            </a:endParaRPr>
          </a:p>
          <a:p>
            <a:pPr lvl="0" rtl="0">
              <a:spcBef>
                <a:spcPts val="0"/>
              </a:spcBef>
              <a:buNone/>
            </a:pPr>
            <a:r>
              <a:rPr lang="fr" dirty="0" smtClean="0"/>
              <a:t>Exprime </a:t>
            </a:r>
            <a:r>
              <a:rPr lang="fr" dirty="0"/>
              <a:t>une question à laquelle l’interpréteur peut répondre à l’aide de faits.</a:t>
            </a:r>
          </a:p>
          <a:p>
            <a:pPr lvl="0" rtl="0">
              <a:spcBef>
                <a:spcPts val="0"/>
              </a:spcBef>
              <a:buNone/>
            </a:pPr>
            <a:r>
              <a:rPr lang="fr" dirty="0"/>
              <a:t>Ex: 2 pers. peuvent discuter si elles ont une passion en commun</a:t>
            </a:r>
            <a:br>
              <a:rPr lang="fr" dirty="0"/>
            </a:br>
            <a:endParaRPr lang="nl-BE" dirty="0" smtClean="0"/>
          </a:p>
          <a:p>
            <a:pPr lvl="0" rtl="0">
              <a:spcBef>
                <a:spcPts val="0"/>
              </a:spcBef>
              <a:buNone/>
            </a:pPr>
            <a:r>
              <a:rPr lang="fr" dirty="0" smtClean="0"/>
              <a:t>sera </a:t>
            </a:r>
            <a:r>
              <a:rPr lang="fr" dirty="0"/>
              <a:t>exprimé en </a:t>
            </a:r>
            <a:r>
              <a:rPr lang="fr" dirty="0" smtClean="0"/>
              <a:t>PROLOG</a:t>
            </a:r>
            <a:endParaRPr lang="nl-BE" dirty="0" smtClean="0"/>
          </a:p>
          <a:p>
            <a:pPr lvl="0" rtl="0">
              <a:spcBef>
                <a:spcPts val="0"/>
              </a:spcBef>
              <a:buNone/>
            </a:pPr>
            <a:endParaRPr lang="fr" dirty="0"/>
          </a:p>
          <a:p>
            <a:pPr lvl="0" algn="ctr" rtl="0">
              <a:spcBef>
                <a:spcPts val="0"/>
              </a:spcBef>
              <a:buNone/>
            </a:pPr>
            <a:r>
              <a:rPr lang="fr" b="1" dirty="0">
                <a:solidFill>
                  <a:srgbClr val="000000"/>
                </a:solidFill>
              </a:rPr>
              <a:t>discussion</a:t>
            </a:r>
            <a:r>
              <a:rPr lang="fr" dirty="0">
                <a:solidFill>
                  <a:srgbClr val="000000"/>
                </a:solidFill>
              </a:rPr>
              <a:t>(</a:t>
            </a:r>
            <a:r>
              <a:rPr lang="fr" dirty="0">
                <a:solidFill>
                  <a:srgbClr val="5B0F00"/>
                </a:solidFill>
              </a:rPr>
              <a:t>A</a:t>
            </a:r>
            <a:r>
              <a:rPr lang="fr" dirty="0">
                <a:solidFill>
                  <a:srgbClr val="000000"/>
                </a:solidFill>
              </a:rPr>
              <a:t>,  </a:t>
            </a:r>
            <a:r>
              <a:rPr lang="fr" dirty="0">
                <a:solidFill>
                  <a:srgbClr val="5B0F00"/>
                </a:solidFill>
              </a:rPr>
              <a:t>B</a:t>
            </a:r>
            <a:r>
              <a:rPr lang="fr" dirty="0">
                <a:solidFill>
                  <a:srgbClr val="000000"/>
                </a:solidFill>
              </a:rPr>
              <a:t>) :- passion(</a:t>
            </a:r>
            <a:r>
              <a:rPr lang="fr" dirty="0">
                <a:solidFill>
                  <a:srgbClr val="5B0F00"/>
                </a:solidFill>
              </a:rPr>
              <a:t>A</a:t>
            </a:r>
            <a:r>
              <a:rPr lang="fr" dirty="0">
                <a:solidFill>
                  <a:srgbClr val="000000"/>
                </a:solidFill>
              </a:rPr>
              <a:t>, </a:t>
            </a:r>
            <a:r>
              <a:rPr lang="fr" dirty="0">
                <a:solidFill>
                  <a:srgbClr val="5B0F00"/>
                </a:solidFill>
              </a:rPr>
              <a:t>P</a:t>
            </a:r>
            <a:r>
              <a:rPr lang="fr" dirty="0">
                <a:solidFill>
                  <a:srgbClr val="000000"/>
                </a:solidFill>
              </a:rPr>
              <a:t>), passion(</a:t>
            </a:r>
            <a:r>
              <a:rPr lang="fr" dirty="0">
                <a:solidFill>
                  <a:srgbClr val="5B0F00"/>
                </a:solidFill>
              </a:rPr>
              <a:t>B</a:t>
            </a:r>
            <a:r>
              <a:rPr lang="fr" dirty="0">
                <a:solidFill>
                  <a:srgbClr val="000000"/>
                </a:solidFill>
              </a:rPr>
              <a:t>, </a:t>
            </a:r>
            <a:r>
              <a:rPr lang="fr" dirty="0">
                <a:solidFill>
                  <a:srgbClr val="5B0F00"/>
                </a:solidFill>
              </a:rPr>
              <a:t>P</a:t>
            </a:r>
            <a:r>
              <a:rPr lang="fr" dirty="0">
                <a:solidFill>
                  <a:srgbClr val="000000"/>
                </a:solidFill>
              </a:rPr>
              <a:t>).</a:t>
            </a:r>
          </a:p>
          <a:p>
            <a:pPr lvl="0" rtl="0">
              <a:spcBef>
                <a:spcPts val="0"/>
              </a:spcBef>
              <a:buNone/>
            </a:pPr>
            <a:endParaRPr dirty="0"/>
          </a:p>
          <a:p>
            <a:pPr lvl="0">
              <a:spcBef>
                <a:spcPts val="0"/>
              </a:spcBef>
              <a:buNone/>
            </a:pPr>
            <a:endParaRPr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fr" smtClean="0"/>
              <a:t>112</a:t>
            </a:fld>
            <a:endParaRPr lang="fr"/>
          </a:p>
        </p:txBody>
      </p:sp>
    </p:spTree>
    <p:extLst>
      <p:ext uri="{BB962C8B-B14F-4D97-AF65-F5344CB8AC3E}">
        <p14:creationId xmlns:p14="http://schemas.microsoft.com/office/powerpoint/2010/main" val="214069894"/>
      </p:ext>
    </p:extLst>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57151" y="6629399"/>
            <a:ext cx="8381999" cy="228633"/>
          </a:xfrm>
          <a:prstGeom prst="rect">
            <a:avLst/>
          </a:prstGeom>
        </p:spPr>
        <p:txBody>
          <a:bodyPr lIns="91425" tIns="91425" rIns="91425" bIns="91425" anchor="ctr" anchorCtr="0">
            <a:noAutofit/>
          </a:bodyPr>
          <a:lstStyle/>
          <a:p>
            <a:pPr lvl="0">
              <a:spcBef>
                <a:spcPts val="0"/>
              </a:spcBef>
              <a:buNone/>
            </a:pPr>
            <a:r>
              <a:rPr lang="fr"/>
              <a:t>Résolution du problème en PROLOG</a:t>
            </a:r>
          </a:p>
        </p:txBody>
      </p:sp>
      <p:graphicFrame>
        <p:nvGraphicFramePr>
          <p:cNvPr id="93" name="Shape 93"/>
          <p:cNvGraphicFramePr/>
          <p:nvPr>
            <p:extLst>
              <p:ext uri="{D42A27DB-BD31-4B8C-83A1-F6EECF244321}">
                <p14:modId xmlns:p14="http://schemas.microsoft.com/office/powerpoint/2010/main" val="20392300"/>
              </p:ext>
            </p:extLst>
          </p:nvPr>
        </p:nvGraphicFramePr>
        <p:xfrm>
          <a:off x="381000" y="139955"/>
          <a:ext cx="8413550" cy="5956045"/>
        </p:xfrm>
        <a:graphic>
          <a:graphicData uri="http://schemas.openxmlformats.org/drawingml/2006/table">
            <a:tbl>
              <a:tblPr>
                <a:noFill/>
              </a:tblPr>
              <a:tblGrid>
                <a:gridCol w="8413550"/>
              </a:tblGrid>
              <a:tr h="609560">
                <a:tc>
                  <a:txBody>
                    <a:bodyPr/>
                    <a:lstStyle/>
                    <a:p>
                      <a:pPr marL="457200" lvl="0" indent="0">
                        <a:spcBef>
                          <a:spcPts val="0"/>
                        </a:spcBef>
                        <a:buNone/>
                      </a:pPr>
                      <a:r>
                        <a:rPr lang="fr" sz="2400">
                          <a:solidFill>
                            <a:srgbClr val="FFFFFF"/>
                          </a:solidFill>
                        </a:rPr>
                        <a:t>Les faits</a:t>
                      </a:r>
                    </a:p>
                  </a:txBody>
                  <a:tcPr marL="91425" marR="91425" marT="121900" marB="121900">
                    <a:solidFill>
                      <a:schemeClr val="dk1"/>
                    </a:solidFill>
                  </a:tcPr>
                </a:tc>
              </a:tr>
              <a:tr h="2042533">
                <a:tc>
                  <a:txBody>
                    <a:bodyPr/>
                    <a:lstStyle/>
                    <a:p>
                      <a:pPr marL="457200" lvl="0" indent="0" rtl="0">
                        <a:lnSpc>
                          <a:spcPct val="115000"/>
                        </a:lnSpc>
                        <a:spcBef>
                          <a:spcPts val="0"/>
                        </a:spcBef>
                        <a:buNone/>
                      </a:pPr>
                      <a:r>
                        <a:rPr lang="fr" sz="1600" b="1">
                          <a:latin typeface="Roboto"/>
                          <a:ea typeface="Roboto"/>
                          <a:cs typeface="Roboto"/>
                          <a:sym typeface="Roboto"/>
                        </a:rPr>
                        <a:t>passion(</a:t>
                      </a:r>
                      <a:r>
                        <a:rPr lang="fr" sz="1600">
                          <a:solidFill>
                            <a:srgbClr val="7F6000"/>
                          </a:solidFill>
                          <a:latin typeface="Roboto"/>
                          <a:ea typeface="Roboto"/>
                          <a:cs typeface="Roboto"/>
                          <a:sym typeface="Roboto"/>
                        </a:rPr>
                        <a:t>mathieu</a:t>
                      </a:r>
                      <a:r>
                        <a:rPr lang="fr" sz="1600" b="1">
                          <a:latin typeface="Roboto"/>
                          <a:ea typeface="Roboto"/>
                          <a:cs typeface="Roboto"/>
                          <a:sym typeface="Roboto"/>
                        </a:rPr>
                        <a:t>, </a:t>
                      </a:r>
                      <a:r>
                        <a:rPr lang="fr" sz="1600">
                          <a:solidFill>
                            <a:srgbClr val="7F6000"/>
                          </a:solidFill>
                          <a:latin typeface="Roboto"/>
                          <a:ea typeface="Roboto"/>
                          <a:cs typeface="Roboto"/>
                          <a:sym typeface="Roboto"/>
                        </a:rPr>
                        <a:t>foot</a:t>
                      </a:r>
                      <a:r>
                        <a:rPr lang="fr" sz="1600" b="1">
                          <a:latin typeface="Roboto"/>
                          <a:ea typeface="Roboto"/>
                          <a:cs typeface="Roboto"/>
                          <a:sym typeface="Roboto"/>
                        </a:rPr>
                        <a:t>).</a:t>
                      </a:r>
                      <a:r>
                        <a:rPr lang="fr" sz="1600">
                          <a:latin typeface="Roboto"/>
                          <a:ea typeface="Roboto"/>
                          <a:cs typeface="Roboto"/>
                          <a:sym typeface="Roboto"/>
                        </a:rPr>
                        <a:t> </a:t>
                      </a: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mathieu</a:t>
                      </a:r>
                      <a:r>
                        <a:rPr lang="fr" sz="1600">
                          <a:latin typeface="Roboto"/>
                          <a:ea typeface="Roboto"/>
                          <a:cs typeface="Roboto"/>
                          <a:sym typeface="Roboto"/>
                        </a:rPr>
                        <a:t>, </a:t>
                      </a:r>
                      <a:r>
                        <a:rPr lang="fr" sz="1600">
                          <a:solidFill>
                            <a:srgbClr val="7F6000"/>
                          </a:solidFill>
                          <a:latin typeface="Roboto"/>
                          <a:ea typeface="Roboto"/>
                          <a:cs typeface="Roboto"/>
                          <a:sym typeface="Roboto"/>
                        </a:rPr>
                        <a:t>jeux</a:t>
                      </a:r>
                      <a:r>
                        <a:rPr lang="fr" sz="1600">
                          <a:latin typeface="Roboto"/>
                          <a:ea typeface="Roboto"/>
                          <a:cs typeface="Roboto"/>
                          <a:sym typeface="Roboto"/>
                        </a:rPr>
                        <a:t>).</a:t>
                      </a:r>
                    </a:p>
                    <a:p>
                      <a:pPr marL="457200" lvl="0" indent="0" rtl="0">
                        <a:lnSpc>
                          <a:spcPct val="115000"/>
                        </a:lnSpc>
                        <a:spcBef>
                          <a:spcPts val="0"/>
                        </a:spcBef>
                        <a:buNone/>
                      </a:pP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nico</a:t>
                      </a:r>
                      <a:r>
                        <a:rPr lang="fr" sz="1600">
                          <a:latin typeface="Roboto"/>
                          <a:ea typeface="Roboto"/>
                          <a:cs typeface="Roboto"/>
                          <a:sym typeface="Roboto"/>
                        </a:rPr>
                        <a:t>, </a:t>
                      </a:r>
                      <a:r>
                        <a:rPr lang="fr" sz="1600">
                          <a:solidFill>
                            <a:srgbClr val="7F6000"/>
                          </a:solidFill>
                          <a:latin typeface="Roboto"/>
                          <a:ea typeface="Roboto"/>
                          <a:cs typeface="Roboto"/>
                          <a:sym typeface="Roboto"/>
                        </a:rPr>
                        <a:t>foot</a:t>
                      </a:r>
                      <a:r>
                        <a:rPr lang="fr" sz="1600">
                          <a:latin typeface="Roboto"/>
                          <a:ea typeface="Roboto"/>
                          <a:cs typeface="Roboto"/>
                          <a:sym typeface="Roboto"/>
                        </a:rPr>
                        <a:t>).</a:t>
                      </a:r>
                    </a:p>
                    <a:p>
                      <a:pPr marL="457200" lvl="0" indent="0" rtl="0">
                        <a:lnSpc>
                          <a:spcPct val="115000"/>
                        </a:lnSpc>
                        <a:spcBef>
                          <a:spcPts val="0"/>
                        </a:spcBef>
                        <a:buNone/>
                      </a:pP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alex</a:t>
                      </a:r>
                      <a:r>
                        <a:rPr lang="fr" sz="1600">
                          <a:latin typeface="Roboto"/>
                          <a:ea typeface="Roboto"/>
                          <a:cs typeface="Roboto"/>
                          <a:sym typeface="Roboto"/>
                        </a:rPr>
                        <a:t>, </a:t>
                      </a:r>
                      <a:r>
                        <a:rPr lang="fr" sz="1600">
                          <a:solidFill>
                            <a:srgbClr val="7F6000"/>
                          </a:solidFill>
                          <a:latin typeface="Roboto"/>
                          <a:ea typeface="Roboto"/>
                          <a:cs typeface="Roboto"/>
                          <a:sym typeface="Roboto"/>
                        </a:rPr>
                        <a:t>oiseaux</a:t>
                      </a:r>
                      <a:r>
                        <a:rPr lang="fr" sz="1600">
                          <a:latin typeface="Roboto"/>
                          <a:ea typeface="Roboto"/>
                          <a:cs typeface="Roboto"/>
                          <a:sym typeface="Roboto"/>
                        </a:rPr>
                        <a:t>). </a:t>
                      </a: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alex</a:t>
                      </a:r>
                      <a:r>
                        <a:rPr lang="fr" sz="1600">
                          <a:latin typeface="Roboto"/>
                          <a:ea typeface="Roboto"/>
                          <a:cs typeface="Roboto"/>
                          <a:sym typeface="Roboto"/>
                        </a:rPr>
                        <a:t>, </a:t>
                      </a:r>
                      <a:r>
                        <a:rPr lang="fr" sz="1600">
                          <a:solidFill>
                            <a:srgbClr val="7F6000"/>
                          </a:solidFill>
                          <a:latin typeface="Roboto"/>
                          <a:ea typeface="Roboto"/>
                          <a:cs typeface="Roboto"/>
                          <a:sym typeface="Roboto"/>
                        </a:rPr>
                        <a:t>livres</a:t>
                      </a:r>
                      <a:r>
                        <a:rPr lang="fr" sz="1600">
                          <a:latin typeface="Roboto"/>
                          <a:ea typeface="Roboto"/>
                          <a:cs typeface="Roboto"/>
                          <a:sym typeface="Roboto"/>
                        </a:rPr>
                        <a:t>).</a:t>
                      </a:r>
                    </a:p>
                    <a:p>
                      <a:pPr marL="457200" lvl="0" indent="0" rtl="0">
                        <a:lnSpc>
                          <a:spcPct val="115000"/>
                        </a:lnSpc>
                        <a:spcBef>
                          <a:spcPts val="0"/>
                        </a:spcBef>
                        <a:buNone/>
                      </a:pP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marco</a:t>
                      </a:r>
                      <a:r>
                        <a:rPr lang="fr" sz="1600">
                          <a:latin typeface="Roboto"/>
                          <a:ea typeface="Roboto"/>
                          <a:cs typeface="Roboto"/>
                          <a:sym typeface="Roboto"/>
                        </a:rPr>
                        <a:t>, </a:t>
                      </a:r>
                      <a:r>
                        <a:rPr lang="fr" sz="1600">
                          <a:solidFill>
                            <a:srgbClr val="7F6000"/>
                          </a:solidFill>
                          <a:latin typeface="Roboto"/>
                          <a:ea typeface="Roboto"/>
                          <a:cs typeface="Roboto"/>
                          <a:sym typeface="Roboto"/>
                        </a:rPr>
                        <a:t>matrices</a:t>
                      </a:r>
                      <a:r>
                        <a:rPr lang="fr" sz="1600">
                          <a:latin typeface="Roboto"/>
                          <a:ea typeface="Roboto"/>
                          <a:cs typeface="Roboto"/>
                          <a:sym typeface="Roboto"/>
                        </a:rPr>
                        <a:t>). </a:t>
                      </a: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marco</a:t>
                      </a:r>
                      <a:r>
                        <a:rPr lang="fr" sz="1600">
                          <a:latin typeface="Roboto"/>
                          <a:ea typeface="Roboto"/>
                          <a:cs typeface="Roboto"/>
                          <a:sym typeface="Roboto"/>
                        </a:rPr>
                        <a:t>, </a:t>
                      </a:r>
                      <a:r>
                        <a:rPr lang="fr" sz="1600">
                          <a:solidFill>
                            <a:srgbClr val="7F6000"/>
                          </a:solidFill>
                          <a:latin typeface="Roboto"/>
                          <a:ea typeface="Roboto"/>
                          <a:cs typeface="Roboto"/>
                          <a:sym typeface="Roboto"/>
                        </a:rPr>
                        <a:t>livres</a:t>
                      </a:r>
                      <a:r>
                        <a:rPr lang="fr" sz="1600">
                          <a:latin typeface="Roboto"/>
                          <a:ea typeface="Roboto"/>
                          <a:cs typeface="Roboto"/>
                          <a:sym typeface="Roboto"/>
                        </a:rPr>
                        <a:t>).</a:t>
                      </a:r>
                    </a:p>
                    <a:p>
                      <a:pPr marL="457200" lvl="0" indent="0" rtl="0">
                        <a:lnSpc>
                          <a:spcPct val="115000"/>
                        </a:lnSpc>
                        <a:spcBef>
                          <a:spcPts val="0"/>
                        </a:spcBef>
                        <a:buNone/>
                      </a:pP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bertrand</a:t>
                      </a:r>
                      <a:r>
                        <a:rPr lang="fr" sz="1600">
                          <a:latin typeface="Roboto"/>
                          <a:ea typeface="Roboto"/>
                          <a:cs typeface="Roboto"/>
                          <a:sym typeface="Roboto"/>
                        </a:rPr>
                        <a:t>, </a:t>
                      </a:r>
                      <a:r>
                        <a:rPr lang="fr" sz="1600">
                          <a:solidFill>
                            <a:srgbClr val="7F6000"/>
                          </a:solidFill>
                          <a:latin typeface="Roboto"/>
                          <a:ea typeface="Roboto"/>
                          <a:cs typeface="Roboto"/>
                          <a:sym typeface="Roboto"/>
                        </a:rPr>
                        <a:t>matrices</a:t>
                      </a:r>
                      <a:r>
                        <a:rPr lang="fr" sz="1600">
                          <a:latin typeface="Roboto"/>
                          <a:ea typeface="Roboto"/>
                          <a:cs typeface="Roboto"/>
                          <a:sym typeface="Roboto"/>
                        </a:rPr>
                        <a:t>).</a:t>
                      </a:r>
                      <a:br>
                        <a:rPr lang="fr" sz="1600">
                          <a:latin typeface="Roboto"/>
                          <a:ea typeface="Roboto"/>
                          <a:cs typeface="Roboto"/>
                          <a:sym typeface="Roboto"/>
                        </a:rPr>
                      </a:b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etienne</a:t>
                      </a:r>
                      <a:r>
                        <a:rPr lang="fr" sz="1600">
                          <a:latin typeface="Roboto"/>
                          <a:ea typeface="Roboto"/>
                          <a:cs typeface="Roboto"/>
                          <a:sym typeface="Roboto"/>
                        </a:rPr>
                        <a:t>, </a:t>
                      </a:r>
                      <a:r>
                        <a:rPr lang="fr" sz="1600">
                          <a:solidFill>
                            <a:srgbClr val="7F6000"/>
                          </a:solidFill>
                          <a:latin typeface="Roboto"/>
                          <a:ea typeface="Roboto"/>
                          <a:cs typeface="Roboto"/>
                          <a:sym typeface="Roboto"/>
                        </a:rPr>
                        <a:t>jeux</a:t>
                      </a:r>
                      <a:r>
                        <a:rPr lang="fr" sz="1600">
                          <a:latin typeface="Roboto"/>
                          <a:ea typeface="Roboto"/>
                          <a:cs typeface="Roboto"/>
                          <a:sym typeface="Roboto"/>
                        </a:rPr>
                        <a:t>). </a:t>
                      </a: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etienne</a:t>
                      </a:r>
                      <a:r>
                        <a:rPr lang="fr" sz="1600">
                          <a:latin typeface="Roboto"/>
                          <a:ea typeface="Roboto"/>
                          <a:cs typeface="Roboto"/>
                          <a:sym typeface="Roboto"/>
                        </a:rPr>
                        <a:t>, </a:t>
                      </a:r>
                      <a:r>
                        <a:rPr lang="fr" sz="1600">
                          <a:solidFill>
                            <a:srgbClr val="7F6000"/>
                          </a:solidFill>
                          <a:latin typeface="Roboto"/>
                          <a:ea typeface="Roboto"/>
                          <a:cs typeface="Roboto"/>
                          <a:sym typeface="Roboto"/>
                        </a:rPr>
                        <a:t>escalade</a:t>
                      </a:r>
                      <a:r>
                        <a:rPr lang="fr" sz="1600">
                          <a:latin typeface="Roboto"/>
                          <a:ea typeface="Roboto"/>
                          <a:cs typeface="Roboto"/>
                          <a:sym typeface="Roboto"/>
                        </a:rPr>
                        <a:t>). </a:t>
                      </a:r>
                      <a:r>
                        <a:rPr lang="fr" sz="1600" b="1">
                          <a:latin typeface="Roboto"/>
                          <a:ea typeface="Roboto"/>
                          <a:cs typeface="Roboto"/>
                          <a:sym typeface="Roboto"/>
                        </a:rPr>
                        <a:t>passion</a:t>
                      </a:r>
                      <a:r>
                        <a:rPr lang="fr" sz="1600">
                          <a:latin typeface="Roboto"/>
                          <a:ea typeface="Roboto"/>
                          <a:cs typeface="Roboto"/>
                          <a:sym typeface="Roboto"/>
                        </a:rPr>
                        <a:t>(</a:t>
                      </a:r>
                      <a:r>
                        <a:rPr lang="fr" sz="1600">
                          <a:solidFill>
                            <a:srgbClr val="7F6000"/>
                          </a:solidFill>
                          <a:latin typeface="Roboto"/>
                          <a:ea typeface="Roboto"/>
                          <a:cs typeface="Roboto"/>
                          <a:sym typeface="Roboto"/>
                        </a:rPr>
                        <a:t>etienne</a:t>
                      </a:r>
                      <a:r>
                        <a:rPr lang="fr" sz="1600">
                          <a:latin typeface="Roboto"/>
                          <a:ea typeface="Roboto"/>
                          <a:cs typeface="Roboto"/>
                          <a:sym typeface="Roboto"/>
                        </a:rPr>
                        <a:t>, </a:t>
                      </a:r>
                      <a:r>
                        <a:rPr lang="fr" sz="1600">
                          <a:solidFill>
                            <a:srgbClr val="7F6000"/>
                          </a:solidFill>
                          <a:latin typeface="Roboto"/>
                          <a:ea typeface="Roboto"/>
                          <a:cs typeface="Roboto"/>
                          <a:sym typeface="Roboto"/>
                        </a:rPr>
                        <a:t>matrices</a:t>
                      </a:r>
                      <a:r>
                        <a:rPr lang="fr" sz="1600">
                          <a:latin typeface="Roboto"/>
                          <a:ea typeface="Roboto"/>
                          <a:cs typeface="Roboto"/>
                          <a:sym typeface="Roboto"/>
                        </a:rPr>
                        <a:t>).</a:t>
                      </a:r>
                    </a:p>
                  </a:txBody>
                  <a:tcPr marL="91425" marR="91425" marT="121900" marB="121900"/>
                </a:tc>
              </a:tr>
              <a:tr h="609560">
                <a:tc>
                  <a:txBody>
                    <a:bodyPr/>
                    <a:lstStyle/>
                    <a:p>
                      <a:pPr marL="457200" lvl="0" indent="0">
                        <a:spcBef>
                          <a:spcPts val="0"/>
                        </a:spcBef>
                        <a:buNone/>
                      </a:pPr>
                      <a:r>
                        <a:rPr lang="fr" sz="2400">
                          <a:solidFill>
                            <a:srgbClr val="FFFFFF"/>
                          </a:solidFill>
                        </a:rPr>
                        <a:t>Les règles</a:t>
                      </a:r>
                    </a:p>
                  </a:txBody>
                  <a:tcPr marL="91425" marR="91425" marT="121900" marB="121900">
                    <a:solidFill>
                      <a:schemeClr val="dk1"/>
                    </a:solidFill>
                  </a:tcPr>
                </a:tc>
              </a:tr>
              <a:tr h="2694392">
                <a:tc>
                  <a:txBody>
                    <a:bodyPr/>
                    <a:lstStyle/>
                    <a:p>
                      <a:pPr marL="457200" lvl="0" indent="0" rtl="0">
                        <a:spcBef>
                          <a:spcPts val="0"/>
                        </a:spcBef>
                        <a:buNone/>
                      </a:pPr>
                      <a:r>
                        <a:rPr lang="fr" sz="1600" b="1" dirty="0">
                          <a:latin typeface="Roboto"/>
                          <a:ea typeface="Roboto"/>
                          <a:cs typeface="Roboto"/>
                          <a:sym typeface="Roboto"/>
                        </a:rPr>
                        <a:t>discussion</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A</a:t>
                      </a:r>
                      <a:r>
                        <a:rPr lang="fr" sz="1600" dirty="0">
                          <a:latin typeface="Roboto"/>
                          <a:ea typeface="Roboto"/>
                          <a:cs typeface="Roboto"/>
                          <a:sym typeface="Roboto"/>
                        </a:rPr>
                        <a:t>, </a:t>
                      </a:r>
                      <a:r>
                        <a:rPr lang="fr" sz="1600" dirty="0">
                          <a:solidFill>
                            <a:srgbClr val="660000"/>
                          </a:solidFill>
                          <a:latin typeface="Roboto"/>
                          <a:ea typeface="Roboto"/>
                          <a:cs typeface="Roboto"/>
                          <a:sym typeface="Roboto"/>
                        </a:rPr>
                        <a:t>B</a:t>
                      </a:r>
                      <a:r>
                        <a:rPr lang="fr" sz="1600" dirty="0">
                          <a:latin typeface="Roboto"/>
                          <a:ea typeface="Roboto"/>
                          <a:cs typeface="Roboto"/>
                          <a:sym typeface="Roboto"/>
                        </a:rPr>
                        <a:t>) :- passion(</a:t>
                      </a:r>
                      <a:r>
                        <a:rPr lang="fr" sz="1600" dirty="0">
                          <a:solidFill>
                            <a:srgbClr val="660000"/>
                          </a:solidFill>
                          <a:latin typeface="Roboto"/>
                          <a:ea typeface="Roboto"/>
                          <a:cs typeface="Roboto"/>
                          <a:sym typeface="Roboto"/>
                        </a:rPr>
                        <a:t>A</a:t>
                      </a:r>
                      <a:r>
                        <a:rPr lang="fr" sz="1600" dirty="0">
                          <a:latin typeface="Roboto"/>
                          <a:ea typeface="Roboto"/>
                          <a:cs typeface="Roboto"/>
                          <a:sym typeface="Roboto"/>
                        </a:rPr>
                        <a:t>, </a:t>
                      </a:r>
                      <a:r>
                        <a:rPr lang="fr" sz="1600" dirty="0">
                          <a:solidFill>
                            <a:srgbClr val="660000"/>
                          </a:solidFill>
                          <a:latin typeface="Roboto"/>
                          <a:ea typeface="Roboto"/>
                          <a:cs typeface="Roboto"/>
                          <a:sym typeface="Roboto"/>
                        </a:rPr>
                        <a:t>P</a:t>
                      </a:r>
                      <a:r>
                        <a:rPr lang="fr" sz="1600" dirty="0">
                          <a:latin typeface="Roboto"/>
                          <a:ea typeface="Roboto"/>
                          <a:cs typeface="Roboto"/>
                          <a:sym typeface="Roboto"/>
                        </a:rPr>
                        <a:t>), passion(</a:t>
                      </a:r>
                      <a:r>
                        <a:rPr lang="fr" sz="1600" dirty="0">
                          <a:solidFill>
                            <a:srgbClr val="660000"/>
                          </a:solidFill>
                          <a:latin typeface="Roboto"/>
                          <a:ea typeface="Roboto"/>
                          <a:cs typeface="Roboto"/>
                          <a:sym typeface="Roboto"/>
                        </a:rPr>
                        <a:t>B</a:t>
                      </a:r>
                      <a:r>
                        <a:rPr lang="fr" sz="1600" dirty="0">
                          <a:latin typeface="Roboto"/>
                          <a:ea typeface="Roboto"/>
                          <a:cs typeface="Roboto"/>
                          <a:sym typeface="Roboto"/>
                        </a:rPr>
                        <a:t>, </a:t>
                      </a:r>
                      <a:r>
                        <a:rPr lang="fr" sz="1600" dirty="0">
                          <a:solidFill>
                            <a:srgbClr val="660000"/>
                          </a:solidFill>
                          <a:latin typeface="Roboto"/>
                          <a:ea typeface="Roboto"/>
                          <a:cs typeface="Roboto"/>
                          <a:sym typeface="Roboto"/>
                        </a:rPr>
                        <a:t>P</a:t>
                      </a:r>
                      <a:r>
                        <a:rPr lang="fr" sz="1600" dirty="0">
                          <a:latin typeface="Roboto"/>
                          <a:ea typeface="Roboto"/>
                          <a:cs typeface="Roboto"/>
                          <a:sym typeface="Roboto"/>
                        </a:rPr>
                        <a:t>), </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A</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B</a:t>
                      </a:r>
                      <a:r>
                        <a:rPr lang="fr" sz="1600" dirty="0">
                          <a:latin typeface="Roboto"/>
                          <a:ea typeface="Roboto"/>
                          <a:cs typeface="Roboto"/>
                          <a:sym typeface="Roboto"/>
                        </a:rPr>
                        <a:t>).</a:t>
                      </a:r>
                    </a:p>
                    <a:p>
                      <a:pPr marL="457200" lvl="0" indent="0" rtl="0">
                        <a:spcBef>
                          <a:spcPts val="0"/>
                        </a:spcBef>
                        <a:buNone/>
                      </a:pPr>
                      <a:endParaRPr sz="1600" dirty="0">
                        <a:latin typeface="Roboto"/>
                        <a:ea typeface="Roboto"/>
                        <a:cs typeface="Roboto"/>
                        <a:sym typeface="Roboto"/>
                      </a:endParaRPr>
                    </a:p>
                    <a:p>
                      <a:pPr marL="457200" lvl="0" indent="0" rtl="0">
                        <a:lnSpc>
                          <a:spcPct val="115000"/>
                        </a:lnSpc>
                        <a:spcBef>
                          <a:spcPts val="0"/>
                        </a:spcBef>
                        <a:buNone/>
                      </a:pPr>
                      <a:r>
                        <a:rPr lang="fr" sz="1600" b="1" dirty="0">
                          <a:latin typeface="Roboto"/>
                          <a:ea typeface="Roboto"/>
                          <a:cs typeface="Roboto"/>
                          <a:sym typeface="Roboto"/>
                        </a:rPr>
                        <a:t>arrangement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A</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B</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C</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D</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E</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F</a:t>
                      </a:r>
                      <a:r>
                        <a:rPr lang="fr" sz="1600" dirty="0">
                          <a:latin typeface="Roboto"/>
                          <a:ea typeface="Roboto"/>
                          <a:cs typeface="Roboto"/>
                          <a:sym typeface="Roboto"/>
                        </a:rPr>
                        <a:t>) </a:t>
                      </a:r>
                      <a:r>
                        <a:rPr lang="fr" sz="1600" dirty="0" smtClean="0">
                          <a:latin typeface="Roboto"/>
                          <a:ea typeface="Roboto"/>
                          <a:cs typeface="Roboto"/>
                          <a:sym typeface="Roboto"/>
                        </a:rPr>
                        <a:t>:-</a:t>
                      </a:r>
                      <a:r>
                        <a:rPr lang="fr" sz="1600" dirty="0">
                          <a:latin typeface="Roboto"/>
                          <a:ea typeface="Roboto"/>
                          <a:cs typeface="Roboto"/>
                          <a:sym typeface="Roboto"/>
                        </a:rPr>
                        <a:t>	discussion(</a:t>
                      </a:r>
                      <a:r>
                        <a:rPr lang="fr" sz="1600" dirty="0">
                          <a:solidFill>
                            <a:srgbClr val="660000"/>
                          </a:solidFill>
                          <a:latin typeface="Roboto"/>
                          <a:ea typeface="Roboto"/>
                          <a:cs typeface="Roboto"/>
                          <a:sym typeface="Roboto"/>
                        </a:rPr>
                        <a:t>A</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B</a:t>
                      </a:r>
                      <a:r>
                        <a:rPr lang="fr" sz="1600" dirty="0">
                          <a:latin typeface="Roboto"/>
                          <a:ea typeface="Roboto"/>
                          <a:cs typeface="Roboto"/>
                          <a:sym typeface="Roboto"/>
                        </a:rPr>
                        <a:t>),discussion(</a:t>
                      </a:r>
                      <a:r>
                        <a:rPr lang="fr" sz="1600" dirty="0">
                          <a:solidFill>
                            <a:srgbClr val="660000"/>
                          </a:solidFill>
                          <a:latin typeface="Roboto"/>
                          <a:ea typeface="Roboto"/>
                          <a:cs typeface="Roboto"/>
                          <a:sym typeface="Roboto"/>
                        </a:rPr>
                        <a:t>B</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C</a:t>
                      </a:r>
                      <a:r>
                        <a:rPr lang="fr" sz="1600" dirty="0">
                          <a:latin typeface="Roboto"/>
                          <a:ea typeface="Roboto"/>
                          <a:cs typeface="Roboto"/>
                          <a:sym typeface="Roboto"/>
                        </a:rPr>
                        <a:t>),discussion(</a:t>
                      </a:r>
                      <a:r>
                        <a:rPr lang="fr" sz="1600" dirty="0">
                          <a:solidFill>
                            <a:srgbClr val="660000"/>
                          </a:solidFill>
                          <a:latin typeface="Roboto"/>
                          <a:ea typeface="Roboto"/>
                          <a:cs typeface="Roboto"/>
                          <a:sym typeface="Roboto"/>
                        </a:rPr>
                        <a:t>C</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D</a:t>
                      </a:r>
                      <a:r>
                        <a:rPr lang="fr" sz="1600" dirty="0">
                          <a:latin typeface="Roboto"/>
                          <a:ea typeface="Roboto"/>
                          <a:cs typeface="Roboto"/>
                          <a:sym typeface="Roboto"/>
                        </a:rPr>
                        <a:t>),discussion(</a:t>
                      </a:r>
                      <a:r>
                        <a:rPr lang="fr" sz="1600" dirty="0">
                          <a:solidFill>
                            <a:srgbClr val="660000"/>
                          </a:solidFill>
                          <a:latin typeface="Roboto"/>
                          <a:ea typeface="Roboto"/>
                          <a:cs typeface="Roboto"/>
                          <a:sym typeface="Roboto"/>
                        </a:rPr>
                        <a:t>D</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E</a:t>
                      </a:r>
                      <a:r>
                        <a:rPr lang="fr" sz="1600" dirty="0">
                          <a:latin typeface="Roboto"/>
                          <a:ea typeface="Roboto"/>
                          <a:cs typeface="Roboto"/>
                          <a:sym typeface="Roboto"/>
                        </a:rPr>
                        <a:t>),discussion(</a:t>
                      </a:r>
                      <a:r>
                        <a:rPr lang="fr" sz="1600" dirty="0">
                          <a:solidFill>
                            <a:srgbClr val="660000"/>
                          </a:solidFill>
                          <a:latin typeface="Roboto"/>
                          <a:ea typeface="Roboto"/>
                          <a:cs typeface="Roboto"/>
                          <a:sym typeface="Roboto"/>
                        </a:rPr>
                        <a:t>E</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F</a:t>
                      </a:r>
                      <a:r>
                        <a:rPr lang="fr" sz="1600" dirty="0">
                          <a:latin typeface="Roboto"/>
                          <a:ea typeface="Roboto"/>
                          <a:cs typeface="Roboto"/>
                          <a:sym typeface="Roboto"/>
                        </a:rPr>
                        <a:t>),</a:t>
                      </a:r>
                    </a:p>
                    <a:p>
                      <a:pPr marL="457200" lvl="0" indent="406400" rtl="0">
                        <a:lnSpc>
                          <a:spcPct val="115000"/>
                        </a:lnSpc>
                        <a:spcBef>
                          <a:spcPts val="0"/>
                        </a:spcBef>
                        <a:buNone/>
                      </a:pPr>
                      <a:r>
                        <a:rPr lang="fr" sz="1600" dirty="0">
                          <a:latin typeface="Roboto"/>
                          <a:ea typeface="Roboto"/>
                          <a:cs typeface="Roboto"/>
                          <a:sym typeface="Roboto"/>
                        </a:rPr>
                        <a:t>	</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A</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B</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A</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C</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A</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D</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A</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E</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A</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F</a:t>
                      </a:r>
                      <a:r>
                        <a:rPr lang="fr" sz="1600" dirty="0">
                          <a:latin typeface="Roboto"/>
                          <a:ea typeface="Roboto"/>
                          <a:cs typeface="Roboto"/>
                          <a:sym typeface="Roboto"/>
                        </a:rPr>
                        <a:t>),</a:t>
                      </a:r>
                    </a:p>
                    <a:p>
                      <a:pPr marL="457200" lvl="0" indent="406400" rtl="0">
                        <a:lnSpc>
                          <a:spcPct val="115000"/>
                        </a:lnSpc>
                        <a:spcBef>
                          <a:spcPts val="0"/>
                        </a:spcBef>
                        <a:buNone/>
                      </a:pPr>
                      <a:r>
                        <a:rPr lang="fr" sz="1600" dirty="0">
                          <a:latin typeface="Roboto"/>
                          <a:ea typeface="Roboto"/>
                          <a:cs typeface="Roboto"/>
                          <a:sym typeface="Roboto"/>
                        </a:rPr>
                        <a:t> </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B</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C</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B</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D</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B</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E</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B</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F</a:t>
                      </a:r>
                      <a:r>
                        <a:rPr lang="fr" sz="1600" dirty="0">
                          <a:latin typeface="Roboto"/>
                          <a:ea typeface="Roboto"/>
                          <a:cs typeface="Roboto"/>
                          <a:sym typeface="Roboto"/>
                        </a:rPr>
                        <a:t>),</a:t>
                      </a:r>
                    </a:p>
                    <a:p>
                      <a:pPr marL="457200" lvl="0" indent="406400" rtl="0">
                        <a:lnSpc>
                          <a:spcPct val="115000"/>
                        </a:lnSpc>
                        <a:spcBef>
                          <a:spcPts val="0"/>
                        </a:spcBef>
                        <a:buNone/>
                      </a:pPr>
                      <a:r>
                        <a:rPr lang="fr" sz="1600" dirty="0">
                          <a:latin typeface="Roboto"/>
                          <a:ea typeface="Roboto"/>
                          <a:cs typeface="Roboto"/>
                          <a:sym typeface="Roboto"/>
                        </a:rPr>
                        <a:t> </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C</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D</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C</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E</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C</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F</a:t>
                      </a:r>
                      <a:r>
                        <a:rPr lang="fr" sz="1600" dirty="0">
                          <a:latin typeface="Roboto"/>
                          <a:ea typeface="Roboto"/>
                          <a:cs typeface="Roboto"/>
                          <a:sym typeface="Roboto"/>
                        </a:rPr>
                        <a:t>),</a:t>
                      </a:r>
                    </a:p>
                    <a:p>
                      <a:pPr marL="457200" lvl="0" indent="406400" rtl="0">
                        <a:lnSpc>
                          <a:spcPct val="115000"/>
                        </a:lnSpc>
                        <a:spcBef>
                          <a:spcPts val="0"/>
                        </a:spcBef>
                        <a:buNone/>
                      </a:pPr>
                      <a:r>
                        <a:rPr lang="fr" sz="1600" dirty="0">
                          <a:solidFill>
                            <a:srgbClr val="1155CC"/>
                          </a:solidFill>
                          <a:latin typeface="Roboto"/>
                          <a:ea typeface="Roboto"/>
                          <a:cs typeface="Roboto"/>
                          <a:sym typeface="Roboto"/>
                        </a:rPr>
                        <a:t> 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D</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E</a:t>
                      </a:r>
                      <a:r>
                        <a:rPr lang="fr" sz="1600" dirty="0">
                          <a:latin typeface="Roboto"/>
                          <a:ea typeface="Roboto"/>
                          <a:cs typeface="Roboto"/>
                          <a:sym typeface="Roboto"/>
                        </a:rPr>
                        <a:t>),</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D</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F</a:t>
                      </a:r>
                      <a:r>
                        <a:rPr lang="fr" sz="1600" dirty="0">
                          <a:latin typeface="Roboto"/>
                          <a:ea typeface="Roboto"/>
                          <a:cs typeface="Roboto"/>
                          <a:sym typeface="Roboto"/>
                        </a:rPr>
                        <a:t>),</a:t>
                      </a:r>
                    </a:p>
                    <a:p>
                      <a:pPr marL="457200" lvl="0" indent="406400" rtl="0">
                        <a:lnSpc>
                          <a:spcPct val="115000"/>
                        </a:lnSpc>
                        <a:spcBef>
                          <a:spcPts val="0"/>
                        </a:spcBef>
                        <a:buNone/>
                      </a:pPr>
                      <a:r>
                        <a:rPr lang="fr" sz="1600" dirty="0">
                          <a:latin typeface="Roboto"/>
                          <a:ea typeface="Roboto"/>
                          <a:cs typeface="Roboto"/>
                          <a:sym typeface="Roboto"/>
                        </a:rPr>
                        <a:t> </a:t>
                      </a:r>
                      <a:r>
                        <a:rPr lang="fr" sz="1600" dirty="0">
                          <a:solidFill>
                            <a:srgbClr val="1155CC"/>
                          </a:solidFill>
                          <a:latin typeface="Roboto"/>
                          <a:ea typeface="Roboto"/>
                          <a:cs typeface="Roboto"/>
                          <a:sym typeface="Roboto"/>
                        </a:rPr>
                        <a:t>not</a:t>
                      </a:r>
                      <a:r>
                        <a:rPr lang="fr" sz="1600" dirty="0">
                          <a:latin typeface="Roboto"/>
                          <a:ea typeface="Roboto"/>
                          <a:cs typeface="Roboto"/>
                          <a:sym typeface="Roboto"/>
                        </a:rPr>
                        <a:t>(</a:t>
                      </a:r>
                      <a:r>
                        <a:rPr lang="fr" sz="1600" dirty="0">
                          <a:solidFill>
                            <a:srgbClr val="660000"/>
                          </a:solidFill>
                          <a:latin typeface="Roboto"/>
                          <a:ea typeface="Roboto"/>
                          <a:cs typeface="Roboto"/>
                          <a:sym typeface="Roboto"/>
                        </a:rPr>
                        <a:t>E</a:t>
                      </a:r>
                      <a:r>
                        <a:rPr lang="fr" sz="1600" dirty="0">
                          <a:solidFill>
                            <a:srgbClr val="1C4587"/>
                          </a:solidFill>
                          <a:latin typeface="Roboto"/>
                          <a:ea typeface="Roboto"/>
                          <a:cs typeface="Roboto"/>
                          <a:sym typeface="Roboto"/>
                        </a:rPr>
                        <a:t>=</a:t>
                      </a:r>
                      <a:r>
                        <a:rPr lang="fr" sz="1600" dirty="0">
                          <a:solidFill>
                            <a:srgbClr val="660000"/>
                          </a:solidFill>
                          <a:latin typeface="Roboto"/>
                          <a:ea typeface="Roboto"/>
                          <a:cs typeface="Roboto"/>
                          <a:sym typeface="Roboto"/>
                        </a:rPr>
                        <a:t>F</a:t>
                      </a:r>
                      <a:r>
                        <a:rPr lang="fr" sz="1600" dirty="0">
                          <a:latin typeface="Roboto"/>
                          <a:ea typeface="Roboto"/>
                          <a:cs typeface="Roboto"/>
                          <a:sym typeface="Roboto"/>
                        </a:rPr>
                        <a:t>).</a:t>
                      </a:r>
                    </a:p>
                  </a:txBody>
                  <a:tcPr marL="91425" marR="91425" marT="121900" marB="121900"/>
                </a:tc>
              </a:tr>
            </a:tbl>
          </a:graphicData>
        </a:graphic>
      </p:graphicFrame>
      <p:sp>
        <p:nvSpPr>
          <p:cNvPr id="2" name="Slide Number Placeholder 1"/>
          <p:cNvSpPr>
            <a:spLocks noGrp="1"/>
          </p:cNvSpPr>
          <p:nvPr>
            <p:ph type="sldNum" idx="12"/>
          </p:nvPr>
        </p:nvSpPr>
        <p:spPr/>
        <p:txBody>
          <a:bodyPr/>
          <a:lstStyle/>
          <a:p>
            <a:pPr lvl="0">
              <a:spcBef>
                <a:spcPts val="0"/>
              </a:spcBef>
              <a:buNone/>
            </a:pPr>
            <a:fld id="{00000000-1234-1234-1234-123412341234}" type="slidenum">
              <a:rPr lang="fr" smtClean="0">
                <a:solidFill>
                  <a:schemeClr val="lt1"/>
                </a:solidFill>
              </a:rPr>
              <a:t>113</a:t>
            </a:fld>
            <a:endParaRPr lang="fr">
              <a:solidFill>
                <a:schemeClr val="lt1"/>
              </a:solidFill>
            </a:endParaRPr>
          </a:p>
        </p:txBody>
      </p:sp>
    </p:spTree>
    <p:extLst>
      <p:ext uri="{BB962C8B-B14F-4D97-AF65-F5344CB8AC3E}">
        <p14:creationId xmlns:p14="http://schemas.microsoft.com/office/powerpoint/2010/main" val="713160523"/>
      </p:ext>
    </p:extLst>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Nested Quantifiers</a:t>
            </a:r>
            <a:endParaRPr lang="en-US" dirty="0"/>
          </a:p>
        </p:txBody>
      </p:sp>
      <p:sp>
        <p:nvSpPr>
          <p:cNvPr id="3" name="Subtitle 2"/>
          <p:cNvSpPr>
            <a:spLocks noGrp="1"/>
          </p:cNvSpPr>
          <p:nvPr>
            <p:ph type="subTitle" idx="1"/>
          </p:nvPr>
        </p:nvSpPr>
        <p:spPr/>
        <p:txBody>
          <a:bodyPr/>
          <a:lstStyle/>
          <a:p>
            <a:r>
              <a:rPr lang="en-US" smtClean="0"/>
              <a:t>Section 1.5</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114</a:t>
            </a:fld>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Nested Quantifiers </a:t>
            </a:r>
          </a:p>
          <a:p>
            <a:r>
              <a:rPr lang="en-US" dirty="0" smtClean="0"/>
              <a:t>Order of Quantifiers</a:t>
            </a:r>
          </a:p>
          <a:p>
            <a:r>
              <a:rPr lang="en-US" dirty="0" smtClean="0"/>
              <a:t>Translating from Nested Quantifiers into English</a:t>
            </a:r>
          </a:p>
          <a:p>
            <a:r>
              <a:rPr lang="en-US" dirty="0" smtClean="0"/>
              <a:t>Translating Mathematical Statements into Statements involving Nested Quantifiers.</a:t>
            </a:r>
          </a:p>
          <a:p>
            <a:r>
              <a:rPr lang="en-US" dirty="0" smtClean="0"/>
              <a:t>Translated English Sentences into Logical Expressions.</a:t>
            </a:r>
          </a:p>
          <a:p>
            <a:r>
              <a:rPr lang="en-US" dirty="0" smtClean="0"/>
              <a:t>Negating Nested Quantifiers.</a:t>
            </a:r>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115</a:t>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Quantifiers</a:t>
            </a:r>
            <a:endParaRPr lang="en-US" dirty="0"/>
          </a:p>
        </p:txBody>
      </p:sp>
      <p:sp>
        <p:nvSpPr>
          <p:cNvPr id="3" name="Content Placeholder 2"/>
          <p:cNvSpPr>
            <a:spLocks noGrp="1"/>
          </p:cNvSpPr>
          <p:nvPr>
            <p:ph idx="1"/>
          </p:nvPr>
        </p:nvSpPr>
        <p:spPr/>
        <p:txBody>
          <a:bodyPr>
            <a:normAutofit/>
          </a:bodyPr>
          <a:lstStyle/>
          <a:p>
            <a:r>
              <a:rPr lang="en-US" dirty="0" smtClean="0"/>
              <a:t>Nested quantifiers are often necessary to express the meaning of sentences in English as well as important concepts in computer science and mathematics. </a:t>
            </a:r>
          </a:p>
          <a:p>
            <a:pPr>
              <a:buNone/>
            </a:pPr>
            <a:r>
              <a:rPr lang="en-US" dirty="0" smtClean="0"/>
              <a:t>    </a:t>
            </a:r>
            <a:r>
              <a:rPr lang="en-US" b="1" dirty="0" smtClean="0"/>
              <a:t>Example</a:t>
            </a:r>
            <a:r>
              <a:rPr lang="en-US" dirty="0" smtClean="0"/>
              <a:t>: “Every real number has an inverse” is   </a:t>
            </a:r>
          </a:p>
          <a:p>
            <a:pPr>
              <a:buNone/>
            </a:pP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sym typeface="Symbol"/>
              </a:rPr>
              <a:t></a:t>
            </a:r>
            <a:r>
              <a:rPr lang="en-US" i="1" dirty="0" smtClean="0">
                <a:latin typeface="Cambria Math" pitchFamily="18" charset="0"/>
                <a:ea typeface="Cambria Math" pitchFamily="18" charset="0"/>
                <a:sym typeface="Symbol"/>
              </a:rPr>
              <a:t>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 </a:t>
            </a:r>
            <a:r>
              <a:rPr lang="en-US" i="1" dirty="0" smtClean="0">
                <a:latin typeface="Cambria Math" pitchFamily="18" charset="0"/>
                <a:ea typeface="Cambria Math" pitchFamily="18" charset="0"/>
                <a:sym typeface="Symbol"/>
              </a:rPr>
              <a:t>y </a:t>
            </a:r>
            <a:r>
              <a:rPr lang="en-US" dirty="0" smtClean="0">
                <a:latin typeface="Cambria Math" pitchFamily="18" charset="0"/>
                <a:ea typeface="Cambria Math" pitchFamily="18" charset="0"/>
                <a:sym typeface="Symbol"/>
              </a:rPr>
              <a:t>= 0</a:t>
            </a:r>
            <a:r>
              <a:rPr lang="en-US" dirty="0" smtClean="0">
                <a:latin typeface="Cambria Math"/>
                <a:ea typeface="Cambria Math"/>
                <a:sym typeface="Symbol"/>
              </a:rPr>
              <a:t>)</a:t>
            </a:r>
            <a:r>
              <a:rPr lang="en-US" i="1" dirty="0" smtClean="0">
                <a:latin typeface="Cambria Math"/>
                <a:ea typeface="Cambria Math"/>
                <a:sym typeface="Symbol"/>
              </a:rPr>
              <a:t> </a:t>
            </a:r>
          </a:p>
          <a:p>
            <a:pPr>
              <a:buNone/>
            </a:pPr>
            <a:r>
              <a:rPr lang="en-US" i="1" dirty="0" smtClean="0">
                <a:latin typeface="Cambria Math"/>
                <a:ea typeface="Cambria Math"/>
                <a:sym typeface="Symbol"/>
              </a:rPr>
              <a:t>      </a:t>
            </a:r>
            <a:r>
              <a:rPr lang="en-US" dirty="0" smtClean="0">
                <a:latin typeface="Cambria Math"/>
                <a:ea typeface="Cambria Math"/>
                <a:sym typeface="Symbol"/>
              </a:rPr>
              <a:t>where the domains of x and y are the real numbers.</a:t>
            </a:r>
            <a:endParaRPr lang="en-US" dirty="0" smtClean="0"/>
          </a:p>
          <a:p>
            <a:r>
              <a:rPr lang="en-US" dirty="0" smtClean="0"/>
              <a:t>We can also think of nested propositional functions:</a:t>
            </a:r>
          </a:p>
          <a:p>
            <a:pPr lvl="1">
              <a:buNone/>
            </a:pP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sym typeface="Symbol"/>
              </a:rPr>
              <a:t></a:t>
            </a:r>
            <a:r>
              <a:rPr lang="en-US" i="1" dirty="0" smtClean="0">
                <a:latin typeface="Cambria Math" pitchFamily="18" charset="0"/>
                <a:ea typeface="Cambria Math" pitchFamily="18" charset="0"/>
                <a:sym typeface="Symbol"/>
              </a:rPr>
              <a:t>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 </a:t>
            </a:r>
            <a:r>
              <a:rPr lang="en-US" i="1" dirty="0" smtClean="0">
                <a:latin typeface="Cambria Math" pitchFamily="18" charset="0"/>
                <a:ea typeface="Cambria Math" pitchFamily="18" charset="0"/>
                <a:sym typeface="Symbol"/>
              </a:rPr>
              <a:t>y </a:t>
            </a:r>
            <a:r>
              <a:rPr lang="en-US" dirty="0" smtClean="0">
                <a:latin typeface="Cambria Math" pitchFamily="18" charset="0"/>
                <a:ea typeface="Cambria Math" pitchFamily="18" charset="0"/>
                <a:sym typeface="Symbol"/>
              </a:rPr>
              <a:t>= 0</a:t>
            </a:r>
            <a:r>
              <a:rPr lang="en-US" dirty="0" smtClean="0">
                <a:latin typeface="Cambria Math"/>
                <a:ea typeface="Cambria Math"/>
                <a:sym typeface="Symbol"/>
              </a:rPr>
              <a:t>)</a:t>
            </a:r>
            <a:r>
              <a:rPr lang="en-US" i="1" dirty="0" smtClean="0">
                <a:latin typeface="Cambria Math"/>
                <a:ea typeface="Cambria Math"/>
                <a:sym typeface="Symbol"/>
              </a:rPr>
              <a:t> </a:t>
            </a:r>
            <a:r>
              <a:rPr lang="en-US" dirty="0" smtClean="0">
                <a:ea typeface="Cambria Math"/>
                <a:sym typeface="Symbol"/>
              </a:rPr>
              <a:t>can be viewed as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Q</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r>
              <a:rPr lang="en-US" dirty="0" smtClean="0">
                <a:ea typeface="Cambria Math"/>
                <a:sym typeface="Symbol"/>
              </a:rPr>
              <a:t>where </a:t>
            </a:r>
            <a:r>
              <a:rPr lang="en-US" i="1" dirty="0" smtClean="0">
                <a:latin typeface="Cambria Math" pitchFamily="18" charset="0"/>
                <a:ea typeface="Cambria Math" pitchFamily="18" charset="0"/>
                <a:sym typeface="Symbol"/>
              </a:rPr>
              <a:t>Q</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r>
              <a:rPr lang="en-US" dirty="0" smtClean="0">
                <a:ea typeface="Cambria Math"/>
                <a:sym typeface="Symbol"/>
              </a:rPr>
              <a:t>is           </a:t>
            </a:r>
            <a:r>
              <a:rPr lang="en-US" dirty="0" smtClean="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where </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is</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 </a:t>
            </a:r>
            <a:r>
              <a:rPr lang="en-US" i="1" dirty="0" smtClean="0">
                <a:latin typeface="Cambria Math" pitchFamily="18" charset="0"/>
                <a:ea typeface="Cambria Math" pitchFamily="18" charset="0"/>
                <a:sym typeface="Symbol"/>
              </a:rPr>
              <a:t>y </a:t>
            </a:r>
            <a:r>
              <a:rPr lang="en-US" dirty="0" smtClean="0">
                <a:latin typeface="Cambria Math" pitchFamily="18" charset="0"/>
                <a:ea typeface="Cambria Math" pitchFamily="18" charset="0"/>
                <a:sym typeface="Symbol"/>
              </a:rPr>
              <a:t>= 0</a:t>
            </a:r>
            <a:r>
              <a:rPr lang="en-US" dirty="0" smtClean="0">
                <a:latin typeface="Cambria Math"/>
                <a:ea typeface="Cambria Math"/>
                <a:sym typeface="Symbol"/>
              </a:rPr>
              <a:t>)</a:t>
            </a:r>
            <a:r>
              <a:rPr lang="en-US" i="1" dirty="0" smtClean="0">
                <a:latin typeface="Cambria Math"/>
                <a:ea typeface="Cambria Math"/>
                <a:sym typeface="Symbol"/>
              </a:rPr>
              <a:t> </a:t>
            </a:r>
            <a:endParaRPr lang="en-US" dirty="0" smtClean="0"/>
          </a:p>
        </p:txBody>
      </p:sp>
      <p:sp>
        <p:nvSpPr>
          <p:cNvPr id="4" name="Slide Number Placeholder 3"/>
          <p:cNvSpPr>
            <a:spLocks noGrp="1"/>
          </p:cNvSpPr>
          <p:nvPr>
            <p:ph type="sldNum" sz="quarter" idx="12"/>
          </p:nvPr>
        </p:nvSpPr>
        <p:spPr/>
        <p:txBody>
          <a:bodyPr/>
          <a:lstStyle/>
          <a:p>
            <a:fld id="{9CA217EF-0505-4C33-BB20-8A8DF2039023}" type="slidenum">
              <a:rPr lang="en-US" smtClean="0"/>
              <a:pPr/>
              <a:t>116</a:t>
            </a:fld>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Thinking of Nested Quantification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ea typeface="Cambria Math"/>
                <a:sym typeface="Symbol"/>
              </a:rPr>
              <a:t>Nested Loops</a:t>
            </a:r>
          </a:p>
          <a:p>
            <a:pPr lvl="1"/>
            <a:r>
              <a:rPr lang="en-US" dirty="0" smtClean="0">
                <a:ea typeface="Cambria Math"/>
                <a:sym typeface="Symbol"/>
              </a:rPr>
              <a:t>To see if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is true, loop through the values of </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p>
          <a:p>
            <a:pPr lvl="2"/>
            <a:r>
              <a:rPr lang="en-US" dirty="0" smtClean="0">
                <a:latin typeface="Cambria Math" pitchFamily="18" charset="0"/>
                <a:ea typeface="Cambria Math" pitchFamily="18" charset="0"/>
                <a:sym typeface="Symbol"/>
              </a:rPr>
              <a:t> At each step, loop through the values for </a:t>
            </a:r>
            <a:r>
              <a:rPr lang="en-US" i="1" dirty="0" smtClean="0">
                <a:latin typeface="Cambria Math" pitchFamily="18" charset="0"/>
                <a:ea typeface="Cambria Math" pitchFamily="18" charset="0"/>
                <a:sym typeface="Symbol"/>
              </a:rPr>
              <a:t>y</a:t>
            </a:r>
            <a:r>
              <a:rPr lang="en-US" dirty="0" smtClean="0">
                <a:latin typeface="Cambria Math" pitchFamily="18" charset="0"/>
                <a:ea typeface="Cambria Math" pitchFamily="18" charset="0"/>
                <a:sym typeface="Symbol"/>
              </a:rPr>
              <a:t>. </a:t>
            </a:r>
          </a:p>
          <a:p>
            <a:pPr lvl="2"/>
            <a:r>
              <a:rPr lang="en-US" dirty="0" smtClean="0">
                <a:ea typeface="Cambria Math" pitchFamily="18" charset="0"/>
                <a:sym typeface="Symbol"/>
              </a:rPr>
              <a:t> If for some pair of </a:t>
            </a:r>
            <a:r>
              <a:rPr lang="en-US" i="1" dirty="0" smtClean="0">
                <a:latin typeface="Cambria Math" pitchFamily="18" charset="0"/>
                <a:ea typeface="Cambria Math" pitchFamily="18" charset="0"/>
                <a:sym typeface="Symbol"/>
              </a:rPr>
              <a:t>x </a:t>
            </a:r>
            <a:r>
              <a:rPr lang="en-US" dirty="0" smtClean="0">
                <a:ea typeface="Cambria Math" pitchFamily="18" charset="0"/>
                <a:sym typeface="Symbol"/>
              </a:rPr>
              <a:t>and </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false, then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yP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false and both the outer and inner loop terminate.</a:t>
            </a:r>
            <a:endParaRPr lang="en-US" dirty="0" smtClean="0">
              <a:latin typeface="Cambria Math" pitchFamily="18" charset="0"/>
              <a:ea typeface="Cambria Math" pitchFamily="18" charset="0"/>
              <a:sym typeface="Symbol"/>
            </a:endParaRPr>
          </a:p>
          <a:p>
            <a:pPr lvl="1">
              <a:buNone/>
            </a:pP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true</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if the outer loop ends after stepping through each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p>
          <a:p>
            <a:pPr lvl="1">
              <a:buNone/>
            </a:pPr>
            <a:r>
              <a:rPr lang="en-US" dirty="0" smtClean="0">
                <a:latin typeface="Cambria Math" pitchFamily="18" charset="0"/>
                <a:ea typeface="Cambria Math" pitchFamily="18" charset="0"/>
                <a:sym typeface="Symbol"/>
              </a:rPr>
              <a:t> </a:t>
            </a:r>
            <a:endParaRPr lang="en-US" dirty="0" smtClean="0">
              <a:ea typeface="Cambria Math"/>
              <a:sym typeface="Symbol"/>
            </a:endParaRPr>
          </a:p>
          <a:p>
            <a:pPr lvl="1"/>
            <a:r>
              <a:rPr lang="en-US" dirty="0" smtClean="0">
                <a:ea typeface="Cambria Math"/>
                <a:sym typeface="Symbol"/>
              </a:rPr>
              <a:t>To see if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is true, loop through the values of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a:t>
            </a:r>
          </a:p>
          <a:p>
            <a:pPr lvl="2"/>
            <a:r>
              <a:rPr lang="en-US" dirty="0" smtClean="0">
                <a:latin typeface="Cambria Math" pitchFamily="18" charset="0"/>
                <a:ea typeface="Cambria Math" pitchFamily="18" charset="0"/>
                <a:sym typeface="Symbol"/>
              </a:rPr>
              <a:t>At each step, loop through the values for </a:t>
            </a:r>
            <a:r>
              <a:rPr lang="en-US" i="1" dirty="0" smtClean="0">
                <a:latin typeface="Cambria Math" pitchFamily="18" charset="0"/>
                <a:ea typeface="Cambria Math" pitchFamily="18" charset="0"/>
                <a:sym typeface="Symbol"/>
              </a:rPr>
              <a:t>y.</a:t>
            </a:r>
          </a:p>
          <a:p>
            <a:pPr lvl="2"/>
            <a:r>
              <a:rPr lang="en-US" dirty="0" smtClean="0">
                <a:latin typeface="Cambria Math" pitchFamily="18" charset="0"/>
                <a:ea typeface="Cambria Math" pitchFamily="18" charset="0"/>
                <a:sym typeface="Symbol"/>
              </a:rPr>
              <a:t>The inner loop ends when a pair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and </a:t>
            </a:r>
            <a:r>
              <a:rPr lang="en-US" i="1" dirty="0" smtClean="0">
                <a:latin typeface="Cambria Math" pitchFamily="18" charset="0"/>
                <a:ea typeface="Cambria Math" pitchFamily="18" charset="0"/>
                <a:sym typeface="Symbol"/>
              </a:rPr>
              <a:t>y</a:t>
            </a:r>
            <a:r>
              <a:rPr lang="en-US" dirty="0" smtClean="0">
                <a:latin typeface="Cambria Math" pitchFamily="18" charset="0"/>
                <a:ea typeface="Cambria Math" pitchFamily="18" charset="0"/>
                <a:sym typeface="Symbol"/>
              </a:rPr>
              <a:t>  is found such that </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y) is true.</a:t>
            </a:r>
          </a:p>
          <a:p>
            <a:pPr lvl="2"/>
            <a:r>
              <a:rPr lang="en-US" dirty="0" smtClean="0">
                <a:latin typeface="Cambria Math" pitchFamily="18" charset="0"/>
                <a:ea typeface="Cambria Math" pitchFamily="18" charset="0"/>
                <a:sym typeface="Symbol"/>
              </a:rPr>
              <a:t>If no </a:t>
            </a:r>
            <a:r>
              <a:rPr lang="en-US" i="1" dirty="0" smtClean="0">
                <a:latin typeface="Cambria Math" pitchFamily="18" charset="0"/>
                <a:ea typeface="Cambria Math" pitchFamily="18" charset="0"/>
                <a:sym typeface="Symbol"/>
              </a:rPr>
              <a:t>y </a:t>
            </a:r>
            <a:r>
              <a:rPr lang="en-US" dirty="0" smtClean="0">
                <a:latin typeface="Cambria Math" pitchFamily="18" charset="0"/>
                <a:ea typeface="Cambria Math" pitchFamily="18" charset="0"/>
                <a:sym typeface="Symbol"/>
              </a:rPr>
              <a:t> is found such that </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y) is true the outer loop terminates as</a:t>
            </a:r>
            <a:r>
              <a:rPr lang="en-US" i="1" dirty="0" smtClean="0">
                <a:latin typeface="Cambria Math" pitchFamily="18" charset="0"/>
                <a:ea typeface="Cambria Math" pitchFamily="18" charset="0"/>
                <a:sym typeface="Symbol"/>
              </a:rPr>
              <a:t> x </a:t>
            </a:r>
            <a:r>
              <a:rPr lang="en-US" dirty="0" smtClean="0">
                <a:sym typeface="Symbol"/>
              </a:rPr>
              <a:t></a:t>
            </a:r>
            <a:r>
              <a:rPr lang="en-US" i="1" dirty="0" err="1" smtClean="0">
                <a:latin typeface="Cambria Math" pitchFamily="18" charset="0"/>
                <a:ea typeface="Cambria Math" pitchFamily="18" charset="0"/>
                <a:sym typeface="Symbol"/>
              </a:rPr>
              <a:t>yP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dirty="0" smtClean="0">
                <a:ea typeface="Cambria Math" pitchFamily="18" charset="0"/>
                <a:sym typeface="Symbol"/>
              </a:rPr>
              <a:t>  has been shown to be false. </a:t>
            </a:r>
            <a:endParaRPr lang="en-US" dirty="0" smtClean="0">
              <a:latin typeface="Cambria Math" pitchFamily="18" charset="0"/>
              <a:ea typeface="Cambria Math" pitchFamily="18" charset="0"/>
              <a:sym typeface="Symbol"/>
            </a:endParaRPr>
          </a:p>
          <a:p>
            <a:pPr lvl="1">
              <a:buNone/>
            </a:pP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true</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if the outer loop ends after stepping through each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endParaRPr lang="en-US" dirty="0" smtClean="0">
              <a:ea typeface="Cambria Math" pitchFamily="18" charset="0"/>
              <a:sym typeface="Symbol"/>
            </a:endParaRPr>
          </a:p>
          <a:p>
            <a:endParaRPr lang="en-US" dirty="0" smtClean="0">
              <a:ea typeface="Cambria Math" pitchFamily="18" charset="0"/>
              <a:sym typeface="Symbol"/>
            </a:endParaRPr>
          </a:p>
          <a:p>
            <a:r>
              <a:rPr lang="en-US" dirty="0" smtClean="0">
                <a:ea typeface="Cambria Math" pitchFamily="18" charset="0"/>
                <a:sym typeface="Symbol"/>
              </a:rPr>
              <a:t>If the domains of the variables are infinite, then this process can not actually be carried out.</a:t>
            </a:r>
            <a:endParaRPr lang="en-US" dirty="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117</a:t>
            </a:fld>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Quantifiers</a:t>
            </a:r>
            <a:endParaRPr lang="en-US" dirty="0"/>
          </a:p>
        </p:txBody>
      </p:sp>
      <p:sp>
        <p:nvSpPr>
          <p:cNvPr id="3" name="Content Placeholder 2"/>
          <p:cNvSpPr>
            <a:spLocks noGrp="1"/>
          </p:cNvSpPr>
          <p:nvPr>
            <p:ph idx="1"/>
          </p:nvPr>
        </p:nvSpPr>
        <p:spPr/>
        <p:txBody>
          <a:bodyPr/>
          <a:lstStyle/>
          <a:p>
            <a:pPr>
              <a:buNone/>
            </a:pPr>
            <a:r>
              <a:rPr lang="en-US" b="1" dirty="0" smtClean="0"/>
              <a:t>Examples</a:t>
            </a:r>
            <a:r>
              <a:rPr lang="en-US" dirty="0" smtClean="0"/>
              <a:t>:</a:t>
            </a:r>
          </a:p>
          <a:p>
            <a:pPr marL="514350" indent="-514350">
              <a:buFont typeface="+mj-lt"/>
              <a:buAutoNum type="arabicPeriod"/>
            </a:pPr>
            <a:r>
              <a:rPr lang="en-US" dirty="0" smtClean="0"/>
              <a:t>Let </a:t>
            </a:r>
            <a:r>
              <a:rPr lang="en-US" i="1" dirty="0" smtClean="0">
                <a:latin typeface="Cambria Math" pitchFamily="18" charset="0"/>
                <a:ea typeface="Cambria Math" pitchFamily="18" charset="0"/>
              </a:rPr>
              <a:t>P</a:t>
            </a:r>
            <a:r>
              <a:rPr lang="en-US" dirty="0" smtClean="0">
                <a:latin typeface="Cambria Math" pitchFamily="18" charset="0"/>
                <a:ea typeface="Cambria Math" pitchFamily="18" charset="0"/>
              </a:rPr>
              <a:t>(</a:t>
            </a:r>
            <a:r>
              <a:rPr lang="en-US" i="1" dirty="0" err="1" smtClean="0">
                <a:latin typeface="Cambria Math" pitchFamily="18" charset="0"/>
                <a:ea typeface="Cambria Math" pitchFamily="18" charset="0"/>
              </a:rPr>
              <a:t>x,y</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the statement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y</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y</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t>.” Assume that </a:t>
            </a:r>
            <a:r>
              <a:rPr lang="en-US" i="1" dirty="0" smtClean="0">
                <a:latin typeface="Cambria Math" pitchFamily="18" charset="0"/>
                <a:ea typeface="Cambria Math" pitchFamily="18" charset="0"/>
              </a:rPr>
              <a:t>U</a:t>
            </a:r>
            <a:r>
              <a:rPr lang="en-US" dirty="0" smtClean="0"/>
              <a:t> is the real numbers. Then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and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have the same truth value.</a:t>
            </a:r>
          </a:p>
          <a:p>
            <a:pPr marL="0" indent="0">
              <a:buNone/>
            </a:pPr>
            <a:endParaRPr lang="en-US" dirty="0" smtClean="0">
              <a:ea typeface="Cambria Math" pitchFamily="18" charset="0"/>
              <a:sym typeface="Symbol"/>
            </a:endParaRPr>
          </a:p>
          <a:p>
            <a:pPr marL="514350" indent="-514350">
              <a:buFont typeface="+mj-lt"/>
              <a:buAutoNum type="arabicPeriod"/>
            </a:pPr>
            <a:r>
              <a:rPr lang="en-US" dirty="0" smtClean="0"/>
              <a:t>Let </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a:t>
            </a:r>
            <a:r>
              <a:rPr lang="en-US" i="1" dirty="0" err="1" smtClean="0">
                <a:latin typeface="Cambria Math" pitchFamily="18" charset="0"/>
                <a:ea typeface="Cambria Math" pitchFamily="18" charset="0"/>
              </a:rPr>
              <a:t>x,y</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the statement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y</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0</a:t>
            </a:r>
            <a:r>
              <a:rPr lang="en-US" dirty="0" smtClean="0"/>
              <a:t>.” Assume that </a:t>
            </a:r>
            <a:r>
              <a:rPr lang="en-US" i="1" dirty="0" smtClean="0">
                <a:latin typeface="Cambria Math" pitchFamily="18" charset="0"/>
                <a:ea typeface="Cambria Math" pitchFamily="18" charset="0"/>
              </a:rPr>
              <a:t>U</a:t>
            </a:r>
            <a:r>
              <a:rPr lang="en-US" dirty="0" smtClean="0"/>
              <a:t> is the real numbers. Then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true</a:t>
            </a:r>
            <a:r>
              <a:rPr lang="en-US" i="1" dirty="0" smtClean="0">
                <a:ea typeface="Cambria Math" pitchFamily="18" charset="0"/>
                <a:sym typeface="Symbol"/>
              </a:rPr>
              <a:t>, </a:t>
            </a:r>
            <a:r>
              <a:rPr lang="en-US" dirty="0" smtClean="0">
                <a:ea typeface="Cambria Math" pitchFamily="18" charset="0"/>
                <a:sym typeface="Symbol"/>
              </a:rPr>
              <a:t>but</a:t>
            </a:r>
            <a:r>
              <a:rPr lang="en-US" i="1" dirty="0" smtClean="0">
                <a:ea typeface="Cambria Math" pitchFamily="18" charset="0"/>
                <a:sym typeface="Symbol"/>
              </a:rPr>
              <a:t>     </a:t>
            </a:r>
            <a:r>
              <a:rPr lang="en-US" dirty="0" smtClean="0">
                <a:ea typeface="Cambria Math" pitchFamily="18" charset="0"/>
                <a:sym typeface="Symbol"/>
              </a:rPr>
              <a:t> </a:t>
            </a:r>
            <a:r>
              <a:rPr lang="en-US" dirty="0" smtClean="0">
                <a:sym typeface="Symbol"/>
              </a:rPr>
              <a:t></a:t>
            </a:r>
            <a:r>
              <a:rPr lang="en-US" i="1" dirty="0" smtClean="0">
                <a:latin typeface="Cambria Math" pitchFamily="18" charset="0"/>
                <a:ea typeface="Cambria Math" pitchFamily="18" charset="0"/>
                <a:sym typeface="Symbol"/>
              </a:rPr>
              <a:t>y</a:t>
            </a:r>
            <a:r>
              <a:rPr lang="en-US" dirty="0" smtClean="0">
                <a:sym typeface="Symbol"/>
              </a:rPr>
              <a:t> </a:t>
            </a:r>
            <a:r>
              <a:rPr lang="en-US" i="1" dirty="0" smtClean="0">
                <a:latin typeface="Cambria Math" pitchFamily="18" charset="0"/>
                <a:ea typeface="Cambria Math" pitchFamily="18" charset="0"/>
                <a:sym typeface="Symbol"/>
              </a:rPr>
              <a:t>x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false.</a:t>
            </a: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118</a:t>
            </a:fld>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on Order of Quantifiers </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Let </a:t>
            </a:r>
            <a:r>
              <a:rPr lang="en-US" i="1" dirty="0" smtClean="0"/>
              <a:t>U</a:t>
            </a:r>
            <a:r>
              <a:rPr lang="en-US" dirty="0" smtClean="0"/>
              <a:t> be the real numbers,</a:t>
            </a:r>
          </a:p>
          <a:p>
            <a:pPr>
              <a:buNone/>
            </a:pPr>
            <a:r>
              <a:rPr lang="en-US" dirty="0" smtClean="0"/>
              <a:t>    Define </a:t>
            </a:r>
            <a:r>
              <a:rPr lang="en-US" i="1" dirty="0" smtClean="0"/>
              <a:t>P</a:t>
            </a:r>
            <a:r>
              <a:rPr lang="en-US" dirty="0" smtClean="0"/>
              <a:t>(</a:t>
            </a:r>
            <a:r>
              <a:rPr lang="en-US" i="1" dirty="0" err="1" smtClean="0"/>
              <a:t>x,y</a:t>
            </a:r>
            <a:r>
              <a:rPr lang="en-US" dirty="0" smtClean="0"/>
              <a:t>)</a:t>
            </a:r>
            <a:r>
              <a:rPr lang="en-US" i="1" dirty="0" smtClean="0"/>
              <a:t> : x ∙ y </a:t>
            </a:r>
            <a:r>
              <a:rPr lang="en-US" dirty="0" smtClean="0"/>
              <a:t>= </a:t>
            </a:r>
            <a:r>
              <a:rPr lang="en-US" dirty="0" smtClean="0">
                <a:latin typeface="Cambria Math" pitchFamily="18" charset="0"/>
                <a:ea typeface="Cambria Math" pitchFamily="18" charset="0"/>
              </a:rPr>
              <a:t>0</a:t>
            </a:r>
          </a:p>
          <a:p>
            <a:pPr>
              <a:buNone/>
            </a:pPr>
            <a:r>
              <a:rPr lang="en-US" dirty="0" smtClean="0"/>
              <a:t>    What is the truth value of the following:</a:t>
            </a:r>
          </a:p>
          <a:p>
            <a:pPr marL="914400" lvl="1" indent="-514350">
              <a:buFont typeface="+mj-lt"/>
              <a:buAutoNum type="arabicPeriod"/>
            </a:pP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dirty="0" smtClean="0"/>
              <a:t>       </a:t>
            </a:r>
          </a:p>
          <a:p>
            <a:pPr marL="1188720" lvl="2" indent="-514350">
              <a:buNone/>
            </a:pPr>
            <a:r>
              <a:rPr lang="en-US" b="1" dirty="0" smtClean="0"/>
              <a:t>     Answer: </a:t>
            </a:r>
            <a:r>
              <a:rPr lang="en-US" dirty="0" smtClean="0"/>
              <a:t>False</a:t>
            </a:r>
            <a:endParaRPr lang="en-US" b="1" dirty="0" smtClean="0"/>
          </a:p>
          <a:p>
            <a:pPr marL="914400" lvl="1" indent="-514350">
              <a:buFont typeface="+mj-lt"/>
              <a:buAutoNum type="arabicPeriod"/>
            </a:pP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dirty="0" smtClean="0"/>
              <a:t>        </a:t>
            </a:r>
          </a:p>
          <a:p>
            <a:pPr marL="1188720" lvl="2" indent="-514350">
              <a:buNone/>
            </a:pPr>
            <a:r>
              <a:rPr lang="en-US" b="1" dirty="0" smtClean="0"/>
              <a:t>     Answer: </a:t>
            </a:r>
            <a:r>
              <a:rPr lang="en-US" dirty="0" smtClean="0"/>
              <a:t>True</a:t>
            </a:r>
          </a:p>
          <a:p>
            <a:pPr marL="914400" lvl="1" indent="-514350">
              <a:buFont typeface="+mj-lt"/>
              <a:buAutoNum type="arabicPeriod"/>
            </a:pP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dirty="0" smtClean="0"/>
              <a:t>       </a:t>
            </a:r>
          </a:p>
          <a:p>
            <a:pPr marL="1188720" lvl="2" indent="-514350">
              <a:buNone/>
            </a:pPr>
            <a:r>
              <a:rPr lang="en-US" b="1" dirty="0" smtClean="0"/>
              <a:t>     Answer: </a:t>
            </a:r>
            <a:r>
              <a:rPr lang="en-US" dirty="0" smtClean="0"/>
              <a:t>True</a:t>
            </a:r>
          </a:p>
          <a:p>
            <a:pPr marL="914400" lvl="1" indent="-514350">
              <a:buFont typeface="+mj-lt"/>
              <a:buAutoNum type="arabicPeriod"/>
            </a:pPr>
            <a:r>
              <a:rPr lang="en-US" dirty="0" smtClean="0">
                <a:latin typeface="Cambria Math" pitchFamily="18" charset="0"/>
                <a:ea typeface="Cambria Math" pitchFamily="18" charset="0"/>
                <a:sym typeface="Symbol"/>
              </a:rPr>
              <a:t></a:t>
            </a:r>
            <a:r>
              <a:rPr lang="en-US" i="1" smtClean="0">
                <a:latin typeface="Cambria Math" pitchFamily="18" charset="0"/>
                <a:ea typeface="Cambria Math" pitchFamily="18" charset="0"/>
                <a:sym typeface="Symbol"/>
              </a:rPr>
              <a:t>x </a:t>
            </a:r>
            <a:r>
              <a:rPr lang="en-US" smtClean="0">
                <a:latin typeface="Cambria Math" pitchFamily="18" charset="0"/>
                <a:ea typeface="Cambria Math" pitchFamily="18" charset="0"/>
                <a:sym typeface="Symbol"/>
              </a:rPr>
              <a:t></a:t>
            </a:r>
            <a:r>
              <a:rPr lang="en-US" i="1" smtClean="0">
                <a:latin typeface="Cambria Math" pitchFamily="18" charset="0"/>
                <a:ea typeface="Cambria Math" pitchFamily="18" charset="0"/>
                <a:sym typeface="Symbol"/>
              </a:rPr>
              <a:t>y </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dirty="0" smtClean="0"/>
              <a:t>     </a:t>
            </a:r>
          </a:p>
          <a:p>
            <a:pPr marL="914400" lvl="1" indent="-514350">
              <a:buNone/>
            </a:pPr>
            <a:r>
              <a:rPr lang="en-US" b="1" dirty="0" smtClean="0"/>
              <a:t>       Answer: </a:t>
            </a:r>
            <a:r>
              <a:rPr lang="en-US" dirty="0" smtClean="0"/>
              <a:t>True</a:t>
            </a:r>
          </a:p>
          <a:p>
            <a:pPr marL="914400" lvl="1" indent="-514350">
              <a:buNone/>
            </a:pPr>
            <a:endParaRPr lang="en-US" dirty="0" smtClean="0"/>
          </a:p>
          <a:p>
            <a:pPr marL="914400" lvl="1" indent="-514350">
              <a:buNone/>
            </a:pPr>
            <a:endParaRPr lang="en-US" dirty="0" smtClean="0"/>
          </a:p>
          <a:p>
            <a:pPr marL="914400" lvl="1" indent="-514350">
              <a:buNone/>
            </a:pPr>
            <a:endParaRPr lang="en-US" dirty="0" smtClean="0"/>
          </a:p>
          <a:p>
            <a:pPr marL="914400" lvl="1" indent="-514350">
              <a:buNone/>
            </a:pPr>
            <a:endParaRPr lang="en-US" dirty="0" smtClean="0"/>
          </a:p>
          <a:p>
            <a:pPr marL="914400" lvl="1" indent="-514350">
              <a:buNone/>
            </a:pPr>
            <a:endParaRPr lang="en-US" dirty="0" smtClean="0"/>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Conjunction</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i="1" dirty="0" smtClean="0"/>
              <a:t>conjunction</a:t>
            </a:r>
            <a:r>
              <a:rPr lang="en-US" dirty="0" smtClean="0"/>
              <a:t> of propositions  </a:t>
            </a:r>
            <a:r>
              <a:rPr lang="en-US" i="1" dirty="0" smtClean="0">
                <a:latin typeface="Cambria Math" pitchFamily="18" charset="0"/>
                <a:ea typeface="Cambria Math" pitchFamily="18" charset="0"/>
              </a:rPr>
              <a:t>p</a:t>
            </a:r>
            <a:r>
              <a:rPr lang="en-US" dirty="0" smtClean="0"/>
              <a:t>  and  </a:t>
            </a:r>
            <a:r>
              <a:rPr lang="en-US" i="1" dirty="0" smtClean="0">
                <a:latin typeface="Cambria Math" pitchFamily="18" charset="0"/>
                <a:ea typeface="Cambria Math" pitchFamily="18" charset="0"/>
              </a:rPr>
              <a:t>q</a:t>
            </a:r>
            <a:r>
              <a:rPr lang="en-US" dirty="0" smtClean="0"/>
              <a:t>  is denoted by </a:t>
            </a:r>
            <a:r>
              <a:rPr lang="en-US" i="1" dirty="0" smtClean="0">
                <a:latin typeface="Cambria Math" pitchFamily="18" charset="0"/>
                <a:ea typeface="Cambria Math" pitchFamily="18" charset="0"/>
              </a:rPr>
              <a:t>p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q  </a:t>
            </a:r>
            <a:r>
              <a:rPr lang="en-US" dirty="0" smtClean="0"/>
              <a:t>and has this truth table:</a:t>
            </a:r>
          </a:p>
          <a:p>
            <a:endParaRPr lang="en-US" dirty="0" smtClean="0"/>
          </a:p>
          <a:p>
            <a:endParaRPr lang="en-US" dirty="0" smtClean="0"/>
          </a:p>
          <a:p>
            <a:endParaRPr lang="en-US" dirty="0" smtClean="0"/>
          </a:p>
          <a:p>
            <a:endParaRPr lang="en-US" dirty="0" smtClean="0"/>
          </a:p>
          <a:p>
            <a:endParaRPr lang="en-US" b="1" dirty="0" smtClean="0"/>
          </a:p>
          <a:p>
            <a:r>
              <a:rPr lang="en-US" b="1" dirty="0" smtClean="0"/>
              <a:t>Example</a:t>
            </a:r>
            <a:r>
              <a:rPr lang="en-US" dirty="0" smtClean="0"/>
              <a:t>:  If </a:t>
            </a:r>
            <a:r>
              <a:rPr lang="en-US" i="1" dirty="0" smtClean="0">
                <a:latin typeface="Cambria Math" pitchFamily="18" charset="0"/>
                <a:ea typeface="Cambria Math" pitchFamily="18" charset="0"/>
              </a:rPr>
              <a:t>p</a:t>
            </a:r>
            <a:r>
              <a:rPr lang="en-US" dirty="0" smtClean="0"/>
              <a:t>  denotes “I am at home.” and </a:t>
            </a:r>
            <a:r>
              <a:rPr lang="en-US" i="1" dirty="0" smtClean="0">
                <a:latin typeface="Cambria Math" pitchFamily="18" charset="0"/>
                <a:ea typeface="Cambria Math" pitchFamily="18" charset="0"/>
              </a:rPr>
              <a:t>q</a:t>
            </a:r>
            <a:r>
              <a:rPr lang="en-US" dirty="0" smtClean="0"/>
              <a:t>  denotes “It is raining.” then </a:t>
            </a:r>
            <a:r>
              <a:rPr lang="en-US" i="1" dirty="0" smtClean="0">
                <a:latin typeface="Cambria Math" pitchFamily="18" charset="0"/>
                <a:ea typeface="Cambria Math" pitchFamily="18" charset="0"/>
              </a:rPr>
              <a:t>p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t>   denotes “I am at home and it is raining.”</a:t>
            </a:r>
          </a:p>
        </p:txBody>
      </p:sp>
      <p:graphicFrame>
        <p:nvGraphicFramePr>
          <p:cNvPr id="10" name="Content Placeholder 3"/>
          <p:cNvGraphicFramePr>
            <a:graphicFrameLocks/>
          </p:cNvGraphicFramePr>
          <p:nvPr/>
        </p:nvGraphicFramePr>
        <p:xfrm>
          <a:off x="1295400" y="2819400"/>
          <a:ext cx="6096000" cy="1828800"/>
        </p:xfrm>
        <a:graphic>
          <a:graphicData uri="http://schemas.openxmlformats.org/drawingml/2006/table">
            <a:tbl>
              <a:tblPr firstRow="1" bandRow="1">
                <a:tableStyleId>{5C22544A-7EE6-4342-B048-85BDC9FD1C3A}</a:tableStyleId>
              </a:tblPr>
              <a:tblGrid>
                <a:gridCol w="2032000"/>
                <a:gridCol w="2032000"/>
                <a:gridCol w="2032000"/>
              </a:tblGrid>
              <a:tr h="304800">
                <a:tc>
                  <a:txBody>
                    <a:bodyPr/>
                    <a:lstStyle/>
                    <a:p>
                      <a:r>
                        <a:rPr lang="en-US" i="1" dirty="0" smtClean="0">
                          <a:latin typeface="Cambria Math" pitchFamily="18" charset="0"/>
                          <a:ea typeface="Cambria Math" pitchFamily="18" charset="0"/>
                        </a:rPr>
                        <a:t>p</a:t>
                      </a:r>
                      <a:endParaRPr lang="en-US" dirty="0"/>
                    </a:p>
                  </a:txBody>
                  <a:tcPr marL="91441" marR="91441"/>
                </a:tc>
                <a:tc>
                  <a:txBody>
                    <a:bodyPr/>
                    <a:lstStyle/>
                    <a:p>
                      <a:r>
                        <a:rPr lang="en-US" i="1" dirty="0" smtClean="0">
                          <a:latin typeface="Cambria Math" pitchFamily="18" charset="0"/>
                          <a:ea typeface="Cambria Math" pitchFamily="18" charset="0"/>
                        </a:rPr>
                        <a:t>q</a:t>
                      </a:r>
                      <a:endParaRPr lang="en-US" dirty="0"/>
                    </a:p>
                  </a:txBody>
                  <a:tcPr marL="91441" marR="91441"/>
                </a:tc>
                <a:tc>
                  <a:txBody>
                    <a:bodyPr/>
                    <a:lstStyle/>
                    <a:p>
                      <a:r>
                        <a:rPr lang="en-US" i="1" baseline="0" dirty="0" smtClean="0">
                          <a:latin typeface="Cambria Math" pitchFamily="18" charset="0"/>
                          <a:ea typeface="Cambria Math" pitchFamily="18" charset="0"/>
                        </a:rPr>
                        <a:t>p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q </a:t>
                      </a:r>
                      <a:endParaRPr lang="en-US" dirty="0"/>
                    </a:p>
                  </a:txBody>
                  <a:tcPr marL="91441" marR="91441"/>
                </a:tc>
              </a:tr>
              <a:tr h="304800">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r>
              <a:tr h="304800">
                <a:tc>
                  <a:txBody>
                    <a:bodyPr/>
                    <a:lstStyle/>
                    <a:p>
                      <a:r>
                        <a:rPr lang="en-US" dirty="0" smtClean="0"/>
                        <a:t>T</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r>
              <a:tr h="304800">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F</a:t>
                      </a:r>
                      <a:endParaRPr lang="en-US" dirty="0"/>
                    </a:p>
                  </a:txBody>
                  <a:tcPr marL="91441" marR="91441"/>
                </a:tc>
              </a:tr>
              <a:tr h="304800">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r>
            </a:tbl>
          </a:graphicData>
        </a:graphic>
      </p:graphicFrame>
      <p:sp>
        <p:nvSpPr>
          <p:cNvPr id="4" name="Slide Number Placeholder 3"/>
          <p:cNvSpPr>
            <a:spLocks noGrp="1"/>
          </p:cNvSpPr>
          <p:nvPr>
            <p:ph type="sldNum" sz="quarter" idx="12"/>
          </p:nvPr>
        </p:nvSpPr>
        <p:spPr/>
        <p:txBody>
          <a:bodyPr/>
          <a:lstStyle/>
          <a:p>
            <a:fld id="{9CA217EF-0505-4C33-BB20-8A8DF2039023}" type="slidenum">
              <a:rPr lang="en-US" smtClean="0"/>
              <a:pPr/>
              <a:t>12</a:t>
            </a:fld>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on Order of Quantifiers</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t>   </a:t>
            </a:r>
            <a:r>
              <a:rPr lang="en-US" b="1" dirty="0" smtClean="0"/>
              <a:t>Example </a:t>
            </a:r>
            <a:r>
              <a:rPr lang="en-US" b="1" dirty="0" smtClean="0">
                <a:latin typeface="Cambria Math" pitchFamily="18" charset="0"/>
                <a:ea typeface="Cambria Math" pitchFamily="18" charset="0"/>
              </a:rPr>
              <a:t>2</a:t>
            </a:r>
            <a:r>
              <a:rPr lang="en-US" dirty="0" smtClean="0"/>
              <a:t>: Let </a:t>
            </a:r>
            <a:r>
              <a:rPr lang="en-US" i="1" dirty="0" smtClean="0"/>
              <a:t>U</a:t>
            </a:r>
            <a:r>
              <a:rPr lang="en-US" dirty="0" smtClean="0"/>
              <a:t> be the real numbers,</a:t>
            </a:r>
          </a:p>
          <a:p>
            <a:pPr>
              <a:buNone/>
            </a:pPr>
            <a:r>
              <a:rPr lang="en-US" dirty="0" smtClean="0"/>
              <a:t>   Define </a:t>
            </a:r>
            <a:r>
              <a:rPr lang="en-US" i="1" dirty="0" smtClean="0"/>
              <a:t>P</a:t>
            </a:r>
            <a:r>
              <a:rPr lang="en-US" dirty="0" smtClean="0"/>
              <a:t>(</a:t>
            </a:r>
            <a:r>
              <a:rPr lang="en-US" i="1" dirty="0" err="1" smtClean="0"/>
              <a:t>x,y</a:t>
            </a:r>
            <a:r>
              <a:rPr lang="en-US" dirty="0" smtClean="0"/>
              <a:t>)</a:t>
            </a:r>
            <a:r>
              <a:rPr lang="en-US" i="1" dirty="0" smtClean="0"/>
              <a:t> </a:t>
            </a:r>
            <a:r>
              <a:rPr lang="en-US" dirty="0" smtClean="0"/>
              <a:t>:</a:t>
            </a:r>
            <a:r>
              <a:rPr lang="en-US" i="1" dirty="0" smtClean="0"/>
              <a:t> x / y </a:t>
            </a:r>
            <a:r>
              <a:rPr lang="en-US" dirty="0" smtClean="0"/>
              <a:t>= </a:t>
            </a:r>
            <a:r>
              <a:rPr lang="en-US" dirty="0" smtClean="0">
                <a:latin typeface="Cambria Math" pitchFamily="18" charset="0"/>
                <a:ea typeface="Cambria Math" pitchFamily="18" charset="0"/>
              </a:rPr>
              <a:t>1</a:t>
            </a:r>
          </a:p>
          <a:p>
            <a:pPr>
              <a:buNone/>
            </a:pPr>
            <a:r>
              <a:rPr lang="en-US" dirty="0" smtClean="0"/>
              <a:t>   What is the truth value of the following:</a:t>
            </a:r>
          </a:p>
          <a:p>
            <a:pPr marL="914400" lvl="1" indent="-514350">
              <a:buFont typeface="+mj-lt"/>
              <a:buAutoNum type="arabicPeriod"/>
            </a:pP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dirty="0" smtClean="0"/>
              <a:t>       </a:t>
            </a:r>
          </a:p>
          <a:p>
            <a:pPr marL="1188720" lvl="2" indent="-514350">
              <a:buNone/>
            </a:pPr>
            <a:r>
              <a:rPr lang="en-US" b="1" dirty="0" smtClean="0"/>
              <a:t>      Answer: </a:t>
            </a:r>
            <a:r>
              <a:rPr lang="en-US" dirty="0" smtClean="0"/>
              <a:t>False</a:t>
            </a:r>
            <a:endParaRPr lang="en-US" b="1" dirty="0" smtClean="0"/>
          </a:p>
          <a:p>
            <a:pPr marL="914400" lvl="1" indent="-514350">
              <a:buFont typeface="+mj-lt"/>
              <a:buAutoNum type="arabicPeriod"/>
            </a:pP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dirty="0" smtClean="0"/>
              <a:t>        </a:t>
            </a:r>
          </a:p>
          <a:p>
            <a:pPr marL="1188720" lvl="2" indent="-514350">
              <a:buNone/>
            </a:pPr>
            <a:r>
              <a:rPr lang="en-US" b="1" dirty="0" smtClean="0"/>
              <a:t>     Answer: </a:t>
            </a:r>
            <a:r>
              <a:rPr lang="en-US" dirty="0" smtClean="0"/>
              <a:t>True</a:t>
            </a:r>
          </a:p>
          <a:p>
            <a:pPr marL="914400" lvl="1" indent="-514350">
              <a:buFont typeface="+mj-lt"/>
              <a:buAutoNum type="arabicPeriod"/>
            </a:pP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dirty="0" smtClean="0"/>
              <a:t>       </a:t>
            </a:r>
          </a:p>
          <a:p>
            <a:pPr marL="1188720" lvl="2" indent="-514350">
              <a:buNone/>
            </a:pPr>
            <a:r>
              <a:rPr lang="en-US" b="1" dirty="0" smtClean="0"/>
              <a:t>    Answer: </a:t>
            </a:r>
            <a:r>
              <a:rPr lang="en-US" dirty="0" smtClean="0"/>
              <a:t>False</a:t>
            </a:r>
          </a:p>
          <a:p>
            <a:pPr marL="914400" lvl="1" indent="-514350">
              <a:buFont typeface="+mj-lt"/>
              <a:buAutoNum type="arabicPeriod"/>
            </a:pP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y P</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dirty="0" smtClean="0">
                <a:latin typeface="Cambria Math" pitchFamily="18" charset="0"/>
                <a:ea typeface="Cambria Math" pitchFamily="18" charset="0"/>
                <a:sym typeface="Symbol"/>
              </a:rPr>
              <a:t>)</a:t>
            </a:r>
            <a:r>
              <a:rPr lang="en-US" dirty="0" smtClean="0"/>
              <a:t>     </a:t>
            </a:r>
          </a:p>
          <a:p>
            <a:pPr marL="1188720" lvl="2" indent="-514350">
              <a:buNone/>
            </a:pPr>
            <a:r>
              <a:rPr lang="en-US" dirty="0" smtClean="0"/>
              <a:t>   </a:t>
            </a:r>
            <a:r>
              <a:rPr lang="en-US" b="1" dirty="0" smtClean="0"/>
              <a:t>Answer: </a:t>
            </a:r>
            <a:r>
              <a:rPr lang="en-US" dirty="0" smtClean="0"/>
              <a:t>True</a:t>
            </a:r>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Quantifications of Two Variables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8469521"/>
              </p:ext>
            </p:extLst>
          </p:nvPr>
        </p:nvGraphicFramePr>
        <p:xfrm>
          <a:off x="533400" y="2514600"/>
          <a:ext cx="8229600" cy="347979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Statement</a:t>
                      </a:r>
                      <a:endParaRPr lang="en-US" dirty="0"/>
                    </a:p>
                  </a:txBody>
                  <a:tcPr/>
                </a:tc>
                <a:tc>
                  <a:txBody>
                    <a:bodyPr/>
                    <a:lstStyle/>
                    <a:p>
                      <a:r>
                        <a:rPr lang="en-US" dirty="0" smtClean="0"/>
                        <a:t>When True?</a:t>
                      </a:r>
                      <a:endParaRPr lang="en-US" dirty="0"/>
                    </a:p>
                  </a:txBody>
                  <a:tcPr/>
                </a:tc>
                <a:tc>
                  <a:txBody>
                    <a:bodyPr/>
                    <a:lstStyle/>
                    <a:p>
                      <a:r>
                        <a:rPr lang="en-US" dirty="0" smtClean="0"/>
                        <a:t>When False</a:t>
                      </a:r>
                      <a:endParaRPr lang="en-US" dirty="0"/>
                    </a:p>
                  </a:txBody>
                  <a:tcPr/>
                </a:tc>
              </a:tr>
              <a:tr h="370840">
                <a:tc>
                  <a:txBody>
                    <a:bodyPr/>
                    <a:lstStyle/>
                    <a:p>
                      <a:endParaRPr lang="en-US" dirty="0" smtClean="0"/>
                    </a:p>
                    <a:p>
                      <a:endParaRPr lang="en-US" dirty="0" smtClean="0"/>
                    </a:p>
                    <a:p>
                      <a:endParaRPr lang="en-US" dirty="0"/>
                    </a:p>
                  </a:txBody>
                  <a:tcPr/>
                </a:tc>
                <a:tc>
                  <a:txBody>
                    <a:bodyPr/>
                    <a:lstStyle/>
                    <a:p>
                      <a:r>
                        <a:rPr lang="en-US" i="1" dirty="0" smtClean="0"/>
                        <a:t>P</a:t>
                      </a:r>
                      <a:r>
                        <a:rPr lang="en-US" dirty="0" smtClean="0"/>
                        <a:t>(</a:t>
                      </a:r>
                      <a:r>
                        <a:rPr lang="en-US" i="1" dirty="0" err="1" smtClean="0"/>
                        <a:t>x</a:t>
                      </a:r>
                      <a:r>
                        <a:rPr lang="en-US" dirty="0" err="1" smtClean="0"/>
                        <a:t>,</a:t>
                      </a:r>
                      <a:r>
                        <a:rPr lang="en-US" i="1" dirty="0" err="1" smtClean="0"/>
                        <a:t>y</a:t>
                      </a:r>
                      <a:r>
                        <a:rPr lang="en-US" dirty="0" smtClean="0"/>
                        <a:t>) is true for every pair </a:t>
                      </a:r>
                      <a:r>
                        <a:rPr lang="en-US" i="1" dirty="0" err="1" smtClean="0"/>
                        <a:t>x</a:t>
                      </a:r>
                      <a:r>
                        <a:rPr lang="en-US" dirty="0" err="1" smtClean="0"/>
                        <a:t>,</a:t>
                      </a:r>
                      <a:r>
                        <a:rPr lang="en-US" i="1" dirty="0" err="1" smtClean="0"/>
                        <a:t>y</a:t>
                      </a:r>
                      <a:r>
                        <a:rPr lang="en-US" dirty="0" smtClean="0"/>
                        <a:t>.</a:t>
                      </a:r>
                      <a:endParaRPr lang="en-US" dirty="0"/>
                    </a:p>
                  </a:txBody>
                  <a:tcPr/>
                </a:tc>
                <a:tc>
                  <a:txBody>
                    <a:bodyPr/>
                    <a:lstStyle/>
                    <a:p>
                      <a:r>
                        <a:rPr lang="en-US" dirty="0" smtClean="0"/>
                        <a:t>There is a pair </a:t>
                      </a:r>
                      <a:r>
                        <a:rPr lang="en-US" i="1" dirty="0" smtClean="0"/>
                        <a:t>x, y </a:t>
                      </a:r>
                      <a:r>
                        <a:rPr lang="en-US" dirty="0" smtClean="0"/>
                        <a:t>for</a:t>
                      </a:r>
                      <a:r>
                        <a:rPr lang="en-US" baseline="0" dirty="0" smtClean="0"/>
                        <a:t> which </a:t>
                      </a:r>
                      <a:r>
                        <a:rPr lang="en-US" i="1" baseline="0" dirty="0" smtClean="0"/>
                        <a:t>P</a:t>
                      </a:r>
                      <a:r>
                        <a:rPr lang="en-US" baseline="0" dirty="0" smtClean="0"/>
                        <a:t>(</a:t>
                      </a:r>
                      <a:r>
                        <a:rPr lang="en-US" i="1" baseline="0" dirty="0" err="1" smtClean="0"/>
                        <a:t>x,y</a:t>
                      </a:r>
                      <a:r>
                        <a:rPr lang="en-US" baseline="0" dirty="0" smtClean="0"/>
                        <a:t>) is false.</a:t>
                      </a:r>
                      <a:endParaRPr lang="en-US" dirty="0"/>
                    </a:p>
                  </a:txBody>
                  <a:tcPr/>
                </a:tc>
              </a:tr>
              <a:tr h="370840">
                <a:tc>
                  <a:txBody>
                    <a:bodyPr/>
                    <a:lstStyle/>
                    <a:p>
                      <a:endParaRPr lang="en-US" dirty="0" smtClean="0"/>
                    </a:p>
                    <a:p>
                      <a:endParaRPr lang="en-US" dirty="0"/>
                    </a:p>
                  </a:txBody>
                  <a:tcPr/>
                </a:tc>
                <a:tc>
                  <a:txBody>
                    <a:bodyPr/>
                    <a:lstStyle/>
                    <a:p>
                      <a:r>
                        <a:rPr lang="en-US" dirty="0" smtClean="0"/>
                        <a:t>For every </a:t>
                      </a:r>
                      <a:r>
                        <a:rPr lang="en-US" i="1" dirty="0" smtClean="0"/>
                        <a:t>x </a:t>
                      </a:r>
                      <a:r>
                        <a:rPr lang="en-US" dirty="0" smtClean="0"/>
                        <a:t>there is a </a:t>
                      </a:r>
                      <a:r>
                        <a:rPr lang="en-US" i="1" dirty="0" smtClean="0"/>
                        <a:t>y</a:t>
                      </a:r>
                      <a:r>
                        <a:rPr lang="en-US" dirty="0" smtClean="0"/>
                        <a:t> for which </a:t>
                      </a:r>
                      <a:r>
                        <a:rPr lang="en-US" i="1" dirty="0" smtClean="0"/>
                        <a:t>P</a:t>
                      </a:r>
                      <a:r>
                        <a:rPr lang="en-US" dirty="0" smtClean="0"/>
                        <a:t>(</a:t>
                      </a:r>
                      <a:r>
                        <a:rPr lang="en-US" i="1" dirty="0" err="1" smtClean="0"/>
                        <a:t>x,y</a:t>
                      </a:r>
                      <a:r>
                        <a:rPr lang="en-US" dirty="0" smtClean="0"/>
                        <a:t>) is true.</a:t>
                      </a:r>
                      <a:endParaRPr lang="en-US" dirty="0"/>
                    </a:p>
                  </a:txBody>
                  <a:tcPr/>
                </a:tc>
                <a:tc>
                  <a:txBody>
                    <a:bodyPr/>
                    <a:lstStyle/>
                    <a:p>
                      <a:r>
                        <a:rPr lang="en-US" dirty="0" smtClean="0"/>
                        <a:t>There is an x such that </a:t>
                      </a:r>
                      <a:r>
                        <a:rPr lang="en-US" i="1" dirty="0" smtClean="0"/>
                        <a:t>P</a:t>
                      </a:r>
                      <a:r>
                        <a:rPr lang="en-US" dirty="0" smtClean="0"/>
                        <a:t>(</a:t>
                      </a:r>
                      <a:r>
                        <a:rPr lang="en-US" i="1" dirty="0" err="1" smtClean="0"/>
                        <a:t>x,y</a:t>
                      </a:r>
                      <a:r>
                        <a:rPr lang="en-US" dirty="0" smtClean="0"/>
                        <a:t>) is false for every </a:t>
                      </a:r>
                      <a:r>
                        <a:rPr lang="en-US" i="1" dirty="0" smtClean="0"/>
                        <a:t>y</a:t>
                      </a:r>
                      <a:r>
                        <a:rPr lang="en-US" dirty="0" smtClean="0"/>
                        <a:t>.</a:t>
                      </a:r>
                      <a:endParaRPr lang="en-US" dirty="0"/>
                    </a:p>
                  </a:txBody>
                  <a:tcPr/>
                </a:tc>
              </a:tr>
              <a:tr h="370840">
                <a:tc>
                  <a:txBody>
                    <a:bodyPr/>
                    <a:lstStyle/>
                    <a:p>
                      <a:endParaRPr lang="en-US" dirty="0" smtClean="0"/>
                    </a:p>
                    <a:p>
                      <a:endParaRPr lang="en-US" dirty="0"/>
                    </a:p>
                  </a:txBody>
                  <a:tcPr/>
                </a:tc>
                <a:tc>
                  <a:txBody>
                    <a:bodyPr/>
                    <a:lstStyle/>
                    <a:p>
                      <a:r>
                        <a:rPr lang="en-US" dirty="0" smtClean="0"/>
                        <a:t>There is an </a:t>
                      </a:r>
                      <a:r>
                        <a:rPr lang="en-US" i="1" dirty="0" smtClean="0"/>
                        <a:t>x</a:t>
                      </a:r>
                      <a:r>
                        <a:rPr lang="en-US" dirty="0" smtClean="0"/>
                        <a:t> for which </a:t>
                      </a:r>
                      <a:r>
                        <a:rPr lang="en-US" i="1" dirty="0" smtClean="0"/>
                        <a:t>P</a:t>
                      </a:r>
                      <a:r>
                        <a:rPr lang="en-US" dirty="0" smtClean="0"/>
                        <a:t>(</a:t>
                      </a:r>
                      <a:r>
                        <a:rPr lang="en-US" i="1" dirty="0" err="1" smtClean="0"/>
                        <a:t>x,y</a:t>
                      </a:r>
                      <a:r>
                        <a:rPr lang="en-US" dirty="0" smtClean="0"/>
                        <a:t>) is true for every </a:t>
                      </a:r>
                      <a:r>
                        <a:rPr lang="en-US" i="1" dirty="0" smtClean="0"/>
                        <a:t>y</a:t>
                      </a:r>
                      <a:r>
                        <a:rPr lang="en-US" dirty="0" smtClean="0"/>
                        <a:t>.</a:t>
                      </a:r>
                      <a:endParaRPr lang="en-US" dirty="0"/>
                    </a:p>
                  </a:txBody>
                  <a:tcPr/>
                </a:tc>
                <a:tc>
                  <a:txBody>
                    <a:bodyPr/>
                    <a:lstStyle/>
                    <a:p>
                      <a:r>
                        <a:rPr lang="en-US" dirty="0" smtClean="0"/>
                        <a:t>For every </a:t>
                      </a:r>
                      <a:r>
                        <a:rPr lang="en-US" i="1" dirty="0" smtClean="0"/>
                        <a:t>x</a:t>
                      </a:r>
                      <a:r>
                        <a:rPr lang="en-US" dirty="0" smtClean="0"/>
                        <a:t> there is a </a:t>
                      </a:r>
                      <a:r>
                        <a:rPr lang="en-US" i="1" dirty="0" smtClean="0"/>
                        <a:t>y</a:t>
                      </a:r>
                      <a:r>
                        <a:rPr lang="en-US" dirty="0" smtClean="0"/>
                        <a:t> for which </a:t>
                      </a:r>
                      <a:r>
                        <a:rPr lang="en-US" i="1" dirty="0" smtClean="0"/>
                        <a:t>P</a:t>
                      </a:r>
                      <a:r>
                        <a:rPr lang="en-US" dirty="0" smtClean="0"/>
                        <a:t>(</a:t>
                      </a:r>
                      <a:r>
                        <a:rPr lang="en-US" i="1" dirty="0" err="1" smtClean="0"/>
                        <a:t>x</a:t>
                      </a:r>
                      <a:r>
                        <a:rPr lang="en-US" dirty="0" err="1" smtClean="0"/>
                        <a:t>,</a:t>
                      </a:r>
                      <a:r>
                        <a:rPr lang="en-US" i="1" dirty="0" err="1" smtClean="0"/>
                        <a:t>y</a:t>
                      </a:r>
                      <a:r>
                        <a:rPr lang="en-US" dirty="0" smtClean="0"/>
                        <a:t>) is false.</a:t>
                      </a:r>
                      <a:endParaRPr lang="en-US" dirty="0"/>
                    </a:p>
                  </a:txBody>
                  <a:tcPr/>
                </a:tc>
              </a:tr>
              <a:tr h="370840">
                <a:tc>
                  <a:txBody>
                    <a:bodyPr/>
                    <a:lstStyle/>
                    <a:p>
                      <a:endParaRPr lang="en-US" dirty="0" smtClean="0"/>
                    </a:p>
                    <a:p>
                      <a:endParaRPr lang="en-US" dirty="0" smtClean="0"/>
                    </a:p>
                    <a:p>
                      <a:endParaRPr lang="en-US" dirty="0"/>
                    </a:p>
                  </a:txBody>
                  <a:tcPr/>
                </a:tc>
                <a:tc>
                  <a:txBody>
                    <a:bodyPr/>
                    <a:lstStyle/>
                    <a:p>
                      <a:r>
                        <a:rPr lang="en-US" dirty="0" smtClean="0"/>
                        <a:t>There is a pair </a:t>
                      </a:r>
                      <a:r>
                        <a:rPr lang="en-US" i="1" dirty="0" smtClean="0"/>
                        <a:t>x, y </a:t>
                      </a:r>
                      <a:r>
                        <a:rPr lang="en-US" dirty="0" smtClean="0"/>
                        <a:t>for which </a:t>
                      </a:r>
                      <a:r>
                        <a:rPr lang="en-US" i="1" dirty="0" smtClean="0"/>
                        <a:t>P</a:t>
                      </a:r>
                      <a:r>
                        <a:rPr lang="en-US" dirty="0" smtClean="0"/>
                        <a:t>(</a:t>
                      </a:r>
                      <a:r>
                        <a:rPr lang="en-US" i="1" dirty="0" err="1" smtClean="0"/>
                        <a:t>x,y</a:t>
                      </a:r>
                      <a:r>
                        <a:rPr lang="en-US" dirty="0" smtClean="0"/>
                        <a:t>) is true.</a:t>
                      </a:r>
                      <a:endParaRPr lang="en-US" dirty="0"/>
                    </a:p>
                  </a:txBody>
                  <a:tcPr/>
                </a:tc>
                <a:tc>
                  <a:txBody>
                    <a:bodyPr/>
                    <a:lstStyle/>
                    <a:p>
                      <a:r>
                        <a:rPr lang="en-US" i="1" dirty="0" smtClean="0"/>
                        <a:t>P</a:t>
                      </a:r>
                      <a:r>
                        <a:rPr lang="en-US" dirty="0" smtClean="0"/>
                        <a:t>(</a:t>
                      </a:r>
                      <a:r>
                        <a:rPr lang="en-US" i="1" dirty="0" err="1" smtClean="0"/>
                        <a:t>x</a:t>
                      </a:r>
                      <a:r>
                        <a:rPr lang="en-US" dirty="0" err="1" smtClean="0"/>
                        <a:t>,</a:t>
                      </a:r>
                      <a:r>
                        <a:rPr lang="en-US" i="1" dirty="0" err="1" smtClean="0"/>
                        <a:t>y</a:t>
                      </a:r>
                      <a:r>
                        <a:rPr lang="en-US" dirty="0" smtClean="0"/>
                        <a:t>) is false for every pair </a:t>
                      </a:r>
                      <a:r>
                        <a:rPr lang="en-US" i="1" dirty="0" err="1" smtClean="0"/>
                        <a:t>x,y</a:t>
                      </a:r>
                      <a:endParaRPr lang="en-US" i="1" dirty="0"/>
                    </a:p>
                  </a:txBody>
                  <a:tcPr/>
                </a:tc>
              </a:tr>
            </a:tbl>
          </a:graphicData>
        </a:graphic>
      </p:graphicFrame>
      <p:pic>
        <p:nvPicPr>
          <p:cNvPr id="5" name="Picture 4" descr="addin_tmp.png"/>
          <p:cNvPicPr>
            <a:picLocks noChangeAspect="1"/>
          </p:cNvPicPr>
          <p:nvPr>
            <p:custDataLst>
              <p:tags r:id="rId1"/>
            </p:custDataLst>
          </p:nvPr>
        </p:nvPicPr>
        <p:blipFill>
          <a:blip r:embed="rId8" cstate="print"/>
          <a:stretch>
            <a:fillRect/>
          </a:stretch>
        </p:blipFill>
        <p:spPr>
          <a:xfrm>
            <a:off x="914400" y="2971800"/>
            <a:ext cx="1320165" cy="255270"/>
          </a:xfrm>
          <a:prstGeom prst="rect">
            <a:avLst/>
          </a:prstGeom>
        </p:spPr>
      </p:pic>
      <p:pic>
        <p:nvPicPr>
          <p:cNvPr id="6" name="Picture 5" descr="addin_tmp.png"/>
          <p:cNvPicPr>
            <a:picLocks noChangeAspect="1"/>
          </p:cNvPicPr>
          <p:nvPr>
            <p:custDataLst>
              <p:tags r:id="rId2"/>
            </p:custDataLst>
          </p:nvPr>
        </p:nvPicPr>
        <p:blipFill>
          <a:blip r:embed="rId9" cstate="print"/>
          <a:stretch>
            <a:fillRect/>
          </a:stretch>
        </p:blipFill>
        <p:spPr>
          <a:xfrm>
            <a:off x="914400" y="3429000"/>
            <a:ext cx="1320165" cy="255270"/>
          </a:xfrm>
          <a:prstGeom prst="rect">
            <a:avLst/>
          </a:prstGeom>
        </p:spPr>
      </p:pic>
      <p:pic>
        <p:nvPicPr>
          <p:cNvPr id="10" name="Picture 9" descr="addin_tmp.png"/>
          <p:cNvPicPr>
            <a:picLocks noChangeAspect="1"/>
          </p:cNvPicPr>
          <p:nvPr>
            <p:custDataLst>
              <p:tags r:id="rId3"/>
            </p:custDataLst>
          </p:nvPr>
        </p:nvPicPr>
        <p:blipFill>
          <a:blip r:embed="rId10" cstate="print"/>
          <a:stretch>
            <a:fillRect/>
          </a:stretch>
        </p:blipFill>
        <p:spPr>
          <a:xfrm>
            <a:off x="914400" y="3962400"/>
            <a:ext cx="1320165" cy="255270"/>
          </a:xfrm>
          <a:prstGeom prst="rect">
            <a:avLst/>
          </a:prstGeom>
        </p:spPr>
      </p:pic>
      <p:pic>
        <p:nvPicPr>
          <p:cNvPr id="11" name="Picture 10" descr="addin_tmp.png"/>
          <p:cNvPicPr>
            <a:picLocks noChangeAspect="1"/>
          </p:cNvPicPr>
          <p:nvPr>
            <p:custDataLst>
              <p:tags r:id="rId4"/>
            </p:custDataLst>
          </p:nvPr>
        </p:nvPicPr>
        <p:blipFill>
          <a:blip r:embed="rId11" cstate="print"/>
          <a:stretch>
            <a:fillRect/>
          </a:stretch>
        </p:blipFill>
        <p:spPr>
          <a:xfrm>
            <a:off x="990600" y="4572000"/>
            <a:ext cx="1306830" cy="255270"/>
          </a:xfrm>
          <a:prstGeom prst="rect">
            <a:avLst/>
          </a:prstGeom>
        </p:spPr>
      </p:pic>
      <p:pic>
        <p:nvPicPr>
          <p:cNvPr id="9" name="Picture 8" descr="addin_tmp.png"/>
          <p:cNvPicPr>
            <a:picLocks noChangeAspect="1"/>
          </p:cNvPicPr>
          <p:nvPr>
            <p:custDataLst>
              <p:tags r:id="rId5"/>
            </p:custDataLst>
          </p:nvPr>
        </p:nvPicPr>
        <p:blipFill>
          <a:blip r:embed="rId12" cstate="print"/>
          <a:stretch>
            <a:fillRect/>
          </a:stretch>
        </p:blipFill>
        <p:spPr>
          <a:xfrm>
            <a:off x="990600" y="5181600"/>
            <a:ext cx="1306830" cy="255270"/>
          </a:xfrm>
          <a:prstGeom prst="rect">
            <a:avLst/>
          </a:prstGeom>
        </p:spPr>
      </p:pic>
      <p:pic>
        <p:nvPicPr>
          <p:cNvPr id="13" name="Picture 12" descr="addin_tmp.png"/>
          <p:cNvPicPr>
            <a:picLocks noChangeAspect="1"/>
          </p:cNvPicPr>
          <p:nvPr>
            <p:custDataLst>
              <p:tags r:id="rId6"/>
            </p:custDataLst>
          </p:nvPr>
        </p:nvPicPr>
        <p:blipFill>
          <a:blip r:embed="rId13" cstate="print"/>
          <a:stretch>
            <a:fillRect/>
          </a:stretch>
        </p:blipFill>
        <p:spPr>
          <a:xfrm>
            <a:off x="979170" y="5638800"/>
            <a:ext cx="1306830" cy="255270"/>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Translating Nested Quantifiers into English</a:t>
            </a:r>
            <a:endParaRPr lang="en-US" dirty="0"/>
          </a:p>
        </p:txBody>
      </p:sp>
      <p:sp>
        <p:nvSpPr>
          <p:cNvPr id="3" name="Content Placeholder 2"/>
          <p:cNvSpPr>
            <a:spLocks noGrp="1"/>
          </p:cNvSpPr>
          <p:nvPr>
            <p:ph idx="1"/>
          </p:nvPr>
        </p:nvSpPr>
        <p:spPr/>
        <p:txBody>
          <a:bodyPr>
            <a:normAutofit lnSpcReduction="10000"/>
          </a:bodyPr>
          <a:lstStyle/>
          <a:p>
            <a:pPr marL="274320" lvl="1" indent="-274320">
              <a:buClr>
                <a:schemeClr val="accent3"/>
              </a:buClr>
              <a:buSzPct val="95000"/>
              <a:buNone/>
            </a:pPr>
            <a:r>
              <a:rPr lang="en-US" b="1" dirty="0" smtClean="0"/>
              <a:t>Example </a:t>
            </a:r>
            <a:r>
              <a:rPr lang="en-US" b="1" dirty="0" smtClean="0">
                <a:latin typeface="Cambria Math" pitchFamily="18" charset="0"/>
                <a:ea typeface="Cambria Math" pitchFamily="18" charset="0"/>
              </a:rPr>
              <a:t>1</a:t>
            </a:r>
            <a:r>
              <a:rPr lang="en-US" dirty="0" smtClean="0"/>
              <a:t>: Translate the statement </a:t>
            </a:r>
          </a:p>
          <a:p>
            <a:pPr marL="274320" lvl="1" indent="-274320">
              <a:buClr>
                <a:schemeClr val="accent3"/>
              </a:buClr>
              <a:buSzPct val="95000"/>
              <a:buNone/>
            </a:pP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C</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C</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y</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a:ea typeface="Cambria Math"/>
                <a:sym typeface="Symbol"/>
              </a:rPr>
              <a:t> F</a:t>
            </a:r>
            <a:r>
              <a:rPr lang="en-US" dirty="0" smtClean="0">
                <a:latin typeface="Cambria Math"/>
                <a:ea typeface="Cambria Math"/>
                <a:sym typeface="Symbol"/>
              </a:rPr>
              <a:t>(</a:t>
            </a:r>
            <a:r>
              <a:rPr lang="en-US" i="1" dirty="0" smtClean="0">
                <a:latin typeface="Cambria Math"/>
                <a:ea typeface="Cambria Math"/>
                <a:sym typeface="Symbol"/>
              </a:rPr>
              <a:t>x, y</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 </a:t>
            </a:r>
            <a:endParaRPr lang="en-US" i="1" dirty="0" smtClean="0">
              <a:latin typeface="Cambria Math"/>
              <a:ea typeface="Cambria Math"/>
              <a:sym typeface="Symbol"/>
            </a:endParaRPr>
          </a:p>
          <a:p>
            <a:pPr marL="274320" lvl="1" indent="-274320">
              <a:buClr>
                <a:schemeClr val="accent3"/>
              </a:buClr>
              <a:buSzPct val="95000"/>
              <a:buNone/>
            </a:pPr>
            <a:r>
              <a:rPr lang="en-US" dirty="0" smtClean="0"/>
              <a:t>    where C(</a:t>
            </a:r>
            <a:r>
              <a:rPr lang="en-US" i="1" dirty="0" smtClean="0"/>
              <a:t>x</a:t>
            </a:r>
            <a:r>
              <a:rPr lang="en-US" dirty="0" smtClean="0"/>
              <a:t>) is “</a:t>
            </a:r>
            <a:r>
              <a:rPr lang="en-US" i="1" dirty="0" smtClean="0"/>
              <a:t>x</a:t>
            </a:r>
            <a:r>
              <a:rPr lang="en-US" dirty="0" smtClean="0"/>
              <a:t> has a computer,” and </a:t>
            </a:r>
            <a:r>
              <a:rPr lang="en-US" i="1" dirty="0" err="1" smtClean="0"/>
              <a:t>F</a:t>
            </a:r>
            <a:r>
              <a:rPr lang="en-US" dirty="0" err="1" smtClean="0"/>
              <a:t>(</a:t>
            </a:r>
            <a:r>
              <a:rPr lang="en-US" i="1" dirty="0" err="1" smtClean="0"/>
              <a:t>x</a:t>
            </a:r>
            <a:r>
              <a:rPr lang="en-US" dirty="0" err="1" smtClean="0"/>
              <a:t>,</a:t>
            </a:r>
            <a:r>
              <a:rPr lang="en-US" i="1" dirty="0" err="1" smtClean="0"/>
              <a:t>y</a:t>
            </a:r>
            <a:r>
              <a:rPr lang="en-US" dirty="0" smtClean="0"/>
              <a:t>) is “</a:t>
            </a:r>
            <a:r>
              <a:rPr lang="en-US" i="1" dirty="0" smtClean="0"/>
              <a:t>x</a:t>
            </a:r>
            <a:r>
              <a:rPr lang="en-US" dirty="0" smtClean="0"/>
              <a:t> and </a:t>
            </a:r>
            <a:r>
              <a:rPr lang="en-US" i="1" dirty="0" smtClean="0"/>
              <a:t>y</a:t>
            </a:r>
            <a:r>
              <a:rPr lang="en-US" dirty="0" smtClean="0"/>
              <a:t> are friends,” and the domain for both </a:t>
            </a:r>
            <a:r>
              <a:rPr lang="en-US" i="1" dirty="0" smtClean="0"/>
              <a:t>x</a:t>
            </a:r>
            <a:r>
              <a:rPr lang="en-US" dirty="0" smtClean="0"/>
              <a:t> and </a:t>
            </a:r>
            <a:r>
              <a:rPr lang="en-US" i="1" dirty="0" smtClean="0"/>
              <a:t>y</a:t>
            </a:r>
            <a:r>
              <a:rPr lang="en-US" dirty="0" smtClean="0"/>
              <a:t> consists of all students in your school. </a:t>
            </a:r>
          </a:p>
          <a:p>
            <a:pPr marL="274320" lvl="1" indent="-274320">
              <a:buClr>
                <a:schemeClr val="accent3"/>
              </a:buClr>
              <a:buSzPct val="95000"/>
              <a:buNone/>
            </a:pPr>
            <a:r>
              <a:rPr lang="en-US" dirty="0" smtClean="0"/>
              <a:t>    </a:t>
            </a:r>
            <a:r>
              <a:rPr lang="en-US" b="1" dirty="0" smtClean="0"/>
              <a:t>Solution</a:t>
            </a:r>
            <a:r>
              <a:rPr lang="en-US" dirty="0" smtClean="0"/>
              <a:t>: Every student in your school has a computer or has a friend who has a computer. </a:t>
            </a:r>
          </a:p>
          <a:p>
            <a:pPr marL="274320" lvl="1" indent="-274320">
              <a:buClr>
                <a:schemeClr val="accent3"/>
              </a:buClr>
              <a:buSzPct val="95000"/>
              <a:buNone/>
            </a:pPr>
            <a:r>
              <a:rPr lang="en-US" b="1" dirty="0" smtClean="0"/>
              <a:t>Example </a:t>
            </a:r>
            <a:r>
              <a:rPr lang="en-US" b="1" dirty="0" smtClean="0">
                <a:latin typeface="Cambria Math" pitchFamily="18" charset="0"/>
                <a:ea typeface="Cambria Math" pitchFamily="18" charset="0"/>
              </a:rPr>
              <a:t>2</a:t>
            </a:r>
            <a:r>
              <a:rPr lang="en-US" dirty="0" smtClean="0"/>
              <a:t>:  </a:t>
            </a:r>
            <a:r>
              <a:rPr lang="en-US" dirty="0" smtClean="0">
                <a:sym typeface="Symbol"/>
              </a:rPr>
              <a:t>Translate the statement</a:t>
            </a:r>
            <a:endParaRPr lang="en-US" i="1" dirty="0" smtClean="0">
              <a:latin typeface="Cambria Math"/>
              <a:ea typeface="Cambria Math"/>
              <a:sym typeface="Symbol"/>
            </a:endParaRPr>
          </a:p>
          <a:p>
            <a:pPr>
              <a:buNone/>
            </a:pPr>
            <a:r>
              <a:rPr lang="en-US" dirty="0" smtClean="0"/>
              <a:t>        </a:t>
            </a:r>
            <a:r>
              <a:rPr lang="en-US" dirty="0" smtClean="0">
                <a:sym typeface="Symbol"/>
              </a:rPr>
              <a:t></a:t>
            </a:r>
            <a:r>
              <a:rPr lang="en-US" i="1" dirty="0" err="1" smtClean="0">
                <a:sym typeface="Symbol"/>
              </a:rPr>
              <a:t>x</a:t>
            </a:r>
            <a:r>
              <a:rPr lang="en-US" dirty="0" err="1"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y</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z </a:t>
            </a:r>
            <a:r>
              <a:rPr lang="en-US" dirty="0" smtClean="0">
                <a:latin typeface="Cambria Math" pitchFamily="18" charset="0"/>
                <a:ea typeface="Cambria Math" pitchFamily="18" charset="0"/>
                <a:sym typeface="Symbol"/>
              </a:rPr>
              <a:t>((</a:t>
            </a:r>
            <a:r>
              <a:rPr lang="en-US" i="1" dirty="0" smtClean="0">
                <a:latin typeface="Cambria Math"/>
                <a:ea typeface="Cambria Math"/>
                <a:sym typeface="Symbol"/>
              </a:rPr>
              <a:t>F</a:t>
            </a:r>
            <a:r>
              <a:rPr lang="en-US" dirty="0" smtClean="0">
                <a:latin typeface="Cambria Math"/>
                <a:ea typeface="Cambria Math"/>
                <a:sym typeface="Symbol"/>
              </a:rPr>
              <a:t>(</a:t>
            </a:r>
            <a:r>
              <a:rPr lang="en-US" i="1" dirty="0" err="1" smtClean="0">
                <a:latin typeface="Cambria Math"/>
                <a:ea typeface="Cambria Math"/>
                <a:sym typeface="Symbol"/>
              </a:rPr>
              <a:t>x,y</a:t>
            </a:r>
            <a:r>
              <a:rPr lang="en-US" dirty="0" smtClean="0">
                <a:latin typeface="Cambria Math"/>
                <a:ea typeface="Cambria Math"/>
                <a:sym typeface="Symbol"/>
              </a:rPr>
              <a:t>) ∧</a:t>
            </a:r>
            <a:r>
              <a:rPr lang="en-US" i="1" dirty="0" smtClean="0">
                <a:latin typeface="Cambria Math"/>
                <a:ea typeface="Cambria Math"/>
                <a:sym typeface="Symbol"/>
              </a:rPr>
              <a:t> F</a:t>
            </a:r>
            <a:r>
              <a:rPr lang="en-US" dirty="0" smtClean="0">
                <a:latin typeface="Cambria Math"/>
                <a:ea typeface="Cambria Math"/>
                <a:sym typeface="Symbol"/>
              </a:rPr>
              <a:t>(</a:t>
            </a:r>
            <a:r>
              <a:rPr lang="en-US" i="1" dirty="0" err="1" smtClean="0">
                <a:latin typeface="Cambria Math"/>
                <a:ea typeface="Cambria Math"/>
                <a:sym typeface="Symbol"/>
              </a:rPr>
              <a:t>x,z</a:t>
            </a:r>
            <a:r>
              <a:rPr lang="en-US" dirty="0" smtClean="0">
                <a:latin typeface="Cambria Math"/>
                <a:ea typeface="Cambria Math"/>
                <a:sym typeface="Symbol"/>
              </a:rPr>
              <a:t>)</a:t>
            </a:r>
            <a:r>
              <a:rPr lang="en-US" i="1" dirty="0" smtClean="0">
                <a:latin typeface="Cambria Math"/>
                <a:ea typeface="Cambria Math"/>
                <a:sym typeface="Symbol"/>
              </a:rPr>
              <a:t> </a:t>
            </a:r>
            <a:r>
              <a:rPr lang="en-US" dirty="0" smtClean="0">
                <a:latin typeface="Cambria Math"/>
                <a:ea typeface="Cambria Math"/>
                <a:sym typeface="Symbol"/>
              </a:rPr>
              <a:t>∧</a:t>
            </a:r>
            <a:r>
              <a:rPr lang="en-US" i="1" dirty="0" smtClean="0">
                <a:latin typeface="Cambria Math"/>
                <a:ea typeface="Cambria Math"/>
                <a:sym typeface="Symbol"/>
              </a:rPr>
              <a:t> </a:t>
            </a:r>
            <a:r>
              <a:rPr lang="en-US" dirty="0" smtClean="0">
                <a:latin typeface="Cambria Math"/>
                <a:ea typeface="Cambria Math"/>
                <a:sym typeface="Symbol"/>
              </a:rPr>
              <a:t>(</a:t>
            </a:r>
            <a:r>
              <a:rPr lang="en-US" i="1" dirty="0" smtClean="0">
                <a:latin typeface="Cambria Math"/>
                <a:ea typeface="Cambria Math"/>
                <a:sym typeface="Symbol"/>
              </a:rPr>
              <a:t>y ≠z</a:t>
            </a:r>
            <a:r>
              <a:rPr lang="en-US" dirty="0" smtClean="0">
                <a:latin typeface="Cambria Math"/>
                <a:ea typeface="Cambria Math"/>
                <a:sym typeface="Symbol"/>
              </a:rPr>
              <a:t>))→¬</a:t>
            </a:r>
            <a:r>
              <a:rPr lang="en-US" i="1" dirty="0" smtClean="0">
                <a:latin typeface="Cambria Math"/>
                <a:ea typeface="Cambria Math"/>
                <a:sym typeface="Symbol"/>
              </a:rPr>
              <a:t>F</a:t>
            </a:r>
            <a:r>
              <a:rPr lang="en-US" dirty="0" smtClean="0">
                <a:latin typeface="Cambria Math"/>
                <a:ea typeface="Cambria Math"/>
                <a:sym typeface="Symbol"/>
              </a:rPr>
              <a:t>(</a:t>
            </a:r>
            <a:r>
              <a:rPr lang="en-US" i="1" dirty="0" err="1" smtClean="0">
                <a:latin typeface="Cambria Math"/>
                <a:ea typeface="Cambria Math"/>
                <a:sym typeface="Symbol"/>
              </a:rPr>
              <a:t>y,z</a:t>
            </a:r>
            <a:r>
              <a:rPr lang="en-US" dirty="0" smtClean="0">
                <a:latin typeface="Cambria Math"/>
                <a:ea typeface="Cambria Math"/>
                <a:sym typeface="Symbol"/>
              </a:rPr>
              <a:t>))</a:t>
            </a:r>
          </a:p>
          <a:p>
            <a:pPr>
              <a:buNone/>
            </a:pPr>
            <a:r>
              <a:rPr lang="en-US" i="1" dirty="0" smtClean="0">
                <a:latin typeface="Cambria Math"/>
                <a:ea typeface="Cambria Math"/>
                <a:sym typeface="Symbol"/>
              </a:rPr>
              <a:t>   </a:t>
            </a:r>
            <a:r>
              <a:rPr lang="en-US" b="1" dirty="0" smtClean="0"/>
              <a:t>Solution</a:t>
            </a:r>
            <a:r>
              <a:rPr lang="en-US" dirty="0" smtClean="0"/>
              <a:t>: There is a student for which none of whose friends are also friends with each other.</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Translating Mathematical Statements into Predicate Logic </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 </a:t>
            </a:r>
            <a:r>
              <a:rPr lang="en-US" dirty="0" smtClean="0">
                <a:latin typeface="Cambria Math" pitchFamily="18" charset="0"/>
                <a:ea typeface="Cambria Math" pitchFamily="18" charset="0"/>
              </a:rPr>
              <a:t>:</a:t>
            </a:r>
            <a:r>
              <a:rPr lang="en-US" dirty="0" smtClean="0"/>
              <a:t> Translate “The sum of two positive integers is always positive” into a logical expression.</a:t>
            </a:r>
          </a:p>
          <a:p>
            <a:pPr>
              <a:buNone/>
            </a:pPr>
            <a:r>
              <a:rPr lang="en-US" b="1" dirty="0" smtClean="0"/>
              <a:t>  Solution</a:t>
            </a:r>
            <a:r>
              <a:rPr lang="en-US" dirty="0" smtClean="0"/>
              <a:t>:</a:t>
            </a:r>
          </a:p>
          <a:p>
            <a:pPr marL="850392" lvl="1" indent="-457200">
              <a:buFont typeface="+mj-lt"/>
              <a:buAutoNum type="arabicPeriod"/>
            </a:pPr>
            <a:r>
              <a:rPr lang="en-US" dirty="0" smtClean="0"/>
              <a:t>Rewrite the statement to make the implied quantifiers and domains explicit:</a:t>
            </a:r>
          </a:p>
          <a:p>
            <a:pPr marL="1124712" lvl="2" indent="-457200">
              <a:buNone/>
            </a:pPr>
            <a:r>
              <a:rPr lang="en-US" dirty="0" smtClean="0"/>
              <a:t>“For every two integers, if these integers are both positive, then the sum of these integers is positive.”</a:t>
            </a:r>
          </a:p>
          <a:p>
            <a:pPr marL="850392" lvl="1" indent="-457200">
              <a:buFont typeface="+mj-lt"/>
              <a:buAutoNum type="arabicPeriod"/>
            </a:pPr>
            <a:r>
              <a:rPr lang="en-US" dirty="0" smtClean="0"/>
              <a:t>Introduce the variables </a:t>
            </a:r>
            <a:r>
              <a:rPr lang="en-US" i="1" dirty="0" smtClean="0"/>
              <a:t>x</a:t>
            </a:r>
            <a:r>
              <a:rPr lang="en-US" dirty="0" smtClean="0"/>
              <a:t> and </a:t>
            </a:r>
            <a:r>
              <a:rPr lang="en-US" i="1" dirty="0" smtClean="0"/>
              <a:t>y</a:t>
            </a:r>
            <a:r>
              <a:rPr lang="en-US" dirty="0" smtClean="0"/>
              <a:t>, and specify the domain, to obtain:</a:t>
            </a:r>
          </a:p>
          <a:p>
            <a:pPr marL="1124712" lvl="2" indent="-457200">
              <a:buNone/>
            </a:pPr>
            <a:r>
              <a:rPr lang="en-US" dirty="0" smtClean="0"/>
              <a:t>“For all positive integers </a:t>
            </a:r>
            <a:r>
              <a:rPr lang="en-US" i="1" dirty="0" smtClean="0"/>
              <a:t>x</a:t>
            </a:r>
            <a:r>
              <a:rPr lang="en-US" dirty="0" smtClean="0"/>
              <a:t> and </a:t>
            </a:r>
            <a:r>
              <a:rPr lang="en-US" i="1" dirty="0" smtClean="0"/>
              <a:t>y</a:t>
            </a:r>
            <a:r>
              <a:rPr lang="en-US" dirty="0" smtClean="0"/>
              <a:t>, </a:t>
            </a:r>
            <a:r>
              <a:rPr lang="en-US" i="1" dirty="0" smtClean="0"/>
              <a:t>x</a:t>
            </a:r>
            <a:r>
              <a:rPr lang="en-US" dirty="0" smtClean="0"/>
              <a:t> </a:t>
            </a:r>
            <a:r>
              <a:rPr lang="en-US" i="1" dirty="0" smtClean="0"/>
              <a:t>+ y</a:t>
            </a:r>
            <a:r>
              <a:rPr lang="en-US" dirty="0" smtClean="0"/>
              <a:t> is positive.”</a:t>
            </a:r>
          </a:p>
          <a:p>
            <a:pPr marL="850392" lvl="1" indent="-457200">
              <a:buFont typeface="+mj-lt"/>
              <a:buAutoNum type="arabicPeriod"/>
            </a:pPr>
            <a:r>
              <a:rPr lang="en-US" dirty="0" smtClean="0"/>
              <a:t>The result is:</a:t>
            </a:r>
          </a:p>
          <a:p>
            <a:pPr marL="1124712" lvl="2" indent="-457200">
              <a:buNone/>
            </a:pPr>
            <a:r>
              <a:rPr lang="en-US" dirty="0" smtClean="0">
                <a:latin typeface="Cambria Math"/>
                <a:ea typeface="Cambria Math"/>
                <a:sym typeface="Symbol"/>
              </a:rPr>
              <a:t>            </a:t>
            </a:r>
            <a:r>
              <a:rPr lang="en-US" i="1" dirty="0" smtClean="0">
                <a:ea typeface="Cambria Math"/>
                <a:sym typeface="Symbol"/>
              </a:rPr>
              <a:t>x</a:t>
            </a:r>
            <a:r>
              <a:rPr lang="en-US" dirty="0" smtClean="0">
                <a:latin typeface="Cambria Math"/>
                <a:ea typeface="Cambria Math"/>
                <a:sym typeface="Symbol"/>
              </a:rPr>
              <a:t>  </a:t>
            </a:r>
            <a:r>
              <a:rPr lang="en-US" i="1" dirty="0" smtClean="0">
                <a:latin typeface="Cambria Math"/>
                <a:ea typeface="Cambria Math"/>
                <a:sym typeface="Symbol"/>
              </a:rPr>
              <a:t>y </a:t>
            </a:r>
            <a:r>
              <a:rPr lang="en-US" dirty="0" smtClean="0">
                <a:latin typeface="Cambria Math"/>
                <a:ea typeface="Cambria Math"/>
                <a:sym typeface="Symbol"/>
              </a:rPr>
              <a:t>((</a:t>
            </a:r>
            <a:r>
              <a:rPr lang="en-US" i="1" dirty="0" smtClean="0">
                <a:ea typeface="Cambria Math"/>
                <a:sym typeface="Symbol"/>
              </a:rPr>
              <a:t>x</a:t>
            </a:r>
            <a:r>
              <a:rPr lang="en-US" dirty="0" smtClean="0">
                <a:latin typeface="Cambria Math"/>
                <a:ea typeface="Cambria Math"/>
                <a:sym typeface="Symbol"/>
              </a:rPr>
              <a:t> &gt; 0)∧ (</a:t>
            </a:r>
            <a:r>
              <a:rPr lang="en-US" i="1" dirty="0" smtClean="0">
                <a:ea typeface="Cambria Math"/>
                <a:sym typeface="Symbol"/>
              </a:rPr>
              <a:t>y </a:t>
            </a:r>
            <a:r>
              <a:rPr lang="en-US" dirty="0" smtClean="0">
                <a:latin typeface="Cambria Math"/>
                <a:ea typeface="Cambria Math"/>
                <a:sym typeface="Symbol"/>
              </a:rPr>
              <a:t>&gt; 0)</a:t>
            </a:r>
            <a:r>
              <a:rPr lang="en-US" dirty="0" smtClean="0">
                <a:latin typeface="Cambria Math"/>
                <a:ea typeface="Cambria Math"/>
              </a:rPr>
              <a:t>→ (</a:t>
            </a:r>
            <a:r>
              <a:rPr lang="en-US" i="1" dirty="0" smtClean="0">
                <a:ea typeface="Cambria Math"/>
              </a:rPr>
              <a:t>x</a:t>
            </a:r>
            <a:r>
              <a:rPr lang="en-US" dirty="0" smtClean="0">
                <a:latin typeface="Cambria Math"/>
                <a:ea typeface="Cambria Math"/>
              </a:rPr>
              <a:t> + </a:t>
            </a:r>
            <a:r>
              <a:rPr lang="en-US" i="1" dirty="0" smtClean="0">
                <a:ea typeface="Cambria Math"/>
              </a:rPr>
              <a:t>y </a:t>
            </a:r>
            <a:r>
              <a:rPr lang="en-US" dirty="0" smtClean="0">
                <a:latin typeface="Cambria Math"/>
                <a:ea typeface="Cambria Math"/>
              </a:rPr>
              <a:t>&gt; 0))</a:t>
            </a:r>
          </a:p>
          <a:p>
            <a:pPr marL="1124712" lvl="2" indent="-457200">
              <a:buNone/>
            </a:pPr>
            <a:r>
              <a:rPr lang="en-US" dirty="0" smtClean="0">
                <a:latin typeface="Cambria Math"/>
                <a:ea typeface="Cambria Math"/>
              </a:rPr>
              <a:t> where the domain of both variables consists of all integers</a:t>
            </a: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123</a:t>
            </a:fld>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on Translation from English</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dirty="0" smtClean="0"/>
              <a:t>  Choose the obvious predicates and express in predicate logic.</a:t>
            </a:r>
          </a:p>
          <a:p>
            <a:pPr marL="514350" indent="-514350">
              <a:buNone/>
            </a:pPr>
            <a:r>
              <a:rPr lang="en-US" b="1" dirty="0" smtClean="0"/>
              <a:t>Example </a:t>
            </a:r>
            <a:r>
              <a:rPr lang="en-US" b="1" dirty="0" smtClean="0">
                <a:latin typeface="Cambria Math" pitchFamily="18" charset="0"/>
                <a:ea typeface="Cambria Math" pitchFamily="18" charset="0"/>
              </a:rPr>
              <a:t>1</a:t>
            </a:r>
            <a:r>
              <a:rPr lang="en-US" dirty="0" smtClean="0"/>
              <a:t>: “Brothers are siblings.”</a:t>
            </a:r>
          </a:p>
          <a:p>
            <a:pPr marL="514350" indent="-514350">
              <a:buNone/>
            </a:pPr>
            <a:r>
              <a:rPr lang="en-US" dirty="0" smtClean="0">
                <a:sym typeface="Symbol"/>
              </a:rPr>
              <a:t>            </a:t>
            </a:r>
            <a:r>
              <a:rPr lang="en-US" b="1" dirty="0" smtClean="0">
                <a:sym typeface="Symbol"/>
              </a:rPr>
              <a:t>Solution</a:t>
            </a:r>
            <a:r>
              <a:rPr lang="en-US" dirty="0" smtClean="0">
                <a:sym typeface="Symbol"/>
              </a:rPr>
              <a:t>: </a:t>
            </a:r>
            <a:r>
              <a:rPr lang="en-US" i="1" dirty="0" smtClean="0">
                <a:sym typeface="Symbol"/>
              </a:rPr>
              <a:t>x</a:t>
            </a:r>
            <a:r>
              <a:rPr lang="en-US" dirty="0" smtClean="0">
                <a:sym typeface="Symbol"/>
              </a:rPr>
              <a:t> </a:t>
            </a:r>
            <a:r>
              <a:rPr lang="en-US" i="1" dirty="0" smtClean="0">
                <a:sym typeface="Symbol"/>
              </a:rPr>
              <a:t>y</a:t>
            </a:r>
            <a:r>
              <a:rPr lang="en-US" dirty="0" smtClean="0">
                <a:sym typeface="Symbol"/>
              </a:rPr>
              <a:t> (</a:t>
            </a:r>
            <a:r>
              <a:rPr lang="en-US" i="1" dirty="0" smtClean="0">
                <a:sym typeface="Symbol"/>
              </a:rPr>
              <a:t>B</a:t>
            </a:r>
            <a:r>
              <a:rPr lang="en-US" dirty="0" smtClean="0">
                <a:sym typeface="Symbol"/>
              </a:rPr>
              <a:t>(</a:t>
            </a:r>
            <a:r>
              <a:rPr lang="en-US" dirty="0" err="1" smtClean="0">
                <a:sym typeface="Symbol"/>
              </a:rPr>
              <a:t>x,y</a:t>
            </a:r>
            <a:r>
              <a:rPr lang="en-US" dirty="0" smtClean="0">
                <a:sym typeface="Symbol"/>
              </a:rPr>
              <a:t>) </a:t>
            </a:r>
            <a:r>
              <a:rPr lang="en-US" dirty="0" smtClean="0">
                <a:latin typeface="Cambria Math"/>
                <a:ea typeface="Cambria Math"/>
                <a:sym typeface="Symbol"/>
              </a:rPr>
              <a:t>→ </a:t>
            </a:r>
            <a:r>
              <a:rPr lang="en-US" i="1" dirty="0" smtClean="0">
                <a:latin typeface="Cambria Math"/>
                <a:ea typeface="Cambria Math"/>
                <a:sym typeface="Symbol"/>
              </a:rPr>
              <a:t>S</a:t>
            </a:r>
            <a:r>
              <a:rPr lang="en-US" dirty="0" smtClean="0">
                <a:latin typeface="Cambria Math"/>
                <a:ea typeface="Cambria Math"/>
                <a:sym typeface="Symbol"/>
              </a:rPr>
              <a:t>(</a:t>
            </a:r>
            <a:r>
              <a:rPr lang="en-US" dirty="0" err="1" smtClean="0">
                <a:latin typeface="Cambria Math"/>
                <a:ea typeface="Cambria Math"/>
                <a:sym typeface="Symbol"/>
              </a:rPr>
              <a:t>x,y</a:t>
            </a:r>
            <a:r>
              <a:rPr lang="en-US" dirty="0" smtClean="0">
                <a:latin typeface="Cambria Math"/>
                <a:ea typeface="Cambria Math"/>
                <a:sym typeface="Symbol"/>
              </a:rPr>
              <a:t>))</a:t>
            </a:r>
            <a:endParaRPr lang="en-US" dirty="0" smtClean="0"/>
          </a:p>
          <a:p>
            <a:pPr marL="514350" indent="-514350">
              <a:buNone/>
            </a:pPr>
            <a:r>
              <a:rPr lang="en-US" b="1" dirty="0" smtClean="0"/>
              <a:t>Example </a:t>
            </a:r>
            <a:r>
              <a:rPr lang="en-US" b="1" dirty="0" smtClean="0">
                <a:latin typeface="Cambria Math" pitchFamily="18" charset="0"/>
                <a:ea typeface="Cambria Math" pitchFamily="18" charset="0"/>
              </a:rPr>
              <a:t>2</a:t>
            </a:r>
            <a:r>
              <a:rPr lang="en-US" dirty="0" smtClean="0"/>
              <a:t>: “Siblinghood is symmetric.”</a:t>
            </a:r>
          </a:p>
          <a:p>
            <a:pPr marL="514350" indent="-514350">
              <a:buNone/>
            </a:pPr>
            <a:r>
              <a:rPr lang="en-US" dirty="0" smtClean="0">
                <a:sym typeface="Symbol"/>
              </a:rPr>
              <a:t>            </a:t>
            </a:r>
            <a:r>
              <a:rPr lang="en-US" b="1" dirty="0" smtClean="0">
                <a:sym typeface="Symbol"/>
              </a:rPr>
              <a:t>Solution</a:t>
            </a:r>
            <a:r>
              <a:rPr lang="en-US" dirty="0" smtClean="0">
                <a:sym typeface="Symbol"/>
              </a:rPr>
              <a:t>: </a:t>
            </a:r>
            <a:r>
              <a:rPr lang="en-US" i="1" dirty="0" smtClean="0">
                <a:sym typeface="Symbol"/>
              </a:rPr>
              <a:t>x</a:t>
            </a:r>
            <a:r>
              <a:rPr lang="en-US" dirty="0" smtClean="0">
                <a:sym typeface="Symbol"/>
              </a:rPr>
              <a:t> </a:t>
            </a:r>
            <a:r>
              <a:rPr lang="en-US" i="1" dirty="0" smtClean="0">
                <a:sym typeface="Symbol"/>
              </a:rPr>
              <a:t>y</a:t>
            </a:r>
            <a:r>
              <a:rPr lang="en-US" dirty="0" smtClean="0">
                <a:sym typeface="Symbol"/>
              </a:rPr>
              <a:t> (</a:t>
            </a:r>
            <a:r>
              <a:rPr lang="en-US" i="1" dirty="0" smtClean="0">
                <a:sym typeface="Symbol"/>
              </a:rPr>
              <a:t>S</a:t>
            </a:r>
            <a:r>
              <a:rPr lang="en-US" dirty="0" smtClean="0">
                <a:sym typeface="Symbol"/>
              </a:rPr>
              <a:t>(</a:t>
            </a:r>
            <a:r>
              <a:rPr lang="en-US" i="1" dirty="0" err="1" smtClean="0">
                <a:sym typeface="Symbol"/>
              </a:rPr>
              <a:t>x,y</a:t>
            </a:r>
            <a:r>
              <a:rPr lang="en-US" dirty="0" smtClean="0">
                <a:sym typeface="Symbol"/>
              </a:rPr>
              <a:t>) </a:t>
            </a:r>
            <a:r>
              <a:rPr lang="en-US" dirty="0" smtClean="0">
                <a:latin typeface="Cambria Math"/>
                <a:ea typeface="Cambria Math"/>
                <a:sym typeface="Symbol"/>
              </a:rPr>
              <a:t>→ </a:t>
            </a:r>
            <a:r>
              <a:rPr lang="en-US" i="1" dirty="0" smtClean="0">
                <a:latin typeface="Cambria Math"/>
                <a:ea typeface="Cambria Math"/>
                <a:sym typeface="Symbol"/>
              </a:rPr>
              <a:t>S</a:t>
            </a:r>
            <a:r>
              <a:rPr lang="en-US" dirty="0" smtClean="0">
                <a:latin typeface="Cambria Math"/>
                <a:ea typeface="Cambria Math"/>
                <a:sym typeface="Symbol"/>
              </a:rPr>
              <a:t>(</a:t>
            </a:r>
            <a:r>
              <a:rPr lang="en-US" i="1" dirty="0" err="1" smtClean="0">
                <a:latin typeface="Cambria Math"/>
                <a:ea typeface="Cambria Math"/>
                <a:sym typeface="Symbol"/>
              </a:rPr>
              <a:t>y,x</a:t>
            </a:r>
            <a:r>
              <a:rPr lang="en-US" dirty="0" smtClean="0">
                <a:latin typeface="Cambria Math"/>
                <a:ea typeface="Cambria Math"/>
                <a:sym typeface="Symbol"/>
              </a:rPr>
              <a:t>))</a:t>
            </a:r>
            <a:endParaRPr lang="en-US" dirty="0" smtClean="0"/>
          </a:p>
          <a:p>
            <a:pPr marL="514350" indent="-514350">
              <a:buNone/>
            </a:pPr>
            <a:r>
              <a:rPr lang="en-US" b="1" dirty="0" smtClean="0"/>
              <a:t>Example </a:t>
            </a:r>
            <a:r>
              <a:rPr lang="en-US" b="1" dirty="0" smtClean="0">
                <a:latin typeface="Cambria Math" pitchFamily="18" charset="0"/>
                <a:ea typeface="Cambria Math" pitchFamily="18" charset="0"/>
              </a:rPr>
              <a:t>3</a:t>
            </a:r>
            <a:r>
              <a:rPr lang="en-US" dirty="0" smtClean="0"/>
              <a:t>: “Everybody loves somebody.”</a:t>
            </a:r>
          </a:p>
          <a:p>
            <a:pPr marL="514350" indent="-514350">
              <a:buNone/>
            </a:pPr>
            <a:r>
              <a:rPr lang="en-US" dirty="0" smtClean="0">
                <a:sym typeface="Symbol"/>
              </a:rPr>
              <a:t>            </a:t>
            </a:r>
            <a:r>
              <a:rPr lang="en-US" b="1" dirty="0" smtClean="0">
                <a:sym typeface="Symbol"/>
              </a:rPr>
              <a:t>Solution</a:t>
            </a:r>
            <a:r>
              <a:rPr lang="en-US" dirty="0" smtClean="0">
                <a:sym typeface="Symbol"/>
              </a:rPr>
              <a:t>: </a:t>
            </a:r>
            <a:r>
              <a:rPr lang="en-US" i="1" dirty="0" smtClean="0">
                <a:sym typeface="Symbol"/>
              </a:rPr>
              <a:t>x</a:t>
            </a:r>
            <a:r>
              <a:rPr lang="en-US" dirty="0" smtClean="0">
                <a:sym typeface="Symbol"/>
              </a:rPr>
              <a:t> </a:t>
            </a:r>
            <a:r>
              <a:rPr lang="en-US" i="1" dirty="0" smtClean="0">
                <a:sym typeface="Symbol"/>
              </a:rPr>
              <a:t>y</a:t>
            </a:r>
            <a:r>
              <a:rPr lang="en-US" dirty="0" smtClean="0">
                <a:sym typeface="Symbol"/>
              </a:rPr>
              <a:t> </a:t>
            </a:r>
            <a:r>
              <a:rPr lang="en-US" i="1" dirty="0" smtClean="0">
                <a:sym typeface="Symbol"/>
              </a:rPr>
              <a:t>L</a:t>
            </a:r>
            <a:r>
              <a:rPr lang="en-US" dirty="0" smtClean="0">
                <a:sym typeface="Symbol"/>
              </a:rPr>
              <a:t>(</a:t>
            </a:r>
            <a:r>
              <a:rPr lang="en-US" i="1" dirty="0" err="1" smtClean="0">
                <a:sym typeface="Symbol"/>
              </a:rPr>
              <a:t>x,y</a:t>
            </a:r>
            <a:r>
              <a:rPr lang="en-US" dirty="0" smtClean="0">
                <a:sym typeface="Symbol"/>
              </a:rPr>
              <a:t>)</a:t>
            </a:r>
            <a:endParaRPr lang="en-US" dirty="0" smtClean="0"/>
          </a:p>
          <a:p>
            <a:pPr marL="514350" indent="-514350">
              <a:buNone/>
            </a:pPr>
            <a:r>
              <a:rPr lang="en-US" b="1" dirty="0" smtClean="0"/>
              <a:t>Example </a:t>
            </a:r>
            <a:r>
              <a:rPr lang="en-US" b="1" dirty="0" smtClean="0">
                <a:latin typeface="Cambria Math" pitchFamily="18" charset="0"/>
                <a:ea typeface="Cambria Math" pitchFamily="18" charset="0"/>
              </a:rPr>
              <a:t>4</a:t>
            </a:r>
            <a:r>
              <a:rPr lang="en-US" dirty="0" smtClean="0"/>
              <a:t>: “There is someone who is loved by everyone.”</a:t>
            </a:r>
          </a:p>
          <a:p>
            <a:pPr marL="514350" indent="-514350">
              <a:buNone/>
            </a:pPr>
            <a:r>
              <a:rPr lang="en-US" b="1" dirty="0" smtClean="0">
                <a:sym typeface="Symbol"/>
              </a:rPr>
              <a:t>            Solution</a:t>
            </a:r>
            <a:r>
              <a:rPr lang="en-US" dirty="0" smtClean="0">
                <a:sym typeface="Symbol"/>
              </a:rPr>
              <a:t>: </a:t>
            </a:r>
            <a:r>
              <a:rPr lang="en-US" i="1" dirty="0" smtClean="0">
                <a:sym typeface="Symbol"/>
              </a:rPr>
              <a:t>y</a:t>
            </a:r>
            <a:r>
              <a:rPr lang="en-US" dirty="0" smtClean="0">
                <a:sym typeface="Symbol"/>
              </a:rPr>
              <a:t> </a:t>
            </a:r>
            <a:r>
              <a:rPr lang="en-US" i="1" dirty="0" smtClean="0">
                <a:sym typeface="Symbol"/>
              </a:rPr>
              <a:t>x</a:t>
            </a:r>
            <a:r>
              <a:rPr lang="en-US" dirty="0" smtClean="0">
                <a:sym typeface="Symbol"/>
              </a:rPr>
              <a:t> </a:t>
            </a:r>
            <a:r>
              <a:rPr lang="en-US" i="1" dirty="0" smtClean="0">
                <a:sym typeface="Symbol"/>
              </a:rPr>
              <a:t>L</a:t>
            </a:r>
            <a:r>
              <a:rPr lang="en-US" dirty="0" smtClean="0">
                <a:sym typeface="Symbol"/>
              </a:rPr>
              <a:t>(</a:t>
            </a:r>
            <a:r>
              <a:rPr lang="en-US" i="1" dirty="0" err="1" smtClean="0">
                <a:sym typeface="Symbol"/>
              </a:rPr>
              <a:t>x,y</a:t>
            </a:r>
            <a:r>
              <a:rPr lang="en-US" dirty="0" smtClean="0">
                <a:sym typeface="Symbol"/>
              </a:rPr>
              <a:t>)</a:t>
            </a:r>
            <a:endParaRPr lang="en-US" dirty="0" smtClean="0"/>
          </a:p>
          <a:p>
            <a:pPr marL="514350" indent="-514350">
              <a:buNone/>
            </a:pPr>
            <a:r>
              <a:rPr lang="en-US" b="1" dirty="0" smtClean="0"/>
              <a:t>Example </a:t>
            </a:r>
            <a:r>
              <a:rPr lang="en-US" b="1" dirty="0" smtClean="0">
                <a:latin typeface="Cambria Math" pitchFamily="18" charset="0"/>
                <a:ea typeface="Cambria Math" pitchFamily="18" charset="0"/>
              </a:rPr>
              <a:t>5</a:t>
            </a:r>
            <a:r>
              <a:rPr lang="en-US" dirty="0" smtClean="0"/>
              <a:t>: “There is someone who loves someone.”</a:t>
            </a:r>
          </a:p>
          <a:p>
            <a:pPr marL="514350" indent="-514350">
              <a:buNone/>
            </a:pPr>
            <a:r>
              <a:rPr lang="en-US" b="1" dirty="0" smtClean="0">
                <a:sym typeface="Symbol"/>
              </a:rPr>
              <a:t>            Solution</a:t>
            </a:r>
            <a:r>
              <a:rPr lang="en-US" dirty="0" smtClean="0">
                <a:sym typeface="Symbol"/>
              </a:rPr>
              <a:t>: </a:t>
            </a:r>
            <a:r>
              <a:rPr lang="en-US" i="1" dirty="0" smtClean="0">
                <a:sym typeface="Symbol"/>
              </a:rPr>
              <a:t>x</a:t>
            </a:r>
            <a:r>
              <a:rPr lang="en-US" dirty="0" smtClean="0">
                <a:sym typeface="Symbol"/>
              </a:rPr>
              <a:t> </a:t>
            </a:r>
            <a:r>
              <a:rPr lang="en-US" i="1" dirty="0" smtClean="0">
                <a:sym typeface="Symbol"/>
              </a:rPr>
              <a:t>y</a:t>
            </a:r>
            <a:r>
              <a:rPr lang="en-US" dirty="0" smtClean="0">
                <a:sym typeface="Symbol"/>
              </a:rPr>
              <a:t> </a:t>
            </a:r>
            <a:r>
              <a:rPr lang="en-US" i="1" dirty="0" smtClean="0">
                <a:sym typeface="Symbol"/>
              </a:rPr>
              <a:t>L</a:t>
            </a:r>
            <a:r>
              <a:rPr lang="en-US" dirty="0" smtClean="0">
                <a:sym typeface="Symbol"/>
              </a:rPr>
              <a:t>(</a:t>
            </a:r>
            <a:r>
              <a:rPr lang="en-US" i="1" dirty="0" err="1" smtClean="0">
                <a:sym typeface="Symbol"/>
              </a:rPr>
              <a:t>x,y</a:t>
            </a:r>
            <a:r>
              <a:rPr lang="en-US" dirty="0" smtClean="0">
                <a:sym typeface="Symbol"/>
              </a:rPr>
              <a:t>)</a:t>
            </a:r>
            <a:endParaRPr lang="en-US" dirty="0" smtClean="0"/>
          </a:p>
          <a:p>
            <a:pPr marL="514350" indent="-514350">
              <a:buNone/>
            </a:pPr>
            <a:r>
              <a:rPr lang="en-US" b="1" dirty="0" smtClean="0"/>
              <a:t>Example </a:t>
            </a:r>
            <a:r>
              <a:rPr lang="en-US" b="1" dirty="0" smtClean="0">
                <a:latin typeface="Cambria Math" pitchFamily="18" charset="0"/>
                <a:ea typeface="Cambria Math" pitchFamily="18" charset="0"/>
              </a:rPr>
              <a:t>6</a:t>
            </a:r>
            <a:r>
              <a:rPr lang="en-US" dirty="0" smtClean="0"/>
              <a:t>: “Everyone loves himself”</a:t>
            </a:r>
          </a:p>
          <a:p>
            <a:pPr marL="514350" indent="-514350">
              <a:buNone/>
            </a:pPr>
            <a:r>
              <a:rPr lang="en-US" b="1" dirty="0" smtClean="0">
                <a:sym typeface="Symbol"/>
              </a:rPr>
              <a:t>            Solution</a:t>
            </a:r>
            <a:r>
              <a:rPr lang="en-US" dirty="0" smtClean="0">
                <a:sym typeface="Symbol"/>
              </a:rPr>
              <a:t>: </a:t>
            </a:r>
            <a:r>
              <a:rPr lang="en-US" i="1" dirty="0" smtClean="0">
                <a:sym typeface="Symbol"/>
              </a:rPr>
              <a:t>x</a:t>
            </a:r>
            <a:r>
              <a:rPr lang="en-US" dirty="0" smtClean="0">
                <a:sym typeface="Symbol"/>
              </a:rPr>
              <a:t> </a:t>
            </a:r>
            <a:r>
              <a:rPr lang="en-US" i="1" dirty="0" smtClean="0">
                <a:sym typeface="Symbol"/>
              </a:rPr>
              <a:t>L</a:t>
            </a:r>
            <a:r>
              <a:rPr lang="en-US" dirty="0" smtClean="0">
                <a:sym typeface="Symbol"/>
              </a:rPr>
              <a:t>(</a:t>
            </a:r>
            <a:r>
              <a:rPr lang="en-US" i="1" dirty="0" err="1" smtClean="0">
                <a:sym typeface="Symbol"/>
              </a:rPr>
              <a:t>x</a:t>
            </a:r>
            <a:r>
              <a:rPr lang="en-US" dirty="0" err="1" smtClean="0">
                <a:sym typeface="Symbol"/>
              </a:rPr>
              <a:t>,</a:t>
            </a:r>
            <a:r>
              <a:rPr lang="en-US" i="1" dirty="0" err="1" smtClean="0">
                <a:sym typeface="Symbol"/>
              </a:rPr>
              <a:t>x</a:t>
            </a:r>
            <a:r>
              <a:rPr lang="en-US" dirty="0" smtClean="0">
                <a:sym typeface="Symbol"/>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Foundations: Logic and Proofs</a:t>
            </a:r>
            <a:endParaRPr lang="en-US" dirty="0"/>
          </a:p>
        </p:txBody>
      </p:sp>
      <p:sp>
        <p:nvSpPr>
          <p:cNvPr id="3" name="Subtitle 2"/>
          <p:cNvSpPr>
            <a:spLocks noGrp="1"/>
          </p:cNvSpPr>
          <p:nvPr>
            <p:ph type="subTitle" idx="1"/>
          </p:nvPr>
        </p:nvSpPr>
        <p:spPr/>
        <p:txBody>
          <a:bodyPr/>
          <a:lstStyle/>
          <a:p>
            <a:r>
              <a:rPr lang="en-US" dirty="0" smtClean="0"/>
              <a:t>Chapter 1, Part III: Proofs</a:t>
            </a:r>
            <a:endParaRPr lang="en-US" dirty="0"/>
          </a:p>
        </p:txBody>
      </p:sp>
      <p:sp>
        <p:nvSpPr>
          <p:cNvPr id="5" name="TextBox 4"/>
          <p:cNvSpPr txBox="1"/>
          <p:nvPr/>
        </p:nvSpPr>
        <p:spPr>
          <a:xfrm>
            <a:off x="2286000" y="4648200"/>
            <a:ext cx="3962400" cy="369332"/>
          </a:xfrm>
          <a:prstGeom prst="rect">
            <a:avLst/>
          </a:prstGeom>
          <a:noFill/>
        </p:spPr>
        <p:txBody>
          <a:bodyPr wrap="square" rtlCol="0">
            <a:spAutoFit/>
          </a:bodyPr>
          <a:lstStyle/>
          <a:p>
            <a:r>
              <a:rPr lang="en-US" dirty="0" smtClean="0"/>
              <a:t>With Question/Answer Animations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Valid Arguments and Rules of Inference</a:t>
            </a:r>
          </a:p>
          <a:p>
            <a:r>
              <a:rPr lang="en-US" dirty="0" smtClean="0"/>
              <a:t>Proof Methods</a:t>
            </a:r>
          </a:p>
          <a:p>
            <a:r>
              <a:rPr lang="en-US" dirty="0" smtClean="0"/>
              <a:t>Proof Strategies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126</a:t>
            </a:fld>
            <a:endParaRPr 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Rules of Inference</a:t>
            </a:r>
            <a:endParaRPr lang="en-US" dirty="0"/>
          </a:p>
        </p:txBody>
      </p:sp>
      <p:sp>
        <p:nvSpPr>
          <p:cNvPr id="3" name="Subtitle 2"/>
          <p:cNvSpPr>
            <a:spLocks noGrp="1"/>
          </p:cNvSpPr>
          <p:nvPr>
            <p:ph type="subTitle" idx="1"/>
          </p:nvPr>
        </p:nvSpPr>
        <p:spPr/>
        <p:txBody>
          <a:bodyPr/>
          <a:lstStyle/>
          <a:p>
            <a:r>
              <a:rPr lang="en-US" smtClean="0"/>
              <a:t>Section 1.6</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127</a:t>
            </a:fld>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Valid Arguments</a:t>
            </a:r>
          </a:p>
          <a:p>
            <a:r>
              <a:rPr lang="en-US" dirty="0" smtClean="0"/>
              <a:t>Inference Rules for Propositional Logic</a:t>
            </a:r>
          </a:p>
          <a:p>
            <a:r>
              <a:rPr lang="en-US" dirty="0" smtClean="0"/>
              <a:t>Using Rules of Inference to Build Arguments</a:t>
            </a:r>
          </a:p>
          <a:p>
            <a:r>
              <a:rPr lang="en-US" dirty="0" smtClean="0"/>
              <a:t>Rules of Inference for Quantified Statements</a:t>
            </a:r>
          </a:p>
          <a:p>
            <a:r>
              <a:rPr lang="en-US" dirty="0" smtClean="0"/>
              <a:t>Building Arguments for Quantified Statements</a:t>
            </a:r>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128</a:t>
            </a:fld>
            <a:endParaRPr 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Revisiting the Socrates Example</a:t>
            </a:r>
            <a:endParaRPr lang="en-US" dirty="0"/>
          </a:p>
        </p:txBody>
      </p:sp>
      <p:sp>
        <p:nvSpPr>
          <p:cNvPr id="3" name="Content Placeholder 2"/>
          <p:cNvSpPr>
            <a:spLocks noGrp="1"/>
          </p:cNvSpPr>
          <p:nvPr>
            <p:ph idx="1"/>
          </p:nvPr>
        </p:nvSpPr>
        <p:spPr/>
        <p:txBody>
          <a:bodyPr/>
          <a:lstStyle/>
          <a:p>
            <a:r>
              <a:rPr lang="en-US" dirty="0" smtClean="0"/>
              <a:t>We have the two premises:</a:t>
            </a:r>
          </a:p>
          <a:p>
            <a:pPr lvl="1"/>
            <a:r>
              <a:rPr lang="en-US" dirty="0" smtClean="0"/>
              <a:t>“All men are mortal.”</a:t>
            </a:r>
          </a:p>
          <a:p>
            <a:pPr lvl="1"/>
            <a:r>
              <a:rPr lang="en-US" dirty="0" smtClean="0"/>
              <a:t>“Socrates is a man.”</a:t>
            </a:r>
          </a:p>
          <a:p>
            <a:r>
              <a:rPr lang="en-US" dirty="0" smtClean="0"/>
              <a:t>And the conclusion: </a:t>
            </a:r>
          </a:p>
          <a:p>
            <a:pPr lvl="1"/>
            <a:r>
              <a:rPr lang="en-US" dirty="0" smtClean="0"/>
              <a:t>“Socrates is mortal.”</a:t>
            </a:r>
          </a:p>
          <a:p>
            <a:r>
              <a:rPr lang="en-US" dirty="0" smtClean="0"/>
              <a:t>How do we get the conclusion from the premises?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129</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Disjunction</a:t>
            </a:r>
            <a:endParaRPr lang="en-US" dirty="0"/>
          </a:p>
        </p:txBody>
      </p:sp>
      <p:sp>
        <p:nvSpPr>
          <p:cNvPr id="3" name="Content Placeholder 2"/>
          <p:cNvSpPr>
            <a:spLocks noGrp="1"/>
          </p:cNvSpPr>
          <p:nvPr>
            <p:ph idx="1"/>
          </p:nvPr>
        </p:nvSpPr>
        <p:spPr>
          <a:xfrm>
            <a:off x="457200" y="1935480"/>
            <a:ext cx="8229600" cy="4693920"/>
          </a:xfrm>
        </p:spPr>
        <p:txBody>
          <a:bodyPr/>
          <a:lstStyle/>
          <a:p>
            <a:r>
              <a:rPr lang="en-US" dirty="0" smtClean="0"/>
              <a:t>The </a:t>
            </a:r>
            <a:r>
              <a:rPr lang="en-US" i="1" dirty="0" smtClean="0"/>
              <a:t>disjunction</a:t>
            </a:r>
            <a:r>
              <a:rPr lang="en-US" dirty="0" smtClean="0"/>
              <a:t> of propositions  </a:t>
            </a:r>
            <a:r>
              <a:rPr lang="en-US" i="1" dirty="0" smtClean="0">
                <a:latin typeface="Cambria Math" pitchFamily="18" charset="0"/>
                <a:ea typeface="Cambria Math" pitchFamily="18" charset="0"/>
              </a:rPr>
              <a:t>p</a:t>
            </a:r>
            <a:r>
              <a:rPr lang="en-US" dirty="0" smtClean="0"/>
              <a:t>  and </a:t>
            </a:r>
            <a:r>
              <a:rPr lang="en-US" i="1" dirty="0" smtClean="0">
                <a:latin typeface="Cambria Math" pitchFamily="18" charset="0"/>
                <a:ea typeface="Cambria Math" pitchFamily="18" charset="0"/>
              </a:rPr>
              <a:t>q</a:t>
            </a:r>
            <a:r>
              <a:rPr lang="en-US" dirty="0" smtClean="0"/>
              <a:t>   is denoted by  </a:t>
            </a:r>
            <a:r>
              <a:rPr lang="en-US" i="1" dirty="0" smtClean="0">
                <a:latin typeface="Cambria Math" pitchFamily="18" charset="0"/>
                <a:ea typeface="Cambria Math" pitchFamily="18" charset="0"/>
              </a:rPr>
              <a:t>p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t> and has this truth table:</a:t>
            </a:r>
          </a:p>
          <a:p>
            <a:endParaRPr lang="en-US" dirty="0" smtClean="0"/>
          </a:p>
          <a:p>
            <a:endParaRPr lang="en-US" dirty="0" smtClean="0"/>
          </a:p>
          <a:p>
            <a:endParaRPr lang="en-US" dirty="0" smtClean="0"/>
          </a:p>
          <a:p>
            <a:pPr>
              <a:buNone/>
            </a:pPr>
            <a:endParaRPr lang="en-US" b="1" dirty="0" smtClean="0"/>
          </a:p>
          <a:p>
            <a:endParaRPr lang="en-US" b="1" dirty="0" smtClean="0"/>
          </a:p>
          <a:p>
            <a:r>
              <a:rPr lang="en-US" b="1" dirty="0" smtClean="0"/>
              <a:t>Example</a:t>
            </a:r>
            <a:r>
              <a:rPr lang="en-US" dirty="0" smtClean="0"/>
              <a:t>:  If </a:t>
            </a:r>
            <a:r>
              <a:rPr lang="en-US" i="1" dirty="0" smtClean="0">
                <a:latin typeface="Cambria Math" pitchFamily="18" charset="0"/>
                <a:ea typeface="Cambria Math" pitchFamily="18" charset="0"/>
              </a:rPr>
              <a:t>p</a:t>
            </a:r>
            <a:r>
              <a:rPr lang="en-US" dirty="0" smtClean="0"/>
              <a:t>  denotes “I am at home.” and </a:t>
            </a:r>
            <a:r>
              <a:rPr lang="en-US" i="1" dirty="0" smtClean="0">
                <a:latin typeface="Cambria Math" pitchFamily="18" charset="0"/>
                <a:ea typeface="Cambria Math" pitchFamily="18" charset="0"/>
              </a:rPr>
              <a:t>q</a:t>
            </a:r>
            <a:r>
              <a:rPr lang="en-US" dirty="0" smtClean="0"/>
              <a:t>  denotes “It is raining.” then </a:t>
            </a:r>
            <a:r>
              <a:rPr lang="en-US" i="1" dirty="0" smtClean="0">
                <a:latin typeface="Cambria Math" pitchFamily="18" charset="0"/>
                <a:ea typeface="Cambria Math" pitchFamily="18" charset="0"/>
              </a:rPr>
              <a:t>p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t> denotes “I am at home or it is raining.”</a:t>
            </a:r>
          </a:p>
        </p:txBody>
      </p:sp>
      <p:graphicFrame>
        <p:nvGraphicFramePr>
          <p:cNvPr id="12" name="Content Placeholder 3"/>
          <p:cNvGraphicFramePr>
            <a:graphicFrameLocks/>
          </p:cNvGraphicFramePr>
          <p:nvPr/>
        </p:nvGraphicFramePr>
        <p:xfrm>
          <a:off x="1524000" y="3124200"/>
          <a:ext cx="5638800" cy="1828800"/>
        </p:xfrm>
        <a:graphic>
          <a:graphicData uri="http://schemas.openxmlformats.org/drawingml/2006/table">
            <a:tbl>
              <a:tblPr firstRow="1" bandRow="1">
                <a:tableStyleId>{5C22544A-7EE6-4342-B048-85BDC9FD1C3A}</a:tableStyleId>
              </a:tblPr>
              <a:tblGrid>
                <a:gridCol w="1879600"/>
                <a:gridCol w="1879600"/>
                <a:gridCol w="1879600"/>
              </a:tblGrid>
              <a:tr h="213360">
                <a:tc>
                  <a:txBody>
                    <a:bodyPr/>
                    <a:lstStyle/>
                    <a:p>
                      <a:r>
                        <a:rPr lang="en-US" i="1" dirty="0" smtClean="0">
                          <a:latin typeface="Cambria Math" pitchFamily="18" charset="0"/>
                          <a:ea typeface="Cambria Math" pitchFamily="18" charset="0"/>
                        </a:rPr>
                        <a:t>p</a:t>
                      </a:r>
                      <a:endParaRPr lang="en-US" dirty="0"/>
                    </a:p>
                  </a:txBody>
                  <a:tcPr marL="91441" marR="91441"/>
                </a:tc>
                <a:tc>
                  <a:txBody>
                    <a:bodyPr/>
                    <a:lstStyle/>
                    <a:p>
                      <a:r>
                        <a:rPr lang="en-US" i="1" dirty="0" smtClean="0">
                          <a:latin typeface="Cambria Math" pitchFamily="18" charset="0"/>
                          <a:ea typeface="Cambria Math" pitchFamily="18" charset="0"/>
                        </a:rPr>
                        <a:t>q</a:t>
                      </a:r>
                      <a:r>
                        <a:rPr lang="en-US" dirty="0" smtClean="0"/>
                        <a:t> </a:t>
                      </a:r>
                      <a:endParaRPr lang="en-US" dirty="0"/>
                    </a:p>
                  </a:txBody>
                  <a:tcPr marL="91441" marR="91441"/>
                </a:tc>
                <a:tc>
                  <a:txBody>
                    <a:bodyPr/>
                    <a:lstStyle/>
                    <a:p>
                      <a:r>
                        <a:rPr lang="en-US" i="1" dirty="0" smtClean="0">
                          <a:latin typeface="Cambria Math" pitchFamily="18" charset="0"/>
                          <a:ea typeface="Cambria Math" pitchFamily="18" charset="0"/>
                        </a:rPr>
                        <a:t>p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endParaRPr lang="en-US" dirty="0"/>
                    </a:p>
                  </a:txBody>
                  <a:tcPr marL="91441" marR="91441"/>
                </a:tc>
              </a:tr>
              <a:tr h="304800">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r>
              <a:tr h="304800">
                <a:tc>
                  <a:txBody>
                    <a:bodyPr/>
                    <a:lstStyle/>
                    <a:p>
                      <a:r>
                        <a:rPr lang="en-US" dirty="0" smtClean="0"/>
                        <a:t>T</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r>
              <a:tr h="304800">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r>
              <a:tr h="304800">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r>
            </a:tbl>
          </a:graphicData>
        </a:graphic>
      </p:graphicFrame>
      <p:sp>
        <p:nvSpPr>
          <p:cNvPr id="4" name="Slide Number Placeholder 3"/>
          <p:cNvSpPr>
            <a:spLocks noGrp="1"/>
          </p:cNvSpPr>
          <p:nvPr>
            <p:ph type="sldNum" sz="quarter" idx="12"/>
          </p:nvPr>
        </p:nvSpPr>
        <p:spPr/>
        <p:txBody>
          <a:bodyPr/>
          <a:lstStyle/>
          <a:p>
            <a:fld id="{9CA217EF-0505-4C33-BB20-8A8DF2039023}" type="slidenum">
              <a:rPr lang="en-US" smtClean="0"/>
              <a:pPr/>
              <a:t>13</a:t>
            </a:fld>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Argument</a:t>
            </a:r>
            <a:endParaRPr lang="en-US" dirty="0"/>
          </a:p>
        </p:txBody>
      </p:sp>
      <p:sp>
        <p:nvSpPr>
          <p:cNvPr id="10" name="Content Placeholder 9"/>
          <p:cNvSpPr>
            <a:spLocks noGrp="1"/>
          </p:cNvSpPr>
          <p:nvPr>
            <p:ph idx="1"/>
          </p:nvPr>
        </p:nvSpPr>
        <p:spPr/>
        <p:txBody>
          <a:bodyPr/>
          <a:lstStyle/>
          <a:p>
            <a:r>
              <a:rPr lang="en-US" dirty="0" smtClean="0"/>
              <a:t>We can express the </a:t>
            </a:r>
            <a:r>
              <a:rPr lang="en-US" b="1" dirty="0" smtClean="0"/>
              <a:t>premises</a:t>
            </a:r>
            <a:r>
              <a:rPr lang="en-US" dirty="0" smtClean="0"/>
              <a:t> or </a:t>
            </a:r>
            <a:r>
              <a:rPr lang="en-US" b="1" dirty="0" smtClean="0"/>
              <a:t>hypotheses</a:t>
            </a:r>
            <a:r>
              <a:rPr lang="en-US" dirty="0" smtClean="0"/>
              <a:t> (above the line) and the </a:t>
            </a:r>
            <a:r>
              <a:rPr lang="en-US" b="1" dirty="0" smtClean="0"/>
              <a:t>conclusion</a:t>
            </a:r>
            <a:r>
              <a:rPr lang="en-US" dirty="0" smtClean="0"/>
              <a:t> (below the line) in predicate logic as an argument:</a:t>
            </a:r>
          </a:p>
          <a:p>
            <a:endParaRPr lang="en-US" dirty="0" smtClean="0"/>
          </a:p>
          <a:p>
            <a:endParaRPr lang="en-US" dirty="0" smtClean="0"/>
          </a:p>
          <a:p>
            <a:endParaRPr lang="en-US" dirty="0" smtClean="0"/>
          </a:p>
          <a:p>
            <a:endParaRPr lang="en-US" dirty="0" smtClean="0"/>
          </a:p>
          <a:p>
            <a:r>
              <a:rPr lang="en-US" dirty="0" smtClean="0"/>
              <a:t>We will see shortly that this is a valid argument.</a:t>
            </a:r>
          </a:p>
        </p:txBody>
      </p:sp>
      <p:pic>
        <p:nvPicPr>
          <p:cNvPr id="8" name="Picture 7" descr="addin_tmp.png"/>
          <p:cNvPicPr>
            <a:picLocks noChangeAspect="1"/>
          </p:cNvPicPr>
          <p:nvPr>
            <p:custDataLst>
              <p:tags r:id="rId1"/>
            </p:custDataLst>
          </p:nvPr>
        </p:nvPicPr>
        <p:blipFill>
          <a:blip r:embed="rId5" cstate="print"/>
          <a:stretch>
            <a:fillRect/>
          </a:stretch>
        </p:blipFill>
        <p:spPr>
          <a:xfrm>
            <a:off x="2514600" y="3198495"/>
            <a:ext cx="4377690" cy="382905"/>
          </a:xfrm>
          <a:prstGeom prst="rect">
            <a:avLst/>
          </a:prstGeom>
        </p:spPr>
      </p:pic>
      <p:pic>
        <p:nvPicPr>
          <p:cNvPr id="13" name="Picture 12" descr="addin_tmp.png"/>
          <p:cNvPicPr>
            <a:picLocks noChangeAspect="1"/>
          </p:cNvPicPr>
          <p:nvPr>
            <p:custDataLst>
              <p:tags r:id="rId2"/>
            </p:custDataLst>
          </p:nvPr>
        </p:nvPicPr>
        <p:blipFill>
          <a:blip r:embed="rId6" cstate="print"/>
          <a:stretch>
            <a:fillRect/>
          </a:stretch>
        </p:blipFill>
        <p:spPr>
          <a:xfrm>
            <a:off x="2819400" y="3733800"/>
            <a:ext cx="2560320" cy="38290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2362200" y="4572000"/>
            <a:ext cx="3743325" cy="382905"/>
          </a:xfrm>
          <a:prstGeom prst="rect">
            <a:avLst/>
          </a:prstGeom>
        </p:spPr>
      </p:pic>
      <p:cxnSp>
        <p:nvCxnSpPr>
          <p:cNvPr id="9" name="Straight Connector 8"/>
          <p:cNvCxnSpPr/>
          <p:nvPr/>
        </p:nvCxnSpPr>
        <p:spPr>
          <a:xfrm>
            <a:off x="2057400" y="4267200"/>
            <a:ext cx="4572000" cy="0"/>
          </a:xfrm>
          <a:prstGeom prst="line">
            <a:avLst/>
          </a:prstGeom>
        </p:spPr>
        <p:style>
          <a:lnRef idx="2">
            <a:schemeClr val="dk1"/>
          </a:lnRef>
          <a:fillRef idx="0">
            <a:schemeClr val="dk1"/>
          </a:fillRef>
          <a:effectRef idx="1">
            <a:schemeClr val="dk1"/>
          </a:effectRef>
          <a:fontRef idx="minor">
            <a:schemeClr val="tx1"/>
          </a:fontRef>
        </p:style>
      </p:cxnSp>
      <p:sp>
        <p:nvSpPr>
          <p:cNvPr id="3" name="Slide Number Placeholder 2"/>
          <p:cNvSpPr>
            <a:spLocks noGrp="1"/>
          </p:cNvSpPr>
          <p:nvPr>
            <p:ph type="sldNum" sz="quarter" idx="12"/>
          </p:nvPr>
        </p:nvSpPr>
        <p:spPr/>
        <p:txBody>
          <a:bodyPr/>
          <a:lstStyle/>
          <a:p>
            <a:fld id="{9CA217EF-0505-4C33-BB20-8A8DF2039023}" type="slidenum">
              <a:rPr lang="en-US" smtClean="0"/>
              <a:pPr/>
              <a:t>130</a:t>
            </a:fld>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 Arguments </a:t>
            </a:r>
            <a:endParaRPr lang="en-US" dirty="0"/>
          </a:p>
        </p:txBody>
      </p:sp>
      <p:sp>
        <p:nvSpPr>
          <p:cNvPr id="3" name="Content Placeholder 2"/>
          <p:cNvSpPr>
            <a:spLocks noGrp="1"/>
          </p:cNvSpPr>
          <p:nvPr>
            <p:ph idx="1"/>
          </p:nvPr>
        </p:nvSpPr>
        <p:spPr/>
        <p:txBody>
          <a:bodyPr/>
          <a:lstStyle/>
          <a:p>
            <a:pPr marL="514350" indent="-514350"/>
            <a:r>
              <a:rPr lang="en-US" dirty="0" smtClean="0"/>
              <a:t>We will show how to construct valid arguments in two stages; first for propositional logic and then for predicate logic. The rules of inference are the essential building block in the construction of valid arguments. </a:t>
            </a:r>
          </a:p>
          <a:p>
            <a:pPr marL="880110" lvl="1" indent="-514350">
              <a:buFont typeface="+mj-lt"/>
              <a:buAutoNum type="arabicPeriod"/>
            </a:pPr>
            <a:r>
              <a:rPr lang="en-US" dirty="0" smtClean="0"/>
              <a:t>Propositional Logic</a:t>
            </a:r>
          </a:p>
          <a:p>
            <a:pPr marL="1188720" lvl="2" indent="-514350">
              <a:buNone/>
            </a:pPr>
            <a:r>
              <a:rPr lang="en-US" dirty="0" smtClean="0"/>
              <a:t>Inference Rules</a:t>
            </a:r>
          </a:p>
          <a:p>
            <a:pPr marL="880110" lvl="1" indent="-514350">
              <a:buFont typeface="+mj-lt"/>
              <a:buAutoNum type="arabicPeriod"/>
            </a:pPr>
            <a:r>
              <a:rPr lang="en-US" dirty="0" smtClean="0"/>
              <a:t>Predicate Logic</a:t>
            </a:r>
          </a:p>
          <a:p>
            <a:pPr marL="1188720" lvl="2" indent="-514350">
              <a:buNone/>
            </a:pPr>
            <a:r>
              <a:rPr lang="en-US" dirty="0" smtClean="0"/>
              <a:t>Inference rules for propositional logic plus additional inference rules to handle variables and quantifiers.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131</a:t>
            </a:fld>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Rules of Inference for Propositional Logic</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sp>
        <p:nvSpPr>
          <p:cNvPr id="9" name="Content Placeholder 2"/>
          <p:cNvSpPr txBox="1">
            <a:spLocks/>
          </p:cNvSpPr>
          <p:nvPr/>
        </p:nvSpPr>
        <p:spPr>
          <a:xfrm>
            <a:off x="609600" y="2087880"/>
            <a:ext cx="8229600" cy="4389120"/>
          </a:xfrm>
          <a:prstGeom prst="rect">
            <a:avLst/>
          </a:prstGeom>
        </p:spPr>
        <p:txBody>
          <a:bodyPr vert="horz">
            <a:normAutofit fontScale="925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514350" indent="-514350"/>
            <a:r>
              <a:rPr lang="en-US" dirty="0" smtClean="0"/>
              <a:t>An argument is </a:t>
            </a:r>
            <a:r>
              <a:rPr lang="en-US" b="1" dirty="0" smtClean="0"/>
              <a:t>valid</a:t>
            </a:r>
            <a:r>
              <a:rPr lang="en-US" dirty="0" smtClean="0"/>
              <a:t> if for all universes where its premises (or hypotheses) are true, its conclusion is also true.</a:t>
            </a:r>
          </a:p>
          <a:p>
            <a:pPr marL="880110" lvl="1" indent="-514350"/>
            <a:r>
              <a:rPr lang="en-US" dirty="0" smtClean="0"/>
              <a:t>The hypotheses therefore are </a:t>
            </a:r>
            <a:r>
              <a:rPr lang="en-US" b="1" dirty="0" smtClean="0"/>
              <a:t>filtering</a:t>
            </a:r>
            <a:r>
              <a:rPr lang="en-US" dirty="0" smtClean="0"/>
              <a:t> the set of universes: only universes where all the hypotheses are true are considered.</a:t>
            </a:r>
          </a:p>
          <a:p>
            <a:pPr marL="514350" indent="-514350"/>
            <a:r>
              <a:rPr lang="en-US" dirty="0" smtClean="0"/>
              <a:t>Definition of a </a:t>
            </a:r>
            <a:r>
              <a:rPr lang="en-US" b="1" dirty="0" smtClean="0"/>
              <a:t>counter-example</a:t>
            </a:r>
            <a:r>
              <a:rPr lang="en-US" dirty="0" smtClean="0"/>
              <a:t>. A counter-example of an argument is a universe where the premises of the argument are true and the conclusion is false.</a:t>
            </a:r>
          </a:p>
          <a:p>
            <a:pPr marL="514350" indent="-514350"/>
            <a:r>
              <a:rPr lang="en-US" dirty="0" smtClean="0"/>
              <a:t>An argument is valid if and only if it does not have any counter-example.</a:t>
            </a:r>
          </a:p>
        </p:txBody>
      </p:sp>
      <p:sp>
        <p:nvSpPr>
          <p:cNvPr id="4" name="Slide Number Placeholder 3"/>
          <p:cNvSpPr>
            <a:spLocks noGrp="1"/>
          </p:cNvSpPr>
          <p:nvPr>
            <p:ph type="sldNum" sz="quarter" idx="12"/>
          </p:nvPr>
        </p:nvSpPr>
        <p:spPr/>
        <p:txBody>
          <a:bodyPr/>
          <a:lstStyle/>
          <a:p>
            <a:fld id="{9CA217EF-0505-4C33-BB20-8A8DF2039023}" type="slidenum">
              <a:rPr lang="en-US" smtClean="0"/>
              <a:pPr/>
              <a:t>132</a:t>
            </a:fld>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Rules of Inference for Propositional Logic</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sp>
        <p:nvSpPr>
          <p:cNvPr id="9" name="Content Placeholder 2"/>
          <p:cNvSpPr txBox="1">
            <a:spLocks/>
          </p:cNvSpPr>
          <p:nvPr/>
        </p:nvSpPr>
        <p:spPr>
          <a:xfrm>
            <a:off x="609600" y="2087880"/>
            <a:ext cx="8229600" cy="4389120"/>
          </a:xfrm>
          <a:prstGeom prst="rect">
            <a:avLst/>
          </a:prstGeom>
        </p:spPr>
        <p:txBody>
          <a:bodyPr vert="horz">
            <a:normAutofit fontScale="925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514350" indent="-514350"/>
            <a:r>
              <a:rPr lang="en-US" dirty="0" smtClean="0"/>
              <a:t>From the definition of the implication, a valid argument can be expressed by the fact that the following logical expression is a </a:t>
            </a:r>
            <a:r>
              <a:rPr lang="en-US" b="1" dirty="0" smtClean="0"/>
              <a:t>tautology</a:t>
            </a:r>
            <a:r>
              <a:rPr lang="en-US" dirty="0" smtClean="0"/>
              <a:t>.</a:t>
            </a:r>
          </a:p>
          <a:p>
            <a:pPr marL="880110" lvl="1" indent="-514350"/>
            <a:r>
              <a:rPr lang="en-US" dirty="0"/>
              <a:t>l</a:t>
            </a:r>
            <a:r>
              <a:rPr lang="en-US" dirty="0" smtClean="0"/>
              <a:t>et </a:t>
            </a:r>
            <a:r>
              <a:rPr lang="en-US" i="1" dirty="0" smtClean="0">
                <a:latin typeface="Times"/>
                <a:cs typeface="Times"/>
              </a:rPr>
              <a:t>p</a:t>
            </a:r>
            <a:r>
              <a:rPr lang="en-US" baseline="-25000" dirty="0" smtClean="0">
                <a:latin typeface="Times"/>
                <a:cs typeface="Times"/>
              </a:rPr>
              <a:t>1</a:t>
            </a:r>
            <a:r>
              <a:rPr lang="en-US" dirty="0" smtClean="0"/>
              <a:t>, </a:t>
            </a:r>
            <a:r>
              <a:rPr lang="en-US" i="1" dirty="0" smtClean="0">
                <a:latin typeface="Times"/>
                <a:cs typeface="Times"/>
              </a:rPr>
              <a:t>p</a:t>
            </a:r>
            <a:r>
              <a:rPr lang="en-US" baseline="-25000" dirty="0" smtClean="0">
                <a:latin typeface="Times"/>
                <a:cs typeface="Times"/>
              </a:rPr>
              <a:t>2</a:t>
            </a:r>
            <a:r>
              <a:rPr lang="en-US" dirty="0" smtClean="0"/>
              <a:t>, </a:t>
            </a:r>
            <a:r>
              <a:rPr lang="en-US" i="1" dirty="0" smtClean="0">
                <a:latin typeface="Times"/>
                <a:cs typeface="Times"/>
              </a:rPr>
              <a:t>p</a:t>
            </a:r>
            <a:r>
              <a:rPr lang="en-US" baseline="-25000" dirty="0" smtClean="0">
                <a:latin typeface="Times"/>
                <a:cs typeface="Times"/>
              </a:rPr>
              <a:t>3</a:t>
            </a:r>
            <a:r>
              <a:rPr lang="en-US" dirty="0" smtClean="0"/>
              <a:t>, </a:t>
            </a:r>
            <a:r>
              <a:rPr lang="is-IS" dirty="0" smtClean="0"/>
              <a:t>…</a:t>
            </a:r>
            <a:r>
              <a:rPr lang="en-US" dirty="0" smtClean="0"/>
              <a:t>, </a:t>
            </a:r>
            <a:r>
              <a:rPr lang="en-US" i="1" dirty="0" smtClean="0">
                <a:latin typeface="Times"/>
                <a:cs typeface="Times"/>
              </a:rPr>
              <a:t>p</a:t>
            </a:r>
            <a:r>
              <a:rPr lang="en-US" i="1" baseline="-25000" dirty="0" smtClean="0">
                <a:latin typeface="Times"/>
                <a:cs typeface="Times"/>
              </a:rPr>
              <a:t>m</a:t>
            </a:r>
            <a:r>
              <a:rPr lang="en-US" dirty="0" smtClean="0"/>
              <a:t>, be the premises</a:t>
            </a:r>
          </a:p>
          <a:p>
            <a:pPr marL="880110" lvl="1" indent="-514350"/>
            <a:r>
              <a:rPr lang="en-US" dirty="0"/>
              <a:t>l</a:t>
            </a:r>
            <a:r>
              <a:rPr lang="en-US" dirty="0" smtClean="0"/>
              <a:t>et </a:t>
            </a:r>
            <a:r>
              <a:rPr lang="en-US" i="1" dirty="0" smtClean="0">
                <a:latin typeface="Times"/>
                <a:cs typeface="Times"/>
              </a:rPr>
              <a:t>q</a:t>
            </a:r>
            <a:r>
              <a:rPr lang="en-US" dirty="0" smtClean="0"/>
              <a:t> be the conclusion</a:t>
            </a:r>
          </a:p>
          <a:p>
            <a:pPr marL="880110" lvl="1" indent="-514350"/>
            <a:r>
              <a:rPr lang="en-US" dirty="0" smtClean="0"/>
              <a:t>then</a:t>
            </a:r>
          </a:p>
          <a:p>
            <a:pPr marL="0" indent="0">
              <a:buNone/>
            </a:pPr>
            <a:r>
              <a:rPr lang="en-US" dirty="0" smtClean="0"/>
              <a:t>		(</a:t>
            </a:r>
            <a:r>
              <a:rPr lang="en-US" i="1" dirty="0" smtClean="0"/>
              <a:t>p</a:t>
            </a:r>
            <a:r>
              <a:rPr lang="en-US" baseline="-25000" dirty="0" smtClean="0"/>
              <a:t>1</a:t>
            </a:r>
            <a:r>
              <a:rPr lang="en-US" i="1" dirty="0" smtClean="0"/>
              <a:t> </a:t>
            </a:r>
            <a:r>
              <a:rPr lang="en-US" dirty="0">
                <a:latin typeface="Cambria Math"/>
                <a:ea typeface="Cambria Math"/>
              </a:rPr>
              <a:t>∧ </a:t>
            </a:r>
            <a:r>
              <a:rPr lang="en-US" i="1" dirty="0" smtClean="0"/>
              <a:t>p</a:t>
            </a:r>
            <a:r>
              <a:rPr lang="en-US" baseline="-25000" dirty="0" smtClean="0"/>
              <a:t>2</a:t>
            </a:r>
            <a:r>
              <a:rPr lang="en-US" i="1" dirty="0" smtClean="0"/>
              <a:t> </a:t>
            </a:r>
            <a:r>
              <a:rPr lang="en-US" dirty="0">
                <a:latin typeface="Cambria Math"/>
                <a:ea typeface="Cambria Math"/>
              </a:rPr>
              <a:t>∧ </a:t>
            </a:r>
            <a:r>
              <a:rPr lang="en-US" i="1" dirty="0" smtClean="0"/>
              <a:t>p</a:t>
            </a:r>
            <a:r>
              <a:rPr lang="en-US" baseline="-25000" dirty="0" smtClean="0"/>
              <a:t>3</a:t>
            </a:r>
            <a:r>
              <a:rPr lang="en-US" i="1" dirty="0" smtClean="0"/>
              <a:t> </a:t>
            </a:r>
            <a:r>
              <a:rPr lang="en-US" dirty="0">
                <a:latin typeface="Cambria Math"/>
                <a:ea typeface="Cambria Math"/>
              </a:rPr>
              <a:t>∧ </a:t>
            </a:r>
            <a:r>
              <a:rPr lang="is-IS" dirty="0" smtClean="0">
                <a:latin typeface="Cambria Math"/>
                <a:ea typeface="Cambria Math"/>
              </a:rPr>
              <a:t>…</a:t>
            </a:r>
            <a:r>
              <a:rPr lang="en-US" i="1" dirty="0"/>
              <a:t> </a:t>
            </a:r>
            <a:r>
              <a:rPr lang="en-US" dirty="0">
                <a:latin typeface="Cambria Math"/>
                <a:ea typeface="Cambria Math"/>
              </a:rPr>
              <a:t>∧ </a:t>
            </a:r>
            <a:r>
              <a:rPr lang="en-US" i="1" dirty="0" smtClean="0"/>
              <a:t>p</a:t>
            </a:r>
            <a:r>
              <a:rPr lang="en-US" i="1" baseline="-25000" dirty="0" smtClean="0"/>
              <a:t>m</a:t>
            </a:r>
            <a:r>
              <a:rPr lang="en-US" dirty="0" smtClean="0">
                <a:latin typeface="Cambria Math"/>
                <a:ea typeface="Cambria Math"/>
              </a:rPr>
              <a:t>) </a:t>
            </a:r>
            <a:r>
              <a:rPr lang="en-US" dirty="0">
                <a:latin typeface="Cambria Math"/>
                <a:ea typeface="Cambria Math"/>
              </a:rPr>
              <a:t>→ </a:t>
            </a:r>
            <a:r>
              <a:rPr lang="en-US" i="1" dirty="0" smtClean="0">
                <a:latin typeface="Cambria Math"/>
                <a:ea typeface="Cambria Math"/>
              </a:rPr>
              <a:t>q</a:t>
            </a:r>
            <a:endParaRPr lang="en-US" dirty="0" smtClean="0"/>
          </a:p>
          <a:p>
            <a:pPr marL="880110" lvl="1" indent="-514350"/>
            <a:r>
              <a:rPr lang="en-US" dirty="0" smtClean="0"/>
              <a:t>should be a tautology for a valid argument</a:t>
            </a:r>
          </a:p>
          <a:p>
            <a:pPr marL="514350" indent="-514350"/>
            <a:r>
              <a:rPr lang="en-US" dirty="0" smtClean="0"/>
              <a:t>In fact, it is a tautology if and only if it is a valid argument.</a:t>
            </a:r>
          </a:p>
          <a:p>
            <a:pPr marL="514350" indent="-514350"/>
            <a:r>
              <a:rPr lang="en-US" dirty="0" smtClean="0"/>
              <a:t>We say that {</a:t>
            </a:r>
            <a:r>
              <a:rPr lang="en-US" i="1" dirty="0">
                <a:latin typeface="Times"/>
                <a:cs typeface="Times"/>
              </a:rPr>
              <a:t>p</a:t>
            </a:r>
            <a:r>
              <a:rPr lang="en-US" baseline="-25000" dirty="0">
                <a:latin typeface="Times"/>
                <a:cs typeface="Times"/>
              </a:rPr>
              <a:t>1</a:t>
            </a:r>
            <a:r>
              <a:rPr lang="en-US" dirty="0"/>
              <a:t>, </a:t>
            </a:r>
            <a:r>
              <a:rPr lang="en-US" i="1" dirty="0">
                <a:latin typeface="Times"/>
                <a:cs typeface="Times"/>
              </a:rPr>
              <a:t>p</a:t>
            </a:r>
            <a:r>
              <a:rPr lang="en-US" baseline="-25000" dirty="0">
                <a:latin typeface="Times"/>
                <a:cs typeface="Times"/>
              </a:rPr>
              <a:t>2</a:t>
            </a:r>
            <a:r>
              <a:rPr lang="en-US" dirty="0"/>
              <a:t>, </a:t>
            </a:r>
            <a:r>
              <a:rPr lang="en-US" i="1" dirty="0">
                <a:latin typeface="Times"/>
                <a:cs typeface="Times"/>
              </a:rPr>
              <a:t>p</a:t>
            </a:r>
            <a:r>
              <a:rPr lang="en-US" baseline="-25000" dirty="0">
                <a:latin typeface="Times"/>
                <a:cs typeface="Times"/>
              </a:rPr>
              <a:t>3</a:t>
            </a:r>
            <a:r>
              <a:rPr lang="en-US" dirty="0"/>
              <a:t>, </a:t>
            </a:r>
            <a:r>
              <a:rPr lang="is-IS" dirty="0"/>
              <a:t>…</a:t>
            </a:r>
            <a:r>
              <a:rPr lang="en-US" dirty="0"/>
              <a:t>, </a:t>
            </a:r>
            <a:r>
              <a:rPr lang="en-US" i="1" dirty="0" smtClean="0">
                <a:latin typeface="Times"/>
                <a:cs typeface="Times"/>
              </a:rPr>
              <a:t>p</a:t>
            </a:r>
            <a:r>
              <a:rPr lang="en-US" i="1" baseline="-25000" dirty="0" smtClean="0">
                <a:latin typeface="Times"/>
                <a:cs typeface="Times"/>
              </a:rPr>
              <a:t>m</a:t>
            </a:r>
            <a:r>
              <a:rPr lang="en-US" dirty="0" smtClean="0"/>
              <a:t>} </a:t>
            </a:r>
            <a:r>
              <a:rPr lang="en-US" b="1" dirty="0" smtClean="0"/>
              <a:t>logically implies </a:t>
            </a:r>
            <a:r>
              <a:rPr lang="en-US" i="1" dirty="0" smtClean="0"/>
              <a:t>q</a:t>
            </a:r>
            <a:r>
              <a:rPr lang="en-US" dirty="0" smtClean="0"/>
              <a:t>.</a:t>
            </a:r>
          </a:p>
          <a:p>
            <a:pPr marL="514350" indent="-514350"/>
            <a:r>
              <a:rPr lang="en-US" dirty="0" smtClean="0"/>
              <a:t>This corresponds to proving a theorem.</a:t>
            </a:r>
          </a:p>
        </p:txBody>
      </p:sp>
      <p:sp>
        <p:nvSpPr>
          <p:cNvPr id="4" name="Slide Number Placeholder 3"/>
          <p:cNvSpPr>
            <a:spLocks noGrp="1"/>
          </p:cNvSpPr>
          <p:nvPr>
            <p:ph type="sldNum" sz="quarter" idx="12"/>
          </p:nvPr>
        </p:nvSpPr>
        <p:spPr/>
        <p:txBody>
          <a:bodyPr/>
          <a:lstStyle/>
          <a:p>
            <a:fld id="{9CA217EF-0505-4C33-BB20-8A8DF2039023}" type="slidenum">
              <a:rPr lang="en-US" smtClean="0"/>
              <a:pPr/>
              <a:t>133</a:t>
            </a:fld>
            <a:endParaRPr lang="en-US"/>
          </a:p>
        </p:txBody>
      </p:sp>
    </p:spTree>
    <p:extLst>
      <p:ext uri="{BB962C8B-B14F-4D97-AF65-F5344CB8AC3E}">
        <p14:creationId xmlns:p14="http://schemas.microsoft.com/office/powerpoint/2010/main" val="179180022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Rules of Inference for Propositional Logic: Modus Ponens</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pic>
        <p:nvPicPr>
          <p:cNvPr id="17" name="Picture 16" descr="addin_tmp.png"/>
          <p:cNvPicPr>
            <a:picLocks noChangeAspect="1"/>
          </p:cNvPicPr>
          <p:nvPr>
            <p:custDataLst>
              <p:tags r:id="rId1"/>
            </p:custDataLst>
          </p:nvPr>
        </p:nvPicPr>
        <p:blipFill>
          <a:blip r:embed="rId3" cstate="print"/>
          <a:stretch>
            <a:fillRect/>
          </a:stretch>
        </p:blipFill>
        <p:spPr>
          <a:xfrm>
            <a:off x="1219200" y="2438400"/>
            <a:ext cx="1345883" cy="1194435"/>
          </a:xfrm>
          <a:prstGeom prst="rect">
            <a:avLst/>
          </a:prstGeom>
        </p:spPr>
      </p:pic>
      <p:sp>
        <p:nvSpPr>
          <p:cNvPr id="7" name="TextBox 6"/>
          <p:cNvSpPr txBox="1"/>
          <p:nvPr/>
        </p:nvSpPr>
        <p:spPr>
          <a:xfrm>
            <a:off x="2667000" y="3962400"/>
            <a:ext cx="5257800" cy="2585323"/>
          </a:xfrm>
          <a:prstGeom prst="rect">
            <a:avLst/>
          </a:prstGeom>
          <a:noFill/>
        </p:spPr>
        <p:txBody>
          <a:bodyPr wrap="square" rtlCol="0">
            <a:spAutoFit/>
          </a:bodyPr>
          <a:lstStyle/>
          <a:p>
            <a:r>
              <a:rPr lang="en-US" b="1" dirty="0" smtClean="0"/>
              <a:t>Example:</a:t>
            </a:r>
          </a:p>
          <a:p>
            <a:r>
              <a:rPr lang="en-US" dirty="0" smtClean="0"/>
              <a:t>Let </a:t>
            </a:r>
            <a:r>
              <a:rPr lang="en-US" i="1" dirty="0" smtClean="0"/>
              <a:t>p</a:t>
            </a:r>
            <a:r>
              <a:rPr lang="en-US" dirty="0" smtClean="0"/>
              <a:t> be “It is snowing.”</a:t>
            </a:r>
          </a:p>
          <a:p>
            <a:r>
              <a:rPr lang="en-US" dirty="0" smtClean="0"/>
              <a:t>Let </a:t>
            </a:r>
            <a:r>
              <a:rPr lang="en-US" i="1" dirty="0" smtClean="0"/>
              <a:t>q</a:t>
            </a:r>
            <a:r>
              <a:rPr lang="en-US" dirty="0" smtClean="0"/>
              <a:t> be “I will study discrete math.”</a:t>
            </a:r>
          </a:p>
          <a:p>
            <a:endParaRPr lang="en-US" dirty="0" smtClean="0"/>
          </a:p>
          <a:p>
            <a:r>
              <a:rPr lang="en-US" dirty="0" smtClean="0"/>
              <a:t>“If it is snowing,  then I will study discrete math.”</a:t>
            </a:r>
          </a:p>
          <a:p>
            <a:r>
              <a:rPr lang="en-US" dirty="0" smtClean="0"/>
              <a:t>“It is snowing.”</a:t>
            </a:r>
          </a:p>
          <a:p>
            <a:endParaRPr lang="en-US" dirty="0" smtClean="0"/>
          </a:p>
          <a:p>
            <a:r>
              <a:rPr lang="en-US" dirty="0" smtClean="0"/>
              <a:t>“Therefore , I will  study discrete math.”</a:t>
            </a:r>
          </a:p>
          <a:p>
            <a:endParaRPr lang="en-US" dirty="0" smtClean="0"/>
          </a:p>
        </p:txBody>
      </p:sp>
      <p:sp>
        <p:nvSpPr>
          <p:cNvPr id="8" name="TextBox 7"/>
          <p:cNvSpPr txBox="1"/>
          <p:nvPr/>
        </p:nvSpPr>
        <p:spPr>
          <a:xfrm>
            <a:off x="3810000" y="2209800"/>
            <a:ext cx="4038600" cy="646331"/>
          </a:xfrm>
          <a:prstGeom prst="rect">
            <a:avLst/>
          </a:prstGeom>
          <a:noFill/>
        </p:spPr>
        <p:txBody>
          <a:bodyPr wrap="square" rtlCol="0">
            <a:spAutoFit/>
          </a:bodyPr>
          <a:lstStyle/>
          <a:p>
            <a:r>
              <a:rPr lang="en-US" b="1" dirty="0" smtClean="0"/>
              <a:t>Corresponding Tautology:</a:t>
            </a:r>
            <a:r>
              <a:rPr lang="en-US" dirty="0" smtClean="0"/>
              <a:t> </a:t>
            </a:r>
          </a:p>
          <a:p>
            <a:r>
              <a:rPr lang="en-US" dirty="0" smtClean="0"/>
              <a:t>       (</a:t>
            </a:r>
            <a:r>
              <a:rPr lang="en-US" i="1" dirty="0" smtClean="0"/>
              <a:t>p </a:t>
            </a:r>
            <a:r>
              <a:rPr lang="en-US" dirty="0" smtClean="0">
                <a:latin typeface="Cambria Math"/>
                <a:ea typeface="Cambria Math"/>
              </a:rPr>
              <a:t>∧ (</a:t>
            </a:r>
            <a:r>
              <a:rPr lang="en-US" i="1" dirty="0" smtClean="0">
                <a:latin typeface="Cambria Math"/>
                <a:ea typeface="Cambria Math"/>
              </a:rPr>
              <a:t>p </a:t>
            </a:r>
            <a:r>
              <a:rPr lang="en-US" dirty="0" smtClean="0">
                <a:latin typeface="Cambria Math"/>
                <a:ea typeface="Cambria Math"/>
              </a:rPr>
              <a:t>→</a:t>
            </a:r>
            <a:r>
              <a:rPr lang="en-US" i="1" dirty="0" smtClean="0">
                <a:latin typeface="Cambria Math"/>
                <a:ea typeface="Cambria Math"/>
              </a:rPr>
              <a:t>q</a:t>
            </a:r>
            <a:r>
              <a:rPr lang="en-US" dirty="0" smtClean="0">
                <a:latin typeface="Cambria Math"/>
                <a:ea typeface="Cambria Math"/>
              </a:rPr>
              <a:t>)) → </a:t>
            </a:r>
            <a:r>
              <a:rPr lang="en-US" i="1" dirty="0" smtClean="0">
                <a:latin typeface="Cambria Math"/>
                <a:ea typeface="Cambria Math"/>
              </a:rPr>
              <a:t>q</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134</a:t>
            </a:fld>
            <a:endParaRPr lang="en-US"/>
          </a:p>
        </p:txBody>
      </p:sp>
    </p:spTree>
    <p:extLst>
      <p:ext uri="{BB962C8B-B14F-4D97-AF65-F5344CB8AC3E}">
        <p14:creationId xmlns:p14="http://schemas.microsoft.com/office/powerpoint/2010/main" val="324519508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Modus </a:t>
            </a:r>
            <a:r>
              <a:rPr lang="en-US" dirty="0" err="1" smtClean="0"/>
              <a:t>Tollens</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1295400" y="2362200"/>
            <a:ext cx="1345883" cy="1194435"/>
          </a:xfrm>
          <a:prstGeom prst="rect">
            <a:avLst/>
          </a:prstGeom>
        </p:spPr>
      </p:pic>
      <p:sp>
        <p:nvSpPr>
          <p:cNvPr id="7" name="TextBox 6"/>
          <p:cNvSpPr txBox="1"/>
          <p:nvPr/>
        </p:nvSpPr>
        <p:spPr>
          <a:xfrm>
            <a:off x="2667000" y="4114800"/>
            <a:ext cx="5943600" cy="2585323"/>
          </a:xfrm>
          <a:prstGeom prst="rect">
            <a:avLst/>
          </a:prstGeom>
          <a:noFill/>
        </p:spPr>
        <p:txBody>
          <a:bodyPr wrap="square" rtlCol="0">
            <a:spAutoFit/>
          </a:bodyPr>
          <a:lstStyle/>
          <a:p>
            <a:r>
              <a:rPr lang="en-US" b="1" dirty="0" smtClean="0"/>
              <a:t>Example</a:t>
            </a:r>
            <a:r>
              <a:rPr lang="en-US" dirty="0" smtClean="0"/>
              <a:t>:</a:t>
            </a:r>
          </a:p>
          <a:p>
            <a:r>
              <a:rPr lang="en-US" dirty="0" smtClean="0"/>
              <a:t>Let </a:t>
            </a:r>
            <a:r>
              <a:rPr lang="en-US" i="1" dirty="0" smtClean="0"/>
              <a:t>p</a:t>
            </a:r>
            <a:r>
              <a:rPr lang="en-US" dirty="0" smtClean="0"/>
              <a:t> be “it is snowing.”</a:t>
            </a:r>
          </a:p>
          <a:p>
            <a:r>
              <a:rPr lang="en-US" dirty="0" smtClean="0"/>
              <a:t>Let </a:t>
            </a:r>
            <a:r>
              <a:rPr lang="en-US" i="1" dirty="0" smtClean="0"/>
              <a:t>q</a:t>
            </a:r>
            <a:r>
              <a:rPr lang="en-US" dirty="0" smtClean="0"/>
              <a:t> be “I will study discrete math.”</a:t>
            </a:r>
          </a:p>
          <a:p>
            <a:endParaRPr lang="en-US" dirty="0" smtClean="0"/>
          </a:p>
          <a:p>
            <a:r>
              <a:rPr lang="en-US" dirty="0" smtClean="0"/>
              <a:t>“If it is snowing,  then I will study discrete math.”</a:t>
            </a:r>
          </a:p>
          <a:p>
            <a:r>
              <a:rPr lang="en-US" dirty="0" smtClean="0"/>
              <a:t>“I will not study discrete math.”</a:t>
            </a:r>
          </a:p>
          <a:p>
            <a:endParaRPr lang="en-US" dirty="0" smtClean="0"/>
          </a:p>
          <a:p>
            <a:r>
              <a:rPr lang="en-US" dirty="0" smtClean="0"/>
              <a:t>“Therefore , it is not snowing.”</a:t>
            </a:r>
          </a:p>
          <a:p>
            <a:endParaRPr lang="en-US" dirty="0"/>
          </a:p>
        </p:txBody>
      </p:sp>
      <p:sp>
        <p:nvSpPr>
          <p:cNvPr id="10" name="TextBox 9"/>
          <p:cNvSpPr txBox="1"/>
          <p:nvPr/>
        </p:nvSpPr>
        <p:spPr>
          <a:xfrm>
            <a:off x="4572000" y="2209800"/>
            <a:ext cx="3352800" cy="646331"/>
          </a:xfrm>
          <a:prstGeom prst="rect">
            <a:avLst/>
          </a:prstGeom>
          <a:noFill/>
        </p:spPr>
        <p:txBody>
          <a:bodyPr wrap="square" rtlCol="0">
            <a:spAutoFit/>
          </a:bodyPr>
          <a:lstStyle/>
          <a:p>
            <a:r>
              <a:rPr lang="en-US" b="1" dirty="0" smtClean="0"/>
              <a:t>Corresponding Tautology:</a:t>
            </a:r>
            <a:r>
              <a:rPr lang="en-US" dirty="0" smtClean="0"/>
              <a:t> </a:t>
            </a:r>
          </a:p>
          <a:p>
            <a:r>
              <a:rPr lang="en-US" dirty="0" smtClean="0"/>
              <a:t>       (</a:t>
            </a:r>
            <a:r>
              <a:rPr lang="en-US" dirty="0" smtClean="0">
                <a:latin typeface="Cambria Math"/>
                <a:ea typeface="Cambria Math"/>
              </a:rPr>
              <a:t>¬</a:t>
            </a:r>
            <a:r>
              <a:rPr lang="en-US" i="1" dirty="0" err="1" smtClean="0"/>
              <a:t>q</a:t>
            </a:r>
            <a:r>
              <a:rPr lang="en-US" dirty="0" err="1" smtClean="0">
                <a:latin typeface="Cambria Math"/>
                <a:ea typeface="Cambria Math"/>
              </a:rPr>
              <a:t>∧(</a:t>
            </a:r>
            <a:r>
              <a:rPr lang="en-US" i="1" dirty="0" err="1" smtClean="0">
                <a:latin typeface="Cambria Math"/>
                <a:ea typeface="Cambria Math"/>
              </a:rPr>
              <a:t>p</a:t>
            </a:r>
            <a:r>
              <a:rPr lang="en-US" i="1" dirty="0" smtClean="0">
                <a:latin typeface="Cambria Math"/>
                <a:ea typeface="Cambria Math"/>
              </a:rPr>
              <a:t> </a:t>
            </a:r>
            <a:r>
              <a:rPr lang="en-US" dirty="0" smtClean="0">
                <a:latin typeface="Cambria Math"/>
                <a:ea typeface="Cambria Math"/>
              </a:rPr>
              <a:t>→</a:t>
            </a:r>
            <a:r>
              <a:rPr lang="en-US" i="1" dirty="0" err="1" smtClean="0">
                <a:latin typeface="Cambria Math"/>
                <a:ea typeface="Cambria Math"/>
              </a:rPr>
              <a:t>q</a:t>
            </a:r>
            <a:r>
              <a:rPr lang="en-US" dirty="0" err="1" smtClean="0">
                <a:latin typeface="Cambria Math"/>
                <a:ea typeface="Cambria Math"/>
              </a:rPr>
              <a:t>))→¬</a:t>
            </a:r>
            <a:r>
              <a:rPr lang="en-US" i="1" dirty="0" err="1" smtClean="0">
                <a:latin typeface="Cambria Math"/>
                <a:ea typeface="Cambria Math"/>
              </a:rPr>
              <a:t>p</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135</a:t>
            </a:fld>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Hypothetical Syllogism</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990600" y="2514600"/>
            <a:ext cx="1703070" cy="1194435"/>
          </a:xfrm>
          <a:prstGeom prst="rect">
            <a:avLst/>
          </a:prstGeom>
        </p:spPr>
      </p:pic>
      <p:sp>
        <p:nvSpPr>
          <p:cNvPr id="9" name="TextBox 8"/>
          <p:cNvSpPr txBox="1"/>
          <p:nvPr/>
        </p:nvSpPr>
        <p:spPr>
          <a:xfrm>
            <a:off x="2667000" y="3886200"/>
            <a:ext cx="5638800" cy="2585323"/>
          </a:xfrm>
          <a:prstGeom prst="rect">
            <a:avLst/>
          </a:prstGeom>
          <a:noFill/>
        </p:spPr>
        <p:txBody>
          <a:bodyPr wrap="square" rtlCol="0">
            <a:spAutoFit/>
          </a:bodyPr>
          <a:lstStyle/>
          <a:p>
            <a:r>
              <a:rPr lang="en-US" b="1" dirty="0" smtClean="0"/>
              <a:t>Example</a:t>
            </a:r>
            <a:r>
              <a:rPr lang="en-US" dirty="0" smtClean="0"/>
              <a:t>:</a:t>
            </a:r>
          </a:p>
          <a:p>
            <a:r>
              <a:rPr lang="en-US" dirty="0" smtClean="0"/>
              <a:t>Let </a:t>
            </a:r>
            <a:r>
              <a:rPr lang="en-US" i="1" dirty="0" smtClean="0"/>
              <a:t>p</a:t>
            </a:r>
            <a:r>
              <a:rPr lang="en-US" dirty="0" smtClean="0"/>
              <a:t> be “it snows.”</a:t>
            </a:r>
          </a:p>
          <a:p>
            <a:r>
              <a:rPr lang="en-US" dirty="0" smtClean="0"/>
              <a:t>Let </a:t>
            </a:r>
            <a:r>
              <a:rPr lang="en-US" i="1" dirty="0" smtClean="0"/>
              <a:t>q</a:t>
            </a:r>
            <a:r>
              <a:rPr lang="en-US" dirty="0" smtClean="0"/>
              <a:t> be “I will study discrete math.”</a:t>
            </a:r>
          </a:p>
          <a:p>
            <a:r>
              <a:rPr lang="en-US" dirty="0" smtClean="0"/>
              <a:t>Let </a:t>
            </a:r>
            <a:r>
              <a:rPr lang="en-US" i="1" dirty="0" smtClean="0"/>
              <a:t>r </a:t>
            </a:r>
            <a:r>
              <a:rPr lang="en-US" dirty="0" smtClean="0"/>
              <a:t>be “I will get an A.”</a:t>
            </a:r>
          </a:p>
          <a:p>
            <a:endParaRPr lang="en-US" dirty="0" smtClean="0"/>
          </a:p>
          <a:p>
            <a:r>
              <a:rPr lang="en-US" dirty="0" smtClean="0"/>
              <a:t>“If it snows,  then I will study discrete math.”</a:t>
            </a:r>
          </a:p>
          <a:p>
            <a:r>
              <a:rPr lang="en-US" dirty="0" smtClean="0"/>
              <a:t>“If I study discrete math, I will get an A.”</a:t>
            </a:r>
          </a:p>
          <a:p>
            <a:endParaRPr lang="en-US" dirty="0" smtClean="0"/>
          </a:p>
          <a:p>
            <a:r>
              <a:rPr lang="en-US" dirty="0" smtClean="0"/>
              <a:t>“Therefore , If it snows, I will get an A.”</a:t>
            </a:r>
          </a:p>
        </p:txBody>
      </p:sp>
      <p:sp>
        <p:nvSpPr>
          <p:cNvPr id="10" name="TextBox 9"/>
          <p:cNvSpPr txBox="1"/>
          <p:nvPr/>
        </p:nvSpPr>
        <p:spPr>
          <a:xfrm>
            <a:off x="4267200" y="2286000"/>
            <a:ext cx="4191000" cy="923330"/>
          </a:xfrm>
          <a:prstGeom prst="rect">
            <a:avLst/>
          </a:prstGeom>
          <a:noFill/>
        </p:spPr>
        <p:txBody>
          <a:bodyPr wrap="square" rtlCol="0">
            <a:spAutoFit/>
          </a:bodyPr>
          <a:lstStyle/>
          <a:p>
            <a:r>
              <a:rPr lang="en-US" b="1" dirty="0" smtClean="0"/>
              <a:t>Corresponding Tautology:</a:t>
            </a:r>
            <a:r>
              <a:rPr lang="en-US" dirty="0" smtClean="0"/>
              <a:t> </a:t>
            </a:r>
          </a:p>
          <a:p>
            <a:r>
              <a:rPr lang="en-US" dirty="0" smtClean="0"/>
              <a:t>(</a:t>
            </a:r>
            <a:r>
              <a:rPr lang="en-US" dirty="0" smtClean="0">
                <a:latin typeface="Cambria Math"/>
                <a:ea typeface="Cambria Math"/>
              </a:rPr>
              <a:t>(</a:t>
            </a:r>
            <a:r>
              <a:rPr lang="en-US" i="1" dirty="0" smtClean="0">
                <a:latin typeface="Cambria Math"/>
                <a:ea typeface="Cambria Math"/>
              </a:rPr>
              <a:t>p </a:t>
            </a:r>
            <a:r>
              <a:rPr lang="en-US" dirty="0" smtClean="0">
                <a:latin typeface="Cambria Math"/>
                <a:ea typeface="Cambria Math"/>
              </a:rPr>
              <a:t>→</a:t>
            </a:r>
            <a:r>
              <a:rPr lang="en-US" i="1" dirty="0" smtClean="0">
                <a:latin typeface="Cambria Math"/>
                <a:ea typeface="Cambria Math"/>
              </a:rPr>
              <a:t>q</a:t>
            </a:r>
            <a:r>
              <a:rPr lang="en-US" dirty="0" smtClean="0">
                <a:latin typeface="Cambria Math"/>
                <a:ea typeface="Cambria Math"/>
              </a:rPr>
              <a:t>) ∧</a:t>
            </a:r>
            <a:r>
              <a:rPr lang="en-US" dirty="0" smtClean="0"/>
              <a:t> (</a:t>
            </a:r>
            <a:r>
              <a:rPr lang="en-US" i="1" dirty="0" err="1" smtClean="0">
                <a:latin typeface="Cambria Math"/>
                <a:ea typeface="Cambria Math"/>
              </a:rPr>
              <a:t>q</a:t>
            </a:r>
            <a:r>
              <a:rPr lang="en-US" dirty="0" err="1" smtClean="0">
                <a:latin typeface="Cambria Math"/>
                <a:ea typeface="Cambria Math"/>
              </a:rPr>
              <a:t>→</a:t>
            </a:r>
            <a:r>
              <a:rPr lang="en-US" i="1" dirty="0" err="1" smtClean="0">
                <a:latin typeface="Cambria Math"/>
                <a:ea typeface="Cambria Math"/>
              </a:rPr>
              <a:t>r</a:t>
            </a:r>
            <a:r>
              <a:rPr lang="en-US" dirty="0" smtClean="0">
                <a:latin typeface="Cambria Math"/>
                <a:ea typeface="Cambria Math"/>
              </a:rPr>
              <a:t>))→(</a:t>
            </a:r>
            <a:r>
              <a:rPr lang="en-US" i="1" dirty="0" smtClean="0">
                <a:latin typeface="Cambria Math"/>
                <a:ea typeface="Cambria Math"/>
              </a:rPr>
              <a:t>p</a:t>
            </a:r>
            <a:r>
              <a:rPr lang="en-US" dirty="0" smtClean="0">
                <a:latin typeface="Cambria Math"/>
                <a:ea typeface="Cambria Math"/>
              </a:rPr>
              <a:t>→ </a:t>
            </a:r>
            <a:r>
              <a:rPr lang="en-US" i="1" dirty="0" smtClean="0">
                <a:latin typeface="Cambria Math"/>
                <a:ea typeface="Cambria Math"/>
              </a:rPr>
              <a:t>r</a:t>
            </a:r>
            <a:r>
              <a:rPr lang="en-US" dirty="0" smtClean="0">
                <a:latin typeface="Cambria Math"/>
                <a:ea typeface="Cambria Math"/>
              </a:rPr>
              <a:t>)</a:t>
            </a:r>
            <a:endParaRPr lang="en-US" i="1" dirty="0" smtClean="0"/>
          </a:p>
          <a:p>
            <a:r>
              <a:rPr lang="en-US" dirty="0" smtClean="0">
                <a:latin typeface="Cambria Math"/>
                <a:ea typeface="Cambria Math"/>
              </a:rPr>
              <a:t> </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136</a:t>
            </a:fld>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Disjunctive Syllogism</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676400" y="2514600"/>
            <a:ext cx="1177290" cy="1225868"/>
          </a:xfrm>
          <a:prstGeom prst="rect">
            <a:avLst/>
          </a:prstGeom>
        </p:spPr>
      </p:pic>
      <p:sp>
        <p:nvSpPr>
          <p:cNvPr id="7" name="TextBox 6"/>
          <p:cNvSpPr txBox="1"/>
          <p:nvPr/>
        </p:nvSpPr>
        <p:spPr>
          <a:xfrm>
            <a:off x="2286000" y="3962400"/>
            <a:ext cx="6400800" cy="2308324"/>
          </a:xfrm>
          <a:prstGeom prst="rect">
            <a:avLst/>
          </a:prstGeom>
          <a:noFill/>
        </p:spPr>
        <p:txBody>
          <a:bodyPr wrap="square" rtlCol="0">
            <a:spAutoFit/>
          </a:bodyPr>
          <a:lstStyle/>
          <a:p>
            <a:r>
              <a:rPr lang="en-US" b="1" dirty="0" smtClean="0"/>
              <a:t>Example</a:t>
            </a:r>
            <a:r>
              <a:rPr lang="en-US" dirty="0" smtClean="0"/>
              <a:t>:</a:t>
            </a:r>
          </a:p>
          <a:p>
            <a:r>
              <a:rPr lang="en-US" dirty="0" smtClean="0"/>
              <a:t>Let </a:t>
            </a:r>
            <a:r>
              <a:rPr lang="en-US" i="1" dirty="0" smtClean="0"/>
              <a:t>p</a:t>
            </a:r>
            <a:r>
              <a:rPr lang="en-US" dirty="0" smtClean="0"/>
              <a:t> be “I will study discrete math.”</a:t>
            </a:r>
          </a:p>
          <a:p>
            <a:r>
              <a:rPr lang="en-US" dirty="0" smtClean="0"/>
              <a:t>Let </a:t>
            </a:r>
            <a:r>
              <a:rPr lang="en-US" i="1" dirty="0" smtClean="0"/>
              <a:t>q</a:t>
            </a:r>
            <a:r>
              <a:rPr lang="en-US" dirty="0" smtClean="0"/>
              <a:t> be “I will study English literature.”</a:t>
            </a:r>
          </a:p>
          <a:p>
            <a:endParaRPr lang="en-US" dirty="0" smtClean="0"/>
          </a:p>
          <a:p>
            <a:r>
              <a:rPr lang="en-US" dirty="0" smtClean="0"/>
              <a:t>“I will study discrete math or I will study English literature.”</a:t>
            </a:r>
          </a:p>
          <a:p>
            <a:r>
              <a:rPr lang="en-US" dirty="0" smtClean="0"/>
              <a:t>“I will not study discrete math.”</a:t>
            </a:r>
          </a:p>
          <a:p>
            <a:endParaRPr lang="en-US" dirty="0" smtClean="0"/>
          </a:p>
          <a:p>
            <a:r>
              <a:rPr lang="en-US" dirty="0" smtClean="0"/>
              <a:t>“Therefore , I will study English literature.”</a:t>
            </a:r>
          </a:p>
        </p:txBody>
      </p:sp>
      <p:sp>
        <p:nvSpPr>
          <p:cNvPr id="9" name="TextBox 8"/>
          <p:cNvSpPr txBox="1"/>
          <p:nvPr/>
        </p:nvSpPr>
        <p:spPr>
          <a:xfrm>
            <a:off x="3962400" y="2590800"/>
            <a:ext cx="3429000" cy="646331"/>
          </a:xfrm>
          <a:prstGeom prst="rect">
            <a:avLst/>
          </a:prstGeom>
          <a:noFill/>
        </p:spPr>
        <p:txBody>
          <a:bodyPr wrap="square" rtlCol="0">
            <a:spAutoFit/>
          </a:bodyPr>
          <a:lstStyle/>
          <a:p>
            <a:r>
              <a:rPr lang="en-US" b="1" dirty="0" smtClean="0"/>
              <a:t>Corresponding Tautology:</a:t>
            </a:r>
            <a:r>
              <a:rPr lang="en-US" dirty="0" smtClean="0"/>
              <a:t> </a:t>
            </a:r>
          </a:p>
          <a:p>
            <a:r>
              <a:rPr lang="en-US" dirty="0" smtClean="0"/>
              <a:t>(</a:t>
            </a:r>
            <a:r>
              <a:rPr lang="en-US" dirty="0" smtClean="0">
                <a:latin typeface="Cambria Math"/>
                <a:ea typeface="Cambria Math"/>
              </a:rPr>
              <a:t>¬</a:t>
            </a:r>
            <a:r>
              <a:rPr lang="en-US" i="1" dirty="0" smtClean="0"/>
              <a:t>p</a:t>
            </a:r>
            <a:r>
              <a:rPr lang="en-US" dirty="0" smtClean="0">
                <a:latin typeface="Cambria Math"/>
                <a:ea typeface="Cambria Math"/>
              </a:rPr>
              <a:t>∧(</a:t>
            </a:r>
            <a:r>
              <a:rPr lang="en-US" i="1" dirty="0" smtClean="0">
                <a:latin typeface="Cambria Math"/>
                <a:ea typeface="Cambria Math"/>
              </a:rPr>
              <a:t>p </a:t>
            </a:r>
            <a:r>
              <a:rPr lang="en-US" dirty="0" smtClean="0">
                <a:latin typeface="Cambria Math"/>
                <a:ea typeface="Cambria Math"/>
              </a:rPr>
              <a:t>∨</a:t>
            </a:r>
            <a:r>
              <a:rPr lang="en-US" i="1" dirty="0" smtClean="0">
                <a:latin typeface="Cambria Math"/>
                <a:ea typeface="Cambria Math"/>
              </a:rPr>
              <a:t>q</a:t>
            </a:r>
            <a:r>
              <a:rPr lang="en-US" dirty="0" smtClean="0">
                <a:latin typeface="Cambria Math"/>
                <a:ea typeface="Cambria Math"/>
              </a:rPr>
              <a:t>))→</a:t>
            </a:r>
            <a:r>
              <a:rPr lang="en-US" i="1" dirty="0" smtClean="0">
                <a:latin typeface="Cambria Math"/>
                <a:ea typeface="Cambria Math"/>
              </a:rPr>
              <a:t>q</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137</a:t>
            </a:fld>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Addition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828800" y="2667000"/>
            <a:ext cx="1534478" cy="714375"/>
          </a:xfrm>
          <a:prstGeom prst="rect">
            <a:avLst/>
          </a:prstGeom>
        </p:spPr>
      </p:pic>
      <p:sp>
        <p:nvSpPr>
          <p:cNvPr id="18" name="TextBox 17"/>
          <p:cNvSpPr txBox="1"/>
          <p:nvPr/>
        </p:nvSpPr>
        <p:spPr>
          <a:xfrm>
            <a:off x="2971800" y="3810000"/>
            <a:ext cx="5638800" cy="2585323"/>
          </a:xfrm>
          <a:prstGeom prst="rect">
            <a:avLst/>
          </a:prstGeom>
          <a:noFill/>
        </p:spPr>
        <p:txBody>
          <a:bodyPr wrap="square" rtlCol="0">
            <a:spAutoFit/>
          </a:bodyPr>
          <a:lstStyle/>
          <a:p>
            <a:r>
              <a:rPr lang="en-US" b="1" dirty="0" smtClean="0"/>
              <a:t>Example</a:t>
            </a:r>
            <a:r>
              <a:rPr lang="en-US" dirty="0" smtClean="0"/>
              <a:t>:</a:t>
            </a:r>
          </a:p>
          <a:p>
            <a:r>
              <a:rPr lang="en-US" dirty="0" smtClean="0"/>
              <a:t>Let </a:t>
            </a:r>
            <a:r>
              <a:rPr lang="en-US" i="1" dirty="0" smtClean="0"/>
              <a:t>p</a:t>
            </a:r>
            <a:r>
              <a:rPr lang="en-US" dirty="0" smtClean="0"/>
              <a:t> be “I will study discrete math.”</a:t>
            </a:r>
          </a:p>
          <a:p>
            <a:r>
              <a:rPr lang="en-US" dirty="0" smtClean="0"/>
              <a:t>Let </a:t>
            </a:r>
            <a:r>
              <a:rPr lang="en-US" i="1" dirty="0" smtClean="0"/>
              <a:t>q</a:t>
            </a:r>
            <a:r>
              <a:rPr lang="en-US" dirty="0" smtClean="0"/>
              <a:t> be “I will visit Las Vegas.”</a:t>
            </a:r>
          </a:p>
          <a:p>
            <a:endParaRPr lang="en-US" dirty="0" smtClean="0"/>
          </a:p>
          <a:p>
            <a:r>
              <a:rPr lang="en-US" dirty="0" smtClean="0"/>
              <a:t>“I will study discrete math.”</a:t>
            </a:r>
          </a:p>
          <a:p>
            <a:endParaRPr lang="en-US" dirty="0" smtClean="0"/>
          </a:p>
          <a:p>
            <a:r>
              <a:rPr lang="en-US" dirty="0" smtClean="0"/>
              <a:t>“Therefore, I will  study discrete math or I will visit </a:t>
            </a:r>
          </a:p>
          <a:p>
            <a:r>
              <a:rPr lang="en-US" dirty="0" smtClean="0"/>
              <a:t>Las Vegas.”</a:t>
            </a:r>
          </a:p>
          <a:p>
            <a:endParaRPr lang="en-US" dirty="0" smtClean="0"/>
          </a:p>
        </p:txBody>
      </p:sp>
      <p:sp>
        <p:nvSpPr>
          <p:cNvPr id="10" name="TextBox 9"/>
          <p:cNvSpPr txBox="1"/>
          <p:nvPr/>
        </p:nvSpPr>
        <p:spPr>
          <a:xfrm>
            <a:off x="4648200" y="2514600"/>
            <a:ext cx="3657600" cy="646331"/>
          </a:xfrm>
          <a:prstGeom prst="rect">
            <a:avLst/>
          </a:prstGeom>
          <a:noFill/>
        </p:spPr>
        <p:txBody>
          <a:bodyPr wrap="square" rtlCol="0">
            <a:spAutoFit/>
          </a:bodyPr>
          <a:lstStyle/>
          <a:p>
            <a:r>
              <a:rPr lang="en-US" b="1" dirty="0" smtClean="0"/>
              <a:t>Corresponding Tautology:</a:t>
            </a:r>
            <a:r>
              <a:rPr lang="en-US" dirty="0" smtClean="0"/>
              <a:t> </a:t>
            </a:r>
          </a:p>
          <a:p>
            <a:r>
              <a:rPr lang="en-US" i="1" dirty="0" smtClean="0"/>
              <a:t>            p</a:t>
            </a:r>
            <a:r>
              <a:rPr lang="en-US" dirty="0" smtClean="0">
                <a:latin typeface="Cambria Math"/>
                <a:ea typeface="Cambria Math"/>
              </a:rPr>
              <a:t> →(</a:t>
            </a:r>
            <a:r>
              <a:rPr lang="en-US" i="1" dirty="0" smtClean="0">
                <a:latin typeface="Cambria Math"/>
                <a:ea typeface="Cambria Math"/>
              </a:rPr>
              <a:t>p </a:t>
            </a:r>
            <a:r>
              <a:rPr lang="en-US" dirty="0" smtClean="0">
                <a:latin typeface="Cambria Math"/>
                <a:ea typeface="Cambria Math"/>
              </a:rPr>
              <a:t>∨</a:t>
            </a:r>
            <a:r>
              <a:rPr lang="en-US" i="1" dirty="0" smtClean="0">
                <a:latin typeface="Cambria Math"/>
                <a:ea typeface="Cambria Math"/>
              </a:rPr>
              <a:t>q</a:t>
            </a:r>
            <a:r>
              <a:rPr lang="en-US" dirty="0" smtClean="0">
                <a:latin typeface="Cambria Math"/>
                <a:ea typeface="Cambria Math"/>
              </a:rPr>
              <a:t>)</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138</a:t>
            </a:fld>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Simplification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sp>
        <p:nvSpPr>
          <p:cNvPr id="18" name="TextBox 17"/>
          <p:cNvSpPr txBox="1"/>
          <p:nvPr/>
        </p:nvSpPr>
        <p:spPr>
          <a:xfrm>
            <a:off x="2209800" y="3962400"/>
            <a:ext cx="5257800" cy="2308324"/>
          </a:xfrm>
          <a:prstGeom prst="rect">
            <a:avLst/>
          </a:prstGeom>
          <a:noFill/>
        </p:spPr>
        <p:txBody>
          <a:bodyPr wrap="square" rtlCol="0">
            <a:spAutoFit/>
          </a:bodyPr>
          <a:lstStyle/>
          <a:p>
            <a:r>
              <a:rPr lang="en-US" b="1" dirty="0" smtClean="0"/>
              <a:t>Example</a:t>
            </a:r>
            <a:r>
              <a:rPr lang="en-US" dirty="0" smtClean="0"/>
              <a:t>:</a:t>
            </a:r>
          </a:p>
          <a:p>
            <a:r>
              <a:rPr lang="en-US" dirty="0" smtClean="0"/>
              <a:t>Let </a:t>
            </a:r>
            <a:r>
              <a:rPr lang="en-US" i="1" dirty="0" smtClean="0"/>
              <a:t>p</a:t>
            </a:r>
            <a:r>
              <a:rPr lang="en-US" dirty="0" smtClean="0"/>
              <a:t> be “I will study discrete math.”</a:t>
            </a:r>
          </a:p>
          <a:p>
            <a:r>
              <a:rPr lang="en-US" dirty="0" smtClean="0"/>
              <a:t>Let </a:t>
            </a:r>
            <a:r>
              <a:rPr lang="en-US" i="1" dirty="0" smtClean="0"/>
              <a:t>q</a:t>
            </a:r>
            <a:r>
              <a:rPr lang="en-US" dirty="0" smtClean="0"/>
              <a:t> be “I will study English literature.”</a:t>
            </a:r>
          </a:p>
          <a:p>
            <a:endParaRPr lang="en-US" dirty="0" smtClean="0"/>
          </a:p>
          <a:p>
            <a:r>
              <a:rPr lang="en-US" dirty="0" smtClean="0"/>
              <a:t>“I will study discrete math and English literature”</a:t>
            </a:r>
          </a:p>
          <a:p>
            <a:endParaRPr lang="en-US" dirty="0" smtClean="0"/>
          </a:p>
          <a:p>
            <a:r>
              <a:rPr lang="en-US" dirty="0" smtClean="0"/>
              <a:t>“Therefore, I will study discrete math.”</a:t>
            </a:r>
          </a:p>
          <a:p>
            <a:endParaRPr lang="en-US" dirty="0" smtClean="0"/>
          </a:p>
        </p:txBody>
      </p:sp>
      <p:pic>
        <p:nvPicPr>
          <p:cNvPr id="10" name="Picture 9" descr="addin_tmp.png"/>
          <p:cNvPicPr>
            <a:picLocks noChangeAspect="1"/>
          </p:cNvPicPr>
          <p:nvPr>
            <p:custDataLst>
              <p:tags r:id="rId1"/>
            </p:custDataLst>
          </p:nvPr>
        </p:nvPicPr>
        <p:blipFill>
          <a:blip r:embed="rId3" cstate="print"/>
          <a:stretch>
            <a:fillRect/>
          </a:stretch>
        </p:blipFill>
        <p:spPr>
          <a:xfrm>
            <a:off x="1447800" y="2667000"/>
            <a:ext cx="1177290" cy="771525"/>
          </a:xfrm>
          <a:prstGeom prst="rect">
            <a:avLst/>
          </a:prstGeom>
        </p:spPr>
      </p:pic>
      <p:sp>
        <p:nvSpPr>
          <p:cNvPr id="11" name="TextBox 10"/>
          <p:cNvSpPr txBox="1"/>
          <p:nvPr/>
        </p:nvSpPr>
        <p:spPr>
          <a:xfrm>
            <a:off x="4343400" y="2743200"/>
            <a:ext cx="3657600" cy="646331"/>
          </a:xfrm>
          <a:prstGeom prst="rect">
            <a:avLst/>
          </a:prstGeom>
          <a:noFill/>
        </p:spPr>
        <p:txBody>
          <a:bodyPr wrap="square" rtlCol="0">
            <a:spAutoFit/>
          </a:bodyPr>
          <a:lstStyle/>
          <a:p>
            <a:r>
              <a:rPr lang="en-US" b="1" dirty="0" smtClean="0"/>
              <a:t>Corresponding Tautology: </a:t>
            </a:r>
          </a:p>
          <a:p>
            <a:r>
              <a:rPr lang="en-US" dirty="0" smtClean="0"/>
              <a:t>         (</a:t>
            </a:r>
            <a:r>
              <a:rPr lang="en-US" i="1" dirty="0" err="1" smtClean="0"/>
              <a:t>p</a:t>
            </a:r>
            <a:r>
              <a:rPr lang="en-US" dirty="0" err="1" smtClean="0">
                <a:latin typeface="Cambria Math"/>
                <a:ea typeface="Cambria Math"/>
              </a:rPr>
              <a:t>∧</a:t>
            </a:r>
            <a:r>
              <a:rPr lang="en-US" i="1" dirty="0" err="1" smtClean="0">
                <a:latin typeface="Cambria Math"/>
                <a:ea typeface="Cambria Math"/>
              </a:rPr>
              <a:t>q</a:t>
            </a:r>
            <a:r>
              <a:rPr lang="en-US" smtClean="0">
                <a:latin typeface="Cambria Math"/>
                <a:ea typeface="Cambria Math"/>
              </a:rPr>
              <a:t>) →</a:t>
            </a:r>
            <a:r>
              <a:rPr lang="en-US" i="1" smtClean="0">
                <a:latin typeface="Cambria Math"/>
                <a:ea typeface="Cambria Math"/>
              </a:rPr>
              <a:t>q</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139</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smtClean="0"/>
              <a:t/>
            </a:r>
            <a:br>
              <a:rPr lang="en-US" dirty="0" smtClean="0"/>
            </a:br>
            <a:r>
              <a:rPr lang="en-US" dirty="0" smtClean="0"/>
              <a:t>The Connective Or in English</a:t>
            </a:r>
            <a:endParaRPr lang="en-US" dirty="0"/>
          </a:p>
        </p:txBody>
      </p:sp>
      <p:sp>
        <p:nvSpPr>
          <p:cNvPr id="3" name="Content Placeholder 2"/>
          <p:cNvSpPr>
            <a:spLocks noGrp="1"/>
          </p:cNvSpPr>
          <p:nvPr>
            <p:ph idx="1"/>
          </p:nvPr>
        </p:nvSpPr>
        <p:spPr>
          <a:xfrm>
            <a:off x="381000" y="1752600"/>
            <a:ext cx="8229600" cy="4389120"/>
          </a:xfrm>
        </p:spPr>
        <p:txBody>
          <a:bodyPr/>
          <a:lstStyle/>
          <a:p>
            <a:r>
              <a:rPr lang="en-US" dirty="0" smtClean="0"/>
              <a:t>In English “or” has two distinct meanings.</a:t>
            </a:r>
            <a:endParaRPr lang="en-US" smtClean="0"/>
          </a:p>
          <a:p>
            <a:pPr lvl="1"/>
            <a:r>
              <a:rPr lang="en-US" sz="1800" smtClean="0"/>
              <a:t>“</a:t>
            </a:r>
            <a:r>
              <a:rPr lang="en-US" sz="1800" dirty="0" smtClean="0"/>
              <a:t>Inclusive Or”  - In the sentence “Students who have taken CS</a:t>
            </a:r>
            <a:r>
              <a:rPr lang="en-US" sz="1800" dirty="0" smtClean="0">
                <a:latin typeface="Cambria Math" pitchFamily="18" charset="0"/>
                <a:ea typeface="Cambria Math" pitchFamily="18" charset="0"/>
              </a:rPr>
              <a:t>202 </a:t>
            </a:r>
            <a:r>
              <a:rPr lang="en-US" sz="1800" dirty="0" smtClean="0"/>
              <a:t>or Math</a:t>
            </a:r>
            <a:r>
              <a:rPr lang="en-US" sz="1800" dirty="0" smtClean="0">
                <a:latin typeface="Cambria Math" pitchFamily="18" charset="0"/>
                <a:ea typeface="Cambria Math" pitchFamily="18" charset="0"/>
              </a:rPr>
              <a:t>120</a:t>
            </a:r>
            <a:r>
              <a:rPr lang="en-US" sz="1800" dirty="0" smtClean="0"/>
              <a:t> may take this class,” we assume that students need to have taken one of the prerequisites, but may have taken both. This is the meaning of </a:t>
            </a:r>
            <a:r>
              <a:rPr lang="en-US" sz="1800" dirty="0" smtClean="0">
                <a:latin typeface="Cambria Math" pitchFamily="18" charset="0"/>
                <a:ea typeface="Cambria Math" pitchFamily="18" charset="0"/>
              </a:rPr>
              <a:t>disjunction. For </a:t>
            </a:r>
            <a:r>
              <a:rPr lang="en-US" sz="1800" i="1" dirty="0" smtClean="0">
                <a:latin typeface="Cambria Math" pitchFamily="18" charset="0"/>
                <a:ea typeface="Cambria Math" pitchFamily="18" charset="0"/>
              </a:rPr>
              <a:t>p </a:t>
            </a:r>
            <a:r>
              <a:rPr lang="en-US" sz="1800" dirty="0" smtClean="0">
                <a:latin typeface="Cambria Math"/>
                <a:ea typeface="Cambria Math"/>
              </a:rPr>
              <a:t>∨</a:t>
            </a:r>
            <a:r>
              <a:rPr lang="en-US" sz="1800" i="1" dirty="0" smtClean="0">
                <a:latin typeface="Cambria Math"/>
                <a:ea typeface="Cambria Math"/>
              </a:rPr>
              <a:t>q</a:t>
            </a:r>
            <a:r>
              <a:rPr lang="en-US" sz="1800" dirty="0" smtClean="0">
                <a:latin typeface="Cambria Math" pitchFamily="18" charset="0"/>
                <a:ea typeface="Cambria Math" pitchFamily="18" charset="0"/>
              </a:rPr>
              <a:t>  to be true, either one or both of </a:t>
            </a:r>
            <a:r>
              <a:rPr lang="en-US" sz="1800" i="1" dirty="0" smtClean="0">
                <a:latin typeface="Cambria Math" pitchFamily="18" charset="0"/>
                <a:ea typeface="Cambria Math" pitchFamily="18" charset="0"/>
              </a:rPr>
              <a:t>p</a:t>
            </a:r>
            <a:r>
              <a:rPr lang="en-US" sz="1800" dirty="0" smtClean="0">
                <a:latin typeface="Cambria Math" pitchFamily="18" charset="0"/>
                <a:ea typeface="Cambria Math" pitchFamily="18" charset="0"/>
              </a:rPr>
              <a:t> and </a:t>
            </a:r>
            <a:r>
              <a:rPr lang="en-US" sz="1800" i="1" dirty="0" smtClean="0">
                <a:latin typeface="Cambria Math" pitchFamily="18" charset="0"/>
                <a:ea typeface="Cambria Math" pitchFamily="18" charset="0"/>
              </a:rPr>
              <a:t>q </a:t>
            </a:r>
            <a:r>
              <a:rPr lang="en-US" sz="1800" dirty="0" smtClean="0">
                <a:latin typeface="Cambria Math" pitchFamily="18" charset="0"/>
                <a:ea typeface="Cambria Math" pitchFamily="18" charset="0"/>
              </a:rPr>
              <a:t>must be true.</a:t>
            </a:r>
            <a:endParaRPr lang="en-US" sz="1800" dirty="0" smtClean="0"/>
          </a:p>
          <a:p>
            <a:pPr lvl="1"/>
            <a:r>
              <a:rPr lang="en-US" sz="1800" dirty="0" smtClean="0"/>
              <a:t>“Exclusive Or”  - When reading the sentence “Soup or salad comes with this entrée,” we do not expect to be able to get both soup and salad. This is the meaning of </a:t>
            </a:r>
            <a:r>
              <a:rPr lang="en-US" sz="1800" dirty="0" smtClean="0">
                <a:solidFill>
                  <a:srgbClr val="FF0000"/>
                </a:solidFill>
              </a:rPr>
              <a:t>Exclusive Or </a:t>
            </a:r>
            <a:r>
              <a:rPr lang="en-US" sz="1800" dirty="0" smtClean="0"/>
              <a:t>(</a:t>
            </a:r>
            <a:r>
              <a:rPr lang="en-US" sz="1800" dirty="0" err="1" smtClean="0"/>
              <a:t>Xor</a:t>
            </a:r>
            <a:r>
              <a:rPr lang="en-US" sz="1800" dirty="0" smtClean="0"/>
              <a:t>). In </a:t>
            </a:r>
            <a:r>
              <a:rPr lang="en-US" sz="1800" i="1" dirty="0" smtClean="0"/>
              <a:t>p</a:t>
            </a:r>
            <a:r>
              <a:rPr lang="en-US" sz="1800" dirty="0" smtClean="0">
                <a:latin typeface="Cambria Math"/>
                <a:ea typeface="Cambria Math"/>
              </a:rPr>
              <a:t> ⊕ </a:t>
            </a:r>
            <a:r>
              <a:rPr lang="en-US" sz="1800" i="1" dirty="0" smtClean="0">
                <a:latin typeface="Cambria Math"/>
                <a:ea typeface="Cambria Math"/>
              </a:rPr>
              <a:t>q , </a:t>
            </a:r>
            <a:r>
              <a:rPr lang="en-US" sz="1800" dirty="0" smtClean="0">
                <a:ea typeface="Cambria Math"/>
              </a:rPr>
              <a:t>one of </a:t>
            </a:r>
            <a:r>
              <a:rPr lang="en-US" sz="1800" i="1" dirty="0" smtClean="0">
                <a:ea typeface="Cambria Math"/>
              </a:rPr>
              <a:t>p</a:t>
            </a:r>
            <a:r>
              <a:rPr lang="en-US" sz="1800" dirty="0" smtClean="0">
                <a:ea typeface="Cambria Math"/>
              </a:rPr>
              <a:t> and </a:t>
            </a:r>
            <a:r>
              <a:rPr lang="en-US" sz="1800" i="1" dirty="0" smtClean="0">
                <a:ea typeface="Cambria Math"/>
              </a:rPr>
              <a:t>q</a:t>
            </a:r>
            <a:r>
              <a:rPr lang="en-US" sz="1800" dirty="0" smtClean="0">
                <a:ea typeface="Cambria Math"/>
              </a:rPr>
              <a:t> must be true</a:t>
            </a:r>
            <a:r>
              <a:rPr lang="en-US" sz="1800" dirty="0" smtClean="0">
                <a:latin typeface="Cambria Math"/>
                <a:ea typeface="Cambria Math"/>
              </a:rPr>
              <a:t>, but not both.  The truth table for ⊕ is:</a:t>
            </a:r>
            <a:endParaRPr lang="en-US" sz="1800" i="1" dirty="0" smtClean="0"/>
          </a:p>
          <a:p>
            <a:pPr lvl="1"/>
            <a:endParaRPr lang="en-US" sz="1800" dirty="0" smtClean="0"/>
          </a:p>
        </p:txBody>
      </p:sp>
      <p:graphicFrame>
        <p:nvGraphicFramePr>
          <p:cNvPr id="4" name="Content Placeholder 3"/>
          <p:cNvGraphicFramePr>
            <a:graphicFrameLocks/>
          </p:cNvGraphicFramePr>
          <p:nvPr/>
        </p:nvGraphicFramePr>
        <p:xfrm>
          <a:off x="1905000" y="4648200"/>
          <a:ext cx="4648200" cy="1828800"/>
        </p:xfrm>
        <a:graphic>
          <a:graphicData uri="http://schemas.openxmlformats.org/drawingml/2006/table">
            <a:tbl>
              <a:tblPr firstRow="1" bandRow="1">
                <a:tableStyleId>{5C22544A-7EE6-4342-B048-85BDC9FD1C3A}</a:tableStyleId>
              </a:tblPr>
              <a:tblGrid>
                <a:gridCol w="1549400"/>
                <a:gridCol w="1549400"/>
                <a:gridCol w="1549400"/>
              </a:tblGrid>
              <a:tr h="274320">
                <a:tc>
                  <a:txBody>
                    <a:bodyPr/>
                    <a:lstStyle/>
                    <a:p>
                      <a:r>
                        <a:rPr lang="en-US" i="1" dirty="0" smtClean="0">
                          <a:latin typeface="Cambria Math" pitchFamily="18" charset="0"/>
                          <a:ea typeface="Cambria Math" pitchFamily="18" charset="0"/>
                        </a:rPr>
                        <a:t>p </a:t>
                      </a:r>
                      <a:endParaRPr lang="en-US" dirty="0"/>
                    </a:p>
                  </a:txBody>
                  <a:tcPr marL="91441" marR="9144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latin typeface="Cambria Math" pitchFamily="18" charset="0"/>
                          <a:ea typeface="Cambria Math" pitchFamily="18" charset="0"/>
                        </a:rPr>
                        <a:t>q</a:t>
                      </a:r>
                      <a:endParaRPr lang="en-US" dirty="0" smtClean="0"/>
                    </a:p>
                  </a:txBody>
                  <a:tcPr marL="91441" marR="9144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latin typeface="Cambria Math" pitchFamily="18" charset="0"/>
                          <a:ea typeface="Cambria Math" pitchFamily="18" charset="0"/>
                        </a:rPr>
                        <a:t>p </a:t>
                      </a:r>
                      <a:r>
                        <a:rPr lang="en-US" i="0" dirty="0" smtClean="0">
                          <a:latin typeface="Cambria Math"/>
                          <a:ea typeface="Cambria Math"/>
                        </a:rPr>
                        <a:t>⊕</a:t>
                      </a:r>
                      <a:r>
                        <a:rPr lang="en-US" i="1" dirty="0" smtClean="0">
                          <a:latin typeface="Cambria Math" pitchFamily="18" charset="0"/>
                          <a:ea typeface="Cambria Math" pitchFamily="18" charset="0"/>
                        </a:rPr>
                        <a:t>q</a:t>
                      </a:r>
                      <a:endParaRPr lang="en-US" dirty="0" smtClean="0"/>
                    </a:p>
                  </a:txBody>
                  <a:tcPr marL="91441" marR="91441"/>
                </a:tc>
              </a:tr>
              <a:tr h="274320">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F</a:t>
                      </a:r>
                      <a:endParaRPr lang="en-US" dirty="0"/>
                    </a:p>
                  </a:txBody>
                  <a:tcPr marL="91441" marR="91441"/>
                </a:tc>
              </a:tr>
              <a:tr h="274320">
                <a:tc>
                  <a:txBody>
                    <a:bodyPr/>
                    <a:lstStyle/>
                    <a:p>
                      <a:r>
                        <a:rPr lang="en-US" dirty="0" smtClean="0"/>
                        <a:t>T</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r>
              <a:tr h="274320">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r>
              <a:tr h="274320">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r>
            </a:tbl>
          </a:graphicData>
        </a:graphic>
      </p:graphicFrame>
      <p:sp>
        <p:nvSpPr>
          <p:cNvPr id="5" name="Slide Number Placeholder 4"/>
          <p:cNvSpPr>
            <a:spLocks noGrp="1"/>
          </p:cNvSpPr>
          <p:nvPr>
            <p:ph type="sldNum" sz="quarter" idx="12"/>
          </p:nvPr>
        </p:nvSpPr>
        <p:spPr/>
        <p:txBody>
          <a:bodyPr/>
          <a:lstStyle/>
          <a:p>
            <a:fld id="{9CA217EF-0505-4C33-BB20-8A8DF2039023}" type="slidenum">
              <a:rPr lang="en-US" smtClean="0"/>
              <a:pPr/>
              <a:t>14</a:t>
            </a:fld>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Conjunction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sp>
        <p:nvSpPr>
          <p:cNvPr id="18" name="TextBox 17"/>
          <p:cNvSpPr txBox="1"/>
          <p:nvPr/>
        </p:nvSpPr>
        <p:spPr>
          <a:xfrm>
            <a:off x="2362200" y="3581400"/>
            <a:ext cx="6019800" cy="2862322"/>
          </a:xfrm>
          <a:prstGeom prst="rect">
            <a:avLst/>
          </a:prstGeom>
          <a:noFill/>
        </p:spPr>
        <p:txBody>
          <a:bodyPr wrap="square" rtlCol="0">
            <a:spAutoFit/>
          </a:bodyPr>
          <a:lstStyle/>
          <a:p>
            <a:r>
              <a:rPr lang="en-US" b="1" dirty="0" smtClean="0"/>
              <a:t>Example</a:t>
            </a:r>
            <a:r>
              <a:rPr lang="en-US" dirty="0" smtClean="0"/>
              <a:t>:</a:t>
            </a:r>
          </a:p>
          <a:p>
            <a:r>
              <a:rPr lang="en-US" dirty="0" smtClean="0"/>
              <a:t>Let </a:t>
            </a:r>
            <a:r>
              <a:rPr lang="en-US" i="1" dirty="0" smtClean="0"/>
              <a:t>p</a:t>
            </a:r>
            <a:r>
              <a:rPr lang="en-US" dirty="0" smtClean="0"/>
              <a:t> be “I will study discrete math.”</a:t>
            </a:r>
          </a:p>
          <a:p>
            <a:r>
              <a:rPr lang="en-US" dirty="0" smtClean="0"/>
              <a:t>Let </a:t>
            </a:r>
            <a:r>
              <a:rPr lang="en-US" i="1" dirty="0" smtClean="0"/>
              <a:t>q</a:t>
            </a:r>
            <a:r>
              <a:rPr lang="en-US" dirty="0" smtClean="0"/>
              <a:t> be “I will study English literature.”</a:t>
            </a:r>
          </a:p>
          <a:p>
            <a:endParaRPr lang="en-US" dirty="0" smtClean="0"/>
          </a:p>
          <a:p>
            <a:endParaRPr lang="en-US" dirty="0" smtClean="0"/>
          </a:p>
          <a:p>
            <a:r>
              <a:rPr lang="en-US" dirty="0" smtClean="0"/>
              <a:t>“I will study discrete math.”</a:t>
            </a:r>
          </a:p>
          <a:p>
            <a:r>
              <a:rPr lang="en-US" dirty="0" smtClean="0"/>
              <a:t>“I will study  English literature.”</a:t>
            </a:r>
          </a:p>
          <a:p>
            <a:endParaRPr lang="en-US" dirty="0" smtClean="0"/>
          </a:p>
          <a:p>
            <a:r>
              <a:rPr lang="en-US" dirty="0" smtClean="0"/>
              <a:t>“Therefore, I will study discrete math and I will study English literature.”</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1371600" y="2133600"/>
            <a:ext cx="1534478" cy="1168718"/>
          </a:xfrm>
          <a:prstGeom prst="rect">
            <a:avLst/>
          </a:prstGeom>
        </p:spPr>
      </p:pic>
      <p:sp>
        <p:nvSpPr>
          <p:cNvPr id="9" name="TextBox 8"/>
          <p:cNvSpPr txBox="1"/>
          <p:nvPr/>
        </p:nvSpPr>
        <p:spPr>
          <a:xfrm>
            <a:off x="4800600" y="2362200"/>
            <a:ext cx="3429000" cy="646331"/>
          </a:xfrm>
          <a:prstGeom prst="rect">
            <a:avLst/>
          </a:prstGeom>
          <a:noFill/>
        </p:spPr>
        <p:txBody>
          <a:bodyPr wrap="square" rtlCol="0">
            <a:spAutoFit/>
          </a:bodyPr>
          <a:lstStyle/>
          <a:p>
            <a:r>
              <a:rPr lang="en-US" b="1" dirty="0" smtClean="0"/>
              <a:t>Corresponding Tautology:</a:t>
            </a:r>
          </a:p>
          <a:p>
            <a:r>
              <a:rPr lang="en-US" dirty="0" smtClean="0"/>
              <a:t> (</a:t>
            </a:r>
            <a:r>
              <a:rPr lang="en-US" dirty="0" smtClean="0">
                <a:latin typeface="Cambria Math"/>
                <a:ea typeface="Cambria Math"/>
              </a:rPr>
              <a:t>(</a:t>
            </a:r>
            <a:r>
              <a:rPr lang="en-US" i="1" dirty="0" smtClean="0"/>
              <a:t>p</a:t>
            </a:r>
            <a:r>
              <a:rPr lang="en-US" dirty="0" smtClean="0"/>
              <a:t>)</a:t>
            </a:r>
            <a:r>
              <a:rPr lang="en-US" i="1" dirty="0" smtClean="0"/>
              <a:t> </a:t>
            </a:r>
            <a:r>
              <a:rPr lang="en-US" dirty="0" smtClean="0">
                <a:latin typeface="Cambria Math"/>
                <a:ea typeface="Cambria Math"/>
              </a:rPr>
              <a:t>∧ (</a:t>
            </a:r>
            <a:r>
              <a:rPr lang="en-US" i="1" dirty="0" smtClean="0">
                <a:latin typeface="Cambria Math"/>
                <a:ea typeface="Cambria Math"/>
              </a:rPr>
              <a:t>q</a:t>
            </a:r>
            <a:r>
              <a:rPr lang="en-US" dirty="0" smtClean="0">
                <a:latin typeface="Cambria Math"/>
                <a:ea typeface="Cambria Math"/>
              </a:rPr>
              <a:t>)) →(</a:t>
            </a:r>
            <a:r>
              <a:rPr lang="en-US" i="1" dirty="0" smtClean="0">
                <a:latin typeface="Cambria Math"/>
                <a:ea typeface="Cambria Math"/>
              </a:rPr>
              <a:t>p </a:t>
            </a:r>
            <a:r>
              <a:rPr lang="en-US" dirty="0" smtClean="0">
                <a:latin typeface="Cambria Math"/>
                <a:ea typeface="Cambria Math"/>
              </a:rPr>
              <a:t>∧ </a:t>
            </a:r>
            <a:r>
              <a:rPr lang="en-US" i="1" dirty="0" smtClean="0">
                <a:latin typeface="Cambria Math"/>
                <a:ea typeface="Cambria Math"/>
              </a:rPr>
              <a:t>q</a:t>
            </a:r>
            <a:r>
              <a:rPr lang="en-US" dirty="0" smtClean="0">
                <a:latin typeface="Cambria Math"/>
                <a:ea typeface="Cambria Math"/>
              </a:rPr>
              <a:t>)</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140</a:t>
            </a:fld>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Resolution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sp>
        <p:nvSpPr>
          <p:cNvPr id="18" name="TextBox 17"/>
          <p:cNvSpPr txBox="1"/>
          <p:nvPr/>
        </p:nvSpPr>
        <p:spPr>
          <a:xfrm>
            <a:off x="1981200" y="3657600"/>
            <a:ext cx="6477000" cy="2862322"/>
          </a:xfrm>
          <a:prstGeom prst="rect">
            <a:avLst/>
          </a:prstGeom>
          <a:noFill/>
        </p:spPr>
        <p:txBody>
          <a:bodyPr wrap="square" rtlCol="0">
            <a:spAutoFit/>
          </a:bodyPr>
          <a:lstStyle/>
          <a:p>
            <a:r>
              <a:rPr lang="en-US" b="1" dirty="0" smtClean="0"/>
              <a:t>Example</a:t>
            </a:r>
            <a:r>
              <a:rPr lang="en-US" dirty="0" smtClean="0"/>
              <a:t>:</a:t>
            </a:r>
          </a:p>
          <a:p>
            <a:r>
              <a:rPr lang="en-US" dirty="0" smtClean="0"/>
              <a:t>Let </a:t>
            </a:r>
            <a:r>
              <a:rPr lang="en-US" i="1" dirty="0" smtClean="0"/>
              <a:t>p</a:t>
            </a:r>
            <a:r>
              <a:rPr lang="en-US" dirty="0" smtClean="0"/>
              <a:t> be “I will study discrete math.”</a:t>
            </a:r>
          </a:p>
          <a:p>
            <a:r>
              <a:rPr lang="en-US" dirty="0" smtClean="0"/>
              <a:t>Let </a:t>
            </a:r>
            <a:r>
              <a:rPr lang="en-US" i="1" dirty="0" smtClean="0"/>
              <a:t>r</a:t>
            </a:r>
            <a:r>
              <a:rPr lang="en-US" dirty="0" smtClean="0"/>
              <a:t> be “I will study English literature.”</a:t>
            </a:r>
          </a:p>
          <a:p>
            <a:r>
              <a:rPr lang="en-US" dirty="0" smtClean="0"/>
              <a:t>Let </a:t>
            </a:r>
            <a:r>
              <a:rPr lang="en-US" i="1" dirty="0" smtClean="0"/>
              <a:t>q</a:t>
            </a:r>
            <a:r>
              <a:rPr lang="en-US" dirty="0" smtClean="0"/>
              <a:t> be “I will study databases.”</a:t>
            </a:r>
          </a:p>
          <a:p>
            <a:endParaRPr lang="en-US" dirty="0" smtClean="0"/>
          </a:p>
          <a:p>
            <a:r>
              <a:rPr lang="en-US" dirty="0" smtClean="0"/>
              <a:t>“I will not study discrete math or I will study English literature.”</a:t>
            </a:r>
          </a:p>
          <a:p>
            <a:r>
              <a:rPr lang="en-US" dirty="0" smtClean="0"/>
              <a:t>“I will study  discrete math or I will study databases.”</a:t>
            </a:r>
          </a:p>
          <a:p>
            <a:endParaRPr lang="en-US" dirty="0" smtClean="0"/>
          </a:p>
          <a:p>
            <a:r>
              <a:rPr lang="en-US" dirty="0" smtClean="0"/>
              <a:t>“Therefore, I will study databases or I will study English literature.”</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990600" y="2209800"/>
            <a:ext cx="1525905" cy="1225868"/>
          </a:xfrm>
          <a:prstGeom prst="rect">
            <a:avLst/>
          </a:prstGeom>
        </p:spPr>
      </p:pic>
      <p:sp>
        <p:nvSpPr>
          <p:cNvPr id="10" name="TextBox 9"/>
          <p:cNvSpPr txBox="1"/>
          <p:nvPr/>
        </p:nvSpPr>
        <p:spPr>
          <a:xfrm>
            <a:off x="4114800" y="2438400"/>
            <a:ext cx="4114800" cy="646331"/>
          </a:xfrm>
          <a:prstGeom prst="rect">
            <a:avLst/>
          </a:prstGeom>
          <a:noFill/>
        </p:spPr>
        <p:txBody>
          <a:bodyPr wrap="square" rtlCol="0">
            <a:spAutoFit/>
          </a:bodyPr>
          <a:lstStyle/>
          <a:p>
            <a:r>
              <a:rPr lang="en-US" b="1" dirty="0" smtClean="0"/>
              <a:t>Corresponding Tautology:</a:t>
            </a:r>
            <a:r>
              <a:rPr lang="en-US" dirty="0" smtClean="0"/>
              <a:t> </a:t>
            </a:r>
          </a:p>
          <a:p>
            <a:r>
              <a:rPr lang="en-US" dirty="0" smtClean="0"/>
              <a:t> ((</a:t>
            </a:r>
            <a:r>
              <a:rPr lang="en-US" dirty="0" smtClean="0">
                <a:latin typeface="Cambria Math"/>
                <a:ea typeface="Cambria Math"/>
              </a:rPr>
              <a:t>¬</a:t>
            </a:r>
            <a:r>
              <a:rPr lang="en-US" i="1" dirty="0" smtClean="0"/>
              <a:t>p </a:t>
            </a:r>
            <a:r>
              <a:rPr lang="en-US" dirty="0" smtClean="0">
                <a:latin typeface="Cambria Math"/>
                <a:ea typeface="Cambria Math"/>
              </a:rPr>
              <a:t>∨ </a:t>
            </a:r>
            <a:r>
              <a:rPr lang="en-US" i="1" dirty="0" smtClean="0">
                <a:latin typeface="Cambria Math"/>
                <a:ea typeface="Cambria Math"/>
              </a:rPr>
              <a:t>r</a:t>
            </a:r>
            <a:r>
              <a:rPr lang="en-US" dirty="0" smtClean="0">
                <a:latin typeface="Cambria Math"/>
                <a:ea typeface="Cambria Math"/>
              </a:rPr>
              <a:t> )</a:t>
            </a:r>
            <a:r>
              <a:rPr lang="en-US" i="1" dirty="0" smtClean="0">
                <a:latin typeface="Cambria Math"/>
                <a:ea typeface="Cambria Math"/>
              </a:rPr>
              <a:t> </a:t>
            </a:r>
            <a:r>
              <a:rPr lang="en-US" dirty="0" smtClean="0">
                <a:latin typeface="Cambria Math"/>
                <a:ea typeface="Cambria Math"/>
              </a:rPr>
              <a:t>∧ (</a:t>
            </a:r>
            <a:r>
              <a:rPr lang="en-US" i="1" dirty="0" smtClean="0">
                <a:latin typeface="Cambria Math"/>
                <a:ea typeface="Cambria Math"/>
              </a:rPr>
              <a:t>p </a:t>
            </a:r>
            <a:r>
              <a:rPr lang="en-US" dirty="0" smtClean="0">
                <a:latin typeface="Cambria Math"/>
                <a:ea typeface="Cambria Math"/>
              </a:rPr>
              <a:t>∨ </a:t>
            </a:r>
            <a:r>
              <a:rPr lang="en-US" i="1" dirty="0" smtClean="0">
                <a:latin typeface="Cambria Math"/>
                <a:ea typeface="Cambria Math"/>
              </a:rPr>
              <a:t>q</a:t>
            </a:r>
            <a:r>
              <a:rPr lang="en-US" dirty="0" smtClean="0">
                <a:latin typeface="Cambria Math"/>
                <a:ea typeface="Cambria Math"/>
              </a:rPr>
              <a:t>)) →(</a:t>
            </a:r>
            <a:r>
              <a:rPr lang="en-US" i="1" dirty="0" smtClean="0">
                <a:latin typeface="Cambria Math"/>
                <a:ea typeface="Cambria Math"/>
              </a:rPr>
              <a:t>q </a:t>
            </a:r>
            <a:r>
              <a:rPr lang="en-US" dirty="0" smtClean="0">
                <a:latin typeface="Cambria Math"/>
                <a:ea typeface="Cambria Math"/>
              </a:rPr>
              <a:t>∨ </a:t>
            </a:r>
            <a:r>
              <a:rPr lang="en-US" i="1" dirty="0" smtClean="0">
                <a:latin typeface="Cambria Math"/>
                <a:ea typeface="Cambria Math"/>
              </a:rPr>
              <a:t>r</a:t>
            </a:r>
            <a:r>
              <a:rPr lang="en-US" dirty="0" smtClean="0">
                <a:latin typeface="Cambria Math"/>
                <a:ea typeface="Cambria Math"/>
              </a:rPr>
              <a:t>)</a:t>
            </a:r>
            <a:endParaRPr lang="en-US" i="1" dirty="0"/>
          </a:p>
        </p:txBody>
      </p:sp>
      <p:sp>
        <p:nvSpPr>
          <p:cNvPr id="11" name="TextBox 10"/>
          <p:cNvSpPr txBox="1"/>
          <p:nvPr/>
        </p:nvSpPr>
        <p:spPr>
          <a:xfrm>
            <a:off x="4419600" y="1371600"/>
            <a:ext cx="3733800" cy="646331"/>
          </a:xfrm>
          <a:prstGeom prst="rect">
            <a:avLst/>
          </a:prstGeom>
          <a:noFill/>
        </p:spPr>
        <p:txBody>
          <a:bodyPr wrap="square" rtlCol="0">
            <a:spAutoFit/>
          </a:bodyPr>
          <a:lstStyle/>
          <a:p>
            <a:r>
              <a:rPr lang="en-US" dirty="0" smtClean="0"/>
              <a:t>Resolution plays an important role in AI and is used in Prolog.</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141</a:t>
            </a:fld>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ormAutofit fontScale="90000"/>
          </a:bodyPr>
          <a:lstStyle/>
          <a:p>
            <a:r>
              <a:rPr lang="en-US" dirty="0" smtClean="0"/>
              <a:t>Proof by contradiction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sp>
        <p:nvSpPr>
          <p:cNvPr id="7" name="Content Placeholder 2"/>
          <p:cNvSpPr txBox="1">
            <a:spLocks/>
          </p:cNvSpPr>
          <p:nvPr/>
        </p:nvSpPr>
        <p:spPr>
          <a:xfrm>
            <a:off x="609600" y="2087880"/>
            <a:ext cx="8229600" cy="4389120"/>
          </a:xfrm>
          <a:prstGeom prst="rect">
            <a:avLst/>
          </a:prstGeom>
        </p:spPr>
        <p:txBody>
          <a:bodyPr vert="horz">
            <a:normAutofit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smtClean="0"/>
              <a:t>It can be shown that </a:t>
            </a:r>
            <a:r>
              <a:rPr lang="en-US" dirty="0" smtClean="0">
                <a:latin typeface="Cambria Math"/>
                <a:ea typeface="Cambria Math"/>
              </a:rPr>
              <a:t>(¬</a:t>
            </a:r>
            <a:r>
              <a:rPr lang="en-US" i="1" dirty="0" smtClean="0"/>
              <a:t>p</a:t>
            </a:r>
            <a:r>
              <a:rPr lang="en-US" dirty="0" smtClean="0">
                <a:latin typeface="Cambria Math"/>
                <a:ea typeface="Cambria Math"/>
              </a:rPr>
              <a:t> → </a:t>
            </a:r>
            <a:r>
              <a:rPr lang="en-US" i="1" dirty="0" smtClean="0">
                <a:latin typeface="Cambria Math"/>
                <a:ea typeface="Cambria Math"/>
              </a:rPr>
              <a:t>F</a:t>
            </a:r>
            <a:r>
              <a:rPr lang="en-US" dirty="0" smtClean="0">
                <a:latin typeface="Cambria Math"/>
                <a:ea typeface="Cambria Math"/>
              </a:rPr>
              <a:t>)</a:t>
            </a:r>
            <a:r>
              <a:rPr lang="en-US" dirty="0">
                <a:latin typeface="Cambria Math"/>
                <a:ea typeface="Cambria Math"/>
              </a:rPr>
              <a:t> → </a:t>
            </a:r>
            <a:r>
              <a:rPr lang="en-US" i="1" dirty="0" smtClean="0">
                <a:latin typeface="Cambria Math"/>
                <a:ea typeface="Cambria Math"/>
              </a:rPr>
              <a:t>p,  </a:t>
            </a:r>
            <a:r>
              <a:rPr lang="en-US" dirty="0" smtClean="0"/>
              <a:t>where</a:t>
            </a:r>
            <a:r>
              <a:rPr lang="en-US" i="1" dirty="0" smtClean="0"/>
              <a:t> F </a:t>
            </a:r>
            <a:r>
              <a:rPr lang="en-US" dirty="0" smtClean="0"/>
              <a:t>is the contradiction, </a:t>
            </a:r>
            <a:r>
              <a:rPr lang="en-US" dirty="0" smtClean="0">
                <a:latin typeface="Cambria Math"/>
                <a:ea typeface="Cambria Math"/>
              </a:rPr>
              <a:t>is a tautology</a:t>
            </a:r>
            <a:endParaRPr lang="en-US" i="1" dirty="0" smtClean="0"/>
          </a:p>
          <a:p>
            <a:pPr marL="0" indent="0">
              <a:buNone/>
            </a:pPr>
            <a:endParaRPr lang="en-US" i="1" dirty="0" smtClean="0"/>
          </a:p>
          <a:p>
            <a:pPr marL="0" indent="0">
              <a:buNone/>
            </a:pPr>
            <a:endParaRPr lang="en-US" i="1" dirty="0" smtClean="0"/>
          </a:p>
          <a:p>
            <a:pPr marL="0" indent="0">
              <a:buNone/>
            </a:pPr>
            <a:endParaRPr lang="en-US" i="1" dirty="0" smtClean="0"/>
          </a:p>
          <a:p>
            <a:pPr marL="0" indent="0">
              <a:buNone/>
            </a:pPr>
            <a:endParaRPr lang="en-US" dirty="0" smtClean="0"/>
          </a:p>
          <a:p>
            <a:r>
              <a:rPr lang="en-US" dirty="0" smtClean="0"/>
              <a:t>So that, instead of proving </a:t>
            </a:r>
            <a:r>
              <a:rPr lang="en-US" i="1" dirty="0" err="1" smtClean="0"/>
              <a:t>p</a:t>
            </a:r>
            <a:r>
              <a:rPr lang="en-US" dirty="0" smtClean="0"/>
              <a:t>, one can prove that (</a:t>
            </a:r>
            <a:r>
              <a:rPr lang="en-US" dirty="0" smtClean="0">
                <a:latin typeface="Cambria Math"/>
                <a:ea typeface="Cambria Math"/>
              </a:rPr>
              <a:t>¬</a:t>
            </a:r>
            <a:r>
              <a:rPr lang="en-US" i="1" dirty="0" err="1" smtClean="0"/>
              <a:t>p</a:t>
            </a:r>
            <a:r>
              <a:rPr lang="en-US" dirty="0" smtClean="0">
                <a:latin typeface="Cambria Math"/>
                <a:ea typeface="Cambria Math"/>
              </a:rPr>
              <a:t> → </a:t>
            </a:r>
            <a:r>
              <a:rPr lang="en-US" i="1" dirty="0" smtClean="0">
                <a:latin typeface="Cambria Math"/>
                <a:ea typeface="Cambria Math"/>
              </a:rPr>
              <a:t>F</a:t>
            </a:r>
            <a:r>
              <a:rPr lang="en-US" dirty="0" smtClean="0">
                <a:latin typeface="Cambria Math"/>
                <a:ea typeface="Cambria Math"/>
              </a:rPr>
              <a:t>) is true instead</a:t>
            </a:r>
            <a:endParaRPr lang="en-US" dirty="0" smtClean="0"/>
          </a:p>
          <a:p>
            <a:pPr lvl="1"/>
            <a:r>
              <a:rPr lang="en-US" dirty="0" smtClean="0"/>
              <a:t>This could be useful when (</a:t>
            </a:r>
            <a:r>
              <a:rPr lang="en-US" dirty="0" smtClean="0">
                <a:latin typeface="Cambria Math"/>
                <a:ea typeface="Cambria Math"/>
              </a:rPr>
              <a:t>¬</a:t>
            </a:r>
            <a:r>
              <a:rPr lang="en-US" i="1" dirty="0" err="1" smtClean="0"/>
              <a:t>p</a:t>
            </a:r>
            <a:r>
              <a:rPr lang="en-US" dirty="0" smtClean="0">
                <a:latin typeface="Cambria Math"/>
                <a:ea typeface="Cambria Math"/>
              </a:rPr>
              <a:t> → </a:t>
            </a:r>
            <a:r>
              <a:rPr lang="en-US" i="1" dirty="0" smtClean="0">
                <a:latin typeface="Cambria Math"/>
                <a:ea typeface="Cambria Math"/>
              </a:rPr>
              <a:t>F</a:t>
            </a:r>
            <a:r>
              <a:rPr lang="en-US" dirty="0" smtClean="0">
                <a:latin typeface="Cambria Math"/>
                <a:ea typeface="Cambria Math"/>
              </a:rPr>
              <a:t>)</a:t>
            </a:r>
            <a:r>
              <a:rPr lang="en-US" dirty="0" smtClean="0"/>
              <a:t> is easier to prove than </a:t>
            </a:r>
            <a:r>
              <a:rPr lang="en-US" i="1" dirty="0" err="1" smtClean="0"/>
              <a:t>p</a:t>
            </a:r>
            <a:endParaRPr lang="en-US" i="1" dirty="0"/>
          </a:p>
        </p:txBody>
      </p:sp>
      <p:graphicFrame>
        <p:nvGraphicFramePr>
          <p:cNvPr id="8" name="Table 7"/>
          <p:cNvGraphicFramePr>
            <a:graphicFrameLocks noGrp="1"/>
          </p:cNvGraphicFramePr>
          <p:nvPr>
            <p:extLst>
              <p:ext uri="{D42A27DB-BD31-4B8C-83A1-F6EECF244321}">
                <p14:modId xmlns:p14="http://schemas.microsoft.com/office/powerpoint/2010/main" val="1038403371"/>
              </p:ext>
            </p:extLst>
          </p:nvPr>
        </p:nvGraphicFramePr>
        <p:xfrm>
          <a:off x="1610976" y="3124200"/>
          <a:ext cx="5475624" cy="1112520"/>
        </p:xfrm>
        <a:graphic>
          <a:graphicData uri="http://schemas.openxmlformats.org/drawingml/2006/table">
            <a:tbl>
              <a:tblPr firstRow="1" bandRow="1">
                <a:tableStyleId>{5C22544A-7EE6-4342-B048-85BDC9FD1C3A}</a:tableStyleId>
              </a:tblPr>
              <a:tblGrid>
                <a:gridCol w="788219"/>
                <a:gridCol w="848851"/>
                <a:gridCol w="848851"/>
                <a:gridCol w="1171679"/>
                <a:gridCol w="1818024"/>
              </a:tblGrid>
              <a:tr h="370840">
                <a:tc>
                  <a:txBody>
                    <a:bodyPr/>
                    <a:lstStyle/>
                    <a:p>
                      <a:r>
                        <a:rPr lang="en-US" b="0" i="1" dirty="0" smtClean="0"/>
                        <a:t>p</a:t>
                      </a:r>
                      <a:endParaRPr lang="en-US" b="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latin typeface="Cambria Math"/>
                          <a:ea typeface="Cambria Math"/>
                          <a:sym typeface="Symbol"/>
                        </a:rPr>
                        <a:t></a:t>
                      </a:r>
                      <a:r>
                        <a:rPr lang="en-US" i="1" dirty="0" err="1" smtClean="0">
                          <a:latin typeface="Cambria Math"/>
                          <a:ea typeface="Cambria Math"/>
                          <a:sym typeface="Symbol"/>
                        </a:rPr>
                        <a:t>p</a:t>
                      </a:r>
                      <a:endParaRPr lang="en-US" i="1" dirty="0" smtClean="0"/>
                    </a:p>
                  </a:txBody>
                  <a:tcPr/>
                </a:tc>
                <a:tc>
                  <a:txBody>
                    <a:bodyPr/>
                    <a:lstStyle/>
                    <a:p>
                      <a:r>
                        <a:rPr lang="en-US" b="0" i="1" dirty="0" smtClean="0"/>
                        <a:t>F</a:t>
                      </a:r>
                      <a:endParaRPr lang="en-US" b="0" i="1" dirty="0"/>
                    </a:p>
                  </a:txBody>
                  <a:tcPr/>
                </a:tc>
                <a:tc>
                  <a:txBody>
                    <a:bodyPr/>
                    <a:lstStyle/>
                    <a:p>
                      <a:r>
                        <a:rPr lang="en-US" dirty="0" err="1" smtClean="0">
                          <a:latin typeface="Cambria Math"/>
                          <a:ea typeface="Cambria Math"/>
                          <a:sym typeface="Symbol"/>
                        </a:rPr>
                        <a:t></a:t>
                      </a:r>
                      <a:r>
                        <a:rPr lang="en-US" i="1" dirty="0" err="1" smtClean="0">
                          <a:latin typeface="Cambria Math"/>
                          <a:ea typeface="Cambria Math"/>
                          <a:sym typeface="Symbol"/>
                        </a:rPr>
                        <a:t>p</a:t>
                      </a:r>
                      <a:r>
                        <a:rPr lang="en-US" dirty="0" smtClean="0">
                          <a:latin typeface="Cambria Math"/>
                          <a:ea typeface="Cambria Math"/>
                        </a:rPr>
                        <a:t> → </a:t>
                      </a:r>
                      <a:r>
                        <a:rPr lang="en-US" i="1" dirty="0" smtClean="0">
                          <a:latin typeface="Cambria Math"/>
                          <a:ea typeface="Cambria Math"/>
                          <a:sym typeface="Symbol"/>
                        </a:rPr>
                        <a:t>F</a:t>
                      </a:r>
                      <a:endParaRPr lang="en-US"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mbria Math"/>
                          <a:ea typeface="Cambria Math"/>
                          <a:sym typeface="Symbol"/>
                        </a:rPr>
                        <a:t>(</a:t>
                      </a:r>
                      <a:r>
                        <a:rPr lang="en-US" dirty="0" err="1" smtClean="0">
                          <a:latin typeface="Cambria Math"/>
                          <a:ea typeface="Cambria Math"/>
                          <a:sym typeface="Symbol"/>
                        </a:rPr>
                        <a:t></a:t>
                      </a:r>
                      <a:r>
                        <a:rPr lang="en-US" i="1" dirty="0" err="1" smtClean="0">
                          <a:latin typeface="Cambria Math"/>
                          <a:ea typeface="Cambria Math"/>
                          <a:sym typeface="Symbol"/>
                        </a:rPr>
                        <a:t>p</a:t>
                      </a:r>
                      <a:r>
                        <a:rPr lang="en-US" dirty="0" smtClean="0">
                          <a:latin typeface="Cambria Math"/>
                          <a:ea typeface="Cambria Math"/>
                        </a:rPr>
                        <a:t> → </a:t>
                      </a:r>
                      <a:r>
                        <a:rPr lang="en-US" i="1" dirty="0" smtClean="0">
                          <a:latin typeface="Cambria Math"/>
                          <a:ea typeface="Cambria Math"/>
                          <a:sym typeface="Symbol"/>
                        </a:rPr>
                        <a:t>F)</a:t>
                      </a:r>
                      <a:r>
                        <a:rPr lang="en-US" i="1" baseline="0" dirty="0" smtClean="0">
                          <a:latin typeface="+mn-lt"/>
                          <a:ea typeface="+mn-ea"/>
                          <a:sym typeface="Symbol"/>
                        </a:rPr>
                        <a:t> </a:t>
                      </a:r>
                      <a:r>
                        <a:rPr lang="en-US" dirty="0" smtClean="0">
                          <a:latin typeface="Cambria Math"/>
                          <a:ea typeface="Cambria Math"/>
                        </a:rPr>
                        <a:t>→ </a:t>
                      </a:r>
                      <a:r>
                        <a:rPr lang="en-US" i="1" dirty="0" err="1" smtClean="0">
                          <a:latin typeface="Cambria Math"/>
                          <a:ea typeface="Cambria Math"/>
                          <a:sym typeface="Symbol"/>
                        </a:rPr>
                        <a:t>p</a:t>
                      </a:r>
                      <a:endParaRPr lang="en-US" i="1" dirty="0"/>
                    </a:p>
                  </a:txBody>
                  <a:tcPr/>
                </a:tc>
              </a:tr>
              <a:tr h="370840">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9CA217EF-0505-4C33-BB20-8A8DF2039023}" type="slidenum">
              <a:rPr lang="en-US" smtClean="0"/>
              <a:pPr/>
              <a:t>142</a:t>
            </a:fld>
            <a:endParaRPr lang="en-US"/>
          </a:p>
        </p:txBody>
      </p:sp>
    </p:spTree>
    <p:extLst>
      <p:ext uri="{BB962C8B-B14F-4D97-AF65-F5344CB8AC3E}">
        <p14:creationId xmlns:p14="http://schemas.microsoft.com/office/powerpoint/2010/main" val="63817052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ormAutofit fontScale="90000"/>
          </a:bodyPr>
          <a:lstStyle/>
          <a:p>
            <a:r>
              <a:rPr lang="en-US" dirty="0" smtClean="0"/>
              <a:t>Proof by contradiction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sp>
        <p:nvSpPr>
          <p:cNvPr id="7" name="Content Placeholder 2"/>
          <p:cNvSpPr txBox="1">
            <a:spLocks/>
          </p:cNvSpPr>
          <p:nvPr/>
        </p:nvSpPr>
        <p:spPr>
          <a:xfrm>
            <a:off x="609600" y="2087880"/>
            <a:ext cx="8229600" cy="438912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smtClean="0"/>
              <a:t>More generally, if we have premises , </a:t>
            </a:r>
            <a:r>
              <a:rPr lang="en-US" i="1" dirty="0" smtClean="0">
                <a:latin typeface="Times"/>
                <a:cs typeface="Times"/>
              </a:rPr>
              <a:t>p</a:t>
            </a:r>
            <a:r>
              <a:rPr lang="en-US" baseline="-25000" dirty="0" smtClean="0">
                <a:latin typeface="Times"/>
                <a:cs typeface="Times"/>
              </a:rPr>
              <a:t>1</a:t>
            </a:r>
            <a:r>
              <a:rPr lang="en-US" dirty="0" smtClean="0"/>
              <a:t>, </a:t>
            </a:r>
            <a:r>
              <a:rPr lang="en-US" i="1" dirty="0" smtClean="0">
                <a:latin typeface="Times"/>
                <a:cs typeface="Times"/>
              </a:rPr>
              <a:t>p</a:t>
            </a:r>
            <a:r>
              <a:rPr lang="en-US" baseline="-25000" dirty="0" smtClean="0">
                <a:latin typeface="Times"/>
                <a:cs typeface="Times"/>
              </a:rPr>
              <a:t>2</a:t>
            </a:r>
            <a:r>
              <a:rPr lang="en-US" dirty="0" smtClean="0"/>
              <a:t>, </a:t>
            </a:r>
            <a:r>
              <a:rPr lang="en-US" i="1" dirty="0" smtClean="0">
                <a:latin typeface="Times"/>
                <a:cs typeface="Times"/>
              </a:rPr>
              <a:t>p</a:t>
            </a:r>
            <a:r>
              <a:rPr lang="en-US" baseline="-25000" dirty="0" smtClean="0">
                <a:latin typeface="Times"/>
                <a:cs typeface="Times"/>
              </a:rPr>
              <a:t>3</a:t>
            </a:r>
            <a:r>
              <a:rPr lang="en-US" dirty="0" smtClean="0"/>
              <a:t>, </a:t>
            </a:r>
            <a:r>
              <a:rPr lang="is-IS" dirty="0" smtClean="0"/>
              <a:t>…</a:t>
            </a:r>
            <a:r>
              <a:rPr lang="en-US" dirty="0" smtClean="0"/>
              <a:t>, </a:t>
            </a:r>
            <a:r>
              <a:rPr lang="en-US" i="1" dirty="0" smtClean="0">
                <a:latin typeface="Times"/>
                <a:cs typeface="Times"/>
              </a:rPr>
              <a:t>p</a:t>
            </a:r>
            <a:r>
              <a:rPr lang="en-US" i="1" baseline="-25000" dirty="0" smtClean="0">
                <a:latin typeface="Times"/>
                <a:cs typeface="Times"/>
              </a:rPr>
              <a:t>m</a:t>
            </a:r>
            <a:r>
              <a:rPr lang="en-US" i="1" dirty="0" smtClean="0">
                <a:latin typeface="Cambria Math"/>
                <a:ea typeface="Cambria Math"/>
              </a:rPr>
              <a:t>  </a:t>
            </a:r>
          </a:p>
          <a:p>
            <a:r>
              <a:rPr lang="en-US" dirty="0" smtClean="0"/>
              <a:t>And we want to prove (</a:t>
            </a:r>
            <a:r>
              <a:rPr lang="en-US" i="1" dirty="0" smtClean="0"/>
              <a:t>p</a:t>
            </a:r>
            <a:r>
              <a:rPr lang="en-US" baseline="-25000" dirty="0" smtClean="0"/>
              <a:t>1</a:t>
            </a:r>
            <a:r>
              <a:rPr lang="en-US" i="1" dirty="0" smtClean="0"/>
              <a:t> </a:t>
            </a:r>
            <a:r>
              <a:rPr lang="en-US" dirty="0" smtClean="0">
                <a:latin typeface="Cambria Math"/>
                <a:ea typeface="Cambria Math"/>
              </a:rPr>
              <a:t>∧ </a:t>
            </a:r>
            <a:r>
              <a:rPr lang="en-US" i="1" dirty="0" smtClean="0"/>
              <a:t>p</a:t>
            </a:r>
            <a:r>
              <a:rPr lang="en-US" baseline="-25000" dirty="0" smtClean="0"/>
              <a:t>2</a:t>
            </a:r>
            <a:r>
              <a:rPr lang="en-US" i="1" dirty="0" smtClean="0"/>
              <a:t> </a:t>
            </a:r>
            <a:r>
              <a:rPr lang="en-US" dirty="0" smtClean="0">
                <a:latin typeface="Cambria Math"/>
                <a:ea typeface="Cambria Math"/>
              </a:rPr>
              <a:t>∧ </a:t>
            </a:r>
            <a:r>
              <a:rPr lang="en-US" i="1" dirty="0" smtClean="0"/>
              <a:t>p</a:t>
            </a:r>
            <a:r>
              <a:rPr lang="en-US" baseline="-25000" dirty="0" smtClean="0"/>
              <a:t>3</a:t>
            </a:r>
            <a:r>
              <a:rPr lang="en-US" i="1" dirty="0" smtClean="0"/>
              <a:t> </a:t>
            </a:r>
            <a:r>
              <a:rPr lang="en-US" dirty="0" smtClean="0">
                <a:latin typeface="Cambria Math"/>
                <a:ea typeface="Cambria Math"/>
              </a:rPr>
              <a:t>∧ </a:t>
            </a:r>
            <a:r>
              <a:rPr lang="is-IS" dirty="0" smtClean="0">
                <a:latin typeface="Cambria Math"/>
                <a:ea typeface="Cambria Math"/>
              </a:rPr>
              <a:t>…</a:t>
            </a:r>
            <a:r>
              <a:rPr lang="en-US" i="1" dirty="0" smtClean="0"/>
              <a:t> </a:t>
            </a:r>
            <a:r>
              <a:rPr lang="en-US" dirty="0" smtClean="0">
                <a:latin typeface="Cambria Math"/>
                <a:ea typeface="Cambria Math"/>
              </a:rPr>
              <a:t>∧ </a:t>
            </a:r>
            <a:r>
              <a:rPr lang="en-US" i="1" dirty="0" smtClean="0"/>
              <a:t>p</a:t>
            </a:r>
            <a:r>
              <a:rPr lang="en-US" i="1" baseline="-25000" dirty="0" smtClean="0"/>
              <a:t>m</a:t>
            </a:r>
            <a:r>
              <a:rPr lang="en-US" dirty="0" smtClean="0">
                <a:latin typeface="Cambria Math"/>
                <a:ea typeface="Cambria Math"/>
              </a:rPr>
              <a:t>) → </a:t>
            </a:r>
            <a:r>
              <a:rPr lang="en-US" i="1" dirty="0" smtClean="0">
                <a:latin typeface="Cambria Math"/>
                <a:ea typeface="Cambria Math"/>
              </a:rPr>
              <a:t>q</a:t>
            </a:r>
            <a:r>
              <a:rPr lang="en-US" dirty="0" smtClean="0"/>
              <a:t>, where</a:t>
            </a:r>
            <a:r>
              <a:rPr lang="en-US" i="1" dirty="0" smtClean="0"/>
              <a:t> q</a:t>
            </a:r>
            <a:r>
              <a:rPr lang="en-US" dirty="0" smtClean="0"/>
              <a:t> is the conclusion,</a:t>
            </a:r>
          </a:p>
          <a:p>
            <a:r>
              <a:rPr lang="en-US" dirty="0" smtClean="0"/>
              <a:t>We can prove  instead (</a:t>
            </a:r>
            <a:r>
              <a:rPr lang="en-US" i="1" dirty="0" smtClean="0"/>
              <a:t>p</a:t>
            </a:r>
            <a:r>
              <a:rPr lang="en-US" baseline="-25000" dirty="0" smtClean="0"/>
              <a:t>1</a:t>
            </a:r>
            <a:r>
              <a:rPr lang="en-US" i="1" dirty="0" smtClean="0"/>
              <a:t> </a:t>
            </a:r>
            <a:r>
              <a:rPr lang="en-US" dirty="0" smtClean="0">
                <a:latin typeface="Cambria Math"/>
                <a:ea typeface="Cambria Math"/>
              </a:rPr>
              <a:t>∧ </a:t>
            </a:r>
            <a:r>
              <a:rPr lang="en-US" i="1" dirty="0" smtClean="0"/>
              <a:t>p</a:t>
            </a:r>
            <a:r>
              <a:rPr lang="en-US" baseline="-25000" dirty="0" smtClean="0"/>
              <a:t>2</a:t>
            </a:r>
            <a:r>
              <a:rPr lang="en-US" i="1" dirty="0" smtClean="0"/>
              <a:t> </a:t>
            </a:r>
            <a:r>
              <a:rPr lang="en-US" dirty="0" smtClean="0">
                <a:latin typeface="Cambria Math"/>
                <a:ea typeface="Cambria Math"/>
              </a:rPr>
              <a:t>∧ </a:t>
            </a:r>
            <a:r>
              <a:rPr lang="en-US" i="1" dirty="0" smtClean="0"/>
              <a:t>p</a:t>
            </a:r>
            <a:r>
              <a:rPr lang="en-US" baseline="-25000" dirty="0" smtClean="0"/>
              <a:t>3</a:t>
            </a:r>
            <a:r>
              <a:rPr lang="en-US" i="1" dirty="0" smtClean="0"/>
              <a:t> </a:t>
            </a:r>
            <a:r>
              <a:rPr lang="en-US" dirty="0" smtClean="0">
                <a:latin typeface="Cambria Math"/>
                <a:ea typeface="Cambria Math"/>
              </a:rPr>
              <a:t>∧ </a:t>
            </a:r>
            <a:r>
              <a:rPr lang="is-IS" dirty="0" smtClean="0">
                <a:latin typeface="Cambria Math"/>
                <a:ea typeface="Cambria Math"/>
              </a:rPr>
              <a:t>…</a:t>
            </a:r>
            <a:r>
              <a:rPr lang="en-US" i="1" dirty="0" smtClean="0"/>
              <a:t> </a:t>
            </a:r>
            <a:r>
              <a:rPr lang="en-US" dirty="0" smtClean="0">
                <a:latin typeface="Cambria Math"/>
                <a:ea typeface="Cambria Math"/>
              </a:rPr>
              <a:t>∧ </a:t>
            </a:r>
            <a:r>
              <a:rPr lang="en-US" i="1" dirty="0" smtClean="0"/>
              <a:t>p</a:t>
            </a:r>
            <a:r>
              <a:rPr lang="en-US" i="1" baseline="-25000" dirty="0" smtClean="0"/>
              <a:t>m</a:t>
            </a:r>
            <a:r>
              <a:rPr lang="en-US" i="1" dirty="0" smtClean="0"/>
              <a:t> </a:t>
            </a:r>
            <a:r>
              <a:rPr lang="en-US" dirty="0" smtClean="0">
                <a:latin typeface="Cambria Math"/>
                <a:ea typeface="Cambria Math"/>
              </a:rPr>
              <a:t>∧ ¬</a:t>
            </a:r>
            <a:r>
              <a:rPr lang="en-US" i="1" dirty="0" smtClean="0"/>
              <a:t>q</a:t>
            </a:r>
            <a:r>
              <a:rPr lang="en-US" dirty="0" smtClean="0">
                <a:latin typeface="Cambria Math"/>
                <a:ea typeface="Cambria Math"/>
              </a:rPr>
              <a:t>) → </a:t>
            </a:r>
            <a:r>
              <a:rPr lang="en-US" i="1" dirty="0" smtClean="0">
                <a:latin typeface="Cambria Math"/>
                <a:ea typeface="Cambria Math"/>
              </a:rPr>
              <a:t>F</a:t>
            </a:r>
            <a:endParaRPr lang="en-US" dirty="0" smtClean="0"/>
          </a:p>
          <a:p>
            <a:r>
              <a:rPr lang="en-US" dirty="0" smtClean="0"/>
              <a:t>Indeed, it can easily be shown that</a:t>
            </a:r>
          </a:p>
          <a:p>
            <a:pPr lvl="1"/>
            <a:r>
              <a:rPr lang="en-US" dirty="0" smtClean="0"/>
              <a:t>(</a:t>
            </a:r>
            <a:r>
              <a:rPr lang="en-US" i="1" dirty="0" smtClean="0"/>
              <a:t>p</a:t>
            </a:r>
            <a:r>
              <a:rPr lang="en-US" dirty="0" smtClean="0">
                <a:latin typeface="Cambria Math"/>
                <a:ea typeface="Cambria Math"/>
              </a:rPr>
              <a:t> → </a:t>
            </a:r>
            <a:r>
              <a:rPr lang="en-US" i="1" dirty="0" smtClean="0">
                <a:latin typeface="Cambria Math"/>
                <a:ea typeface="Cambria Math"/>
              </a:rPr>
              <a:t>q</a:t>
            </a:r>
            <a:r>
              <a:rPr lang="en-US" dirty="0" smtClean="0">
                <a:latin typeface="Cambria Math"/>
                <a:ea typeface="Cambria Math"/>
              </a:rPr>
              <a:t>) ↔ [(</a:t>
            </a:r>
            <a:r>
              <a:rPr lang="en-US" i="1" dirty="0" smtClean="0"/>
              <a:t>p </a:t>
            </a:r>
            <a:r>
              <a:rPr lang="en-US" dirty="0" smtClean="0">
                <a:latin typeface="Cambria Math"/>
                <a:ea typeface="Cambria Math"/>
              </a:rPr>
              <a:t>∧ ¬</a:t>
            </a:r>
            <a:r>
              <a:rPr lang="en-US" i="1" dirty="0" smtClean="0"/>
              <a:t>q</a:t>
            </a:r>
            <a:r>
              <a:rPr lang="en-US" dirty="0" smtClean="0">
                <a:latin typeface="Cambria Math"/>
                <a:ea typeface="Cambria Math"/>
              </a:rPr>
              <a:t>) → </a:t>
            </a:r>
            <a:r>
              <a:rPr lang="en-US" i="1" dirty="0" smtClean="0">
                <a:latin typeface="Cambria Math"/>
                <a:ea typeface="Cambria Math"/>
              </a:rPr>
              <a:t>F</a:t>
            </a:r>
            <a:r>
              <a:rPr lang="en-US" dirty="0" smtClean="0">
                <a:latin typeface="Cambria Math"/>
                <a:ea typeface="Cambria Math"/>
              </a:rPr>
              <a:t>]</a:t>
            </a:r>
            <a:endParaRPr lang="en-US" dirty="0" smtClean="0"/>
          </a:p>
          <a:p>
            <a:pPr lvl="1"/>
            <a:r>
              <a:rPr lang="en-US" dirty="0" smtClean="0"/>
              <a:t>where </a:t>
            </a:r>
            <a:r>
              <a:rPr lang="en-US" i="1" dirty="0" err="1" smtClean="0"/>
              <a:t>p</a:t>
            </a:r>
            <a:r>
              <a:rPr lang="en-US" dirty="0" smtClean="0"/>
              <a:t> could be set to </a:t>
            </a:r>
            <a:r>
              <a:rPr lang="en-US" i="1" dirty="0" err="1" smtClean="0"/>
              <a:t>p</a:t>
            </a:r>
            <a:r>
              <a:rPr lang="en-US" dirty="0" smtClean="0"/>
              <a:t> = (</a:t>
            </a:r>
            <a:r>
              <a:rPr lang="en-US" i="1" dirty="0" smtClean="0"/>
              <a:t>p</a:t>
            </a:r>
            <a:r>
              <a:rPr lang="en-US" baseline="-25000" dirty="0" smtClean="0"/>
              <a:t>1</a:t>
            </a:r>
            <a:r>
              <a:rPr lang="en-US" i="1" dirty="0" smtClean="0"/>
              <a:t> </a:t>
            </a:r>
            <a:r>
              <a:rPr lang="en-US" dirty="0" smtClean="0">
                <a:latin typeface="Cambria Math"/>
                <a:ea typeface="Cambria Math"/>
              </a:rPr>
              <a:t>∧ </a:t>
            </a:r>
            <a:r>
              <a:rPr lang="en-US" i="1" dirty="0" smtClean="0"/>
              <a:t>p</a:t>
            </a:r>
            <a:r>
              <a:rPr lang="en-US" baseline="-25000" dirty="0" smtClean="0"/>
              <a:t>2</a:t>
            </a:r>
            <a:r>
              <a:rPr lang="en-US" i="1" dirty="0" smtClean="0"/>
              <a:t> </a:t>
            </a:r>
            <a:r>
              <a:rPr lang="en-US" dirty="0" smtClean="0">
                <a:latin typeface="Cambria Math"/>
                <a:ea typeface="Cambria Math"/>
              </a:rPr>
              <a:t>∧ </a:t>
            </a:r>
            <a:r>
              <a:rPr lang="en-US" i="1" dirty="0" smtClean="0"/>
              <a:t>p</a:t>
            </a:r>
            <a:r>
              <a:rPr lang="en-US" baseline="-25000" dirty="0" smtClean="0"/>
              <a:t>3</a:t>
            </a:r>
            <a:r>
              <a:rPr lang="en-US" i="1" dirty="0" smtClean="0"/>
              <a:t> </a:t>
            </a:r>
            <a:r>
              <a:rPr lang="en-US" dirty="0" smtClean="0">
                <a:latin typeface="Cambria Math"/>
                <a:ea typeface="Cambria Math"/>
              </a:rPr>
              <a:t>∧ </a:t>
            </a:r>
            <a:r>
              <a:rPr lang="is-IS" dirty="0" smtClean="0">
                <a:latin typeface="Cambria Math"/>
                <a:ea typeface="Cambria Math"/>
              </a:rPr>
              <a:t>…</a:t>
            </a:r>
            <a:r>
              <a:rPr lang="en-US" i="1" dirty="0" smtClean="0"/>
              <a:t> </a:t>
            </a:r>
            <a:r>
              <a:rPr lang="en-US" dirty="0" smtClean="0">
                <a:latin typeface="Cambria Math"/>
                <a:ea typeface="Cambria Math"/>
              </a:rPr>
              <a:t>∧ </a:t>
            </a:r>
            <a:r>
              <a:rPr lang="en-US" i="1" dirty="0" smtClean="0"/>
              <a:t>p</a:t>
            </a:r>
            <a:r>
              <a:rPr lang="en-US" i="1" baseline="-25000" dirty="0" smtClean="0"/>
              <a:t>m</a:t>
            </a:r>
            <a:r>
              <a:rPr lang="en-US" dirty="0" smtClean="0">
                <a:latin typeface="Cambria Math"/>
                <a:ea typeface="Cambria Math"/>
              </a:rPr>
              <a:t>) </a:t>
            </a:r>
            <a:endParaRPr lang="en-US" dirty="0" smtClean="0"/>
          </a:p>
          <a:p>
            <a:r>
              <a:rPr lang="en-US" dirty="0" smtClean="0"/>
              <a:t>This is called </a:t>
            </a:r>
            <a:r>
              <a:rPr lang="en-US" b="1" dirty="0" smtClean="0"/>
              <a:t>proof by contradiction </a:t>
            </a:r>
            <a:r>
              <a:rPr lang="en-US" dirty="0" smtClean="0"/>
              <a:t>or </a:t>
            </a:r>
            <a:r>
              <a:rPr lang="en-US" b="1" dirty="0" err="1" smtClean="0"/>
              <a:t>reductio</a:t>
            </a:r>
            <a:r>
              <a:rPr lang="en-US" b="1" dirty="0" smtClean="0"/>
              <a:t> ad absurdum</a:t>
            </a:r>
            <a:endParaRPr lang="en-US" b="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143</a:t>
            </a:fld>
            <a:endParaRPr lang="en-US"/>
          </a:p>
        </p:txBody>
      </p:sp>
    </p:spTree>
    <p:extLst>
      <p:ext uri="{BB962C8B-B14F-4D97-AF65-F5344CB8AC3E}">
        <p14:creationId xmlns:p14="http://schemas.microsoft.com/office/powerpoint/2010/main" val="63817052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ormAutofit fontScale="90000"/>
          </a:bodyPr>
          <a:lstStyle/>
          <a:p>
            <a:r>
              <a:rPr lang="en-US" dirty="0" smtClean="0"/>
              <a:t>Proof by contradiction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sp>
        <p:nvSpPr>
          <p:cNvPr id="7" name="Content Placeholder 2"/>
          <p:cNvSpPr txBox="1">
            <a:spLocks/>
          </p:cNvSpPr>
          <p:nvPr/>
        </p:nvSpPr>
        <p:spPr>
          <a:xfrm>
            <a:off x="609600" y="2087880"/>
            <a:ext cx="8229600" cy="438912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nl-BE" dirty="0" smtClean="0"/>
              <a:t>Indeed,</a:t>
            </a:r>
            <a:endParaRPr lang="en-US" i="1" dirty="0" smtClean="0">
              <a:latin typeface="Cambria Math"/>
              <a:ea typeface="Cambria Math"/>
            </a:endParaRPr>
          </a:p>
        </p:txBody>
      </p:sp>
      <p:graphicFrame>
        <p:nvGraphicFramePr>
          <p:cNvPr id="6" name="Table 5"/>
          <p:cNvGraphicFramePr>
            <a:graphicFrameLocks noGrp="1"/>
          </p:cNvGraphicFramePr>
          <p:nvPr>
            <p:extLst>
              <p:ext uri="{D42A27DB-BD31-4B8C-83A1-F6EECF244321}">
                <p14:modId xmlns:p14="http://schemas.microsoft.com/office/powerpoint/2010/main" val="2790195040"/>
              </p:ext>
            </p:extLst>
          </p:nvPr>
        </p:nvGraphicFramePr>
        <p:xfrm>
          <a:off x="609600" y="2895600"/>
          <a:ext cx="7772400" cy="1849120"/>
        </p:xfrm>
        <a:graphic>
          <a:graphicData uri="http://schemas.openxmlformats.org/drawingml/2006/table">
            <a:tbl>
              <a:tblPr firstRow="1" bandRow="1">
                <a:tableStyleId>{5C22544A-7EE6-4342-B048-85BDC9FD1C3A}</a:tableStyleId>
              </a:tblPr>
              <a:tblGrid>
                <a:gridCol w="457200"/>
                <a:gridCol w="457200"/>
                <a:gridCol w="533400"/>
                <a:gridCol w="990600"/>
                <a:gridCol w="1600200"/>
                <a:gridCol w="838200"/>
                <a:gridCol w="2895600"/>
              </a:tblGrid>
              <a:tr h="370840">
                <a:tc>
                  <a:txBody>
                    <a:bodyPr/>
                    <a:lstStyle/>
                    <a:p>
                      <a:r>
                        <a:rPr lang="en-US" b="0" i="1" dirty="0" smtClean="0"/>
                        <a:t>p</a:t>
                      </a:r>
                      <a:endParaRPr lang="en-US" b="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latin typeface="Cambria Math"/>
                          <a:ea typeface="Cambria Math"/>
                          <a:sym typeface="Symbol"/>
                        </a:rPr>
                        <a:t>q</a:t>
                      </a:r>
                      <a:endParaRPr lang="en-US" i="1" dirty="0" smtClean="0"/>
                    </a:p>
                  </a:txBody>
                  <a:tcPr/>
                </a:tc>
                <a:tc>
                  <a:txBody>
                    <a:bodyPr/>
                    <a:lstStyle/>
                    <a:p>
                      <a:r>
                        <a:rPr lang="en-US" b="0" i="1" dirty="0" smtClean="0"/>
                        <a:t>F</a:t>
                      </a:r>
                      <a:endParaRPr lang="en-US" b="0" i="1" dirty="0"/>
                    </a:p>
                  </a:txBody>
                  <a:tcPr/>
                </a:tc>
                <a:tc>
                  <a:txBody>
                    <a:bodyPr/>
                    <a:lstStyle/>
                    <a:p>
                      <a:r>
                        <a:rPr lang="en-US" i="1" dirty="0" smtClean="0">
                          <a:latin typeface="Cambria Math"/>
                          <a:ea typeface="Cambria Math"/>
                          <a:sym typeface="Symbol"/>
                        </a:rPr>
                        <a:t>p</a:t>
                      </a:r>
                      <a:r>
                        <a:rPr lang="en-US" dirty="0" smtClean="0">
                          <a:latin typeface="Cambria Math"/>
                          <a:ea typeface="Cambria Math"/>
                        </a:rPr>
                        <a:t> ∧ </a:t>
                      </a:r>
                      <a:r>
                        <a:rPr lang="en-US" dirty="0" smtClean="0">
                          <a:latin typeface="Cambria Math"/>
                          <a:ea typeface="Cambria Math"/>
                          <a:sym typeface="Symbol"/>
                        </a:rPr>
                        <a:t></a:t>
                      </a:r>
                      <a:r>
                        <a:rPr lang="en-US" i="1" dirty="0" smtClean="0">
                          <a:latin typeface="Cambria Math"/>
                          <a:ea typeface="Cambria Math"/>
                          <a:sym typeface="Symbol"/>
                        </a:rPr>
                        <a:t>q</a:t>
                      </a:r>
                      <a:endParaRPr lang="en-US"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mbria Math"/>
                          <a:ea typeface="Cambria Math"/>
                          <a:sym typeface="Symbol"/>
                        </a:rPr>
                        <a:t>(</a:t>
                      </a:r>
                      <a:r>
                        <a:rPr lang="en-US" i="1" dirty="0" smtClean="0">
                          <a:latin typeface="Cambria Math"/>
                          <a:ea typeface="Cambria Math"/>
                          <a:sym typeface="Symbol"/>
                        </a:rPr>
                        <a:t>p</a:t>
                      </a:r>
                      <a:r>
                        <a:rPr lang="en-US" dirty="0" smtClean="0">
                          <a:latin typeface="Cambria Math"/>
                          <a:ea typeface="Cambria Math"/>
                        </a:rPr>
                        <a:t> ∧ </a:t>
                      </a:r>
                      <a:r>
                        <a:rPr lang="en-US" dirty="0" smtClean="0">
                          <a:latin typeface="Cambria Math"/>
                          <a:ea typeface="Cambria Math"/>
                          <a:sym typeface="Symbol"/>
                        </a:rPr>
                        <a:t></a:t>
                      </a:r>
                      <a:r>
                        <a:rPr lang="en-US" i="1" dirty="0" smtClean="0">
                          <a:latin typeface="Cambria Math"/>
                          <a:ea typeface="Cambria Math"/>
                          <a:sym typeface="Symbol"/>
                        </a:rPr>
                        <a:t>q</a:t>
                      </a:r>
                      <a:r>
                        <a:rPr lang="en-US" i="0" dirty="0" smtClean="0">
                          <a:latin typeface="Cambria Math"/>
                          <a:ea typeface="Cambria Math"/>
                          <a:sym typeface="Symbol"/>
                        </a:rPr>
                        <a:t>)</a:t>
                      </a:r>
                      <a:r>
                        <a:rPr lang="en-US" i="1" baseline="0" dirty="0" smtClean="0">
                          <a:latin typeface="+mn-lt"/>
                          <a:ea typeface="+mn-ea"/>
                          <a:sym typeface="Symbol"/>
                        </a:rPr>
                        <a:t> </a:t>
                      </a:r>
                      <a:r>
                        <a:rPr lang="en-US" dirty="0" smtClean="0">
                          <a:latin typeface="Cambria Math"/>
                          <a:ea typeface="Cambria Math"/>
                        </a:rPr>
                        <a:t>→ </a:t>
                      </a:r>
                      <a:r>
                        <a:rPr lang="en-US" i="1" dirty="0" smtClean="0">
                          <a:latin typeface="Cambria Math"/>
                          <a:ea typeface="Cambria Math"/>
                          <a:sym typeface="Symbol"/>
                        </a:rPr>
                        <a:t>F</a:t>
                      </a:r>
                      <a:endParaRPr lang="en-US"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p</a:t>
                      </a:r>
                      <a:r>
                        <a:rPr lang="en-US" i="1" dirty="0" smtClean="0"/>
                        <a:t> </a:t>
                      </a:r>
                      <a:r>
                        <a:rPr lang="en-US" dirty="0" smtClean="0">
                          <a:latin typeface="Cambria Math"/>
                          <a:ea typeface="Cambria Math"/>
                        </a:rPr>
                        <a:t>→ </a:t>
                      </a:r>
                      <a:r>
                        <a:rPr lang="en-US" i="1" dirty="0" smtClean="0">
                          <a:latin typeface="Cambria Math"/>
                          <a:ea typeface="Cambria Math"/>
                        </a:rPr>
                        <a:t>q</a:t>
                      </a:r>
                      <a:endParaRPr lang="en-US"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a:t>
                      </a:r>
                      <a:r>
                        <a:rPr lang="en-US" b="0" i="1" dirty="0" smtClean="0"/>
                        <a:t>p</a:t>
                      </a:r>
                      <a:r>
                        <a:rPr lang="en-US" i="1" dirty="0" smtClean="0"/>
                        <a:t> </a:t>
                      </a:r>
                      <a:r>
                        <a:rPr lang="en-US" dirty="0" smtClean="0">
                          <a:latin typeface="Cambria Math"/>
                          <a:ea typeface="Cambria Math"/>
                        </a:rPr>
                        <a:t>→ </a:t>
                      </a:r>
                      <a:r>
                        <a:rPr lang="en-US" i="1" dirty="0" smtClean="0">
                          <a:latin typeface="Cambria Math"/>
                          <a:ea typeface="Cambria Math"/>
                        </a:rPr>
                        <a:t>q</a:t>
                      </a:r>
                      <a:r>
                        <a:rPr lang="en-US" i="0" dirty="0" smtClean="0"/>
                        <a:t>) </a:t>
                      </a:r>
                      <a:r>
                        <a:rPr lang="en-US" dirty="0" smtClean="0">
                          <a:latin typeface="Cambria Math"/>
                          <a:ea typeface="Cambria Math"/>
                        </a:rPr>
                        <a:t>↔</a:t>
                      </a:r>
                      <a:r>
                        <a:rPr lang="en-US" i="0" dirty="0" smtClean="0"/>
                        <a:t> [</a:t>
                      </a:r>
                      <a:r>
                        <a:rPr lang="en-US" dirty="0" smtClean="0">
                          <a:latin typeface="Cambria Math"/>
                          <a:ea typeface="Cambria Math"/>
                          <a:sym typeface="Symbol"/>
                        </a:rPr>
                        <a:t>(</a:t>
                      </a:r>
                      <a:r>
                        <a:rPr lang="en-US" i="1" dirty="0" smtClean="0">
                          <a:latin typeface="Cambria Math"/>
                          <a:ea typeface="Cambria Math"/>
                          <a:sym typeface="Symbol"/>
                        </a:rPr>
                        <a:t>p</a:t>
                      </a:r>
                      <a:r>
                        <a:rPr lang="en-US" dirty="0" smtClean="0">
                          <a:latin typeface="Cambria Math"/>
                          <a:ea typeface="Cambria Math"/>
                        </a:rPr>
                        <a:t> ∧ </a:t>
                      </a:r>
                      <a:r>
                        <a:rPr lang="en-US" dirty="0" smtClean="0">
                          <a:latin typeface="Cambria Math"/>
                          <a:ea typeface="Cambria Math"/>
                          <a:sym typeface="Symbol"/>
                        </a:rPr>
                        <a:t></a:t>
                      </a:r>
                      <a:r>
                        <a:rPr lang="en-US" i="1" dirty="0" smtClean="0">
                          <a:latin typeface="Cambria Math"/>
                          <a:ea typeface="Cambria Math"/>
                          <a:sym typeface="Symbol"/>
                        </a:rPr>
                        <a:t>q</a:t>
                      </a:r>
                      <a:r>
                        <a:rPr lang="en-US" i="0" dirty="0" smtClean="0">
                          <a:latin typeface="Cambria Math"/>
                          <a:ea typeface="Cambria Math"/>
                          <a:sym typeface="Symbol"/>
                        </a:rPr>
                        <a:t>)</a:t>
                      </a:r>
                      <a:r>
                        <a:rPr lang="en-US" i="1" baseline="0" dirty="0" smtClean="0">
                          <a:latin typeface="+mn-lt"/>
                          <a:ea typeface="+mn-ea"/>
                          <a:sym typeface="Symbol"/>
                        </a:rPr>
                        <a:t> </a:t>
                      </a:r>
                      <a:r>
                        <a:rPr lang="en-US" dirty="0" smtClean="0">
                          <a:latin typeface="Cambria Math"/>
                          <a:ea typeface="Cambria Math"/>
                        </a:rPr>
                        <a:t>→ </a:t>
                      </a:r>
                      <a:r>
                        <a:rPr lang="en-US" i="1" dirty="0" smtClean="0">
                          <a:latin typeface="Cambria Math"/>
                          <a:ea typeface="Cambria Math"/>
                          <a:sym typeface="Symbol"/>
                        </a:rPr>
                        <a:t>F</a:t>
                      </a:r>
                      <a:r>
                        <a:rPr lang="en-US" i="0" dirty="0" smtClean="0"/>
                        <a:t>]</a:t>
                      </a:r>
                      <a:endParaRPr lang="en-US" i="0" dirty="0"/>
                    </a:p>
                  </a:txBody>
                  <a:tcPr/>
                </a:tc>
              </a:tr>
              <a:tr h="350520">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p>
                  </a:txBody>
                  <a:tcPr/>
                </a:tc>
                <a:tc>
                  <a:txBody>
                    <a:bodyPr/>
                    <a:lstStyle/>
                    <a:p>
                      <a:r>
                        <a:rPr lang="en-US" dirty="0" smtClean="0"/>
                        <a:t>F</a:t>
                      </a:r>
                    </a:p>
                  </a:txBody>
                  <a:tcPr/>
                </a:tc>
                <a:tc>
                  <a:txBody>
                    <a:bodyPr/>
                    <a:lstStyle/>
                    <a:p>
                      <a:r>
                        <a:rPr lang="en-US" dirty="0" smtClean="0"/>
                        <a:t>T</a:t>
                      </a:r>
                    </a:p>
                  </a:txBody>
                  <a:tcPr/>
                </a:tc>
              </a:tr>
              <a:tr h="370840">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9CA217EF-0505-4C33-BB20-8A8DF2039023}" type="slidenum">
              <a:rPr lang="en-US" smtClean="0"/>
              <a:pPr/>
              <a:t>144</a:t>
            </a:fld>
            <a:endParaRPr lang="en-US"/>
          </a:p>
        </p:txBody>
      </p:sp>
    </p:spTree>
    <p:extLst>
      <p:ext uri="{BB962C8B-B14F-4D97-AF65-F5344CB8AC3E}">
        <p14:creationId xmlns:p14="http://schemas.microsoft.com/office/powerpoint/2010/main" val="16233600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the Rules of Inference to Build Valid Arguments</a:t>
            </a:r>
            <a:endParaRPr lang="en-US" dirty="0"/>
          </a:p>
        </p:txBody>
      </p:sp>
      <p:sp>
        <p:nvSpPr>
          <p:cNvPr id="3" name="Content Placeholder 2"/>
          <p:cNvSpPr>
            <a:spLocks noGrp="1"/>
          </p:cNvSpPr>
          <p:nvPr>
            <p:ph idx="1"/>
          </p:nvPr>
        </p:nvSpPr>
        <p:spPr>
          <a:xfrm>
            <a:off x="457200" y="1935480"/>
            <a:ext cx="8229600" cy="4770120"/>
          </a:xfrm>
        </p:spPr>
        <p:txBody>
          <a:bodyPr>
            <a:normAutofit fontScale="85000" lnSpcReduction="20000"/>
          </a:bodyPr>
          <a:lstStyle/>
          <a:p>
            <a:r>
              <a:rPr lang="en-US" dirty="0" smtClean="0"/>
              <a:t>A  </a:t>
            </a:r>
            <a:r>
              <a:rPr lang="en-US" i="1" dirty="0" smtClean="0"/>
              <a:t>valid argument </a:t>
            </a:r>
            <a:r>
              <a:rPr lang="en-US" dirty="0" smtClean="0"/>
              <a:t>is thus a sequence of statements. Each statement is either a premise or follows from previous statements by rules of inference.</a:t>
            </a:r>
          </a:p>
          <a:p>
            <a:r>
              <a:rPr lang="en-US" dirty="0" smtClean="0"/>
              <a:t>The last statement is called conclusion.</a:t>
            </a:r>
          </a:p>
          <a:p>
            <a:r>
              <a:rPr lang="en-US" dirty="0" smtClean="0"/>
              <a:t>A valid argument takes the following form:</a:t>
            </a:r>
          </a:p>
          <a:p>
            <a:pPr>
              <a:buNone/>
            </a:pPr>
            <a:r>
              <a:rPr lang="en-US" dirty="0" smtClean="0"/>
              <a:t>              	         </a:t>
            </a:r>
            <a:r>
              <a:rPr lang="en-US" i="1" dirty="0" smtClean="0"/>
              <a:t>S</a:t>
            </a:r>
            <a:r>
              <a:rPr lang="en-US" sz="2400" baseline="-25000" dirty="0" smtClean="0">
                <a:latin typeface="Cambria Math" pitchFamily="18" charset="0"/>
                <a:ea typeface="Cambria Math" pitchFamily="18" charset="0"/>
              </a:rPr>
              <a:t>1</a:t>
            </a:r>
          </a:p>
          <a:p>
            <a:pPr>
              <a:buNone/>
            </a:pPr>
            <a:r>
              <a:rPr lang="en-US" sz="2400" dirty="0" smtClean="0"/>
              <a:t>			</a:t>
            </a:r>
            <a:r>
              <a:rPr lang="en-US" dirty="0" smtClean="0"/>
              <a:t>         </a:t>
            </a:r>
            <a:r>
              <a:rPr lang="en-US" i="1" dirty="0" smtClean="0"/>
              <a:t>S</a:t>
            </a:r>
            <a:r>
              <a:rPr lang="en-US" sz="2400" baseline="-25000" dirty="0" smtClean="0">
                <a:latin typeface="Cambria Math" pitchFamily="18" charset="0"/>
                <a:ea typeface="Cambria Math" pitchFamily="18" charset="0"/>
              </a:rPr>
              <a:t>2</a:t>
            </a:r>
          </a:p>
          <a:p>
            <a:pPr>
              <a:buNone/>
            </a:pPr>
            <a:r>
              <a:rPr lang="en-US" sz="2400" dirty="0" smtClean="0"/>
              <a:t>                                       .</a:t>
            </a:r>
          </a:p>
          <a:p>
            <a:pPr>
              <a:buNone/>
            </a:pPr>
            <a:r>
              <a:rPr lang="en-US" sz="2400" dirty="0" smtClean="0"/>
              <a:t>                                       .</a:t>
            </a:r>
          </a:p>
          <a:p>
            <a:pPr>
              <a:buNone/>
            </a:pPr>
            <a:r>
              <a:rPr lang="en-US" sz="2400" dirty="0" smtClean="0"/>
              <a:t>                                       .</a:t>
            </a:r>
          </a:p>
          <a:p>
            <a:pPr>
              <a:buNone/>
            </a:pPr>
            <a:r>
              <a:rPr lang="en-US" dirty="0" smtClean="0"/>
              <a:t>                                  </a:t>
            </a:r>
            <a:r>
              <a:rPr lang="en-US" i="1" dirty="0" err="1" smtClean="0"/>
              <a:t>S</a:t>
            </a:r>
            <a:r>
              <a:rPr lang="en-US" sz="2800" i="1" baseline="-25000" dirty="0" err="1" smtClean="0"/>
              <a:t>n</a:t>
            </a:r>
            <a:endParaRPr lang="en-US" sz="2800" i="1" baseline="-25000" dirty="0" smtClean="0"/>
          </a:p>
          <a:p>
            <a:pPr>
              <a:buNone/>
            </a:pPr>
            <a:endParaRPr lang="en-US" sz="2800" dirty="0" smtClean="0"/>
          </a:p>
          <a:p>
            <a:pPr>
              <a:buNone/>
            </a:pPr>
            <a:r>
              <a:rPr lang="en-US" sz="2800" dirty="0" smtClean="0"/>
              <a:t>                                 </a:t>
            </a:r>
            <a:r>
              <a:rPr lang="en-US" sz="2800" i="1" dirty="0" smtClean="0"/>
              <a:t>C</a:t>
            </a:r>
            <a:r>
              <a:rPr lang="en-US" sz="2400" dirty="0" smtClean="0"/>
              <a:t> </a:t>
            </a:r>
          </a:p>
          <a:p>
            <a:pPr>
              <a:buNone/>
            </a:pPr>
            <a:r>
              <a:rPr lang="en-US" sz="2400" dirty="0" smtClean="0"/>
              <a:t>                                      </a:t>
            </a:r>
            <a:endParaRPr lang="en-US" sz="2400"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740342" y="5890260"/>
            <a:ext cx="231458" cy="20574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145</a:t>
            </a:fld>
            <a:endParaRPr 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 Arguments</a:t>
            </a: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457200" y="3962400"/>
            <a:ext cx="8126730" cy="2185988"/>
          </a:xfrm>
          <a:prstGeom prst="rect">
            <a:avLst/>
          </a:prstGeom>
        </p:spPr>
      </p:pic>
      <p:sp>
        <p:nvSpPr>
          <p:cNvPr id="4" name="Rectangle 3"/>
          <p:cNvSpPr/>
          <p:nvPr/>
        </p:nvSpPr>
        <p:spPr>
          <a:xfrm>
            <a:off x="457200" y="1905000"/>
            <a:ext cx="6553200" cy="1384995"/>
          </a:xfrm>
          <a:prstGeom prst="rect">
            <a:avLst/>
          </a:prstGeom>
        </p:spPr>
        <p:txBody>
          <a:bodyPr wrap="square">
            <a:spAutoFit/>
          </a:bodyPr>
          <a:lstStyle/>
          <a:p>
            <a:r>
              <a:rPr lang="en-US" sz="2400" b="1" dirty="0" smtClean="0"/>
              <a:t>Example </a:t>
            </a:r>
            <a:r>
              <a:rPr lang="en-US" sz="2400" b="1" dirty="0" smtClean="0">
                <a:latin typeface="Cambria Math" pitchFamily="18" charset="0"/>
                <a:ea typeface="Cambria Math" pitchFamily="18" charset="0"/>
              </a:rPr>
              <a:t>1</a:t>
            </a:r>
            <a:r>
              <a:rPr lang="en-US" sz="2400" dirty="0" smtClean="0"/>
              <a:t>: From the </a:t>
            </a:r>
            <a:r>
              <a:rPr lang="en-US" sz="2400" smtClean="0"/>
              <a:t>single premise</a:t>
            </a:r>
            <a:endParaRPr lang="en-US" dirty="0" smtClean="0"/>
          </a:p>
          <a:p>
            <a:endParaRPr lang="en-US" dirty="0" smtClean="0"/>
          </a:p>
          <a:p>
            <a:endParaRPr lang="en-US" dirty="0" smtClean="0"/>
          </a:p>
          <a:p>
            <a:pPr>
              <a:buNone/>
            </a:pPr>
            <a:r>
              <a:rPr lang="en-US" dirty="0" smtClean="0"/>
              <a:t> </a:t>
            </a:r>
            <a:r>
              <a:rPr lang="en-US" sz="2400" dirty="0" smtClean="0"/>
              <a:t>Show that </a:t>
            </a:r>
            <a:r>
              <a:rPr lang="en-US" sz="2400" i="1" dirty="0" smtClean="0"/>
              <a:t>q</a:t>
            </a:r>
            <a:r>
              <a:rPr lang="en-US" sz="2400" dirty="0" smtClean="0"/>
              <a:t> is a conclusion.</a:t>
            </a:r>
          </a:p>
        </p:txBody>
      </p:sp>
      <p:pic>
        <p:nvPicPr>
          <p:cNvPr id="5" name="Picture 4" descr="addin_tmp.png"/>
          <p:cNvPicPr>
            <a:picLocks noChangeAspect="1"/>
          </p:cNvPicPr>
          <p:nvPr>
            <p:custDataLst>
              <p:tags r:id="rId2"/>
            </p:custDataLst>
          </p:nvPr>
        </p:nvPicPr>
        <p:blipFill>
          <a:blip r:embed="rId5" cstate="print"/>
          <a:stretch>
            <a:fillRect/>
          </a:stretch>
        </p:blipFill>
        <p:spPr>
          <a:xfrm>
            <a:off x="2819400" y="2362200"/>
            <a:ext cx="1848803" cy="382905"/>
          </a:xfrm>
          <a:prstGeom prst="rect">
            <a:avLst/>
          </a:prstGeom>
        </p:spPr>
      </p:pic>
      <p:sp>
        <p:nvSpPr>
          <p:cNvPr id="6" name="TextBox 5"/>
          <p:cNvSpPr txBox="1"/>
          <p:nvPr/>
        </p:nvSpPr>
        <p:spPr>
          <a:xfrm>
            <a:off x="381000" y="3276600"/>
            <a:ext cx="1905000" cy="461665"/>
          </a:xfrm>
          <a:prstGeom prst="rect">
            <a:avLst/>
          </a:prstGeom>
          <a:noFill/>
        </p:spPr>
        <p:txBody>
          <a:bodyPr wrap="square" rtlCol="0">
            <a:spAutoFit/>
          </a:bodyPr>
          <a:lstStyle/>
          <a:p>
            <a:r>
              <a:rPr lang="en-US" sz="2400" b="1" dirty="0" smtClean="0"/>
              <a:t>Solution</a:t>
            </a:r>
            <a:r>
              <a:rPr lang="en-US" dirty="0" smtClean="0"/>
              <a:t>:</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146</a:t>
            </a:fld>
            <a:endParaRPr lang="en-US"/>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Valid Arguments</a:t>
            </a:r>
            <a:endParaRPr lang="en-US" dirty="0"/>
          </a:p>
        </p:txBody>
      </p:sp>
      <p:sp>
        <p:nvSpPr>
          <p:cNvPr id="3" name="Content Placeholder 2"/>
          <p:cNvSpPr>
            <a:spLocks noGrp="1"/>
          </p:cNvSpPr>
          <p:nvPr>
            <p:ph idx="1"/>
          </p:nvPr>
        </p:nvSpPr>
        <p:spPr/>
        <p:txBody>
          <a:bodyPr>
            <a:normAutofit/>
          </a:bodyPr>
          <a:lstStyle/>
          <a:p>
            <a:pPr>
              <a:buNone/>
            </a:pPr>
            <a:r>
              <a:rPr lang="en-US" sz="1500" b="1" dirty="0" smtClean="0"/>
              <a:t>Example </a:t>
            </a:r>
            <a:r>
              <a:rPr lang="en-US" sz="1500" b="1" dirty="0" smtClean="0">
                <a:latin typeface="Cambria Math" pitchFamily="18" charset="0"/>
                <a:ea typeface="Cambria Math" pitchFamily="18" charset="0"/>
              </a:rPr>
              <a:t>2</a:t>
            </a:r>
            <a:r>
              <a:rPr lang="en-US" sz="1500" b="1" dirty="0" smtClean="0"/>
              <a:t>:</a:t>
            </a:r>
            <a:r>
              <a:rPr lang="en-US" sz="1500" dirty="0" smtClean="0"/>
              <a:t> </a:t>
            </a:r>
          </a:p>
          <a:p>
            <a:r>
              <a:rPr lang="en-US" sz="1500" dirty="0" smtClean="0"/>
              <a:t>With these hypotheses:</a:t>
            </a:r>
          </a:p>
          <a:p>
            <a:pPr lvl="1">
              <a:buNone/>
            </a:pPr>
            <a:r>
              <a:rPr lang="en-US" sz="1500" dirty="0" smtClean="0"/>
              <a:t>“It is not sunny this afternoon and it is colder than yesterday.”</a:t>
            </a:r>
          </a:p>
          <a:p>
            <a:pPr lvl="1">
              <a:buNone/>
            </a:pPr>
            <a:r>
              <a:rPr lang="en-US" sz="1500" dirty="0" smtClean="0"/>
              <a:t>“We will go swimming only if it is sunny.”</a:t>
            </a:r>
          </a:p>
          <a:p>
            <a:pPr lvl="1">
              <a:buNone/>
            </a:pPr>
            <a:r>
              <a:rPr lang="en-US" sz="1500" dirty="0" smtClean="0"/>
              <a:t>“If we do not go swimming, then we will take a canoe trip.”</a:t>
            </a:r>
          </a:p>
          <a:p>
            <a:pPr lvl="1">
              <a:buNone/>
            </a:pPr>
            <a:r>
              <a:rPr lang="en-US" sz="1500" dirty="0" smtClean="0"/>
              <a:t>“If we take a canoe trip, then we will be home by sunset.”</a:t>
            </a:r>
          </a:p>
          <a:p>
            <a:r>
              <a:rPr lang="en-US" sz="1500" dirty="0" smtClean="0"/>
              <a:t>Using the inference rules, construct a valid argument for the conclusion:</a:t>
            </a:r>
          </a:p>
          <a:p>
            <a:pPr lvl="1">
              <a:buNone/>
            </a:pPr>
            <a:r>
              <a:rPr lang="en-US" sz="1500" dirty="0" smtClean="0"/>
              <a:t>“We will be home by sunset.”</a:t>
            </a:r>
          </a:p>
          <a:p>
            <a:pPr>
              <a:buNone/>
            </a:pPr>
            <a:r>
              <a:rPr lang="en-US" sz="1500" b="1" dirty="0" smtClean="0"/>
              <a:t>Solution</a:t>
            </a:r>
            <a:r>
              <a:rPr lang="en-US" sz="1500" dirty="0" smtClean="0"/>
              <a:t>: </a:t>
            </a:r>
          </a:p>
          <a:p>
            <a:pPr marL="342900" indent="-342900">
              <a:buFont typeface="+mj-lt"/>
              <a:buAutoNum type="arabicPeriod"/>
            </a:pPr>
            <a:r>
              <a:rPr lang="en-US" sz="1500" dirty="0" smtClean="0"/>
              <a:t>  Choose propositional variables:</a:t>
            </a:r>
          </a:p>
          <a:p>
            <a:pPr lvl="1">
              <a:buNone/>
            </a:pPr>
            <a:r>
              <a:rPr lang="en-US" sz="1500" i="1" dirty="0" smtClean="0"/>
              <a:t>p</a:t>
            </a:r>
            <a:r>
              <a:rPr lang="en-US" sz="1500" dirty="0" smtClean="0"/>
              <a:t> : “It is sunny this afternoon.”      </a:t>
            </a:r>
            <a:r>
              <a:rPr lang="en-US" sz="1500" i="1" dirty="0" smtClean="0"/>
              <a:t>r</a:t>
            </a:r>
            <a:r>
              <a:rPr lang="en-US" sz="1500" dirty="0" smtClean="0"/>
              <a:t>  : “We will go swimming.”  </a:t>
            </a:r>
            <a:r>
              <a:rPr lang="en-US" sz="1500" i="1" dirty="0" smtClean="0"/>
              <a:t>t : </a:t>
            </a:r>
            <a:r>
              <a:rPr lang="en-US" sz="1500" dirty="0" smtClean="0"/>
              <a:t>“We will be home by sunset.”</a:t>
            </a:r>
          </a:p>
          <a:p>
            <a:pPr lvl="1">
              <a:buNone/>
            </a:pPr>
            <a:r>
              <a:rPr lang="en-US" sz="1500" i="1" dirty="0" smtClean="0"/>
              <a:t>q</a:t>
            </a:r>
            <a:r>
              <a:rPr lang="en-US" sz="1500" dirty="0" smtClean="0"/>
              <a:t>  : “It is colder than yesterday.”     </a:t>
            </a:r>
            <a:r>
              <a:rPr lang="en-US" sz="1500" i="1" dirty="0" smtClean="0"/>
              <a:t>s  : </a:t>
            </a:r>
            <a:r>
              <a:rPr lang="en-US" sz="1500" dirty="0" smtClean="0"/>
              <a:t>“We will take a canoe trip.” </a:t>
            </a:r>
            <a:endParaRPr lang="en-US" sz="1500" i="1" dirty="0" smtClean="0"/>
          </a:p>
          <a:p>
            <a:pPr marL="342900" indent="-342900">
              <a:buFont typeface="+mj-lt"/>
              <a:buAutoNum type="arabicPeriod"/>
            </a:pPr>
            <a:r>
              <a:rPr lang="en-US" sz="1500" dirty="0" smtClean="0"/>
              <a:t>Translation into propositional logic:</a:t>
            </a:r>
          </a:p>
          <a:p>
            <a:endParaRPr lang="en-US" dirty="0" smtClean="0"/>
          </a:p>
          <a:p>
            <a:endParaRPr lang="en-US" dirty="0" smtClean="0"/>
          </a:p>
          <a:p>
            <a:pPr lvl="1">
              <a:buNone/>
            </a:pPr>
            <a:endParaRPr lang="en-US" i="1" dirty="0" smtClean="0"/>
          </a:p>
          <a:p>
            <a:pPr lvl="1">
              <a:buNone/>
            </a:pPr>
            <a:endParaRPr lang="en-US" i="1" dirty="0" smtClean="0"/>
          </a:p>
          <a:p>
            <a:pPr lvl="1">
              <a:buNone/>
            </a:pPr>
            <a:endParaRPr lang="en-US" i="1" dirty="0" smtClean="0"/>
          </a:p>
          <a:p>
            <a:pPr lvl="1">
              <a:buNone/>
            </a:pPr>
            <a:endParaRPr lang="en-US" i="1" dirty="0" smtClean="0"/>
          </a:p>
          <a:p>
            <a:pPr lvl="1">
              <a:buNone/>
            </a:pPr>
            <a:endParaRPr lang="en-US" i="1" dirty="0" smtClean="0"/>
          </a:p>
          <a:p>
            <a:endParaRPr lang="en-US" dirty="0" smtClean="0"/>
          </a:p>
        </p:txBody>
      </p:sp>
      <p:pic>
        <p:nvPicPr>
          <p:cNvPr id="6" name="Picture 5" descr="addin_tmp.png"/>
          <p:cNvPicPr>
            <a:picLocks noChangeAspect="1"/>
          </p:cNvPicPr>
          <p:nvPr>
            <p:custDataLst>
              <p:tags r:id="rId1"/>
            </p:custDataLst>
          </p:nvPr>
        </p:nvPicPr>
        <p:blipFill>
          <a:blip r:embed="rId3" cstate="print"/>
          <a:stretch>
            <a:fillRect/>
          </a:stretch>
        </p:blipFill>
        <p:spPr>
          <a:xfrm>
            <a:off x="1676400" y="5913120"/>
            <a:ext cx="4640580" cy="487680"/>
          </a:xfrm>
          <a:prstGeom prst="rect">
            <a:avLst/>
          </a:prstGeom>
        </p:spPr>
      </p:pic>
      <p:sp>
        <p:nvSpPr>
          <p:cNvPr id="5" name="TextBox 4"/>
          <p:cNvSpPr txBox="1"/>
          <p:nvPr/>
        </p:nvSpPr>
        <p:spPr>
          <a:xfrm>
            <a:off x="4953000" y="62484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147</a:t>
            </a:fld>
            <a:endParaRPr lang="en-US"/>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 Arguments</a:t>
            </a: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914400" y="2362200"/>
            <a:ext cx="7432358" cy="4009073"/>
          </a:xfrm>
          <a:prstGeom prst="rect">
            <a:avLst/>
          </a:prstGeom>
        </p:spPr>
      </p:pic>
      <p:sp>
        <p:nvSpPr>
          <p:cNvPr id="4" name="TextBox 3"/>
          <p:cNvSpPr txBox="1"/>
          <p:nvPr/>
        </p:nvSpPr>
        <p:spPr>
          <a:xfrm>
            <a:off x="762000" y="1905000"/>
            <a:ext cx="3510385" cy="369332"/>
          </a:xfrm>
          <a:prstGeom prst="rect">
            <a:avLst/>
          </a:prstGeom>
          <a:noFill/>
          <a:ln>
            <a:solidFill>
              <a:schemeClr val="bg1"/>
            </a:solidFill>
          </a:ln>
        </p:spPr>
        <p:txBody>
          <a:bodyPr wrap="none" rtlCol="0">
            <a:spAutoFit/>
          </a:bodyPr>
          <a:lstStyle/>
          <a:p>
            <a:r>
              <a:rPr lang="en-US" dirty="0" smtClean="0">
                <a:solidFill>
                  <a:schemeClr val="accent1"/>
                </a:solidFill>
              </a:rPr>
              <a:t>3.  </a:t>
            </a:r>
            <a:r>
              <a:rPr lang="en-US" dirty="0" smtClean="0"/>
              <a:t>Construct the Valid Argument </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148</a:t>
            </a:fld>
            <a:endParaRPr 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Handling Quantified Statements</a:t>
            </a:r>
            <a:endParaRPr lang="en-US" dirty="0"/>
          </a:p>
        </p:txBody>
      </p:sp>
      <p:sp>
        <p:nvSpPr>
          <p:cNvPr id="3" name="Content Placeholder 2"/>
          <p:cNvSpPr>
            <a:spLocks noGrp="1"/>
          </p:cNvSpPr>
          <p:nvPr>
            <p:ph idx="1"/>
          </p:nvPr>
        </p:nvSpPr>
        <p:spPr/>
        <p:txBody>
          <a:bodyPr/>
          <a:lstStyle/>
          <a:p>
            <a:r>
              <a:rPr lang="en-US" dirty="0" smtClean="0"/>
              <a:t>Valid arguments for quantified statements are a sequence of statements.</a:t>
            </a:r>
          </a:p>
          <a:p>
            <a:r>
              <a:rPr lang="en-US" dirty="0" smtClean="0"/>
              <a:t>Each statement is either a premise or follows from previous statements by  rules of inference which include:</a:t>
            </a:r>
          </a:p>
          <a:p>
            <a:pPr lvl="1"/>
            <a:r>
              <a:rPr lang="en-US" dirty="0" smtClean="0"/>
              <a:t>Rules of Inference for Propositional Logic</a:t>
            </a:r>
          </a:p>
          <a:p>
            <a:pPr lvl="1"/>
            <a:r>
              <a:rPr lang="en-US" dirty="0" smtClean="0"/>
              <a:t>Rules of Inference for Quantified Statements</a:t>
            </a:r>
          </a:p>
          <a:p>
            <a:endParaRPr lang="en-US" dirty="0" smtClean="0"/>
          </a:p>
          <a:p>
            <a:r>
              <a:rPr lang="en-US" dirty="0" smtClean="0"/>
              <a:t>The rules of inference for quantified statements are introduced in the next several slides.</a:t>
            </a: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149</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Implication</a:t>
            </a:r>
            <a:endParaRPr lang="en-US" dirty="0"/>
          </a:p>
        </p:txBody>
      </p:sp>
      <p:sp>
        <p:nvSpPr>
          <p:cNvPr id="3" name="Content Placeholder 2"/>
          <p:cNvSpPr>
            <a:spLocks noGrp="1"/>
          </p:cNvSpPr>
          <p:nvPr>
            <p:ph idx="1"/>
          </p:nvPr>
        </p:nvSpPr>
        <p:spPr>
          <a:xfrm>
            <a:off x="457200" y="1935480"/>
            <a:ext cx="8229600" cy="4922520"/>
          </a:xfrm>
        </p:spPr>
        <p:txBody>
          <a:bodyPr>
            <a:normAutofit/>
          </a:bodyPr>
          <a:lstStyle/>
          <a:p>
            <a:r>
              <a:rPr lang="en-US" sz="2000" dirty="0" smtClean="0"/>
              <a:t>If </a:t>
            </a:r>
            <a:r>
              <a:rPr lang="en-US" sz="2000" i="1" dirty="0" smtClean="0">
                <a:latin typeface="Cambria Math" pitchFamily="18" charset="0"/>
                <a:ea typeface="Cambria Math" pitchFamily="18" charset="0"/>
              </a:rPr>
              <a:t>p</a:t>
            </a:r>
            <a:r>
              <a:rPr lang="en-US" sz="2000" dirty="0" smtClean="0"/>
              <a:t>  and </a:t>
            </a:r>
            <a:r>
              <a:rPr lang="en-US" sz="2000" i="1" dirty="0" smtClean="0">
                <a:latin typeface="Cambria Math" pitchFamily="18" charset="0"/>
                <a:ea typeface="Cambria Math" pitchFamily="18" charset="0"/>
              </a:rPr>
              <a:t>q</a:t>
            </a:r>
            <a:r>
              <a:rPr lang="en-US" sz="2000" dirty="0" smtClean="0"/>
              <a:t>  are propositions, then </a:t>
            </a:r>
            <a:r>
              <a:rPr lang="en-US" sz="2000" i="1" dirty="0" smtClean="0">
                <a:latin typeface="Cambria Math" pitchFamily="18" charset="0"/>
                <a:ea typeface="Cambria Math" pitchFamily="18" charset="0"/>
              </a:rPr>
              <a:t>p </a:t>
            </a:r>
            <a:r>
              <a:rPr lang="en-US" sz="2000" dirty="0" smtClean="0">
                <a:latin typeface="Cambria Math"/>
                <a:ea typeface="Cambria Math"/>
              </a:rPr>
              <a:t>→</a:t>
            </a:r>
            <a:r>
              <a:rPr lang="en-US" sz="2000" i="1" dirty="0" smtClean="0">
                <a:latin typeface="Cambria Math" pitchFamily="18" charset="0"/>
                <a:ea typeface="Cambria Math" pitchFamily="18" charset="0"/>
              </a:rPr>
              <a:t>q</a:t>
            </a:r>
            <a:r>
              <a:rPr lang="en-US" sz="2000" dirty="0" smtClean="0"/>
              <a:t> is a </a:t>
            </a:r>
            <a:r>
              <a:rPr lang="en-US" sz="2000" i="1" dirty="0" smtClean="0"/>
              <a:t>conditional statement </a:t>
            </a:r>
            <a:r>
              <a:rPr lang="en-US" sz="2000" dirty="0" smtClean="0"/>
              <a:t>or </a:t>
            </a:r>
            <a:r>
              <a:rPr lang="en-US" sz="2000" i="1" dirty="0" smtClean="0"/>
              <a:t>implication </a:t>
            </a:r>
            <a:r>
              <a:rPr lang="en-US" sz="2000" dirty="0" smtClean="0"/>
              <a:t> which is read as “if </a:t>
            </a:r>
            <a:r>
              <a:rPr lang="en-US" sz="2000" i="1" dirty="0" smtClean="0">
                <a:latin typeface="Cambria Math" pitchFamily="18" charset="0"/>
                <a:ea typeface="Cambria Math" pitchFamily="18" charset="0"/>
              </a:rPr>
              <a:t>p</a:t>
            </a:r>
            <a:r>
              <a:rPr lang="en-US" sz="2000" dirty="0" smtClean="0"/>
              <a:t>, then </a:t>
            </a:r>
            <a:r>
              <a:rPr lang="en-US" sz="2000" i="1" dirty="0" smtClean="0">
                <a:latin typeface="Cambria Math" pitchFamily="18" charset="0"/>
                <a:ea typeface="Cambria Math" pitchFamily="18" charset="0"/>
              </a:rPr>
              <a:t>q</a:t>
            </a:r>
            <a:r>
              <a:rPr lang="en-US" sz="2000" dirty="0" smtClean="0"/>
              <a:t> ” and has this truth table:</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200" b="1" dirty="0" smtClean="0"/>
          </a:p>
          <a:p>
            <a:r>
              <a:rPr lang="en-US" sz="2200" b="1" dirty="0" smtClean="0"/>
              <a:t>Example</a:t>
            </a:r>
            <a:r>
              <a:rPr lang="en-US" sz="2200" dirty="0" smtClean="0"/>
              <a:t>: If </a:t>
            </a:r>
            <a:r>
              <a:rPr lang="en-US" sz="2200" i="1" dirty="0" smtClean="0">
                <a:latin typeface="Cambria Math" pitchFamily="18" charset="0"/>
                <a:ea typeface="Cambria Math" pitchFamily="18" charset="0"/>
              </a:rPr>
              <a:t>p</a:t>
            </a:r>
            <a:r>
              <a:rPr lang="en-US" sz="2200" dirty="0" smtClean="0"/>
              <a:t>  denotes “I am at home.” and </a:t>
            </a:r>
            <a:r>
              <a:rPr lang="en-US" sz="2200" i="1" dirty="0" smtClean="0">
                <a:latin typeface="Cambria Math" pitchFamily="18" charset="0"/>
                <a:ea typeface="Cambria Math" pitchFamily="18" charset="0"/>
              </a:rPr>
              <a:t>q</a:t>
            </a:r>
            <a:r>
              <a:rPr lang="en-US" sz="2200" dirty="0" smtClean="0"/>
              <a:t>  denotes “It is raining.” then   </a:t>
            </a:r>
            <a:r>
              <a:rPr lang="en-US" sz="2200" i="1" dirty="0" smtClean="0">
                <a:latin typeface="Cambria Math" pitchFamily="18" charset="0"/>
                <a:ea typeface="Cambria Math" pitchFamily="18" charset="0"/>
              </a:rPr>
              <a:t>p </a:t>
            </a:r>
            <a:r>
              <a:rPr lang="en-US" sz="2200" dirty="0" smtClean="0">
                <a:latin typeface="Cambria Math"/>
                <a:ea typeface="Cambria Math"/>
              </a:rPr>
              <a:t>→</a:t>
            </a:r>
            <a:r>
              <a:rPr lang="en-US" sz="2200" i="1" dirty="0" smtClean="0">
                <a:latin typeface="Cambria Math" pitchFamily="18" charset="0"/>
                <a:ea typeface="Cambria Math" pitchFamily="18" charset="0"/>
              </a:rPr>
              <a:t>q</a:t>
            </a:r>
            <a:r>
              <a:rPr lang="en-US" sz="2200" dirty="0" smtClean="0"/>
              <a:t>  denotes “If I am at home then it is raining.” </a:t>
            </a:r>
          </a:p>
          <a:p>
            <a:r>
              <a:rPr lang="en-US" sz="2200" dirty="0" smtClean="0"/>
              <a:t>In </a:t>
            </a:r>
            <a:r>
              <a:rPr lang="en-US" sz="2200" i="1" dirty="0" smtClean="0">
                <a:latin typeface="Cambria Math" pitchFamily="18" charset="0"/>
                <a:ea typeface="Cambria Math" pitchFamily="18" charset="0"/>
              </a:rPr>
              <a:t>p </a:t>
            </a:r>
            <a:r>
              <a:rPr lang="en-US" sz="2200" dirty="0" smtClean="0">
                <a:latin typeface="Cambria Math"/>
                <a:ea typeface="Cambria Math"/>
              </a:rPr>
              <a:t>→</a:t>
            </a:r>
            <a:r>
              <a:rPr lang="en-US" sz="2200" i="1" dirty="0" smtClean="0">
                <a:latin typeface="Cambria Math" pitchFamily="18" charset="0"/>
                <a:ea typeface="Cambria Math" pitchFamily="18" charset="0"/>
              </a:rPr>
              <a:t>q</a:t>
            </a:r>
            <a:r>
              <a:rPr lang="en-US" sz="2200" dirty="0" smtClean="0"/>
              <a:t> , </a:t>
            </a:r>
            <a:r>
              <a:rPr lang="en-US" sz="2000" i="1" dirty="0" smtClean="0">
                <a:latin typeface="Cambria Math" pitchFamily="18" charset="0"/>
                <a:ea typeface="Cambria Math" pitchFamily="18" charset="0"/>
              </a:rPr>
              <a:t>p</a:t>
            </a:r>
            <a:r>
              <a:rPr lang="en-US" sz="2200" dirty="0" smtClean="0"/>
              <a:t>  is the </a:t>
            </a:r>
            <a:r>
              <a:rPr lang="en-US" sz="2200" i="1" dirty="0" smtClean="0"/>
              <a:t>hypothesis</a:t>
            </a:r>
            <a:r>
              <a:rPr lang="en-US" sz="2200" dirty="0" smtClean="0"/>
              <a:t> (</a:t>
            </a:r>
            <a:r>
              <a:rPr lang="en-US" sz="2200" i="1" dirty="0" smtClean="0"/>
              <a:t>antecedent</a:t>
            </a:r>
            <a:r>
              <a:rPr lang="en-US" sz="2200" dirty="0" smtClean="0"/>
              <a:t> or </a:t>
            </a:r>
            <a:r>
              <a:rPr lang="en-US" sz="2200" i="1" dirty="0" smtClean="0"/>
              <a:t>premise</a:t>
            </a:r>
            <a:r>
              <a:rPr lang="en-US" sz="2200" dirty="0" smtClean="0"/>
              <a:t>) and </a:t>
            </a:r>
            <a:r>
              <a:rPr lang="en-US" sz="2000" i="1" dirty="0" smtClean="0">
                <a:latin typeface="Cambria Math" pitchFamily="18" charset="0"/>
                <a:ea typeface="Cambria Math" pitchFamily="18" charset="0"/>
              </a:rPr>
              <a:t>q</a:t>
            </a:r>
            <a:r>
              <a:rPr lang="en-US" sz="2200" dirty="0" smtClean="0"/>
              <a:t>  is the </a:t>
            </a:r>
            <a:r>
              <a:rPr lang="en-US" sz="2200" i="1" dirty="0" smtClean="0"/>
              <a:t>conclusion</a:t>
            </a:r>
            <a:r>
              <a:rPr lang="en-US" sz="2200" dirty="0" smtClean="0"/>
              <a:t> (or </a:t>
            </a:r>
            <a:r>
              <a:rPr lang="en-US" sz="2200" i="1" dirty="0" smtClean="0"/>
              <a:t>consequence, conclusion</a:t>
            </a:r>
            <a:r>
              <a:rPr lang="en-US" sz="2200" dirty="0" smtClean="0"/>
              <a:t>). </a:t>
            </a:r>
          </a:p>
          <a:p>
            <a:pPr lvl="1"/>
            <a:endParaRPr lang="en-US" sz="2000" dirty="0" smtClean="0"/>
          </a:p>
        </p:txBody>
      </p:sp>
      <p:graphicFrame>
        <p:nvGraphicFramePr>
          <p:cNvPr id="18" name="Content Placeholder 3"/>
          <p:cNvGraphicFramePr>
            <a:graphicFrameLocks/>
          </p:cNvGraphicFramePr>
          <p:nvPr/>
        </p:nvGraphicFramePr>
        <p:xfrm>
          <a:off x="1981200" y="2743200"/>
          <a:ext cx="5181601" cy="1828800"/>
        </p:xfrm>
        <a:graphic>
          <a:graphicData uri="http://schemas.openxmlformats.org/drawingml/2006/table">
            <a:tbl>
              <a:tblPr firstRow="1" bandRow="1">
                <a:tableStyleId>{5C22544A-7EE6-4342-B048-85BDC9FD1C3A}</a:tableStyleId>
              </a:tblPr>
              <a:tblGrid>
                <a:gridCol w="1843903"/>
                <a:gridCol w="1843903"/>
                <a:gridCol w="1493795"/>
              </a:tblGrid>
              <a:tr h="350520">
                <a:tc>
                  <a:txBody>
                    <a:bodyPr/>
                    <a:lstStyle/>
                    <a:p>
                      <a:r>
                        <a:rPr lang="en-US" sz="1800" i="1" dirty="0" smtClean="0">
                          <a:latin typeface="Cambria Math" pitchFamily="18" charset="0"/>
                          <a:ea typeface="Cambria Math" pitchFamily="18" charset="0"/>
                        </a:rPr>
                        <a:t>p</a:t>
                      </a:r>
                      <a:r>
                        <a:rPr lang="en-US" sz="1800" dirty="0" smtClean="0"/>
                        <a:t> </a:t>
                      </a:r>
                      <a:endParaRPr lang="en-US" dirty="0"/>
                    </a:p>
                  </a:txBody>
                  <a:tcPr marL="91441" marR="91441"/>
                </a:tc>
                <a:tc>
                  <a:txBody>
                    <a:bodyPr/>
                    <a:lstStyle/>
                    <a:p>
                      <a:r>
                        <a:rPr lang="en-US" sz="1800" i="1" dirty="0" smtClean="0">
                          <a:latin typeface="Cambria Math" pitchFamily="18" charset="0"/>
                          <a:ea typeface="Cambria Math" pitchFamily="18" charset="0"/>
                        </a:rPr>
                        <a:t>q</a:t>
                      </a:r>
                      <a:endParaRPr lang="en-US" dirty="0"/>
                    </a:p>
                  </a:txBody>
                  <a:tcPr marL="91441" marR="91441"/>
                </a:tc>
                <a:tc>
                  <a:txBody>
                    <a:bodyPr/>
                    <a:lstStyle/>
                    <a:p>
                      <a:r>
                        <a:rPr lang="en-US" sz="1800" i="1" dirty="0" smtClean="0">
                          <a:latin typeface="Cambria Math" pitchFamily="18" charset="0"/>
                          <a:ea typeface="Cambria Math" pitchFamily="18" charset="0"/>
                        </a:rPr>
                        <a:t>p </a:t>
                      </a:r>
                      <a:r>
                        <a:rPr lang="en-US" sz="1800" dirty="0" smtClean="0">
                          <a:latin typeface="Cambria Math"/>
                          <a:ea typeface="Cambria Math"/>
                        </a:rPr>
                        <a:t>→</a:t>
                      </a:r>
                      <a:r>
                        <a:rPr lang="en-US" sz="1800" i="1" dirty="0" smtClean="0">
                          <a:latin typeface="Cambria Math" pitchFamily="18" charset="0"/>
                          <a:ea typeface="Cambria Math" pitchFamily="18" charset="0"/>
                        </a:rPr>
                        <a:t>q</a:t>
                      </a:r>
                      <a:endParaRPr lang="en-US" dirty="0"/>
                    </a:p>
                  </a:txBody>
                  <a:tcPr marL="91441" marR="91441"/>
                </a:tc>
              </a:tr>
              <a:tr h="350520">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r>
              <a:tr h="350520">
                <a:tc>
                  <a:txBody>
                    <a:bodyPr/>
                    <a:lstStyle/>
                    <a:p>
                      <a:r>
                        <a:rPr lang="en-US" dirty="0" smtClean="0"/>
                        <a:t>T</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r>
              <a:tr h="350520">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r>
              <a:tr h="350520">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r>
            </a:tbl>
          </a:graphicData>
        </a:graphic>
      </p:graphicFrame>
      <p:sp>
        <p:nvSpPr>
          <p:cNvPr id="4" name="Slide Number Placeholder 3"/>
          <p:cNvSpPr>
            <a:spLocks noGrp="1"/>
          </p:cNvSpPr>
          <p:nvPr>
            <p:ph type="sldNum" sz="quarter" idx="12"/>
          </p:nvPr>
        </p:nvSpPr>
        <p:spPr/>
        <p:txBody>
          <a:bodyPr/>
          <a:lstStyle/>
          <a:p>
            <a:fld id="{9CA217EF-0505-4C33-BB20-8A8DF2039023}" type="slidenum">
              <a:rPr lang="en-US" smtClean="0"/>
              <a:pPr/>
              <a:t>15</a:t>
            </a:fld>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 Instantiation (UI)</a:t>
            </a:r>
            <a:endParaRPr lang="en-US" dirty="0"/>
          </a:p>
        </p:txBody>
      </p:sp>
      <p:sp>
        <p:nvSpPr>
          <p:cNvPr id="3" name="Content Placeholder 2"/>
          <p:cNvSpPr>
            <a:spLocks noGrp="1"/>
          </p:cNvSpPr>
          <p:nvPr>
            <p:ph idx="1"/>
          </p:nvPr>
        </p:nvSpPr>
        <p:spPr/>
        <p:txBody>
          <a:bodyPr/>
          <a:lstStyle/>
          <a:p>
            <a:pPr>
              <a:buNone/>
            </a:pPr>
            <a:r>
              <a:rPr lang="en-US" dirty="0" smtClean="0"/>
              <a:t>          </a:t>
            </a:r>
            <a:endParaRPr lang="en-US" sz="3200" dirty="0" smtClean="0"/>
          </a:p>
          <a:p>
            <a:pPr>
              <a:buNone/>
            </a:pPr>
            <a:r>
              <a:rPr lang="en-US" dirty="0" smtClean="0"/>
              <a:t>                        </a:t>
            </a:r>
            <a:endParaRPr lang="en-US" dirty="0"/>
          </a:p>
        </p:txBody>
      </p:sp>
      <p:sp>
        <p:nvSpPr>
          <p:cNvPr id="18" name="TextBox 17"/>
          <p:cNvSpPr txBox="1"/>
          <p:nvPr/>
        </p:nvSpPr>
        <p:spPr>
          <a:xfrm>
            <a:off x="1676400" y="4038600"/>
            <a:ext cx="7010400" cy="2308324"/>
          </a:xfrm>
          <a:prstGeom prst="rect">
            <a:avLst/>
          </a:prstGeom>
          <a:noFill/>
        </p:spPr>
        <p:txBody>
          <a:bodyPr wrap="square" rtlCol="0">
            <a:spAutoFit/>
          </a:bodyPr>
          <a:lstStyle/>
          <a:p>
            <a:r>
              <a:rPr lang="en-US" b="1" dirty="0" smtClean="0"/>
              <a:t>Example</a:t>
            </a:r>
            <a:r>
              <a:rPr lang="en-US" dirty="0" smtClean="0"/>
              <a:t>:</a:t>
            </a:r>
          </a:p>
          <a:p>
            <a:endParaRPr lang="en-US" dirty="0" smtClean="0"/>
          </a:p>
          <a:p>
            <a:r>
              <a:rPr lang="en-US" dirty="0" smtClean="0"/>
              <a:t>Our domain consists of all dogs and Fido is a dog.</a:t>
            </a:r>
          </a:p>
          <a:p>
            <a:endParaRPr lang="en-US" dirty="0" smtClean="0"/>
          </a:p>
          <a:p>
            <a:r>
              <a:rPr lang="en-US" dirty="0" smtClean="0"/>
              <a:t>“All dogs are cuddly.”</a:t>
            </a:r>
          </a:p>
          <a:p>
            <a:endParaRPr lang="en-US" dirty="0" smtClean="0"/>
          </a:p>
          <a:p>
            <a:r>
              <a:rPr lang="en-US" dirty="0" smtClean="0"/>
              <a:t>“Therefore,  Fido is cuddly.”</a:t>
            </a:r>
          </a:p>
          <a:p>
            <a:endParaRPr lang="en-US" dirty="0" smtClean="0"/>
          </a:p>
        </p:txBody>
      </p:sp>
      <p:pic>
        <p:nvPicPr>
          <p:cNvPr id="9" name="Picture 8" descr="addin_tmp.png"/>
          <p:cNvPicPr>
            <a:picLocks noChangeAspect="1"/>
          </p:cNvPicPr>
          <p:nvPr>
            <p:custDataLst>
              <p:tags r:id="rId1"/>
            </p:custDataLst>
          </p:nvPr>
        </p:nvPicPr>
        <p:blipFill>
          <a:blip r:embed="rId3" cstate="print"/>
          <a:stretch>
            <a:fillRect/>
          </a:stretch>
        </p:blipFill>
        <p:spPr>
          <a:xfrm>
            <a:off x="3048001" y="2667000"/>
            <a:ext cx="1617345" cy="854393"/>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150</a:t>
            </a:fld>
            <a:endParaRPr 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 Generalization (UG)</a:t>
            </a:r>
            <a:endParaRPr lang="en-US" dirty="0"/>
          </a:p>
        </p:txBody>
      </p:sp>
      <p:sp>
        <p:nvSpPr>
          <p:cNvPr id="3" name="Content Placeholder 2"/>
          <p:cNvSpPr>
            <a:spLocks noGrp="1"/>
          </p:cNvSpPr>
          <p:nvPr>
            <p:ph idx="1"/>
          </p:nvPr>
        </p:nvSpPr>
        <p:spPr>
          <a:xfrm>
            <a:off x="457200" y="1905000"/>
            <a:ext cx="8229600" cy="4389120"/>
          </a:xfrm>
        </p:spPr>
        <p:txBody>
          <a:bodyPr/>
          <a:lstStyle/>
          <a:p>
            <a:pPr>
              <a:buNone/>
            </a:pPr>
            <a:endParaRPr lang="en-US" sz="3200" dirty="0" smtClean="0"/>
          </a:p>
          <a:p>
            <a:pPr>
              <a:buNone/>
            </a:pPr>
            <a:r>
              <a:rPr lang="en-US" dirty="0" smtClean="0"/>
              <a:t>                        </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3048001" y="2667000"/>
            <a:ext cx="4154805" cy="854393"/>
          </a:xfrm>
          <a:prstGeom prst="rect">
            <a:avLst/>
          </a:prstGeom>
        </p:spPr>
      </p:pic>
      <p:sp>
        <p:nvSpPr>
          <p:cNvPr id="8" name="TextBox 7"/>
          <p:cNvSpPr txBox="1"/>
          <p:nvPr/>
        </p:nvSpPr>
        <p:spPr>
          <a:xfrm>
            <a:off x="2514600" y="4419600"/>
            <a:ext cx="5257800" cy="646331"/>
          </a:xfrm>
          <a:prstGeom prst="rect">
            <a:avLst/>
          </a:prstGeom>
          <a:noFill/>
        </p:spPr>
        <p:txBody>
          <a:bodyPr wrap="square" rtlCol="0">
            <a:spAutoFit/>
          </a:bodyPr>
          <a:lstStyle/>
          <a:p>
            <a:endParaRPr lang="en-US" dirty="0" smtClean="0"/>
          </a:p>
          <a:p>
            <a:r>
              <a:rPr lang="en-US" dirty="0" smtClean="0"/>
              <a:t>Used often implicitly in Mathematical Proofs.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151</a:t>
            </a:fld>
            <a:endParaRPr 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Existential Instantiation (EI)</a:t>
            </a:r>
            <a:endParaRPr lang="en-US" dirty="0"/>
          </a:p>
        </p:txBody>
      </p:sp>
      <p:sp>
        <p:nvSpPr>
          <p:cNvPr id="3" name="Content Placeholder 2"/>
          <p:cNvSpPr>
            <a:spLocks noGrp="1"/>
          </p:cNvSpPr>
          <p:nvPr>
            <p:ph idx="1"/>
          </p:nvPr>
        </p:nvSpPr>
        <p:spPr/>
        <p:txBody>
          <a:bodyPr/>
          <a:lstStyle/>
          <a:p>
            <a:pPr>
              <a:buNone/>
            </a:pPr>
            <a:r>
              <a:rPr lang="en-US" sz="3200" dirty="0" smtClean="0"/>
              <a:t>       </a:t>
            </a:r>
          </a:p>
          <a:p>
            <a:pPr>
              <a:buNone/>
            </a:pPr>
            <a:r>
              <a:rPr lang="en-US" dirty="0" smtClean="0"/>
              <a:t>                        </a:t>
            </a:r>
            <a:endParaRPr lang="en-US" dirty="0"/>
          </a:p>
        </p:txBody>
      </p:sp>
      <p:sp>
        <p:nvSpPr>
          <p:cNvPr id="18" name="TextBox 17"/>
          <p:cNvSpPr txBox="1"/>
          <p:nvPr/>
        </p:nvSpPr>
        <p:spPr>
          <a:xfrm>
            <a:off x="1752600" y="4419600"/>
            <a:ext cx="7010400" cy="1477328"/>
          </a:xfrm>
          <a:prstGeom prst="rect">
            <a:avLst/>
          </a:prstGeom>
          <a:noFill/>
        </p:spPr>
        <p:txBody>
          <a:bodyPr wrap="square" rtlCol="0">
            <a:spAutoFit/>
          </a:bodyPr>
          <a:lstStyle/>
          <a:p>
            <a:r>
              <a:rPr lang="en-US" b="1" dirty="0" smtClean="0"/>
              <a:t>Example</a:t>
            </a:r>
            <a:r>
              <a:rPr lang="en-US" dirty="0" smtClean="0"/>
              <a:t>:</a:t>
            </a:r>
          </a:p>
          <a:p>
            <a:endParaRPr lang="en-US" dirty="0" smtClean="0"/>
          </a:p>
          <a:p>
            <a:r>
              <a:rPr lang="en-US" dirty="0" smtClean="0"/>
              <a:t>“There is someone who got an A in the course.”</a:t>
            </a:r>
          </a:p>
          <a:p>
            <a:r>
              <a:rPr lang="en-US" dirty="0" smtClean="0"/>
              <a:t>“Let’s call her </a:t>
            </a:r>
            <a:r>
              <a:rPr lang="en-US" i="1" dirty="0" smtClean="0"/>
              <a:t>a</a:t>
            </a:r>
            <a:r>
              <a:rPr lang="en-US" dirty="0" smtClean="0"/>
              <a:t> and say that </a:t>
            </a:r>
            <a:r>
              <a:rPr lang="en-US" i="1" dirty="0" smtClean="0"/>
              <a:t>a</a:t>
            </a:r>
            <a:r>
              <a:rPr lang="en-US" dirty="0" smtClean="0"/>
              <a:t> got an A”</a:t>
            </a:r>
          </a:p>
          <a:p>
            <a:endParaRPr lang="en-US" dirty="0" smtClean="0"/>
          </a:p>
        </p:txBody>
      </p:sp>
      <p:pic>
        <p:nvPicPr>
          <p:cNvPr id="7" name="Picture 6" descr="addin_tmp.png"/>
          <p:cNvPicPr>
            <a:picLocks noChangeAspect="1"/>
          </p:cNvPicPr>
          <p:nvPr>
            <p:custDataLst>
              <p:tags r:id="rId1"/>
            </p:custDataLst>
          </p:nvPr>
        </p:nvPicPr>
        <p:blipFill>
          <a:blip r:embed="rId3" cstate="print"/>
          <a:stretch>
            <a:fillRect/>
          </a:stretch>
        </p:blipFill>
        <p:spPr>
          <a:xfrm>
            <a:off x="2971800" y="2438401"/>
            <a:ext cx="4723448" cy="854393"/>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152</a:t>
            </a:fld>
            <a:endParaRPr 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Existential Generalization (EG)</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                        </a:t>
            </a:r>
            <a:endParaRPr lang="en-US" dirty="0"/>
          </a:p>
        </p:txBody>
      </p:sp>
      <p:sp>
        <p:nvSpPr>
          <p:cNvPr id="18" name="TextBox 17"/>
          <p:cNvSpPr txBox="1"/>
          <p:nvPr/>
        </p:nvSpPr>
        <p:spPr>
          <a:xfrm>
            <a:off x="1752600" y="4419600"/>
            <a:ext cx="7010400" cy="1477328"/>
          </a:xfrm>
          <a:prstGeom prst="rect">
            <a:avLst/>
          </a:prstGeom>
          <a:noFill/>
        </p:spPr>
        <p:txBody>
          <a:bodyPr wrap="square" rtlCol="0">
            <a:spAutoFit/>
          </a:bodyPr>
          <a:lstStyle/>
          <a:p>
            <a:r>
              <a:rPr lang="en-US" b="1" dirty="0" smtClean="0"/>
              <a:t>Example</a:t>
            </a:r>
            <a:r>
              <a:rPr lang="en-US" dirty="0" smtClean="0"/>
              <a:t>:</a:t>
            </a:r>
          </a:p>
          <a:p>
            <a:endParaRPr lang="en-US" dirty="0" smtClean="0"/>
          </a:p>
          <a:p>
            <a:r>
              <a:rPr lang="en-US" dirty="0" smtClean="0"/>
              <a:t>“Michelle got an A in the class.”</a:t>
            </a:r>
          </a:p>
          <a:p>
            <a:r>
              <a:rPr lang="en-US" dirty="0" smtClean="0"/>
              <a:t>“Therefore,  someone got an A in the class.”</a:t>
            </a:r>
          </a:p>
          <a:p>
            <a:endParaRPr lang="en-US" dirty="0" smtClean="0"/>
          </a:p>
        </p:txBody>
      </p:sp>
      <p:pic>
        <p:nvPicPr>
          <p:cNvPr id="6" name="Picture 5" descr="addin_tmp.png"/>
          <p:cNvPicPr>
            <a:picLocks noChangeAspect="1"/>
          </p:cNvPicPr>
          <p:nvPr>
            <p:custDataLst>
              <p:tags r:id="rId1"/>
            </p:custDataLst>
          </p:nvPr>
        </p:nvPicPr>
        <p:blipFill>
          <a:blip r:embed="rId3" cstate="print"/>
          <a:stretch>
            <a:fillRect/>
          </a:stretch>
        </p:blipFill>
        <p:spPr>
          <a:xfrm>
            <a:off x="3048001" y="2667000"/>
            <a:ext cx="4363403" cy="854393"/>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153</a:t>
            </a:fld>
            <a:endParaRPr 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Rules of Inference</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Example </a:t>
            </a:r>
            <a:r>
              <a:rPr lang="en-US" b="1" dirty="0" smtClean="0">
                <a:latin typeface="Cambria Math" pitchFamily="18" charset="0"/>
                <a:ea typeface="Cambria Math" pitchFamily="18" charset="0"/>
              </a:rPr>
              <a:t>1</a:t>
            </a:r>
            <a:r>
              <a:rPr lang="en-US" dirty="0" smtClean="0"/>
              <a:t>: Using the rules of inference, construct a valid argument to show that</a:t>
            </a:r>
          </a:p>
          <a:p>
            <a:pPr lvl="1">
              <a:buNone/>
            </a:pPr>
            <a:r>
              <a:rPr lang="en-US" dirty="0" smtClean="0"/>
              <a:t>“John Smith has two legs”</a:t>
            </a:r>
          </a:p>
          <a:p>
            <a:pPr>
              <a:buNone/>
            </a:pPr>
            <a:r>
              <a:rPr lang="en-US" dirty="0" smtClean="0"/>
              <a:t>    is a consequence of the premises:</a:t>
            </a:r>
          </a:p>
          <a:p>
            <a:pPr lvl="1">
              <a:buNone/>
            </a:pPr>
            <a:r>
              <a:rPr lang="en-US" dirty="0" smtClean="0"/>
              <a:t>“Every man has two legs.” “John Smith is a man.”</a:t>
            </a:r>
          </a:p>
          <a:p>
            <a:pPr>
              <a:buNone/>
            </a:pPr>
            <a:r>
              <a:rPr lang="en-US" b="1" dirty="0" smtClean="0"/>
              <a:t>Solution</a:t>
            </a:r>
            <a:r>
              <a:rPr lang="en-US" dirty="0" smtClean="0"/>
              <a:t>: Let </a:t>
            </a:r>
            <a:r>
              <a:rPr lang="en-US" i="1" dirty="0" smtClean="0"/>
              <a:t>M</a:t>
            </a:r>
            <a:r>
              <a:rPr lang="en-US" dirty="0" smtClean="0"/>
              <a:t>(</a:t>
            </a:r>
            <a:r>
              <a:rPr lang="en-US" i="1" dirty="0" smtClean="0"/>
              <a:t>x</a:t>
            </a:r>
            <a:r>
              <a:rPr lang="en-US" dirty="0" smtClean="0"/>
              <a:t>) denote  “</a:t>
            </a:r>
            <a:r>
              <a:rPr lang="en-US" i="1" dirty="0" smtClean="0"/>
              <a:t>x</a:t>
            </a:r>
            <a:r>
              <a:rPr lang="en-US" dirty="0" smtClean="0"/>
              <a:t> is a man” and </a:t>
            </a:r>
            <a:r>
              <a:rPr lang="en-US" i="1" dirty="0" smtClean="0"/>
              <a:t>L</a:t>
            </a:r>
            <a:r>
              <a:rPr lang="en-US" dirty="0" smtClean="0"/>
              <a:t>(</a:t>
            </a:r>
            <a:r>
              <a:rPr lang="en-US" i="1" dirty="0" smtClean="0"/>
              <a:t>x</a:t>
            </a:r>
            <a:r>
              <a:rPr lang="en-US" dirty="0" smtClean="0"/>
              <a:t>) “ </a:t>
            </a:r>
            <a:r>
              <a:rPr lang="en-US" i="1" dirty="0" smtClean="0"/>
              <a:t>x</a:t>
            </a:r>
            <a:r>
              <a:rPr lang="en-US" dirty="0" smtClean="0"/>
              <a:t> has two legs” and let John Smith be a member of the domain. </a:t>
            </a:r>
          </a:p>
          <a:p>
            <a:pPr lvl="1">
              <a:buNone/>
            </a:pPr>
            <a:r>
              <a:rPr lang="en-US" b="1" dirty="0" smtClean="0"/>
              <a:t>Valid Argument</a:t>
            </a:r>
            <a:r>
              <a:rPr lang="en-US" dirty="0" smtClean="0"/>
              <a:t>:</a:t>
            </a:r>
          </a:p>
          <a:p>
            <a:pPr lvl="1">
              <a:buNone/>
            </a:pPr>
            <a:r>
              <a:rPr lang="en-US" b="1" dirty="0" smtClean="0"/>
              <a:t>   </a:t>
            </a:r>
          </a:p>
          <a:p>
            <a:pPr lvl="1">
              <a:buNone/>
            </a:pPr>
            <a:r>
              <a:rPr lang="en-US" b="1" dirty="0" smtClean="0"/>
              <a:t>   </a:t>
            </a:r>
          </a:p>
          <a:p>
            <a:pPr lvl="1">
              <a:buNone/>
            </a:pPr>
            <a:r>
              <a:rPr lang="en-US" b="1" dirty="0" smtClean="0"/>
              <a:t>    </a:t>
            </a:r>
          </a:p>
          <a:p>
            <a:pPr lvl="1">
              <a:buNone/>
            </a:pPr>
            <a:r>
              <a:rPr lang="en-US" b="1" dirty="0" smtClean="0"/>
              <a:t>   </a:t>
            </a:r>
          </a:p>
          <a:p>
            <a:pPr lvl="1">
              <a:buNone/>
            </a:pPr>
            <a:r>
              <a:rPr lang="en-US" b="1" dirty="0" smtClean="0"/>
              <a:t>    </a:t>
            </a:r>
          </a:p>
          <a:p>
            <a:pPr lvl="1">
              <a:buNone/>
            </a:pPr>
            <a:r>
              <a:rPr lang="en-US" b="1" dirty="0" smtClean="0"/>
              <a:t>  </a:t>
            </a:r>
          </a:p>
          <a:p>
            <a:pPr lvl="1"/>
            <a:endParaRPr lang="en-US" b="1" dirty="0" smtClean="0"/>
          </a:p>
          <a:p>
            <a:pPr lvl="1">
              <a:buNone/>
            </a:pPr>
            <a:endParaRPr lang="en-US" b="1" dirty="0" smtClean="0"/>
          </a:p>
        </p:txBody>
      </p:sp>
      <p:pic>
        <p:nvPicPr>
          <p:cNvPr id="4" name="Picture 3" descr="addin_tmp.png"/>
          <p:cNvPicPr>
            <a:picLocks noChangeAspect="1"/>
          </p:cNvPicPr>
          <p:nvPr>
            <p:custDataLst>
              <p:tags r:id="rId1"/>
            </p:custDataLst>
          </p:nvPr>
        </p:nvPicPr>
        <p:blipFill>
          <a:blip r:embed="rId3" cstate="print"/>
          <a:stretch>
            <a:fillRect/>
          </a:stretch>
        </p:blipFill>
        <p:spPr>
          <a:xfrm>
            <a:off x="3124200" y="4495800"/>
            <a:ext cx="4888230" cy="1756410"/>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154</a:t>
            </a:fld>
            <a:endParaRPr lang="en-US"/>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Rules of Inference</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Use the rules of inference to construct a valid argument showing that the conclusion</a:t>
            </a:r>
          </a:p>
          <a:p>
            <a:pPr lvl="1">
              <a:buNone/>
            </a:pPr>
            <a:r>
              <a:rPr lang="en-US" dirty="0" smtClean="0"/>
              <a:t>“Someone who passed the first exam has not read the book.”</a:t>
            </a:r>
          </a:p>
          <a:p>
            <a:pPr>
              <a:buNone/>
            </a:pPr>
            <a:r>
              <a:rPr lang="en-US" dirty="0" smtClean="0"/>
              <a:t>    follows from the premises</a:t>
            </a:r>
          </a:p>
          <a:p>
            <a:pPr lvl="1">
              <a:buNone/>
            </a:pPr>
            <a:r>
              <a:rPr lang="en-US" dirty="0" smtClean="0"/>
              <a:t>“A student in this class has not read the book.”</a:t>
            </a:r>
          </a:p>
          <a:p>
            <a:pPr lvl="1">
              <a:buNone/>
            </a:pPr>
            <a:r>
              <a:rPr lang="en-US" dirty="0" smtClean="0"/>
              <a:t>“Everyone in this class passed the first exam.”</a:t>
            </a:r>
          </a:p>
          <a:p>
            <a:pPr>
              <a:buNone/>
            </a:pPr>
            <a:r>
              <a:rPr lang="en-US" b="1" dirty="0" smtClean="0"/>
              <a:t>    Solution</a:t>
            </a:r>
            <a:r>
              <a:rPr lang="en-US" dirty="0" smtClean="0"/>
              <a:t>: Let </a:t>
            </a:r>
            <a:r>
              <a:rPr lang="en-US" i="1" dirty="0" smtClean="0"/>
              <a:t>C</a:t>
            </a:r>
            <a:r>
              <a:rPr lang="en-US" dirty="0" smtClean="0"/>
              <a:t>(</a:t>
            </a:r>
            <a:r>
              <a:rPr lang="en-US" i="1" dirty="0" smtClean="0"/>
              <a:t>x</a:t>
            </a:r>
            <a:r>
              <a:rPr lang="en-US" dirty="0" smtClean="0"/>
              <a:t>) denote  “</a:t>
            </a:r>
            <a:r>
              <a:rPr lang="en-US" i="1" dirty="0" smtClean="0"/>
              <a:t>x</a:t>
            </a:r>
            <a:r>
              <a:rPr lang="en-US" dirty="0" smtClean="0"/>
              <a:t> is in this class,” </a:t>
            </a:r>
            <a:r>
              <a:rPr lang="en-US" i="1" dirty="0" smtClean="0"/>
              <a:t>B</a:t>
            </a:r>
            <a:r>
              <a:rPr lang="en-US" dirty="0" smtClean="0"/>
              <a:t>(</a:t>
            </a:r>
            <a:r>
              <a:rPr lang="en-US" i="1" dirty="0" smtClean="0"/>
              <a:t>x</a:t>
            </a:r>
            <a:r>
              <a:rPr lang="en-US" dirty="0" smtClean="0"/>
              <a:t>) denote  “ </a:t>
            </a:r>
            <a:r>
              <a:rPr lang="en-US" i="1" dirty="0" smtClean="0"/>
              <a:t>x</a:t>
            </a:r>
            <a:r>
              <a:rPr lang="en-US" dirty="0" smtClean="0"/>
              <a:t> has  read the book,” and </a:t>
            </a:r>
            <a:r>
              <a:rPr lang="en-US" i="1" dirty="0" smtClean="0"/>
              <a:t>P</a:t>
            </a:r>
            <a:r>
              <a:rPr lang="en-US" dirty="0" smtClean="0"/>
              <a:t>(</a:t>
            </a:r>
            <a:r>
              <a:rPr lang="en-US" i="1" dirty="0" smtClean="0"/>
              <a:t>x</a:t>
            </a:r>
            <a:r>
              <a:rPr lang="en-US" dirty="0" smtClean="0"/>
              <a:t>) denote   “</a:t>
            </a:r>
            <a:r>
              <a:rPr lang="en-US" i="1" dirty="0" smtClean="0"/>
              <a:t>x</a:t>
            </a:r>
            <a:r>
              <a:rPr lang="en-US" dirty="0" smtClean="0"/>
              <a:t> passed the first exam.”</a:t>
            </a:r>
          </a:p>
          <a:p>
            <a:pPr lvl="1">
              <a:buNone/>
            </a:pPr>
            <a:r>
              <a:rPr lang="en-US" dirty="0" smtClean="0"/>
              <a:t> First we translate the</a:t>
            </a:r>
          </a:p>
          <a:p>
            <a:pPr lvl="1">
              <a:buNone/>
            </a:pPr>
            <a:r>
              <a:rPr lang="en-US" dirty="0" smtClean="0"/>
              <a:t> premises and conclusion </a:t>
            </a:r>
          </a:p>
          <a:p>
            <a:pPr lvl="1">
              <a:buNone/>
            </a:pPr>
            <a:r>
              <a:rPr lang="en-US" dirty="0" smtClean="0"/>
              <a:t> into symbolic form.</a:t>
            </a:r>
          </a:p>
          <a:p>
            <a:pPr lvl="1">
              <a:buNone/>
            </a:pPr>
            <a:r>
              <a:rPr lang="en-US" dirty="0" smtClean="0"/>
              <a:t> </a:t>
            </a:r>
          </a:p>
          <a:p>
            <a:pPr lvl="1">
              <a:buNone/>
            </a:pPr>
            <a:r>
              <a:rPr lang="en-US" dirty="0" smtClean="0"/>
              <a:t> </a:t>
            </a:r>
          </a:p>
          <a:p>
            <a:pPr lvl="1">
              <a:buNone/>
            </a:pPr>
            <a:r>
              <a:rPr lang="en-US" dirty="0" smtClean="0"/>
              <a:t> </a:t>
            </a:r>
          </a:p>
          <a:p>
            <a:pPr lvl="1">
              <a:buNone/>
            </a:pPr>
            <a:r>
              <a:rPr lang="en-US" dirty="0" smtClean="0"/>
              <a:t> </a:t>
            </a:r>
          </a:p>
          <a:p>
            <a:endParaRPr lang="en-US" dirty="0" smtClean="0"/>
          </a:p>
          <a:p>
            <a:pPr lvl="1"/>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3810001" y="4724402"/>
            <a:ext cx="3290888" cy="1090613"/>
          </a:xfrm>
          <a:prstGeom prst="rect">
            <a:avLst/>
          </a:prstGeom>
        </p:spPr>
      </p:pic>
      <p:sp>
        <p:nvSpPr>
          <p:cNvPr id="6" name="TextBox 5"/>
          <p:cNvSpPr txBox="1"/>
          <p:nvPr/>
        </p:nvSpPr>
        <p:spPr>
          <a:xfrm>
            <a:off x="19050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155</a:t>
            </a:fld>
            <a:endParaRPr lang="en-US"/>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Using Rules of Inference</a:t>
            </a:r>
            <a:endParaRPr lang="en-US"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1371600" y="2514600"/>
            <a:ext cx="6407944" cy="3714750"/>
          </a:xfrm>
          <a:prstGeom prst="rect">
            <a:avLst/>
          </a:prstGeom>
        </p:spPr>
      </p:pic>
      <p:sp>
        <p:nvSpPr>
          <p:cNvPr id="5" name="Rectangle 4"/>
          <p:cNvSpPr/>
          <p:nvPr/>
        </p:nvSpPr>
        <p:spPr>
          <a:xfrm>
            <a:off x="533400" y="1905000"/>
            <a:ext cx="2411109" cy="369332"/>
          </a:xfrm>
          <a:prstGeom prst="rect">
            <a:avLst/>
          </a:prstGeom>
        </p:spPr>
        <p:txBody>
          <a:bodyPr wrap="none">
            <a:spAutoFit/>
          </a:bodyPr>
          <a:lstStyle/>
          <a:p>
            <a:pPr lvl="1">
              <a:buNone/>
            </a:pPr>
            <a:r>
              <a:rPr lang="en-US" b="1" dirty="0" smtClean="0"/>
              <a:t>Valid Argument</a:t>
            </a:r>
            <a:r>
              <a:rPr lang="en-US" dirty="0" smtClean="0"/>
              <a:t>:</a:t>
            </a:r>
          </a:p>
        </p:txBody>
      </p:sp>
      <p:sp>
        <p:nvSpPr>
          <p:cNvPr id="3" name="Slide Number Placeholder 2"/>
          <p:cNvSpPr>
            <a:spLocks noGrp="1"/>
          </p:cNvSpPr>
          <p:nvPr>
            <p:ph type="sldNum" sz="quarter" idx="12"/>
          </p:nvPr>
        </p:nvSpPr>
        <p:spPr/>
        <p:txBody>
          <a:bodyPr/>
          <a:lstStyle/>
          <a:p>
            <a:fld id="{9CA217EF-0505-4C33-BB20-8A8DF2039023}" type="slidenum">
              <a:rPr lang="en-US" smtClean="0"/>
              <a:pPr/>
              <a:t>156</a:t>
            </a:fld>
            <a:endParaRPr 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Returning to  the Socrates Example</a:t>
            </a:r>
            <a:endParaRPr lang="en-US" dirty="0"/>
          </a:p>
        </p:txBody>
      </p:sp>
      <p:pic>
        <p:nvPicPr>
          <p:cNvPr id="8" name="Picture 7" descr="addin_tmp.png"/>
          <p:cNvPicPr>
            <a:picLocks noChangeAspect="1"/>
          </p:cNvPicPr>
          <p:nvPr>
            <p:custDataLst>
              <p:tags r:id="rId1"/>
            </p:custDataLst>
          </p:nvPr>
        </p:nvPicPr>
        <p:blipFill>
          <a:blip r:embed="rId5" cstate="print"/>
          <a:stretch>
            <a:fillRect/>
          </a:stretch>
        </p:blipFill>
        <p:spPr>
          <a:xfrm>
            <a:off x="2540000" y="2540001"/>
            <a:ext cx="4377690" cy="382905"/>
          </a:xfrm>
          <a:prstGeom prst="rect">
            <a:avLst/>
          </a:prstGeom>
        </p:spPr>
      </p:pic>
      <p:pic>
        <p:nvPicPr>
          <p:cNvPr id="11" name="Content Placeholder 10" descr="addin_tmp.png"/>
          <p:cNvPicPr>
            <a:picLocks noGrp="1" noChangeAspect="1"/>
          </p:cNvPicPr>
          <p:nvPr>
            <p:ph idx="1"/>
            <p:custDataLst>
              <p:tags r:id="rId2"/>
            </p:custDataLst>
          </p:nvPr>
        </p:nvPicPr>
        <p:blipFill>
          <a:blip r:embed="rId6" cstate="print"/>
          <a:stretch>
            <a:fillRect/>
          </a:stretch>
        </p:blipFill>
        <p:spPr>
          <a:xfrm>
            <a:off x="2819400" y="3429001"/>
            <a:ext cx="2560320" cy="382905"/>
          </a:xfrm>
        </p:spPr>
      </p:pic>
      <p:cxnSp>
        <p:nvCxnSpPr>
          <p:cNvPr id="9" name="Straight Connector 8"/>
          <p:cNvCxnSpPr/>
          <p:nvPr/>
        </p:nvCxnSpPr>
        <p:spPr>
          <a:xfrm>
            <a:off x="2057400" y="4038600"/>
            <a:ext cx="4572000" cy="0"/>
          </a:xfrm>
          <a:prstGeom prst="line">
            <a:avLst/>
          </a:prstGeom>
        </p:spPr>
        <p:style>
          <a:lnRef idx="2">
            <a:schemeClr val="dk1"/>
          </a:lnRef>
          <a:fillRef idx="0">
            <a:schemeClr val="dk1"/>
          </a:fillRef>
          <a:effectRef idx="1">
            <a:schemeClr val="dk1"/>
          </a:effectRef>
          <a:fontRef idx="minor">
            <a:schemeClr val="tx1"/>
          </a:fontRef>
        </p:style>
      </p:cxnSp>
      <p:pic>
        <p:nvPicPr>
          <p:cNvPr id="7" name="Picture 6" descr="addin_tmp.png"/>
          <p:cNvPicPr>
            <a:picLocks noChangeAspect="1"/>
          </p:cNvPicPr>
          <p:nvPr>
            <p:custDataLst>
              <p:tags r:id="rId3"/>
            </p:custDataLst>
          </p:nvPr>
        </p:nvPicPr>
        <p:blipFill>
          <a:blip r:embed="rId7" cstate="print"/>
          <a:stretch>
            <a:fillRect/>
          </a:stretch>
        </p:blipFill>
        <p:spPr>
          <a:xfrm>
            <a:off x="2286000" y="4267200"/>
            <a:ext cx="3743325" cy="382905"/>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157</a:t>
            </a:fld>
            <a:endParaRPr lang="en-US"/>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Solution for Socrates Example</a:t>
            </a:r>
            <a:endParaRPr lang="en-US" dirty="0"/>
          </a:p>
        </p:txBody>
      </p:sp>
      <p:pic>
        <p:nvPicPr>
          <p:cNvPr id="11" name="Picture 10" descr="addin_tmp.png"/>
          <p:cNvPicPr>
            <a:picLocks noChangeAspect="1"/>
          </p:cNvPicPr>
          <p:nvPr>
            <p:custDataLst>
              <p:tags r:id="rId1"/>
            </p:custDataLst>
          </p:nvPr>
        </p:nvPicPr>
        <p:blipFill>
          <a:blip r:embed="rId3" cstate="print"/>
          <a:stretch>
            <a:fillRect/>
          </a:stretch>
        </p:blipFill>
        <p:spPr>
          <a:xfrm>
            <a:off x="381000" y="3048000"/>
            <a:ext cx="8278464" cy="2376297"/>
          </a:xfrm>
          <a:prstGeom prst="rect">
            <a:avLst/>
          </a:prstGeom>
        </p:spPr>
      </p:pic>
      <p:sp>
        <p:nvSpPr>
          <p:cNvPr id="4" name="TextBox 3"/>
          <p:cNvSpPr txBox="1"/>
          <p:nvPr/>
        </p:nvSpPr>
        <p:spPr>
          <a:xfrm>
            <a:off x="762000" y="2209800"/>
            <a:ext cx="2971800" cy="461665"/>
          </a:xfrm>
          <a:prstGeom prst="rect">
            <a:avLst/>
          </a:prstGeom>
          <a:noFill/>
        </p:spPr>
        <p:txBody>
          <a:bodyPr wrap="square" rtlCol="0">
            <a:spAutoFit/>
          </a:bodyPr>
          <a:lstStyle/>
          <a:p>
            <a:r>
              <a:rPr lang="en-US" sz="2400" b="1" dirty="0" smtClean="0"/>
              <a:t>Valid Argument</a:t>
            </a:r>
            <a:endParaRPr lang="en-US" sz="2400" b="1"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158</a:t>
            </a:fld>
            <a:endParaRPr 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Modus Ponens</a:t>
            </a:r>
            <a:endParaRPr lang="en-US" dirty="0"/>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1981200" y="3886200"/>
            <a:ext cx="5092065" cy="1765935"/>
          </a:xfrm>
        </p:spPr>
      </p:pic>
      <p:sp>
        <p:nvSpPr>
          <p:cNvPr id="8" name="TextBox 7"/>
          <p:cNvSpPr txBox="1"/>
          <p:nvPr/>
        </p:nvSpPr>
        <p:spPr>
          <a:xfrm>
            <a:off x="1752600" y="2362200"/>
            <a:ext cx="6324600" cy="830997"/>
          </a:xfrm>
          <a:prstGeom prst="rect">
            <a:avLst/>
          </a:prstGeom>
          <a:noFill/>
        </p:spPr>
        <p:txBody>
          <a:bodyPr wrap="square" rtlCol="0">
            <a:spAutoFit/>
          </a:bodyPr>
          <a:lstStyle/>
          <a:p>
            <a:r>
              <a:rPr lang="en-US" sz="2400" dirty="0" smtClean="0"/>
              <a:t>Universal Modus Ponens combines universal instantiation and modus ponens into one rule. </a:t>
            </a:r>
            <a:endParaRPr lang="en-US" sz="2400" dirty="0"/>
          </a:p>
        </p:txBody>
      </p:sp>
      <p:sp>
        <p:nvSpPr>
          <p:cNvPr id="5" name="TextBox 4"/>
          <p:cNvSpPr txBox="1"/>
          <p:nvPr/>
        </p:nvSpPr>
        <p:spPr>
          <a:xfrm>
            <a:off x="1600200" y="5791200"/>
            <a:ext cx="6781800" cy="461665"/>
          </a:xfrm>
          <a:prstGeom prst="rect">
            <a:avLst/>
          </a:prstGeom>
          <a:noFill/>
        </p:spPr>
        <p:txBody>
          <a:bodyPr wrap="square" rtlCol="0">
            <a:spAutoFit/>
          </a:bodyPr>
          <a:lstStyle/>
          <a:p>
            <a:r>
              <a:rPr lang="en-US" sz="2400" dirty="0" smtClean="0"/>
              <a:t> This rule could be used in the Socrates example.</a:t>
            </a:r>
            <a:endParaRPr lang="en-US" sz="2400"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159</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Understanding Implication</a:t>
            </a:r>
            <a:endParaRPr lang="en-US" dirty="0"/>
          </a:p>
        </p:txBody>
      </p:sp>
      <p:sp>
        <p:nvSpPr>
          <p:cNvPr id="3" name="Content Placeholder 2"/>
          <p:cNvSpPr>
            <a:spLocks noGrp="1"/>
          </p:cNvSpPr>
          <p:nvPr>
            <p:ph idx="1"/>
          </p:nvPr>
        </p:nvSpPr>
        <p:spPr/>
        <p:txBody>
          <a:bodyPr>
            <a:normAutofit lnSpcReduction="10000"/>
          </a:bodyPr>
          <a:lstStyle/>
          <a:p>
            <a:pPr marL="274320" lvl="1" indent="-274320">
              <a:buClr>
                <a:schemeClr val="accent3"/>
              </a:buClr>
              <a:buSzPct val="95000"/>
            </a:pPr>
            <a:r>
              <a:rPr lang="en-US" sz="2600" dirty="0" smtClean="0"/>
              <a:t>In </a:t>
            </a:r>
            <a:r>
              <a:rPr lang="en-US" sz="2600" i="1" dirty="0" smtClean="0">
                <a:latin typeface="Cambria Math" pitchFamily="18" charset="0"/>
                <a:ea typeface="Cambria Math" pitchFamily="18" charset="0"/>
              </a:rPr>
              <a:t>p </a:t>
            </a:r>
            <a:r>
              <a:rPr lang="en-US" sz="2600" dirty="0" smtClean="0">
                <a:latin typeface="Cambria Math"/>
                <a:ea typeface="Cambria Math"/>
              </a:rPr>
              <a:t>→</a:t>
            </a:r>
            <a:r>
              <a:rPr lang="en-US" sz="2600" i="1" dirty="0" smtClean="0">
                <a:latin typeface="Cambria Math" pitchFamily="18" charset="0"/>
                <a:ea typeface="Cambria Math" pitchFamily="18" charset="0"/>
              </a:rPr>
              <a:t>q </a:t>
            </a:r>
            <a:r>
              <a:rPr lang="en-US" sz="2600" dirty="0" smtClean="0">
                <a:ea typeface="Cambria Math" pitchFamily="18" charset="0"/>
              </a:rPr>
              <a:t>there does not need to be any connection between the antecedent or the consequent</a:t>
            </a:r>
            <a:r>
              <a:rPr lang="en-US" sz="2600" dirty="0" smtClean="0">
                <a:latin typeface="Cambria Math" pitchFamily="18" charset="0"/>
                <a:ea typeface="Cambria Math" pitchFamily="18" charset="0"/>
              </a:rPr>
              <a:t>. The “meaning” of </a:t>
            </a:r>
            <a:r>
              <a:rPr lang="en-US" sz="2600" i="1" dirty="0" smtClean="0">
                <a:latin typeface="Cambria Math" pitchFamily="18" charset="0"/>
                <a:ea typeface="Cambria Math" pitchFamily="18" charset="0"/>
              </a:rPr>
              <a:t>p </a:t>
            </a:r>
            <a:r>
              <a:rPr lang="en-US" sz="2600" dirty="0" smtClean="0">
                <a:latin typeface="Cambria Math"/>
                <a:ea typeface="Cambria Math"/>
              </a:rPr>
              <a:t>→</a:t>
            </a:r>
            <a:r>
              <a:rPr lang="en-US" sz="2600" i="1" dirty="0" smtClean="0">
                <a:latin typeface="Cambria Math" pitchFamily="18" charset="0"/>
                <a:ea typeface="Cambria Math" pitchFamily="18" charset="0"/>
              </a:rPr>
              <a:t>q </a:t>
            </a:r>
            <a:r>
              <a:rPr lang="en-US" sz="2600" dirty="0" smtClean="0">
                <a:ea typeface="Cambria Math" pitchFamily="18" charset="0"/>
              </a:rPr>
              <a:t>depends only on the truth values of </a:t>
            </a:r>
            <a:r>
              <a:rPr lang="en-US" sz="2600" i="1" dirty="0" smtClean="0">
                <a:latin typeface="Cambria Math" pitchFamily="18" charset="0"/>
                <a:ea typeface="Cambria Math" pitchFamily="18" charset="0"/>
              </a:rPr>
              <a:t>p</a:t>
            </a:r>
            <a:r>
              <a:rPr lang="en-US" sz="2600" dirty="0" smtClean="0">
                <a:ea typeface="Cambria Math" pitchFamily="18" charset="0"/>
              </a:rPr>
              <a:t> and </a:t>
            </a:r>
            <a:r>
              <a:rPr lang="en-US" sz="2600" i="1" dirty="0" smtClean="0">
                <a:latin typeface="Cambria Math" pitchFamily="18" charset="0"/>
                <a:ea typeface="Cambria Math" pitchFamily="18" charset="0"/>
              </a:rPr>
              <a:t>q</a:t>
            </a:r>
            <a:r>
              <a:rPr lang="en-US" sz="2600" dirty="0" smtClean="0">
                <a:ea typeface="Cambria Math" pitchFamily="18" charset="0"/>
              </a:rPr>
              <a:t>. </a:t>
            </a:r>
            <a:endParaRPr lang="en-US" sz="2600" dirty="0" smtClean="0"/>
          </a:p>
          <a:p>
            <a:r>
              <a:rPr lang="en-US" dirty="0" smtClean="0"/>
              <a:t>These implications are perfectly fine, but would not be used in ordinary English.</a:t>
            </a:r>
          </a:p>
          <a:p>
            <a:pPr lvl="1"/>
            <a:r>
              <a:rPr lang="en-US" dirty="0" smtClean="0"/>
              <a:t>“If the moon is made of green cheese, then I have more money than Bill Gates. ”</a:t>
            </a:r>
          </a:p>
          <a:p>
            <a:pPr lvl="1"/>
            <a:r>
              <a:rPr lang="en-US" dirty="0" smtClean="0"/>
              <a:t> “If the moon is made of green cheese then I’m on welfare.”</a:t>
            </a:r>
          </a:p>
          <a:p>
            <a:pPr lvl="1"/>
            <a:r>
              <a:rPr lang="en-US" dirty="0" smtClean="0"/>
              <a:t>“If 1 + 1 = 3, then your grandma wears combat boots.”</a:t>
            </a:r>
          </a:p>
        </p:txBody>
      </p:sp>
      <p:sp>
        <p:nvSpPr>
          <p:cNvPr id="4" name="Slide Number Placeholder 3"/>
          <p:cNvSpPr>
            <a:spLocks noGrp="1"/>
          </p:cNvSpPr>
          <p:nvPr>
            <p:ph type="sldNum" sz="quarter" idx="12"/>
          </p:nvPr>
        </p:nvSpPr>
        <p:spPr/>
        <p:txBody>
          <a:bodyPr/>
          <a:lstStyle/>
          <a:p>
            <a:fld id="{9CA217EF-0505-4C33-BB20-8A8DF2039023}" type="slidenum">
              <a:rPr lang="en-US" smtClean="0"/>
              <a:pPr/>
              <a:t>16</a:t>
            </a:fld>
            <a:endParaRPr 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Normal </a:t>
            </a:r>
            <a:br>
              <a:rPr lang="en-US" dirty="0" smtClean="0"/>
            </a:br>
            <a:r>
              <a:rPr lang="en-US" dirty="0" smtClean="0"/>
              <a:t>Forms</a:t>
            </a:r>
            <a:endParaRPr lang="en-US" dirty="0"/>
          </a:p>
        </p:txBody>
      </p:sp>
      <p:sp>
        <p:nvSpPr>
          <p:cNvPr id="5" name="TextBox 4"/>
          <p:cNvSpPr txBox="1"/>
          <p:nvPr/>
        </p:nvSpPr>
        <p:spPr>
          <a:xfrm>
            <a:off x="2286000" y="4953000"/>
            <a:ext cx="4191000" cy="369332"/>
          </a:xfrm>
          <a:prstGeom prst="rect">
            <a:avLst/>
          </a:prstGeom>
          <a:noFill/>
        </p:spPr>
        <p:txBody>
          <a:bodyPr wrap="square" rtlCol="0">
            <a:spAutoFit/>
          </a:bodyPr>
          <a:lstStyle/>
          <a:p>
            <a:r>
              <a:rPr lang="en-US" dirty="0" smtClean="0">
                <a:solidFill>
                  <a:prstClr val="white"/>
                </a:solidFill>
              </a:rPr>
              <a:t>With Question/Answer Animations</a:t>
            </a:r>
            <a:endParaRPr lang="en-US" dirty="0">
              <a:solidFill>
                <a:prstClr val="white"/>
              </a:solidFill>
            </a:endParaRPr>
          </a:p>
        </p:txBody>
      </p:sp>
      <p:sp>
        <p:nvSpPr>
          <p:cNvPr id="6" name="Subtitle 5"/>
          <p:cNvSpPr>
            <a:spLocks noGrp="1"/>
          </p:cNvSpPr>
          <p:nvPr>
            <p:ph type="subTitle" idx="1"/>
          </p:nvPr>
        </p:nvSpPr>
        <p:spPr/>
        <p:txBody>
          <a:bodyPr/>
          <a:lstStyle/>
          <a:p>
            <a:r>
              <a:rPr lang="en-US" dirty="0" smtClean="0"/>
              <a:t>Section 1.7</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solidFill>
                  <a:srgbClr val="DBF5F9">
                    <a:shade val="90000"/>
                  </a:srgbClr>
                </a:solidFill>
              </a:rPr>
              <a:pPr/>
              <a:t>160</a:t>
            </a:fld>
            <a:endParaRPr lang="en-US">
              <a:solidFill>
                <a:srgbClr val="DBF5F9">
                  <a:shade val="90000"/>
                </a:srgbClr>
              </a:solidFill>
            </a:endParaRPr>
          </a:p>
        </p:txBody>
      </p:sp>
    </p:spTree>
    <p:extLst>
      <p:ext uri="{BB962C8B-B14F-4D97-AF65-F5344CB8AC3E}">
        <p14:creationId xmlns:p14="http://schemas.microsoft.com/office/powerpoint/2010/main" val="5001384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Disjunctive Normal Form</a:t>
            </a:r>
          </a:p>
          <a:p>
            <a:r>
              <a:rPr lang="en-US" dirty="0" smtClean="0"/>
              <a:t>Conjunctive Normal Form</a:t>
            </a:r>
          </a:p>
          <a:p>
            <a:r>
              <a:rPr lang="en-US" dirty="0" smtClean="0"/>
              <a:t>Principal Disjunctive Normal Form</a:t>
            </a:r>
          </a:p>
          <a:p>
            <a:r>
              <a:rPr lang="en-US" dirty="0" smtClean="0"/>
              <a:t>Principal Conjunctive Normal Form</a:t>
            </a:r>
          </a:p>
          <a:p>
            <a:r>
              <a:rPr lang="en-US" dirty="0" err="1" smtClean="0"/>
              <a:t>Prenex</a:t>
            </a:r>
            <a:r>
              <a:rPr lang="en-US" dirty="0" smtClean="0"/>
              <a:t> Normal Form</a:t>
            </a:r>
          </a:p>
          <a:p>
            <a:pPr lvl="1">
              <a:buNone/>
            </a:pPr>
            <a:r>
              <a:rPr lang="en-US" dirty="0" smtClean="0"/>
              <a:t>(Normal form for first order logic)</a:t>
            </a:r>
          </a:p>
          <a:p>
            <a:pPr>
              <a:buNone/>
            </a:pPr>
            <a:endParaRPr lang="en-US" dirty="0" smtClean="0"/>
          </a:p>
          <a:p>
            <a:pPr lvl="1">
              <a:buNone/>
            </a:pPr>
            <a:endParaRPr lang="en-US" dirty="0" smtClean="0"/>
          </a:p>
          <a:p>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161</a:t>
            </a:fld>
            <a:endParaRPr lang="en-US">
              <a:solidFill>
                <a:srgbClr val="04617B">
                  <a:shade val="90000"/>
                </a:srgbClr>
              </a:solidFill>
            </a:endParaRPr>
          </a:p>
        </p:txBody>
      </p:sp>
    </p:spTree>
    <p:extLst>
      <p:ext uri="{BB962C8B-B14F-4D97-AF65-F5344CB8AC3E}">
        <p14:creationId xmlns:p14="http://schemas.microsoft.com/office/powerpoint/2010/main" val="184499918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Disjunctive Normal Form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pPr algn="just"/>
            <a:r>
              <a:rPr lang="en-US" dirty="0" smtClean="0"/>
              <a:t>A propositional formula is in </a:t>
            </a:r>
            <a:r>
              <a:rPr lang="en-US" i="1" dirty="0" smtClean="0"/>
              <a:t>disjunctive normal form </a:t>
            </a:r>
            <a:r>
              <a:rPr lang="en-US" dirty="0" smtClean="0"/>
              <a:t>if it consists of a disjunction of (1, … ,</a:t>
            </a:r>
            <a:r>
              <a:rPr lang="en-US" i="1" dirty="0" smtClean="0"/>
              <a:t>n</a:t>
            </a:r>
            <a:r>
              <a:rPr lang="en-US" dirty="0" smtClean="0"/>
              <a:t>) </a:t>
            </a:r>
            <a:r>
              <a:rPr lang="en-US" dirty="0" err="1" smtClean="0"/>
              <a:t>disjuncts</a:t>
            </a:r>
            <a:r>
              <a:rPr lang="en-US" dirty="0" smtClean="0"/>
              <a:t> where each </a:t>
            </a:r>
            <a:r>
              <a:rPr lang="en-US" dirty="0" err="1" smtClean="0"/>
              <a:t>disjunct</a:t>
            </a:r>
            <a:r>
              <a:rPr lang="en-US" dirty="0" smtClean="0"/>
              <a:t> consists of a conjunction of (1, …, </a:t>
            </a:r>
            <a:r>
              <a:rPr lang="en-US" i="1" dirty="0" smtClean="0"/>
              <a:t>m</a:t>
            </a:r>
            <a:r>
              <a:rPr lang="en-US" dirty="0" smtClean="0"/>
              <a:t>) atomic formulas or the negation of an atomic formula.  Are the following expression in DNF?</a:t>
            </a:r>
          </a:p>
          <a:p>
            <a:pPr lvl="1"/>
            <a:r>
              <a:rPr lang="en-US" dirty="0" smtClean="0"/>
              <a:t>                                                               No</a:t>
            </a:r>
          </a:p>
          <a:p>
            <a:pPr lvl="1"/>
            <a:r>
              <a:rPr lang="en-US" dirty="0" smtClean="0"/>
              <a:t>                                                               No</a:t>
            </a:r>
          </a:p>
          <a:p>
            <a:pPr lvl="1"/>
            <a:r>
              <a:rPr lang="en-US" dirty="0"/>
              <a:t>  </a:t>
            </a:r>
            <a:r>
              <a:rPr lang="en-US" dirty="0" smtClean="0"/>
              <a:t>                                                            Yes</a:t>
            </a:r>
          </a:p>
          <a:p>
            <a:r>
              <a:rPr lang="en-US" dirty="0" smtClean="0"/>
              <a:t>Disjunctive Normal Form is important for circuit design methods.</a:t>
            </a:r>
          </a:p>
          <a:p>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2133600" y="4036695"/>
            <a:ext cx="3037523" cy="38290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2133600" y="4493895"/>
            <a:ext cx="1680210" cy="382905"/>
          </a:xfrm>
          <a:prstGeom prst="rect">
            <a:avLst/>
          </a:prstGeom>
        </p:spPr>
      </p:pic>
      <p:sp>
        <p:nvSpPr>
          <p:cNvPr id="9" name="Slide Number Placeholder 8"/>
          <p:cNvSpPr>
            <a:spLocks noGrp="1"/>
          </p:cNvSpPr>
          <p:nvPr>
            <p:ph type="sldNum" sz="quarter" idx="12"/>
          </p:nvPr>
        </p:nvSpPr>
        <p:spPr/>
        <p:txBody>
          <a:bodyPr/>
          <a:lstStyle/>
          <a:p>
            <a:fld id="{9CA217EF-0505-4C33-BB20-8A8DF2039023}" type="slidenum">
              <a:rPr lang="en-US" smtClean="0">
                <a:solidFill>
                  <a:srgbClr val="04617B">
                    <a:shade val="90000"/>
                  </a:srgbClr>
                </a:solidFill>
              </a:rPr>
              <a:pPr/>
              <a:t>162</a:t>
            </a:fld>
            <a:endParaRPr lang="en-US">
              <a:solidFill>
                <a:srgbClr val="04617B">
                  <a:shade val="90000"/>
                </a:srgbClr>
              </a:solidFill>
            </a:endParaRPr>
          </a:p>
        </p:txBody>
      </p:sp>
      <p:pic>
        <p:nvPicPr>
          <p:cNvPr id="5" name="Picture 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0" y="4953000"/>
            <a:ext cx="2895600" cy="390756"/>
          </a:xfrm>
          <a:prstGeom prst="rect">
            <a:avLst/>
          </a:prstGeom>
        </p:spPr>
      </p:pic>
    </p:spTree>
    <p:extLst>
      <p:ext uri="{BB962C8B-B14F-4D97-AF65-F5344CB8AC3E}">
        <p14:creationId xmlns:p14="http://schemas.microsoft.com/office/powerpoint/2010/main" val="3292412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Disjunctive Normal Form </a:t>
            </a:r>
            <a:r>
              <a:rPr lang="en-US" dirty="0"/>
              <a:t>(</a:t>
            </a:r>
            <a:r>
              <a:rPr lang="en-US" dirty="0" err="1"/>
              <a:t>cont</a:t>
            </a:r>
            <a:r>
              <a:rPr lang="en-US" dirty="0"/>
              <a:t>)</a:t>
            </a:r>
          </a:p>
        </p:txBody>
      </p:sp>
      <p:sp>
        <p:nvSpPr>
          <p:cNvPr id="3" name="Content Placeholder 2"/>
          <p:cNvSpPr>
            <a:spLocks noGrp="1"/>
          </p:cNvSpPr>
          <p:nvPr>
            <p:ph idx="1"/>
          </p:nvPr>
        </p:nvSpPr>
        <p:spPr>
          <a:xfrm>
            <a:off x="457200" y="1935480"/>
            <a:ext cx="8229600" cy="4922520"/>
          </a:xfrm>
        </p:spPr>
        <p:txBody>
          <a:bodyPr>
            <a:normAutofit lnSpcReduction="10000"/>
          </a:bodyPr>
          <a:lstStyle/>
          <a:p>
            <a:pPr marL="0" indent="0">
              <a:buNone/>
            </a:pPr>
            <a:r>
              <a:rPr lang="en-US" b="1" dirty="0" smtClean="0"/>
              <a:t>Example</a:t>
            </a:r>
            <a:r>
              <a:rPr lang="en-US" dirty="0" smtClean="0"/>
              <a:t>: Show that every compound proposition can be put in disjunctive normal form. </a:t>
            </a:r>
          </a:p>
          <a:p>
            <a:pPr marL="0" indent="0" algn="just">
              <a:buNone/>
            </a:pPr>
            <a:r>
              <a:rPr lang="en-US" b="1" dirty="0" smtClean="0"/>
              <a:t>Solution</a:t>
            </a:r>
            <a:r>
              <a:rPr lang="en-US" dirty="0" smtClean="0"/>
              <a:t>: Construct the truth table for the proposition. Then an equivalent proposition is the disjunction with </a:t>
            </a:r>
            <a:r>
              <a:rPr lang="en-US" i="1" dirty="0" smtClean="0"/>
              <a:t>n</a:t>
            </a:r>
            <a:r>
              <a:rPr lang="en-US" dirty="0" smtClean="0"/>
              <a:t> </a:t>
            </a:r>
            <a:r>
              <a:rPr lang="en-US" dirty="0" err="1" smtClean="0"/>
              <a:t>disjuncts</a:t>
            </a:r>
            <a:r>
              <a:rPr lang="en-US" dirty="0" smtClean="0"/>
              <a:t> (where </a:t>
            </a:r>
            <a:r>
              <a:rPr lang="en-US" i="1" dirty="0" smtClean="0"/>
              <a:t>n</a:t>
            </a:r>
            <a:r>
              <a:rPr lang="en-US" dirty="0" smtClean="0"/>
              <a:t> is the number of rows for which the formula evaluates to </a:t>
            </a:r>
            <a:r>
              <a:rPr lang="en-US" b="1" dirty="0" smtClean="0"/>
              <a:t>T)</a:t>
            </a:r>
            <a:r>
              <a:rPr lang="en-US" dirty="0" smtClean="0"/>
              <a:t>.</a:t>
            </a:r>
          </a:p>
          <a:p>
            <a:pPr marL="0" indent="0" algn="just">
              <a:buNone/>
            </a:pPr>
            <a:r>
              <a:rPr lang="en-US" dirty="0" smtClean="0"/>
              <a:t>Each </a:t>
            </a:r>
            <a:r>
              <a:rPr lang="en-US" dirty="0" err="1" smtClean="0"/>
              <a:t>disjunct</a:t>
            </a:r>
            <a:r>
              <a:rPr lang="en-US" dirty="0" smtClean="0"/>
              <a:t> has </a:t>
            </a:r>
            <a:r>
              <a:rPr lang="en-US" i="1" dirty="0" smtClean="0"/>
              <a:t>m</a:t>
            </a:r>
            <a:r>
              <a:rPr lang="en-US" dirty="0" smtClean="0"/>
              <a:t> conjuncts where </a:t>
            </a:r>
            <a:r>
              <a:rPr lang="en-US" i="1" dirty="0" smtClean="0"/>
              <a:t>m</a:t>
            </a:r>
            <a:r>
              <a:rPr lang="en-US" dirty="0" smtClean="0"/>
              <a:t> is the number of distinct propositional variables. Each conjunct includes the positive form of the propositional variable if the variable is assigned </a:t>
            </a:r>
            <a:r>
              <a:rPr lang="en-US" b="1" dirty="0" smtClean="0"/>
              <a:t>T </a:t>
            </a:r>
            <a:r>
              <a:rPr lang="en-US" dirty="0" smtClean="0"/>
              <a:t>in that row and the negated form if the variable is assigned </a:t>
            </a:r>
            <a:r>
              <a:rPr lang="en-US" b="1" dirty="0" smtClean="0"/>
              <a:t>F</a:t>
            </a:r>
            <a:r>
              <a:rPr lang="en-US" dirty="0" smtClean="0"/>
              <a:t> in that row.</a:t>
            </a:r>
          </a:p>
          <a:p>
            <a:pPr marL="0" indent="0" algn="just">
              <a:buNone/>
            </a:pPr>
            <a:r>
              <a:rPr lang="en-US" dirty="0" smtClean="0"/>
              <a:t>This proposition is in  disjunctive normal from.</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163</a:t>
            </a:fld>
            <a:endParaRPr lang="en-US">
              <a:solidFill>
                <a:srgbClr val="04617B">
                  <a:shade val="90000"/>
                </a:srgbClr>
              </a:solidFill>
            </a:endParaRPr>
          </a:p>
        </p:txBody>
      </p:sp>
    </p:spTree>
    <p:extLst>
      <p:ext uri="{BB962C8B-B14F-4D97-AF65-F5344CB8AC3E}">
        <p14:creationId xmlns:p14="http://schemas.microsoft.com/office/powerpoint/2010/main" val="46388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Disjunctive Normal Form </a:t>
            </a:r>
            <a:r>
              <a:rPr lang="en-US" dirty="0"/>
              <a:t>(</a:t>
            </a:r>
            <a:r>
              <a:rPr lang="en-US" dirty="0" err="1"/>
              <a:t>cont</a:t>
            </a:r>
            <a:r>
              <a:rPr lang="en-US" dirty="0"/>
              <a:t>)</a:t>
            </a:r>
          </a:p>
        </p:txBody>
      </p:sp>
      <p:sp>
        <p:nvSpPr>
          <p:cNvPr id="3" name="Content Placeholder 2"/>
          <p:cNvSpPr>
            <a:spLocks noGrp="1"/>
          </p:cNvSpPr>
          <p:nvPr>
            <p:ph idx="1"/>
          </p:nvPr>
        </p:nvSpPr>
        <p:spPr/>
        <p:txBody>
          <a:bodyPr/>
          <a:lstStyle/>
          <a:p>
            <a:pPr>
              <a:buNone/>
            </a:pPr>
            <a:r>
              <a:rPr lang="en-US" b="1" dirty="0" smtClean="0"/>
              <a:t>  Example</a:t>
            </a:r>
            <a:r>
              <a:rPr lang="en-US" dirty="0" smtClean="0"/>
              <a:t>: Find the Disjunctive Normal Form (DNF) of </a:t>
            </a:r>
          </a:p>
          <a:p>
            <a:pPr>
              <a:buNone/>
            </a:pPr>
            <a:r>
              <a:rPr lang="en-US" dirty="0" smtClean="0"/>
              <a:t>                        (</a:t>
            </a:r>
            <a:r>
              <a:rPr lang="en-US" i="1" dirty="0" err="1" smtClean="0"/>
              <a:t>p</a:t>
            </a:r>
            <a:r>
              <a:rPr lang="en-US" dirty="0" err="1" smtClean="0">
                <a:latin typeface="Cambria Math"/>
                <a:ea typeface="Cambria Math"/>
              </a:rPr>
              <a:t>∨</a:t>
            </a:r>
            <a:r>
              <a:rPr lang="en-US" i="1" dirty="0" err="1" smtClean="0">
                <a:latin typeface="Cambria Math"/>
                <a:ea typeface="Cambria Math"/>
              </a:rPr>
              <a:t>q</a:t>
            </a:r>
            <a:r>
              <a:rPr lang="en-US" dirty="0" smtClean="0">
                <a:latin typeface="Cambria Math"/>
                <a:ea typeface="Cambria Math"/>
              </a:rPr>
              <a:t>)→¬</a:t>
            </a:r>
            <a:r>
              <a:rPr lang="en-US" i="1" dirty="0" smtClean="0">
                <a:latin typeface="Cambria Math"/>
                <a:ea typeface="Cambria Math"/>
              </a:rPr>
              <a:t>r</a:t>
            </a:r>
          </a:p>
          <a:p>
            <a:pPr>
              <a:buNone/>
            </a:pPr>
            <a:endParaRPr lang="en-US" i="1" dirty="0" smtClean="0"/>
          </a:p>
          <a:p>
            <a:pPr algn="just">
              <a:buNone/>
            </a:pPr>
            <a:r>
              <a:rPr lang="en-US" dirty="0" smtClean="0"/>
              <a:t>  </a:t>
            </a:r>
            <a:r>
              <a:rPr lang="en-US" b="1" dirty="0" smtClean="0"/>
              <a:t>Solution</a:t>
            </a:r>
            <a:r>
              <a:rPr lang="en-US" dirty="0" smtClean="0"/>
              <a:t>: This proposition is true when </a:t>
            </a:r>
            <a:r>
              <a:rPr lang="en-US" i="1" dirty="0" smtClean="0"/>
              <a:t>r</a:t>
            </a:r>
            <a:r>
              <a:rPr lang="en-US" dirty="0" smtClean="0"/>
              <a:t> is false or when both </a:t>
            </a:r>
            <a:r>
              <a:rPr lang="en-US" i="1" dirty="0" smtClean="0"/>
              <a:t>p</a:t>
            </a:r>
            <a:r>
              <a:rPr lang="en-US" dirty="0" smtClean="0"/>
              <a:t> and </a:t>
            </a:r>
            <a:r>
              <a:rPr lang="en-US" i="1" dirty="0" smtClean="0"/>
              <a:t>q</a:t>
            </a:r>
            <a:r>
              <a:rPr lang="en-US" dirty="0" smtClean="0"/>
              <a:t> are false.</a:t>
            </a:r>
          </a:p>
          <a:p>
            <a:pPr>
              <a:buNone/>
            </a:pPr>
            <a:r>
              <a:rPr lang="en-US" dirty="0" smtClean="0"/>
              <a:t>                   </a:t>
            </a:r>
            <a:r>
              <a:rPr lang="en-US" smtClean="0"/>
              <a:t>(</a:t>
            </a:r>
            <a:r>
              <a:rPr lang="en-US" smtClean="0">
                <a:latin typeface="Cambria Math"/>
                <a:ea typeface="Cambria Math"/>
              </a:rPr>
              <a:t>¬</a:t>
            </a:r>
            <a:r>
              <a:rPr lang="en-US" i="1" smtClean="0"/>
              <a:t>p</a:t>
            </a:r>
            <a:r>
              <a:rPr lang="en-US" smtClean="0">
                <a:latin typeface="Cambria Math"/>
                <a:ea typeface="Cambria Math"/>
              </a:rPr>
              <a:t>∧ ¬</a:t>
            </a:r>
            <a:r>
              <a:rPr lang="en-US" i="1" smtClean="0">
                <a:latin typeface="Cambria Math"/>
                <a:ea typeface="Cambria Math"/>
              </a:rPr>
              <a:t>q</a:t>
            </a:r>
            <a:r>
              <a:rPr lang="en-US" dirty="0" smtClean="0">
                <a:latin typeface="Cambria Math"/>
                <a:ea typeface="Cambria Math"/>
              </a:rPr>
              <a:t>) ∨ ¬</a:t>
            </a:r>
            <a:r>
              <a:rPr lang="en-US" i="1" dirty="0" smtClean="0">
                <a:latin typeface="Cambria Math"/>
                <a:ea typeface="Cambria Math"/>
              </a:rPr>
              <a:t>r</a:t>
            </a:r>
            <a:endParaRPr lang="en-US" i="1"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164</a:t>
            </a:fld>
            <a:endParaRPr lang="en-US">
              <a:solidFill>
                <a:srgbClr val="04617B">
                  <a:shade val="90000"/>
                </a:srgbClr>
              </a:solidFill>
            </a:endParaRPr>
          </a:p>
        </p:txBody>
      </p:sp>
    </p:spTree>
    <p:extLst>
      <p:ext uri="{BB962C8B-B14F-4D97-AF65-F5344CB8AC3E}">
        <p14:creationId xmlns:p14="http://schemas.microsoft.com/office/powerpoint/2010/main" val="144909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Conjunctive Normal Form </a:t>
            </a:r>
            <a:r>
              <a:rPr lang="en-US" sz="4000" dirty="0"/>
              <a:t>(</a:t>
            </a:r>
            <a:r>
              <a:rPr lang="en-US" sz="4000" dirty="0" err="1"/>
              <a:t>cont</a:t>
            </a:r>
            <a:r>
              <a:rPr lang="en-US" sz="4000" dirty="0"/>
              <a:t>)</a:t>
            </a:r>
          </a:p>
        </p:txBody>
      </p:sp>
      <p:sp>
        <p:nvSpPr>
          <p:cNvPr id="3" name="Content Placeholder 2"/>
          <p:cNvSpPr>
            <a:spLocks noGrp="1"/>
          </p:cNvSpPr>
          <p:nvPr>
            <p:ph idx="1"/>
          </p:nvPr>
        </p:nvSpPr>
        <p:spPr/>
        <p:txBody>
          <a:bodyPr>
            <a:normAutofit lnSpcReduction="10000"/>
          </a:bodyPr>
          <a:lstStyle/>
          <a:p>
            <a:r>
              <a:rPr lang="en-US" dirty="0" smtClean="0"/>
              <a:t>A compound proposition is in </a:t>
            </a:r>
            <a:r>
              <a:rPr lang="en-US" i="1" dirty="0" smtClean="0"/>
              <a:t>Conjunctive Normal Form </a:t>
            </a:r>
            <a:r>
              <a:rPr lang="en-US" dirty="0" smtClean="0"/>
              <a:t>(CNF) if it is a conjunction of disjunctions.</a:t>
            </a:r>
          </a:p>
          <a:p>
            <a:r>
              <a:rPr lang="en-US" dirty="0" smtClean="0"/>
              <a:t>Every proposition can be put in an equivalent CNF.</a:t>
            </a:r>
          </a:p>
          <a:p>
            <a:r>
              <a:rPr lang="en-US" dirty="0" smtClean="0"/>
              <a:t>Conjunctive Normal Form (CNF) can be obtained by eliminating implications, moving negation inwards and using the distributive  and associative laws.</a:t>
            </a:r>
          </a:p>
          <a:p>
            <a:r>
              <a:rPr lang="en-US" dirty="0" smtClean="0"/>
              <a:t>Important in resolution theorem proving used in artificial Intelligence (AI).</a:t>
            </a:r>
          </a:p>
          <a:p>
            <a:r>
              <a:rPr lang="en-US" dirty="0" smtClean="0"/>
              <a:t>A  compound proposition can be put in conjunctive normal form through repeated application of the logical equivalences covered earlier.</a:t>
            </a:r>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165</a:t>
            </a:fld>
            <a:endParaRPr lang="en-US">
              <a:solidFill>
                <a:srgbClr val="04617B">
                  <a:shade val="90000"/>
                </a:srgbClr>
              </a:solidFill>
            </a:endParaRPr>
          </a:p>
        </p:txBody>
      </p:sp>
    </p:spTree>
    <p:extLst>
      <p:ext uri="{BB962C8B-B14F-4D97-AF65-F5344CB8AC3E}">
        <p14:creationId xmlns:p14="http://schemas.microsoft.com/office/powerpoint/2010/main" val="33333060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Conjunctive Normal Form </a:t>
            </a:r>
            <a:r>
              <a:rPr lang="en-US" sz="4000" dirty="0"/>
              <a:t>(</a:t>
            </a:r>
            <a:r>
              <a:rPr lang="en-US" sz="4000" dirty="0" err="1"/>
              <a:t>cont</a:t>
            </a:r>
            <a:r>
              <a:rPr lang="en-US" sz="4000" dirty="0"/>
              <a:t>)</a:t>
            </a:r>
          </a:p>
        </p:txBody>
      </p:sp>
      <p:sp>
        <p:nvSpPr>
          <p:cNvPr id="5" name="Content Placeholder 4"/>
          <p:cNvSpPr>
            <a:spLocks noGrp="1"/>
          </p:cNvSpPr>
          <p:nvPr>
            <p:ph idx="1"/>
          </p:nvPr>
        </p:nvSpPr>
        <p:spPr/>
        <p:txBody>
          <a:bodyPr>
            <a:normAutofit/>
          </a:bodyPr>
          <a:lstStyle/>
          <a:p>
            <a:pPr>
              <a:buNone/>
            </a:pPr>
            <a:r>
              <a:rPr lang="en-US" b="1" dirty="0" smtClean="0"/>
              <a:t>  Example</a:t>
            </a:r>
            <a:r>
              <a:rPr lang="en-US" dirty="0" smtClean="0"/>
              <a:t>:    Put the following into CNF: </a:t>
            </a:r>
          </a:p>
          <a:p>
            <a:pPr>
              <a:buNone/>
            </a:pPr>
            <a:endParaRPr lang="en-US" dirty="0" smtClean="0"/>
          </a:p>
          <a:p>
            <a:pPr>
              <a:buNone/>
            </a:pPr>
            <a:r>
              <a:rPr lang="en-US" b="1" dirty="0" smtClean="0"/>
              <a:t>   Solution:</a:t>
            </a:r>
          </a:p>
          <a:p>
            <a:pPr marL="880110" lvl="1" indent="-514350">
              <a:buFont typeface="+mj-lt"/>
              <a:buAutoNum type="arabicPeriod"/>
            </a:pPr>
            <a:r>
              <a:rPr lang="en-US" dirty="0" smtClean="0"/>
              <a:t>Eliminate implication signs:</a:t>
            </a:r>
          </a:p>
          <a:p>
            <a:pPr marL="880110" lvl="1" indent="-514350">
              <a:buNone/>
            </a:pPr>
            <a:endParaRPr lang="en-US" dirty="0" smtClean="0"/>
          </a:p>
          <a:p>
            <a:pPr marL="880110" lvl="1" indent="-514350">
              <a:buFont typeface="+mj-lt"/>
              <a:buAutoNum type="arabicPeriod" startAt="2"/>
            </a:pPr>
            <a:r>
              <a:rPr lang="en-US" dirty="0" smtClean="0"/>
              <a:t>Move negation inwards; eliminate double negation:</a:t>
            </a:r>
          </a:p>
          <a:p>
            <a:pPr marL="880110" lvl="1" indent="-514350">
              <a:buNone/>
            </a:pPr>
            <a:endParaRPr lang="en-US" dirty="0" smtClean="0"/>
          </a:p>
          <a:p>
            <a:pPr marL="880110" lvl="1" indent="-514350">
              <a:buFont typeface="+mj-lt"/>
              <a:buAutoNum type="arabicPeriod" startAt="3"/>
            </a:pPr>
            <a:r>
              <a:rPr lang="en-US" dirty="0" smtClean="0"/>
              <a:t>Convert to CNF using associative/distributive laws</a:t>
            </a:r>
          </a:p>
          <a:p>
            <a:pPr marL="514350" indent="-514350">
              <a:buNone/>
            </a:pPr>
            <a:endParaRPr lang="en-US" dirty="0" smtClean="0"/>
          </a:p>
        </p:txBody>
      </p:sp>
      <p:pic>
        <p:nvPicPr>
          <p:cNvPr id="6" name="Content Placeholder 3" descr="addin_tmp.png"/>
          <p:cNvPicPr>
            <a:picLocks noChangeAspect="1"/>
          </p:cNvPicPr>
          <p:nvPr>
            <p:custDataLst>
              <p:tags r:id="rId1"/>
            </p:custDataLst>
          </p:nvPr>
        </p:nvPicPr>
        <p:blipFill>
          <a:blip r:embed="rId6" cstate="print"/>
          <a:stretch>
            <a:fillRect/>
          </a:stretch>
        </p:blipFill>
        <p:spPr>
          <a:xfrm>
            <a:off x="2819400" y="2512695"/>
            <a:ext cx="3137535" cy="382905"/>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2590800" y="3810000"/>
            <a:ext cx="3306128" cy="38290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2362200" y="4724400"/>
            <a:ext cx="3037523" cy="38290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2362200" y="5715000"/>
            <a:ext cx="4506278" cy="382905"/>
          </a:xfrm>
          <a:prstGeom prst="rect">
            <a:avLst/>
          </a:prstGeom>
        </p:spPr>
      </p:pic>
      <p:sp>
        <p:nvSpPr>
          <p:cNvPr id="11" name="Slide Number Placeholder 10"/>
          <p:cNvSpPr>
            <a:spLocks noGrp="1"/>
          </p:cNvSpPr>
          <p:nvPr>
            <p:ph type="sldNum" sz="quarter" idx="12"/>
          </p:nvPr>
        </p:nvSpPr>
        <p:spPr/>
        <p:txBody>
          <a:bodyPr/>
          <a:lstStyle/>
          <a:p>
            <a:fld id="{9CA217EF-0505-4C33-BB20-8A8DF2039023}" type="slidenum">
              <a:rPr lang="en-US" smtClean="0">
                <a:solidFill>
                  <a:srgbClr val="04617B">
                    <a:shade val="90000"/>
                  </a:srgbClr>
                </a:solidFill>
              </a:rPr>
              <a:pPr/>
              <a:t>166</a:t>
            </a:fld>
            <a:endParaRPr lang="en-US">
              <a:solidFill>
                <a:srgbClr val="04617B">
                  <a:shade val="90000"/>
                </a:srgbClr>
              </a:solidFill>
            </a:endParaRPr>
          </a:p>
        </p:txBody>
      </p:sp>
    </p:spTree>
    <p:extLst>
      <p:ext uri="{BB962C8B-B14F-4D97-AF65-F5344CB8AC3E}">
        <p14:creationId xmlns:p14="http://schemas.microsoft.com/office/powerpoint/2010/main" val="369455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Principal Disjunctive Normal Form</a:t>
            </a:r>
            <a:endParaRPr lang="en-US" dirty="0"/>
          </a:p>
        </p:txBody>
      </p:sp>
      <p:sp>
        <p:nvSpPr>
          <p:cNvPr id="3" name="Content Placeholder 2"/>
          <p:cNvSpPr>
            <a:spLocks noGrp="1"/>
          </p:cNvSpPr>
          <p:nvPr>
            <p:ph idx="1"/>
          </p:nvPr>
        </p:nvSpPr>
        <p:spPr>
          <a:xfrm>
            <a:off x="457200" y="1935480"/>
            <a:ext cx="8229600" cy="4770120"/>
          </a:xfrm>
        </p:spPr>
        <p:txBody>
          <a:bodyPr>
            <a:noAutofit/>
          </a:bodyPr>
          <a:lstStyle/>
          <a:p>
            <a:pPr marL="0" indent="0" algn="just">
              <a:buNone/>
            </a:pPr>
            <a:r>
              <a:rPr lang="en-US" sz="2400" dirty="0" smtClean="0"/>
              <a:t>Let </a:t>
            </a:r>
            <a:r>
              <a:rPr lang="en-US" sz="2400" i="1" dirty="0" smtClean="0"/>
              <a:t>p</a:t>
            </a:r>
            <a:r>
              <a:rPr lang="en-US" sz="2400" dirty="0" smtClean="0"/>
              <a:t> and </a:t>
            </a:r>
            <a:r>
              <a:rPr lang="en-US" sz="2400" i="1" dirty="0" smtClean="0"/>
              <a:t>q</a:t>
            </a:r>
            <a:r>
              <a:rPr lang="en-US" sz="2400" dirty="0" smtClean="0"/>
              <a:t> be propositional variables. Consider the four conjunctions given below.</a:t>
            </a:r>
          </a:p>
          <a:p>
            <a:pPr marL="0" indent="0" algn="ctr">
              <a:buNone/>
            </a:pPr>
            <a:r>
              <a:rPr lang="en-US" sz="2400" i="1" dirty="0" smtClean="0"/>
              <a:t>p</a:t>
            </a:r>
            <a:r>
              <a:rPr lang="en-US" sz="2400" dirty="0" smtClean="0"/>
              <a:t> </a:t>
            </a:r>
            <a:r>
              <a:rPr lang="en-US" sz="2400" dirty="0" smtClean="0">
                <a:sym typeface="Symbol"/>
              </a:rPr>
              <a:t> </a:t>
            </a:r>
            <a:r>
              <a:rPr lang="en-US" sz="2400" i="1" dirty="0" smtClean="0">
                <a:sym typeface="Symbol"/>
              </a:rPr>
              <a:t>q</a:t>
            </a:r>
            <a:r>
              <a:rPr lang="en-US" sz="2400" dirty="0" smtClean="0">
                <a:sym typeface="Symbol"/>
              </a:rPr>
              <a:t>, </a:t>
            </a:r>
            <a:r>
              <a:rPr lang="en-US" sz="2400" i="1" dirty="0" smtClean="0">
                <a:sym typeface="Symbol"/>
              </a:rPr>
              <a:t>p</a:t>
            </a:r>
            <a:r>
              <a:rPr lang="en-US" sz="2400" dirty="0" smtClean="0">
                <a:sym typeface="Symbol"/>
              </a:rPr>
              <a:t>  </a:t>
            </a:r>
            <a:r>
              <a:rPr lang="en-US" sz="2400" i="1" dirty="0" smtClean="0">
                <a:sym typeface="Symbol"/>
              </a:rPr>
              <a:t>q</a:t>
            </a:r>
            <a:r>
              <a:rPr lang="en-US" sz="2400" dirty="0" smtClean="0">
                <a:sym typeface="Symbol"/>
              </a:rPr>
              <a:t>, </a:t>
            </a:r>
            <a:r>
              <a:rPr lang="en-US" sz="2400" i="1" dirty="0" smtClean="0">
                <a:sym typeface="Symbol"/>
              </a:rPr>
              <a:t>p</a:t>
            </a:r>
            <a:r>
              <a:rPr lang="en-US" sz="2400" dirty="0" smtClean="0">
                <a:sym typeface="Symbol"/>
              </a:rPr>
              <a:t>  </a:t>
            </a:r>
            <a:r>
              <a:rPr lang="en-US" sz="2400" i="1" dirty="0" smtClean="0">
                <a:sym typeface="Symbol"/>
              </a:rPr>
              <a:t>q</a:t>
            </a:r>
            <a:r>
              <a:rPr lang="en-US" sz="2400" dirty="0" smtClean="0">
                <a:sym typeface="Symbol"/>
              </a:rPr>
              <a:t>, </a:t>
            </a:r>
            <a:r>
              <a:rPr lang="en-US" sz="2400" i="1" dirty="0" smtClean="0">
                <a:sym typeface="Symbol"/>
              </a:rPr>
              <a:t>p</a:t>
            </a:r>
            <a:r>
              <a:rPr lang="en-US" sz="2400" dirty="0" smtClean="0">
                <a:sym typeface="Symbol"/>
              </a:rPr>
              <a:t>  </a:t>
            </a:r>
            <a:r>
              <a:rPr lang="en-US" sz="2400" i="1" dirty="0" smtClean="0">
                <a:sym typeface="Symbol"/>
              </a:rPr>
              <a:t>q</a:t>
            </a:r>
            <a:endParaRPr lang="en-US" sz="2400" i="1" dirty="0" smtClean="0"/>
          </a:p>
          <a:p>
            <a:pPr marL="0" indent="0" algn="just">
              <a:buNone/>
            </a:pPr>
            <a:r>
              <a:rPr lang="en-US" sz="2400" dirty="0" smtClean="0"/>
              <a:t>represent conjunctions in which </a:t>
            </a:r>
            <a:r>
              <a:rPr lang="en-US" sz="2400" i="1" dirty="0" smtClean="0"/>
              <a:t>p</a:t>
            </a:r>
            <a:r>
              <a:rPr lang="en-US" sz="2400" dirty="0" smtClean="0"/>
              <a:t> or </a:t>
            </a:r>
            <a:r>
              <a:rPr lang="en-US" sz="2400" dirty="0" smtClean="0">
                <a:sym typeface="Symbol"/>
              </a:rPr>
              <a:t></a:t>
            </a:r>
            <a:r>
              <a:rPr lang="en-US" sz="2400" i="1" dirty="0" smtClean="0"/>
              <a:t>p</a:t>
            </a:r>
            <a:r>
              <a:rPr lang="en-US" sz="2400" dirty="0" smtClean="0"/>
              <a:t> appears as also </a:t>
            </a:r>
            <a:r>
              <a:rPr lang="en-US" sz="2400" i="1" dirty="0" smtClean="0"/>
              <a:t>q</a:t>
            </a:r>
            <a:r>
              <a:rPr lang="en-US" sz="2400" dirty="0" smtClean="0"/>
              <a:t> or </a:t>
            </a:r>
            <a:r>
              <a:rPr lang="en-US" sz="2400" dirty="0" smtClean="0">
                <a:sym typeface="Symbol"/>
              </a:rPr>
              <a:t></a:t>
            </a:r>
            <a:r>
              <a:rPr lang="en-US" sz="2400" i="1" dirty="0" smtClean="0"/>
              <a:t>q</a:t>
            </a:r>
            <a:r>
              <a:rPr lang="en-US" sz="2400" dirty="0" smtClean="0"/>
              <a:t>. Each variable occurs either negated or non negated, but both negated and non negated forms of a variable do not occur together in the conjunction. Also </a:t>
            </a:r>
            <a:r>
              <a:rPr lang="en-US" sz="2400" i="1" dirty="0" smtClean="0"/>
              <a:t>p</a:t>
            </a:r>
            <a:r>
              <a:rPr lang="en-US" sz="2400" dirty="0" smtClean="0"/>
              <a:t> </a:t>
            </a:r>
            <a:r>
              <a:rPr lang="en-US" sz="2400" dirty="0" smtClean="0">
                <a:sym typeface="Symbol"/>
              </a:rPr>
              <a:t> </a:t>
            </a:r>
            <a:r>
              <a:rPr lang="en-US" sz="2400" i="1" dirty="0" smtClean="0">
                <a:sym typeface="Symbol"/>
              </a:rPr>
              <a:t>q</a:t>
            </a:r>
            <a:r>
              <a:rPr lang="en-US" sz="2400" dirty="0" smtClean="0"/>
              <a:t> and </a:t>
            </a:r>
            <a:r>
              <a:rPr lang="en-US" sz="2400" i="1" dirty="0" smtClean="0"/>
              <a:t>q</a:t>
            </a:r>
            <a:r>
              <a:rPr lang="en-US" sz="2400" dirty="0" smtClean="0"/>
              <a:t> </a:t>
            </a:r>
            <a:r>
              <a:rPr lang="en-US" sz="2400" dirty="0" smtClean="0">
                <a:sym typeface="Symbol"/>
              </a:rPr>
              <a:t> </a:t>
            </a:r>
            <a:r>
              <a:rPr lang="en-US" sz="2400" i="1" dirty="0" smtClean="0">
                <a:sym typeface="Symbol"/>
              </a:rPr>
              <a:t>p</a:t>
            </a:r>
            <a:r>
              <a:rPr lang="en-US" sz="2400" dirty="0" smtClean="0">
                <a:sym typeface="Symbol"/>
              </a:rPr>
              <a:t> </a:t>
            </a:r>
            <a:r>
              <a:rPr lang="en-US" sz="2400" dirty="0" smtClean="0"/>
              <a:t>are treated as the same. These four conjunctions are called </a:t>
            </a:r>
            <a:r>
              <a:rPr lang="en-US" sz="2400" dirty="0" err="1" smtClean="0">
                <a:solidFill>
                  <a:srgbClr val="FF0000"/>
                </a:solidFill>
              </a:rPr>
              <a:t>minterms</a:t>
            </a:r>
            <a:r>
              <a:rPr lang="en-US" sz="2400" dirty="0" smtClean="0">
                <a:solidFill>
                  <a:srgbClr val="FF0000"/>
                </a:solidFill>
              </a:rPr>
              <a:t> </a:t>
            </a:r>
            <a:r>
              <a:rPr lang="en-US" sz="2400" dirty="0" smtClean="0"/>
              <a:t>of </a:t>
            </a:r>
            <a:r>
              <a:rPr lang="en-US" sz="2400" i="1" dirty="0" smtClean="0"/>
              <a:t>p</a:t>
            </a:r>
            <a:r>
              <a:rPr lang="en-US" sz="2400" dirty="0" smtClean="0"/>
              <a:t> and </a:t>
            </a:r>
            <a:r>
              <a:rPr lang="en-US" sz="2400" i="1" dirty="0" smtClean="0"/>
              <a:t>q</a:t>
            </a:r>
            <a:r>
              <a:rPr lang="en-US" sz="2400" dirty="0" smtClean="0"/>
              <a:t>. </a:t>
            </a:r>
          </a:p>
          <a:p>
            <a:pPr marL="0" indent="0" algn="just">
              <a:buNone/>
            </a:pPr>
            <a:r>
              <a:rPr lang="en-US" sz="2400" dirty="0" smtClean="0"/>
              <a:t>In general if there are </a:t>
            </a:r>
            <a:r>
              <a:rPr lang="en-US" sz="2400" i="1" dirty="0" smtClean="0"/>
              <a:t>n</a:t>
            </a:r>
            <a:r>
              <a:rPr lang="en-US" sz="2400" dirty="0" smtClean="0"/>
              <a:t> variables, there will be 2</a:t>
            </a:r>
            <a:r>
              <a:rPr lang="en-US" sz="2400" baseline="30000" dirty="0" smtClean="0"/>
              <a:t>n</a:t>
            </a:r>
            <a:r>
              <a:rPr lang="en-US" sz="2400" dirty="0" smtClean="0"/>
              <a:t> </a:t>
            </a:r>
            <a:r>
              <a:rPr lang="en-US" sz="2400" dirty="0" err="1" smtClean="0"/>
              <a:t>minterms</a:t>
            </a:r>
            <a:r>
              <a:rPr lang="en-US" sz="2400" dirty="0" smtClean="0"/>
              <a:t>. </a:t>
            </a:r>
            <a:r>
              <a:rPr lang="en-US" sz="2400" b="1" dirty="0" smtClean="0"/>
              <a:t>Each </a:t>
            </a:r>
            <a:r>
              <a:rPr lang="en-US" sz="2400" b="1" dirty="0" err="1" smtClean="0"/>
              <a:t>minterm</a:t>
            </a:r>
            <a:r>
              <a:rPr lang="en-US" sz="2400" b="1" dirty="0" smtClean="0"/>
              <a:t> is a conjunction in which each variable occurs once either in the negated form or in the non negated form</a:t>
            </a:r>
            <a:r>
              <a:rPr lang="en-US" sz="2400" dirty="0" smtClean="0"/>
              <a:t>.</a:t>
            </a:r>
            <a:endParaRPr lang="en-US" sz="2400"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167</a:t>
            </a:fld>
            <a:endParaRPr lang="en-US">
              <a:solidFill>
                <a:srgbClr val="04617B">
                  <a:shade val="90000"/>
                </a:srgbClr>
              </a:solidFill>
            </a:endParaRPr>
          </a:p>
        </p:txBody>
      </p:sp>
    </p:spTree>
    <p:extLst>
      <p:ext uri="{BB962C8B-B14F-4D97-AF65-F5344CB8AC3E}">
        <p14:creationId xmlns:p14="http://schemas.microsoft.com/office/powerpoint/2010/main" val="9639113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pPr marL="0" indent="0" algn="just">
              <a:buNone/>
            </a:pPr>
            <a:r>
              <a:rPr lang="en-US" dirty="0" smtClean="0"/>
              <a:t>For a given formula, an equivalent formula consisting of disjunctions of </a:t>
            </a:r>
            <a:r>
              <a:rPr lang="en-US" dirty="0" err="1" smtClean="0"/>
              <a:t>minterms</a:t>
            </a:r>
            <a:r>
              <a:rPr lang="en-US" dirty="0" smtClean="0"/>
              <a:t> only is known as its </a:t>
            </a:r>
            <a:r>
              <a:rPr lang="en-US" dirty="0" smtClean="0">
                <a:solidFill>
                  <a:srgbClr val="FF0000"/>
                </a:solidFill>
              </a:rPr>
              <a:t>principal disjunctive normal form</a:t>
            </a:r>
            <a:r>
              <a:rPr lang="en-US" dirty="0" smtClean="0"/>
              <a:t>. Such a normal form is also called sum-of-products canonical form.</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168</a:t>
            </a:fld>
            <a:endParaRPr lang="en-US">
              <a:solidFill>
                <a:srgbClr val="04617B">
                  <a:shade val="90000"/>
                </a:srgbClr>
              </a:solidFill>
            </a:endParaRPr>
          </a:p>
        </p:txBody>
      </p:sp>
    </p:spTree>
    <p:extLst>
      <p:ext uri="{BB962C8B-B14F-4D97-AF65-F5344CB8AC3E}">
        <p14:creationId xmlns:p14="http://schemas.microsoft.com/office/powerpoint/2010/main" val="39970189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t>Consider the following truth table</a:t>
            </a:r>
          </a:p>
          <a:p>
            <a:pPr>
              <a:buNone/>
            </a:pPr>
            <a:endParaRPr lang="en-US" dirty="0"/>
          </a:p>
        </p:txBody>
      </p:sp>
      <p:graphicFrame>
        <p:nvGraphicFramePr>
          <p:cNvPr id="5" name="Object 4"/>
          <p:cNvGraphicFramePr>
            <a:graphicFrameLocks noChangeAspect="1"/>
          </p:cNvGraphicFramePr>
          <p:nvPr/>
        </p:nvGraphicFramePr>
        <p:xfrm>
          <a:off x="1752600" y="2819400"/>
          <a:ext cx="5663911" cy="2362200"/>
        </p:xfrm>
        <a:graphic>
          <a:graphicData uri="http://schemas.openxmlformats.org/presentationml/2006/ole">
            <mc:AlternateContent xmlns:mc="http://schemas.openxmlformats.org/markup-compatibility/2006">
              <mc:Choice xmlns:v="urn:schemas-microsoft-com:vml" Requires="v">
                <p:oleObj spid="_x0000_s1025" name="Equation" r:id="rId3" imgW="2679480" imgH="1117440" progId="Equation.3">
                  <p:embed/>
                </p:oleObj>
              </mc:Choice>
              <mc:Fallback>
                <p:oleObj name="Equation" r:id="rId3" imgW="2679480" imgH="1117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819400"/>
                        <a:ext cx="5663911" cy="2362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Slide Number Placeholder 6"/>
          <p:cNvSpPr>
            <a:spLocks noGrp="1"/>
          </p:cNvSpPr>
          <p:nvPr>
            <p:ph type="sldNum" sz="quarter" idx="12"/>
          </p:nvPr>
        </p:nvSpPr>
        <p:spPr/>
        <p:txBody>
          <a:bodyPr/>
          <a:lstStyle/>
          <a:p>
            <a:fld id="{9CA217EF-0505-4C33-BB20-8A8DF2039023}" type="slidenum">
              <a:rPr lang="en-US" smtClean="0">
                <a:solidFill>
                  <a:srgbClr val="04617B">
                    <a:shade val="90000"/>
                  </a:srgbClr>
                </a:solidFill>
              </a:rPr>
              <a:pPr/>
              <a:t>169</a:t>
            </a:fld>
            <a:endParaRPr lang="en-US">
              <a:solidFill>
                <a:srgbClr val="04617B">
                  <a:shade val="90000"/>
                </a:srgbClr>
              </a:solidFill>
            </a:endParaRPr>
          </a:p>
        </p:txBody>
      </p:sp>
    </p:spTree>
    <p:extLst>
      <p:ext uri="{BB962C8B-B14F-4D97-AF65-F5344CB8AC3E}">
        <p14:creationId xmlns:p14="http://schemas.microsoft.com/office/powerpoint/2010/main" val="37256628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Understanding Implication (cont)</a:t>
            </a:r>
            <a:endParaRPr lang="en-US" dirty="0"/>
          </a:p>
        </p:txBody>
      </p:sp>
      <p:sp>
        <p:nvSpPr>
          <p:cNvPr id="3" name="Content Placeholder 2"/>
          <p:cNvSpPr>
            <a:spLocks noGrp="1"/>
          </p:cNvSpPr>
          <p:nvPr>
            <p:ph idx="1"/>
          </p:nvPr>
        </p:nvSpPr>
        <p:spPr/>
        <p:txBody>
          <a:bodyPr>
            <a:normAutofit lnSpcReduction="10000"/>
          </a:bodyPr>
          <a:lstStyle/>
          <a:p>
            <a:r>
              <a:rPr lang="en-US" dirty="0" smtClean="0"/>
              <a:t>One way to view the logical conditional is to think of an </a:t>
            </a:r>
            <a:r>
              <a:rPr lang="en-US" dirty="0" smtClean="0">
                <a:solidFill>
                  <a:srgbClr val="FF0000"/>
                </a:solidFill>
              </a:rPr>
              <a:t>obligation</a:t>
            </a:r>
            <a:r>
              <a:rPr lang="en-US" dirty="0" smtClean="0"/>
              <a:t> or </a:t>
            </a:r>
            <a:r>
              <a:rPr lang="en-US" dirty="0" smtClean="0">
                <a:solidFill>
                  <a:srgbClr val="FF0000"/>
                </a:solidFill>
              </a:rPr>
              <a:t>contract</a:t>
            </a:r>
            <a:r>
              <a:rPr lang="en-US" dirty="0" smtClean="0"/>
              <a:t>.</a:t>
            </a:r>
          </a:p>
          <a:p>
            <a:pPr lvl="1"/>
            <a:r>
              <a:rPr lang="en-US" dirty="0" smtClean="0"/>
              <a:t>“If I am elected, then I will lower taxes.”</a:t>
            </a:r>
          </a:p>
          <a:p>
            <a:pPr lvl="1"/>
            <a:r>
              <a:rPr lang="en-US" dirty="0" smtClean="0"/>
              <a:t>“If you get 100% on the final, then you will get an A.”</a:t>
            </a:r>
          </a:p>
          <a:p>
            <a:r>
              <a:rPr lang="en-US" dirty="0" smtClean="0"/>
              <a:t>If the politician is elected and does not lower taxes, then the voters can say that he or she has broken the campaign pledge. Something similar holds for the professor. This corresponds to the case where </a:t>
            </a:r>
            <a:r>
              <a:rPr lang="en-US" i="1" dirty="0" smtClean="0">
                <a:latin typeface="Cambria Math" pitchFamily="18" charset="0"/>
                <a:ea typeface="Cambria Math" pitchFamily="18" charset="0"/>
              </a:rPr>
              <a:t>p</a:t>
            </a:r>
            <a:r>
              <a:rPr lang="en-US" dirty="0" smtClean="0"/>
              <a:t> is true and </a:t>
            </a:r>
            <a:r>
              <a:rPr lang="en-US" i="1" dirty="0" smtClean="0">
                <a:latin typeface="Cambria Math" pitchFamily="18" charset="0"/>
                <a:ea typeface="Cambria Math" pitchFamily="18" charset="0"/>
              </a:rPr>
              <a:t>q</a:t>
            </a:r>
            <a:r>
              <a:rPr lang="en-US" dirty="0" smtClean="0"/>
              <a:t> is false. </a:t>
            </a:r>
          </a:p>
          <a:p>
            <a:pPr>
              <a:buNone/>
            </a:pPr>
            <a:endParaRPr lang="en-US" dirty="0" smtClean="0"/>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17</a:t>
            </a:fld>
            <a:endParaRPr 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dirty="0" smtClean="0"/>
              <a:t>Consider the truth table for p </a:t>
            </a:r>
            <a:r>
              <a:rPr lang="en-US" dirty="0" smtClean="0">
                <a:sym typeface="Symbol"/>
              </a:rPr>
              <a:t> q and p  q</a:t>
            </a:r>
          </a:p>
          <a:p>
            <a:pPr marL="0" indent="0">
              <a:buNone/>
            </a:pPr>
            <a:endParaRPr lang="en-US" dirty="0" smtClean="0">
              <a:sym typeface="Symbol"/>
            </a:endParaRPr>
          </a:p>
          <a:p>
            <a:pPr marL="0" indent="0">
              <a:buNone/>
            </a:pPr>
            <a:endParaRPr lang="en-US" dirty="0" smtClean="0">
              <a:sym typeface="Symbol"/>
            </a:endParaRPr>
          </a:p>
          <a:p>
            <a:pPr marL="0" indent="0">
              <a:buNone/>
            </a:pPr>
            <a:endParaRPr lang="en-US" dirty="0" smtClean="0">
              <a:sym typeface="Symbol"/>
            </a:endParaRPr>
          </a:p>
          <a:p>
            <a:pPr marL="0" indent="0">
              <a:buNone/>
            </a:pPr>
            <a:endParaRPr lang="en-US" dirty="0" smtClean="0">
              <a:sym typeface="Symbol"/>
            </a:endParaRPr>
          </a:p>
          <a:p>
            <a:pPr marL="0" indent="0">
              <a:buNone/>
            </a:pPr>
            <a:endParaRPr lang="en-US" dirty="0" smtClean="0">
              <a:sym typeface="Symbol"/>
            </a:endParaRPr>
          </a:p>
          <a:p>
            <a:pPr marL="0" indent="0" algn="just">
              <a:buNone/>
            </a:pPr>
            <a:r>
              <a:rPr lang="en-US" dirty="0" smtClean="0"/>
              <a:t>The principal disjunctive normal form for p </a:t>
            </a:r>
            <a:r>
              <a:rPr lang="en-US" dirty="0" smtClean="0">
                <a:sym typeface="Symbol"/>
              </a:rPr>
              <a:t></a:t>
            </a:r>
            <a:r>
              <a:rPr lang="en-US" dirty="0" smtClean="0"/>
              <a:t> q will be </a:t>
            </a:r>
            <a:br>
              <a:rPr lang="en-US" dirty="0" smtClean="0"/>
            </a:br>
            <a:r>
              <a:rPr lang="en-US" dirty="0" smtClean="0"/>
              <a:t>(</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sym typeface="Symbol"/>
              </a:rPr>
              <a:t> </a:t>
            </a:r>
            <a:r>
              <a:rPr lang="en-US" dirty="0" smtClean="0"/>
              <a:t> </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sym typeface="Symbol"/>
              </a:rPr>
              <a:t> </a:t>
            </a:r>
            <a:r>
              <a:rPr lang="en-US" dirty="0" smtClean="0"/>
              <a:t> </a:t>
            </a:r>
            <a:r>
              <a:rPr lang="en-US" dirty="0" smtClean="0">
                <a:sym typeface="Symbol"/>
              </a:rPr>
              <a:t></a:t>
            </a:r>
            <a:r>
              <a:rPr lang="en-US" i="1" dirty="0" smtClean="0"/>
              <a:t>q</a:t>
            </a:r>
            <a:r>
              <a:rPr lang="en-US" dirty="0" smtClean="0"/>
              <a:t>). This disjunction corresponds to the disjunction of these </a:t>
            </a:r>
            <a:r>
              <a:rPr lang="en-US" dirty="0" err="1" smtClean="0"/>
              <a:t>minterms</a:t>
            </a:r>
            <a:r>
              <a:rPr lang="en-US" dirty="0" smtClean="0"/>
              <a:t> having T in the respective rows. Similarly </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has the following principal disjunctive normal form (</a:t>
            </a:r>
            <a:r>
              <a:rPr lang="en-US" i="1" dirty="0" smtClean="0"/>
              <a:t>p</a:t>
            </a:r>
            <a:r>
              <a:rPr lang="en-US" dirty="0" smtClean="0">
                <a:sym typeface="Symbol"/>
              </a:rPr>
              <a:t> </a:t>
            </a:r>
            <a:r>
              <a:rPr lang="en-US" dirty="0" smtClean="0"/>
              <a:t> </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sym typeface="Symbol"/>
              </a:rPr>
              <a:t> </a:t>
            </a:r>
            <a:r>
              <a:rPr lang="en-US" dirty="0" smtClean="0"/>
              <a:t> </a:t>
            </a:r>
            <a:r>
              <a:rPr lang="en-US" dirty="0" smtClean="0">
                <a:sym typeface="Symbol"/>
              </a:rPr>
              <a:t></a:t>
            </a:r>
            <a:r>
              <a:rPr lang="en-US" i="1" dirty="0" smtClean="0"/>
              <a:t>q</a:t>
            </a:r>
            <a:r>
              <a:rPr lang="en-US" dirty="0" smtClean="0"/>
              <a:t>).</a:t>
            </a:r>
            <a:endParaRPr lang="en-US" dirty="0"/>
          </a:p>
        </p:txBody>
      </p:sp>
      <p:graphicFrame>
        <p:nvGraphicFramePr>
          <p:cNvPr id="2050" name="Object 2"/>
          <p:cNvGraphicFramePr>
            <a:graphicFrameLocks noChangeAspect="1"/>
          </p:cNvGraphicFramePr>
          <p:nvPr/>
        </p:nvGraphicFramePr>
        <p:xfrm>
          <a:off x="2832101" y="2514600"/>
          <a:ext cx="2273300" cy="1681389"/>
        </p:xfrm>
        <a:graphic>
          <a:graphicData uri="http://schemas.openxmlformats.org/presentationml/2006/ole">
            <mc:AlternateContent xmlns:mc="http://schemas.openxmlformats.org/markup-compatibility/2006">
              <mc:Choice xmlns:v="urn:schemas-microsoft-com:vml" Requires="v">
                <p:oleObj spid="_x0000_s2049" name="Equation" r:id="rId3" imgW="1511280" imgH="1117440" progId="Equation.3">
                  <p:embed/>
                </p:oleObj>
              </mc:Choice>
              <mc:Fallback>
                <p:oleObj name="Equation" r:id="rId3" imgW="1511280" imgH="1117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1" y="2514600"/>
                        <a:ext cx="2273300" cy="168138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9CA217EF-0505-4C33-BB20-8A8DF2039023}" type="slidenum">
              <a:rPr lang="en-US" smtClean="0">
                <a:solidFill>
                  <a:srgbClr val="04617B">
                    <a:shade val="90000"/>
                  </a:srgbClr>
                </a:solidFill>
              </a:rPr>
              <a:pPr/>
              <a:t>170</a:t>
            </a:fld>
            <a:endParaRPr lang="en-US">
              <a:solidFill>
                <a:srgbClr val="04617B">
                  <a:shade val="90000"/>
                </a:srgbClr>
              </a:solidFill>
            </a:endParaRPr>
          </a:p>
        </p:txBody>
      </p:sp>
    </p:spTree>
    <p:extLst>
      <p:ext uri="{BB962C8B-B14F-4D97-AF65-F5344CB8AC3E}">
        <p14:creationId xmlns:p14="http://schemas.microsoft.com/office/powerpoint/2010/main" val="395356563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lgn="just">
              <a:buNone/>
            </a:pPr>
            <a:r>
              <a:rPr lang="en-US" dirty="0" smtClean="0"/>
              <a:t>In order to obtain the principal disjunctive normal form of a given formula without constructing its truth table, one may first replace implication (</a:t>
            </a:r>
            <a:r>
              <a:rPr lang="en-US" dirty="0" smtClean="0">
                <a:sym typeface="Symbol"/>
              </a:rPr>
              <a:t></a:t>
            </a:r>
            <a:r>
              <a:rPr lang="en-US" dirty="0" smtClean="0"/>
              <a:t>) and equivalence (</a:t>
            </a:r>
            <a:r>
              <a:rPr lang="en-US" dirty="0" smtClean="0">
                <a:sym typeface="Symbol"/>
              </a:rPr>
              <a:t></a:t>
            </a:r>
            <a:r>
              <a:rPr lang="en-US" dirty="0" smtClean="0"/>
              <a:t>) by using </a:t>
            </a:r>
            <a:r>
              <a:rPr lang="en-US" dirty="0" smtClean="0">
                <a:sym typeface="Symbol"/>
              </a:rPr>
              <a:t>,</a:t>
            </a:r>
            <a:r>
              <a:rPr lang="en-US" dirty="0" smtClean="0"/>
              <a:t> </a:t>
            </a:r>
            <a:r>
              <a:rPr lang="en-US" dirty="0" smtClean="0">
                <a:sym typeface="Symbol"/>
              </a:rPr>
              <a:t>,</a:t>
            </a:r>
            <a:r>
              <a:rPr lang="en-US" dirty="0" smtClean="0"/>
              <a:t> </a:t>
            </a:r>
            <a:r>
              <a:rPr lang="en-US" dirty="0" smtClean="0">
                <a:sym typeface="Symbol"/>
              </a:rPr>
              <a:t></a:t>
            </a:r>
            <a:r>
              <a:rPr lang="en-US" dirty="0" smtClean="0"/>
              <a:t>. </a:t>
            </a:r>
          </a:p>
          <a:p>
            <a:pPr marL="0" indent="0" algn="just">
              <a:buNone/>
            </a:pPr>
            <a:r>
              <a:rPr lang="en-US" dirty="0" smtClean="0"/>
              <a:t>Then De Morgan's laws are used wherever necessary and distributive laws are also used in bringing to disjunctive normal form. An elementary product which is a contradiction is dropped.</a:t>
            </a:r>
          </a:p>
          <a:p>
            <a:pPr marL="0" indent="0" algn="just">
              <a:buNone/>
            </a:pPr>
            <a:r>
              <a:rPr lang="en-US" dirty="0" err="1" smtClean="0"/>
              <a:t>Minterms</a:t>
            </a:r>
            <a:r>
              <a:rPr lang="en-US" dirty="0" smtClean="0"/>
              <a:t> are obtained in the disjunctions by introducing the missing factors. Duplications are avoided.</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171</a:t>
            </a:fld>
            <a:endParaRPr lang="en-US">
              <a:solidFill>
                <a:srgbClr val="04617B">
                  <a:shade val="90000"/>
                </a:srgbClr>
              </a:solidFill>
            </a:endParaRPr>
          </a:p>
        </p:txBody>
      </p:sp>
    </p:spTree>
    <p:extLst>
      <p:ext uri="{BB962C8B-B14F-4D97-AF65-F5344CB8AC3E}">
        <p14:creationId xmlns:p14="http://schemas.microsoft.com/office/powerpoint/2010/main" val="399189174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b="1" dirty="0" smtClean="0"/>
              <a:t>Example:</a:t>
            </a:r>
          </a:p>
          <a:p>
            <a:pPr>
              <a:buNone/>
            </a:pPr>
            <a:r>
              <a:rPr lang="en-US" dirty="0" smtClean="0"/>
              <a:t>Obtain principal disjunctive normal form for </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p>
          <a:p>
            <a:pPr>
              <a:buNone/>
            </a:pPr>
            <a:endParaRPr lang="en-US" dirty="0" smtClean="0"/>
          </a:p>
          <a:p>
            <a:pPr>
              <a:buNone/>
            </a:pPr>
            <a:r>
              <a:rPr lang="en-US" b="1" dirty="0" smtClean="0"/>
              <a:t>Solution:</a:t>
            </a:r>
          </a:p>
          <a:p>
            <a:pPr>
              <a:buNone/>
            </a:pP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t> = [</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sym typeface="Symbol"/>
              </a:rPr>
              <a:t> </a:t>
            </a:r>
            <a:r>
              <a:rPr lang="en-US" dirty="0" smtClean="0"/>
              <a:t> (</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a:t>
            </a:r>
          </a:p>
          <a:p>
            <a:pPr>
              <a:buNone/>
            </a:pPr>
            <a:r>
              <a:rPr lang="en-US" dirty="0" smtClean="0"/>
              <a:t>             = (</a:t>
            </a:r>
            <a:r>
              <a:rPr lang="en-US" i="1" dirty="0" smtClean="0"/>
              <a:t>p</a:t>
            </a:r>
            <a:r>
              <a:rPr lang="en-US" dirty="0" smtClean="0">
                <a:sym typeface="Symbol"/>
              </a:rPr>
              <a:t> </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p</a:t>
            </a:r>
            <a:r>
              <a:rPr lang="en-US" dirty="0" smtClean="0">
                <a:sym typeface="Symbol"/>
              </a:rPr>
              <a:t> </a:t>
            </a:r>
            <a:r>
              <a:rPr lang="en-US" dirty="0" smtClean="0"/>
              <a:t> </a:t>
            </a:r>
            <a:r>
              <a:rPr lang="en-US" dirty="0" smtClean="0">
                <a:sym typeface="Symbol"/>
              </a:rPr>
              <a:t></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sym typeface="Symbol"/>
              </a:rPr>
              <a:t> </a:t>
            </a:r>
            <a:r>
              <a:rPr lang="en-US" dirty="0" smtClean="0"/>
              <a:t> </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sym typeface="Symbol"/>
              </a:rPr>
              <a:t> </a:t>
            </a:r>
            <a:r>
              <a:rPr lang="en-US" dirty="0" smtClean="0"/>
              <a:t> </a:t>
            </a:r>
            <a:r>
              <a:rPr lang="en-US" dirty="0" smtClean="0">
                <a:sym typeface="Symbol"/>
              </a:rPr>
              <a:t></a:t>
            </a:r>
            <a:r>
              <a:rPr lang="en-US" i="1" dirty="0" smtClean="0"/>
              <a:t>p</a:t>
            </a:r>
            <a:r>
              <a:rPr lang="en-US" dirty="0" smtClean="0"/>
              <a:t>)</a:t>
            </a:r>
          </a:p>
          <a:p>
            <a:pPr>
              <a:buNone/>
            </a:pPr>
            <a:r>
              <a:rPr lang="en-US" dirty="0" smtClean="0"/>
              <a:t>             = (</a:t>
            </a:r>
            <a:r>
              <a:rPr lang="en-US" i="1" dirty="0" smtClean="0"/>
              <a:t>p</a:t>
            </a:r>
            <a:r>
              <a:rPr lang="en-US" dirty="0" smtClean="0">
                <a:sym typeface="Symbol"/>
              </a:rPr>
              <a:t> </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p</a:t>
            </a:r>
            <a:r>
              <a:rPr lang="en-US" dirty="0" smtClean="0">
                <a:sym typeface="Symbol"/>
              </a:rPr>
              <a:t> </a:t>
            </a:r>
            <a:r>
              <a:rPr lang="en-US" dirty="0" smtClean="0"/>
              <a:t> </a:t>
            </a:r>
            <a:r>
              <a:rPr lang="en-US" dirty="0" smtClean="0">
                <a:sym typeface="Symbol"/>
              </a:rPr>
              <a:t></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sym typeface="Symbol"/>
              </a:rPr>
              <a:t> </a:t>
            </a:r>
            <a:r>
              <a:rPr lang="en-US" dirty="0" smtClean="0"/>
              <a:t> </a:t>
            </a:r>
            <a:r>
              <a:rPr lang="en-US" dirty="0" smtClean="0">
                <a:sym typeface="Symbol"/>
              </a:rPr>
              <a:t></a:t>
            </a:r>
            <a:r>
              <a:rPr lang="en-US" i="1" dirty="0" smtClean="0"/>
              <a:t>q</a:t>
            </a:r>
            <a:r>
              <a:rPr lang="en-US" dirty="0" smtClean="0"/>
              <a:t>)</a:t>
            </a:r>
          </a:p>
          <a:p>
            <a:pPr>
              <a:buNone/>
            </a:pP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172</a:t>
            </a:fld>
            <a:endParaRPr lang="en-US">
              <a:solidFill>
                <a:srgbClr val="04617B">
                  <a:shade val="90000"/>
                </a:srgbClr>
              </a:solidFill>
            </a:endParaRPr>
          </a:p>
        </p:txBody>
      </p:sp>
    </p:spTree>
    <p:extLst>
      <p:ext uri="{BB962C8B-B14F-4D97-AF65-F5344CB8AC3E}">
        <p14:creationId xmlns:p14="http://schemas.microsoft.com/office/powerpoint/2010/main" val="135857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35480"/>
            <a:ext cx="8229600" cy="4693920"/>
          </a:xfrm>
        </p:spPr>
        <p:txBody>
          <a:bodyPr>
            <a:normAutofit fontScale="77500" lnSpcReduction="20000"/>
          </a:bodyPr>
          <a:lstStyle/>
          <a:p>
            <a:pPr marL="0" indent="0" algn="just">
              <a:buNone/>
            </a:pPr>
            <a:r>
              <a:rPr lang="en-US" b="1" dirty="0" smtClean="0"/>
              <a:t>Example:  </a:t>
            </a:r>
            <a:r>
              <a:rPr lang="en-US" dirty="0" smtClean="0"/>
              <a:t>Obtain principal disjunctive normal form for </a:t>
            </a:r>
          </a:p>
          <a:p>
            <a:pPr marL="0" indent="0" algn="just">
              <a:buNone/>
            </a:pPr>
            <a:r>
              <a:rPr lang="en-US" dirty="0" smtClean="0"/>
              <a:t>(</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sym typeface="Symbol"/>
              </a:rPr>
              <a:t> </a:t>
            </a:r>
            <a:r>
              <a:rPr lang="en-US" dirty="0" smtClean="0"/>
              <a:t> </a:t>
            </a:r>
            <a:r>
              <a:rPr lang="en-US" i="1" dirty="0" smtClean="0"/>
              <a:t>r</a:t>
            </a:r>
            <a:r>
              <a:rPr lang="en-US" dirty="0" smtClean="0"/>
              <a:t>) </a:t>
            </a:r>
            <a:r>
              <a:rPr lang="en-US" dirty="0" smtClean="0">
                <a:sym typeface="Symbol"/>
              </a:rPr>
              <a:t></a:t>
            </a:r>
            <a:r>
              <a:rPr lang="en-US" dirty="0" smtClean="0"/>
              <a:t> (</a:t>
            </a:r>
            <a:r>
              <a:rPr lang="en-US" i="1" dirty="0" smtClean="0"/>
              <a:t>q</a:t>
            </a:r>
            <a:r>
              <a:rPr lang="en-US" dirty="0" smtClean="0">
                <a:sym typeface="Symbol"/>
              </a:rPr>
              <a:t> </a:t>
            </a:r>
            <a:r>
              <a:rPr lang="en-US" dirty="0" smtClean="0"/>
              <a:t> </a:t>
            </a:r>
            <a:r>
              <a:rPr lang="en-US" i="1" dirty="0" smtClean="0"/>
              <a:t>r</a:t>
            </a:r>
            <a:r>
              <a:rPr lang="en-US" dirty="0" smtClean="0"/>
              <a:t>)</a:t>
            </a:r>
          </a:p>
          <a:p>
            <a:pPr marL="0" indent="0" algn="just">
              <a:buNone/>
            </a:pPr>
            <a:endParaRPr lang="en-US" dirty="0" smtClean="0"/>
          </a:p>
          <a:p>
            <a:pPr marL="0" indent="0" algn="just">
              <a:buNone/>
            </a:pPr>
            <a:r>
              <a:rPr lang="en-US" b="1" dirty="0" smtClean="0"/>
              <a:t>Solution:</a:t>
            </a:r>
          </a:p>
          <a:p>
            <a:pPr marL="0" indent="0" algn="just">
              <a:buNone/>
            </a:pPr>
            <a:r>
              <a:rPr lang="en-US" dirty="0" smtClean="0"/>
              <a:t>	 (</a:t>
            </a:r>
            <a:r>
              <a:rPr lang="en-US" i="1" dirty="0" smtClean="0"/>
              <a:t>p</a:t>
            </a:r>
            <a:r>
              <a:rPr lang="en-US" dirty="0" smtClean="0">
                <a:sym typeface="Symbol"/>
              </a:rPr>
              <a:t> </a:t>
            </a:r>
            <a:r>
              <a:rPr lang="en-US" dirty="0" smtClean="0"/>
              <a:t> </a:t>
            </a:r>
            <a:r>
              <a:rPr lang="en-US" i="1" dirty="0" smtClean="0"/>
              <a:t>q</a:t>
            </a:r>
            <a:r>
              <a:rPr lang="en-US" dirty="0" smtClean="0"/>
              <a:t>) = (</a:t>
            </a:r>
            <a:r>
              <a:rPr lang="en-US" i="1" dirty="0" smtClean="0"/>
              <a:t>p</a:t>
            </a:r>
            <a:r>
              <a:rPr lang="en-US" dirty="0" smtClean="0">
                <a:sym typeface="Symbol"/>
              </a:rPr>
              <a:t> </a:t>
            </a:r>
            <a:r>
              <a:rPr lang="en-US" dirty="0" smtClean="0"/>
              <a:t> </a:t>
            </a:r>
            <a:r>
              <a:rPr lang="en-US" i="1" dirty="0" smtClean="0"/>
              <a:t>q</a:t>
            </a:r>
            <a:r>
              <a:rPr lang="en-US" dirty="0" smtClean="0"/>
              <a:t>) </a:t>
            </a:r>
            <a:r>
              <a:rPr lang="en-US" dirty="0" smtClean="0">
                <a:sym typeface="Symbol"/>
              </a:rPr>
              <a:t> </a:t>
            </a:r>
            <a:r>
              <a:rPr lang="en-US" dirty="0" smtClean="0"/>
              <a:t>(</a:t>
            </a:r>
            <a:r>
              <a:rPr lang="en-US" i="1" dirty="0" smtClean="0"/>
              <a:t>r</a:t>
            </a:r>
            <a:r>
              <a:rPr lang="en-US" dirty="0" smtClean="0"/>
              <a:t> </a:t>
            </a:r>
            <a:r>
              <a:rPr lang="en-US" dirty="0" smtClean="0">
                <a:sym typeface="Symbol"/>
              </a:rPr>
              <a:t></a:t>
            </a:r>
            <a:r>
              <a:rPr lang="en-US" dirty="0" smtClean="0"/>
              <a:t> </a:t>
            </a:r>
            <a:r>
              <a:rPr lang="en-US" dirty="0" smtClean="0">
                <a:sym typeface="Symbol"/>
              </a:rPr>
              <a:t></a:t>
            </a:r>
            <a:r>
              <a:rPr lang="en-US" i="1" dirty="0" smtClean="0"/>
              <a:t>r</a:t>
            </a:r>
            <a:r>
              <a:rPr lang="en-US" dirty="0" smtClean="0"/>
              <a:t>)</a:t>
            </a:r>
          </a:p>
          <a:p>
            <a:pPr marL="0" indent="0" algn="just">
              <a:buNone/>
            </a:pPr>
            <a:r>
              <a:rPr lang="en-US" dirty="0" smtClean="0"/>
              <a:t>		= (</a:t>
            </a:r>
            <a:r>
              <a:rPr lang="en-US" i="1" dirty="0" smtClean="0"/>
              <a:t>p</a:t>
            </a:r>
            <a:r>
              <a:rPr lang="en-US" dirty="0" smtClean="0">
                <a:sym typeface="Symbol"/>
              </a:rPr>
              <a:t> </a:t>
            </a:r>
            <a:r>
              <a:rPr lang="en-US" dirty="0" smtClean="0"/>
              <a:t> </a:t>
            </a:r>
            <a:r>
              <a:rPr lang="en-US" i="1" dirty="0" smtClean="0"/>
              <a:t>q</a:t>
            </a:r>
            <a:r>
              <a:rPr lang="en-US" dirty="0" smtClean="0">
                <a:sym typeface="Symbol"/>
              </a:rPr>
              <a:t> </a:t>
            </a:r>
            <a:r>
              <a:rPr lang="en-US" dirty="0" smtClean="0"/>
              <a:t> </a:t>
            </a:r>
            <a:r>
              <a:rPr lang="en-US" i="1" dirty="0" smtClean="0"/>
              <a:t>r</a:t>
            </a:r>
            <a:r>
              <a:rPr lang="en-US" dirty="0" smtClean="0"/>
              <a:t>) </a:t>
            </a:r>
            <a:r>
              <a:rPr lang="en-US" dirty="0" smtClean="0">
                <a:sym typeface="Symbol"/>
              </a:rPr>
              <a:t></a:t>
            </a:r>
            <a:r>
              <a:rPr lang="en-US" dirty="0" smtClean="0"/>
              <a:t> (</a:t>
            </a:r>
            <a:r>
              <a:rPr lang="en-US" i="1" dirty="0" smtClean="0"/>
              <a:t>p</a:t>
            </a:r>
            <a:r>
              <a:rPr lang="en-US" dirty="0" smtClean="0">
                <a:sym typeface="Symbol"/>
              </a:rPr>
              <a:t> </a:t>
            </a:r>
            <a:r>
              <a:rPr lang="en-US" dirty="0" smtClean="0"/>
              <a:t> </a:t>
            </a:r>
            <a:r>
              <a:rPr lang="en-US" i="1" dirty="0" smtClean="0"/>
              <a:t>q</a:t>
            </a:r>
            <a:r>
              <a:rPr lang="en-US" dirty="0" smtClean="0">
                <a:sym typeface="Symbol"/>
              </a:rPr>
              <a:t> </a:t>
            </a:r>
            <a:r>
              <a:rPr lang="en-US" dirty="0" smtClean="0"/>
              <a:t> </a:t>
            </a:r>
            <a:r>
              <a:rPr lang="en-US" dirty="0" smtClean="0">
                <a:sym typeface="Symbol"/>
              </a:rPr>
              <a:t></a:t>
            </a:r>
            <a:r>
              <a:rPr lang="en-US" i="1" dirty="0" smtClean="0"/>
              <a:t>r</a:t>
            </a:r>
            <a:r>
              <a:rPr lang="en-US" dirty="0" smtClean="0"/>
              <a:t>)</a:t>
            </a:r>
          </a:p>
          <a:p>
            <a:pPr marL="0" indent="0" algn="just">
              <a:buNone/>
            </a:pP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i="1" dirty="0" smtClean="0"/>
              <a:t>r</a:t>
            </a:r>
            <a:r>
              <a:rPr lang="en-US" dirty="0" smtClean="0"/>
              <a:t>) = (</a:t>
            </a:r>
            <a:r>
              <a:rPr lang="en-US" dirty="0" smtClean="0">
                <a:sym typeface="Symbol"/>
              </a:rPr>
              <a:t></a:t>
            </a:r>
            <a:r>
              <a:rPr lang="en-US" i="1" dirty="0" smtClean="0"/>
              <a:t>p</a:t>
            </a:r>
            <a:r>
              <a:rPr lang="en-US" dirty="0" smtClean="0"/>
              <a:t> </a:t>
            </a:r>
            <a:r>
              <a:rPr lang="en-US" dirty="0" smtClean="0">
                <a:sym typeface="Symbol"/>
              </a:rPr>
              <a:t> </a:t>
            </a:r>
            <a:r>
              <a:rPr lang="en-US" i="1" dirty="0" smtClean="0"/>
              <a:t>r</a:t>
            </a:r>
            <a:r>
              <a:rPr lang="en-US" dirty="0" smtClean="0"/>
              <a:t>) </a:t>
            </a:r>
            <a:r>
              <a:rPr lang="en-US" dirty="0" smtClean="0">
                <a:sym typeface="Symbol"/>
              </a:rPr>
              <a:t> </a:t>
            </a:r>
            <a:r>
              <a:rPr lang="en-US" dirty="0" smtClean="0"/>
              <a:t>(</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t>)</a:t>
            </a:r>
          </a:p>
          <a:p>
            <a:pPr marL="0" indent="0" algn="just">
              <a:buNone/>
            </a:pPr>
            <a:r>
              <a:rPr lang="en-US" dirty="0" smtClean="0"/>
              <a:t>		 =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i="1" dirty="0" smtClean="0"/>
              <a:t>r</a:t>
            </a:r>
            <a:r>
              <a:rPr lang="en-US" dirty="0" smtClean="0"/>
              <a:t> </a:t>
            </a:r>
            <a:r>
              <a:rPr lang="en-US" dirty="0" smtClean="0">
                <a:sym typeface="Symbol"/>
              </a:rPr>
              <a:t> </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 </a:t>
            </a:r>
            <a:r>
              <a:rPr lang="en-US" dirty="0" smtClean="0">
                <a:sym typeface="Symbol"/>
              </a:rPr>
              <a:t> </a:t>
            </a:r>
            <a:r>
              <a:rPr lang="en-US" i="1" dirty="0" smtClean="0"/>
              <a:t>r</a:t>
            </a:r>
            <a:r>
              <a:rPr lang="en-US" dirty="0" smtClean="0"/>
              <a:t> </a:t>
            </a:r>
            <a:r>
              <a:rPr lang="en-US" dirty="0" smtClean="0">
                <a:sym typeface="Symbol"/>
              </a:rPr>
              <a:t> </a:t>
            </a:r>
            <a:r>
              <a:rPr lang="en-US" i="1" dirty="0" smtClean="0"/>
              <a:t>q</a:t>
            </a:r>
            <a:r>
              <a:rPr lang="en-US" dirty="0" smtClean="0"/>
              <a:t>)</a:t>
            </a:r>
          </a:p>
          <a:p>
            <a:pPr marL="0" indent="0" algn="just">
              <a:buNone/>
            </a:pPr>
            <a:r>
              <a:rPr lang="en-US" dirty="0" smtClean="0"/>
              <a:t>		=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a:t>
            </a:r>
          </a:p>
          <a:p>
            <a:pPr marL="0" indent="0" algn="just">
              <a:buNone/>
            </a:pP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 = (</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 </a:t>
            </a:r>
            <a:r>
              <a:rPr lang="en-US" dirty="0" smtClean="0">
                <a:sym typeface="Symbol"/>
              </a:rPr>
              <a:t></a:t>
            </a:r>
            <a:r>
              <a:rPr lang="en-US" dirty="0" smtClean="0"/>
              <a:t> (</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a:t>
            </a:r>
          </a:p>
          <a:p>
            <a:pPr marL="0" indent="0" algn="just">
              <a:buNone/>
            </a:pPr>
            <a:r>
              <a:rPr lang="en-US" dirty="0" smtClean="0"/>
              <a:t>		= (</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 </a:t>
            </a:r>
            <a:r>
              <a:rPr lang="en-US" dirty="0" smtClean="0">
                <a:sym typeface="Symbol"/>
              </a:rPr>
              <a:t></a:t>
            </a:r>
            <a:r>
              <a:rPr lang="en-US" dirty="0" smtClean="0"/>
              <a:t> </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a:t>
            </a:r>
          </a:p>
          <a:p>
            <a:pPr marL="0" indent="0" algn="just">
              <a:buNone/>
            </a:pPr>
            <a:r>
              <a:rPr lang="en-US" dirty="0" smtClean="0"/>
              <a:t>		= (</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a:t>
            </a:r>
          </a:p>
          <a:p>
            <a:pPr marL="0" indent="0" algn="just">
              <a:buNone/>
            </a:pPr>
            <a:endParaRPr lang="en-US" dirty="0" smtClean="0"/>
          </a:p>
          <a:p>
            <a:pPr marL="0" indent="0" algn="just">
              <a:buNone/>
            </a:pPr>
            <a:r>
              <a:rPr lang="en-US" dirty="0" smtClean="0"/>
              <a:t>Avoiding duplication, the given expression is equivalent to</a:t>
            </a:r>
          </a:p>
          <a:p>
            <a:pPr marL="0" indent="0" algn="just">
              <a:buNone/>
            </a:pPr>
            <a:r>
              <a:rPr lang="en-US" dirty="0" smtClean="0"/>
              <a:t>(</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 </a:t>
            </a:r>
            <a:r>
              <a:rPr lang="en-US" dirty="0" smtClean="0">
                <a:sym typeface="Symbol"/>
              </a:rPr>
              <a:t></a:t>
            </a:r>
            <a:r>
              <a:rPr lang="en-US" dirty="0" smtClean="0"/>
              <a:t> (</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r</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t> </a:t>
            </a:r>
            <a:r>
              <a:rPr lang="en-US" dirty="0" smtClean="0">
                <a:sym typeface="Symbol"/>
              </a:rPr>
              <a:t></a:t>
            </a:r>
            <a:r>
              <a:rPr lang="en-US" dirty="0" smtClean="0"/>
              <a:t> </a:t>
            </a:r>
            <a:r>
              <a:rPr lang="en-US" i="1" dirty="0" smtClean="0"/>
              <a:t>r</a:t>
            </a:r>
            <a:r>
              <a:rPr lang="en-US" dirty="0" smtClean="0"/>
              <a:t>)</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173</a:t>
            </a:fld>
            <a:endParaRPr lang="en-US">
              <a:solidFill>
                <a:srgbClr val="04617B">
                  <a:shade val="90000"/>
                </a:srgbClr>
              </a:solidFill>
            </a:endParaRPr>
          </a:p>
        </p:txBody>
      </p:sp>
    </p:spTree>
    <p:extLst>
      <p:ext uri="{BB962C8B-B14F-4D97-AF65-F5344CB8AC3E}">
        <p14:creationId xmlns:p14="http://schemas.microsoft.com/office/powerpoint/2010/main" val="337279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Principal Conjunctive Normal Form</a:t>
            </a:r>
            <a:endParaRPr lang="en-US" dirty="0"/>
          </a:p>
        </p:txBody>
      </p:sp>
      <p:sp>
        <p:nvSpPr>
          <p:cNvPr id="3" name="Content Placeholder 2"/>
          <p:cNvSpPr>
            <a:spLocks noGrp="1"/>
          </p:cNvSpPr>
          <p:nvPr>
            <p:ph idx="1"/>
          </p:nvPr>
        </p:nvSpPr>
        <p:spPr/>
        <p:txBody>
          <a:bodyPr>
            <a:normAutofit/>
          </a:bodyPr>
          <a:lstStyle/>
          <a:p>
            <a:pPr marL="0" indent="0" algn="just">
              <a:buNone/>
            </a:pPr>
            <a:r>
              <a:rPr lang="en-US" sz="2400" dirty="0" smtClean="0"/>
              <a:t>We define </a:t>
            </a:r>
            <a:r>
              <a:rPr lang="en-US" sz="2400" dirty="0" err="1" smtClean="0"/>
              <a:t>maxterm</a:t>
            </a:r>
            <a:r>
              <a:rPr lang="en-US" sz="2400" dirty="0" smtClean="0"/>
              <a:t> as a dual to </a:t>
            </a:r>
            <a:r>
              <a:rPr lang="en-US" sz="2400" dirty="0" err="1" smtClean="0"/>
              <a:t>minterm</a:t>
            </a:r>
            <a:r>
              <a:rPr lang="en-US" sz="2400" dirty="0" smtClean="0"/>
              <a:t>. For a given number of variables, the </a:t>
            </a:r>
            <a:r>
              <a:rPr lang="en-US" sz="2400" dirty="0" err="1" smtClean="0"/>
              <a:t>maxterm</a:t>
            </a:r>
            <a:r>
              <a:rPr lang="en-US" sz="2400" dirty="0" smtClean="0"/>
              <a:t> consists of disjunctions in which each variable or its negation, but not both, appears only once. It can be seen that each of the </a:t>
            </a:r>
            <a:r>
              <a:rPr lang="en-US" sz="2400" dirty="0" err="1" smtClean="0"/>
              <a:t>maxterms</a:t>
            </a:r>
            <a:r>
              <a:rPr lang="en-US" sz="2400" dirty="0" smtClean="0"/>
              <a:t> has the truth value F for exactly one combination of the truth values of the variables. This is illustrated for two variables below:</a:t>
            </a:r>
          </a:p>
          <a:p>
            <a:pPr marL="0" indent="0" algn="just">
              <a:buNone/>
            </a:pPr>
            <a:endParaRPr lang="en-US" sz="2400" dirty="0"/>
          </a:p>
        </p:txBody>
      </p:sp>
      <p:graphicFrame>
        <p:nvGraphicFramePr>
          <p:cNvPr id="3074" name="Object 2"/>
          <p:cNvGraphicFramePr>
            <a:graphicFrameLocks noChangeAspect="1"/>
          </p:cNvGraphicFramePr>
          <p:nvPr/>
        </p:nvGraphicFramePr>
        <p:xfrm>
          <a:off x="1752600" y="4191000"/>
          <a:ext cx="5664200" cy="2362200"/>
        </p:xfrm>
        <a:graphic>
          <a:graphicData uri="http://schemas.openxmlformats.org/presentationml/2006/ole">
            <mc:AlternateContent xmlns:mc="http://schemas.openxmlformats.org/markup-compatibility/2006">
              <mc:Choice xmlns:v="urn:schemas-microsoft-com:vml" Requires="v">
                <p:oleObj spid="_x0000_s3073" name="Equation" r:id="rId3" imgW="2679480" imgH="1117440" progId="Equation.3">
                  <p:embed/>
                </p:oleObj>
              </mc:Choice>
              <mc:Fallback>
                <p:oleObj name="Equation" r:id="rId3" imgW="2679480" imgH="1117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191000"/>
                        <a:ext cx="5664200" cy="2362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9CA217EF-0505-4C33-BB20-8A8DF2039023}" type="slidenum">
              <a:rPr lang="en-US" smtClean="0">
                <a:solidFill>
                  <a:srgbClr val="04617B">
                    <a:shade val="90000"/>
                  </a:srgbClr>
                </a:solidFill>
              </a:rPr>
              <a:pPr/>
              <a:t>174</a:t>
            </a:fld>
            <a:endParaRPr lang="en-US">
              <a:solidFill>
                <a:srgbClr val="04617B">
                  <a:shade val="90000"/>
                </a:srgbClr>
              </a:solidFill>
            </a:endParaRPr>
          </a:p>
        </p:txBody>
      </p:sp>
    </p:spTree>
    <p:extLst>
      <p:ext uri="{BB962C8B-B14F-4D97-AF65-F5344CB8AC3E}">
        <p14:creationId xmlns:p14="http://schemas.microsoft.com/office/powerpoint/2010/main" val="47716427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pPr marL="0" indent="0" algn="just">
              <a:buNone/>
            </a:pPr>
            <a:r>
              <a:rPr lang="en-US" dirty="0" smtClean="0"/>
              <a:t>For a given formula, an equivalent formula consisting of conjunction of </a:t>
            </a:r>
            <a:r>
              <a:rPr lang="en-US" dirty="0" err="1" smtClean="0"/>
              <a:t>maxterms</a:t>
            </a:r>
            <a:r>
              <a:rPr lang="en-US" dirty="0" smtClean="0"/>
              <a:t> only is known as its principal conjunctive normal form. This normal form is also called the product of sums canonical form.</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175</a:t>
            </a:fld>
            <a:endParaRPr lang="en-US">
              <a:solidFill>
                <a:srgbClr val="04617B">
                  <a:shade val="90000"/>
                </a:srgbClr>
              </a:solidFill>
            </a:endParaRPr>
          </a:p>
        </p:txBody>
      </p:sp>
    </p:spTree>
    <p:extLst>
      <p:ext uri="{BB962C8B-B14F-4D97-AF65-F5344CB8AC3E}">
        <p14:creationId xmlns:p14="http://schemas.microsoft.com/office/powerpoint/2010/main" val="41079339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b="1" dirty="0" smtClean="0"/>
              <a:t>Example:</a:t>
            </a:r>
          </a:p>
          <a:p>
            <a:pPr>
              <a:buNone/>
            </a:pPr>
            <a:r>
              <a:rPr lang="en-US" dirty="0" smtClean="0"/>
              <a:t>Find principal conjunctive normal form for (</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a:t>
            </a:r>
          </a:p>
          <a:p>
            <a:pPr>
              <a:buNone/>
            </a:pPr>
            <a:endParaRPr lang="en-US" dirty="0" smtClean="0"/>
          </a:p>
          <a:p>
            <a:pPr>
              <a:buNone/>
            </a:pPr>
            <a:r>
              <a:rPr lang="en-US" b="1" dirty="0" smtClean="0"/>
              <a:t>Solution:</a:t>
            </a:r>
          </a:p>
          <a:p>
            <a:pPr algn="ctr">
              <a:buNone/>
            </a:pP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 (</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i="1" dirty="0" smtClean="0"/>
              <a:t>p</a:t>
            </a:r>
            <a:r>
              <a:rPr lang="en-US" dirty="0" smtClean="0"/>
              <a:t>)</a:t>
            </a:r>
          </a:p>
          <a:p>
            <a:pPr>
              <a:buNone/>
            </a:pPr>
            <a:r>
              <a:rPr lang="en-US" dirty="0" smtClean="0"/>
              <a:t>				     = (</a:t>
            </a:r>
            <a:r>
              <a:rPr lang="en-US" dirty="0" smtClean="0">
                <a:sym typeface="Symbol"/>
              </a:rPr>
              <a:t></a:t>
            </a:r>
            <a:r>
              <a:rPr lang="en-US" i="1" dirty="0" smtClean="0"/>
              <a:t>p</a:t>
            </a:r>
            <a:r>
              <a:rPr lang="en-US" dirty="0" smtClean="0"/>
              <a:t> </a:t>
            </a:r>
            <a:r>
              <a:rPr lang="en-US" dirty="0" smtClean="0">
                <a:sym typeface="Symbol"/>
              </a:rPr>
              <a:t> </a:t>
            </a:r>
            <a:r>
              <a:rPr lang="en-US" i="1" dirty="0" smtClean="0"/>
              <a:t>q</a:t>
            </a:r>
            <a:r>
              <a:rPr lang="en-US" dirty="0" smtClean="0"/>
              <a:t>) </a:t>
            </a:r>
            <a:r>
              <a:rPr lang="en-US" dirty="0" smtClean="0">
                <a:sym typeface="Symbol"/>
              </a:rPr>
              <a:t> </a:t>
            </a:r>
            <a:r>
              <a:rPr lang="en-US" dirty="0" smtClean="0"/>
              <a:t>(</a:t>
            </a:r>
            <a:r>
              <a:rPr lang="en-US" dirty="0" smtClean="0">
                <a:sym typeface="Symbol"/>
              </a:rPr>
              <a:t></a:t>
            </a:r>
            <a:r>
              <a:rPr lang="en-US" i="1" dirty="0" smtClean="0"/>
              <a:t>q</a:t>
            </a:r>
            <a:r>
              <a:rPr lang="en-US" dirty="0" smtClean="0"/>
              <a:t> </a:t>
            </a:r>
            <a:r>
              <a:rPr lang="en-US" dirty="0" smtClean="0">
                <a:sym typeface="Symbol"/>
              </a:rPr>
              <a:t> </a:t>
            </a:r>
            <a:r>
              <a:rPr lang="en-US" i="1" dirty="0" smtClean="0"/>
              <a:t>p</a:t>
            </a:r>
            <a:r>
              <a:rPr lang="en-US" dirty="0" smtClean="0"/>
              <a:t>)</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176</a:t>
            </a:fld>
            <a:endParaRPr lang="en-US">
              <a:solidFill>
                <a:srgbClr val="04617B">
                  <a:shade val="90000"/>
                </a:srgbClr>
              </a:solidFill>
            </a:endParaRPr>
          </a:p>
        </p:txBody>
      </p:sp>
    </p:spTree>
    <p:extLst>
      <p:ext uri="{BB962C8B-B14F-4D97-AF65-F5344CB8AC3E}">
        <p14:creationId xmlns:p14="http://schemas.microsoft.com/office/powerpoint/2010/main" val="138549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b="1" dirty="0" smtClean="0"/>
              <a:t>Example:</a:t>
            </a:r>
            <a:r>
              <a:rPr lang="en-US" dirty="0" smtClean="0"/>
              <a:t> Find principal conjunctive normal form for </a:t>
            </a:r>
          </a:p>
          <a:p>
            <a:pPr marL="0" indent="0">
              <a:buNone/>
            </a:pPr>
            <a:r>
              <a:rPr lang="en-US" dirty="0" smtClean="0"/>
              <a:t>[(</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t>]</a:t>
            </a:r>
          </a:p>
          <a:p>
            <a:pPr marL="0" indent="0">
              <a:buNone/>
            </a:pPr>
            <a:endParaRPr lang="en-US" dirty="0" smtClean="0"/>
          </a:p>
          <a:p>
            <a:pPr marL="0" indent="0">
              <a:buNone/>
            </a:pPr>
            <a:r>
              <a:rPr lang="en-US" b="1" dirty="0" smtClean="0"/>
              <a:t>Solution:</a:t>
            </a:r>
          </a:p>
          <a:p>
            <a:pPr marL="0" indent="0">
              <a:buNone/>
            </a:pPr>
            <a:r>
              <a:rPr lang="en-US" dirty="0" smtClean="0"/>
              <a:t>[(</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a:t>
            </a:r>
            <a:r>
              <a:rPr lang="en-US" dirty="0" smtClean="0">
                <a:sym typeface="Symbol"/>
              </a:rPr>
              <a:t> </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r>
              <a:rPr lang="en-US" dirty="0" smtClean="0"/>
              <a:t>] = [(</a:t>
            </a:r>
            <a:r>
              <a:rPr lang="en-US" i="1" dirty="0" smtClean="0"/>
              <a:t>p</a:t>
            </a:r>
            <a:r>
              <a:rPr lang="en-US" dirty="0" smtClean="0">
                <a:sym typeface="Symbol"/>
              </a:rPr>
              <a:t> </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i="1" dirty="0" smtClean="0"/>
              <a:t>q</a:t>
            </a:r>
            <a:r>
              <a:rPr lang="en-US" dirty="0" smtClean="0"/>
              <a:t> </a:t>
            </a:r>
            <a:r>
              <a:rPr lang="en-US" dirty="0" smtClean="0">
                <a:sym typeface="Symbol"/>
              </a:rPr>
              <a:t> </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p>
          <a:p>
            <a:pPr marL="0" indent="0">
              <a:buNone/>
            </a:pPr>
            <a:r>
              <a:rPr lang="en-US" dirty="0" smtClean="0"/>
              <a:t>			     = (</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p>
          <a:p>
            <a:pPr marL="0" indent="0">
              <a:buNone/>
            </a:pPr>
            <a:r>
              <a:rPr lang="en-US" dirty="0" smtClean="0"/>
              <a:t>			     = </a:t>
            </a:r>
            <a:r>
              <a:rPr lang="en-US" dirty="0" smtClean="0">
                <a:sym typeface="Symbol"/>
              </a:rPr>
              <a:t></a:t>
            </a:r>
            <a:r>
              <a:rPr lang="en-US" dirty="0" smtClean="0"/>
              <a:t>(</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p>
          <a:p>
            <a:pPr marL="0" indent="0">
              <a:buNone/>
            </a:pPr>
            <a:r>
              <a:rPr lang="en-US" dirty="0" smtClean="0"/>
              <a:t>			     = </a:t>
            </a:r>
            <a:r>
              <a:rPr lang="en-US" dirty="0" smtClean="0">
                <a:sym typeface="Symbol"/>
              </a:rPr>
              <a:t></a:t>
            </a:r>
            <a:r>
              <a:rPr lang="en-US" i="1" dirty="0" smtClean="0"/>
              <a:t>q</a:t>
            </a:r>
            <a:r>
              <a:rPr lang="en-US" dirty="0" smtClean="0"/>
              <a:t> </a:t>
            </a:r>
            <a:r>
              <a:rPr lang="en-US" dirty="0" smtClean="0">
                <a:sym typeface="Symbol"/>
              </a:rPr>
              <a:t></a:t>
            </a:r>
            <a:r>
              <a:rPr lang="en-US" dirty="0" smtClean="0"/>
              <a:t> </a:t>
            </a:r>
            <a:r>
              <a:rPr lang="en-US" dirty="0" smtClean="0">
                <a:sym typeface="Symbol"/>
              </a:rPr>
              <a:t></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p>
          <a:p>
            <a:pPr marL="0" indent="0">
              <a:buNone/>
            </a:pPr>
            <a:r>
              <a:rPr lang="en-US" dirty="0" smtClean="0"/>
              <a:t>			     = </a:t>
            </a:r>
            <a:r>
              <a:rPr lang="en-US" dirty="0" smtClean="0">
                <a:sym typeface="Symbol"/>
              </a:rPr>
              <a:t></a:t>
            </a:r>
            <a:r>
              <a:rPr lang="en-US" i="1" dirty="0" smtClean="0"/>
              <a:t>q</a:t>
            </a:r>
            <a:r>
              <a:rPr lang="en-US" dirty="0" smtClean="0"/>
              <a:t> </a:t>
            </a:r>
            <a:r>
              <a:rPr lang="en-US" dirty="0" smtClean="0">
                <a:sym typeface="Symbol"/>
              </a:rPr>
              <a:t></a:t>
            </a:r>
            <a:r>
              <a:rPr lang="en-US" dirty="0" smtClean="0"/>
              <a:t> </a:t>
            </a:r>
            <a:r>
              <a:rPr lang="en-US" i="1" dirty="0" smtClean="0"/>
              <a:t>p</a:t>
            </a:r>
          </a:p>
          <a:p>
            <a:pPr marL="0" indent="0">
              <a:buNone/>
            </a:pPr>
            <a:r>
              <a:rPr lang="en-US" dirty="0" smtClean="0"/>
              <a:t>	 		     = </a:t>
            </a:r>
            <a:r>
              <a:rPr lang="en-US" i="1" dirty="0" smtClean="0"/>
              <a:t>p</a:t>
            </a:r>
            <a:r>
              <a:rPr lang="en-US" dirty="0" smtClean="0"/>
              <a:t> </a:t>
            </a:r>
            <a:r>
              <a:rPr lang="en-US" dirty="0" smtClean="0">
                <a:sym typeface="Symbol"/>
              </a:rPr>
              <a:t></a:t>
            </a:r>
            <a:r>
              <a:rPr lang="en-US" dirty="0" smtClean="0"/>
              <a:t> </a:t>
            </a:r>
            <a:r>
              <a:rPr lang="en-US" dirty="0" smtClean="0">
                <a:sym typeface="Symbol"/>
              </a:rPr>
              <a:t></a:t>
            </a:r>
            <a:r>
              <a:rPr lang="en-US" i="1" dirty="0" smtClean="0"/>
              <a:t>q</a:t>
            </a:r>
            <a:endParaRPr lang="en-US" i="1"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177</a:t>
            </a:fld>
            <a:endParaRPr lang="en-US">
              <a:solidFill>
                <a:srgbClr val="04617B">
                  <a:shade val="90000"/>
                </a:srgbClr>
              </a:solidFill>
            </a:endParaRPr>
          </a:p>
        </p:txBody>
      </p:sp>
    </p:spTree>
    <p:extLst>
      <p:ext uri="{BB962C8B-B14F-4D97-AF65-F5344CB8AC3E}">
        <p14:creationId xmlns:p14="http://schemas.microsoft.com/office/powerpoint/2010/main" val="119766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pPr marL="0" indent="0" algn="just">
              <a:buNone/>
            </a:pPr>
            <a:r>
              <a:rPr lang="en-US" dirty="0" smtClean="0"/>
              <a:t>A formula F in the first order logic is said to be in a </a:t>
            </a:r>
            <a:r>
              <a:rPr lang="en-US" dirty="0" err="1" smtClean="0"/>
              <a:t>prenex</a:t>
            </a:r>
            <a:r>
              <a:rPr lang="en-US" dirty="0" smtClean="0"/>
              <a:t> normal form if and only if the formula F is in the form of (Q</a:t>
            </a:r>
            <a:r>
              <a:rPr lang="en-US" baseline="-25000" dirty="0" smtClean="0"/>
              <a:t>1</a:t>
            </a:r>
            <a:r>
              <a:rPr lang="en-US" dirty="0" smtClean="0"/>
              <a:t>x</a:t>
            </a:r>
            <a:r>
              <a:rPr lang="en-US" baseline="-25000" dirty="0" smtClean="0"/>
              <a:t>1</a:t>
            </a:r>
            <a:r>
              <a:rPr lang="en-US" dirty="0" smtClean="0"/>
              <a:t>)…(</a:t>
            </a:r>
            <a:r>
              <a:rPr lang="en-US" dirty="0" err="1" smtClean="0"/>
              <a:t>Q</a:t>
            </a:r>
            <a:r>
              <a:rPr lang="en-US" i="1" baseline="-25000" dirty="0" err="1" smtClean="0"/>
              <a:t>n</a:t>
            </a:r>
            <a:r>
              <a:rPr lang="en-US" dirty="0" err="1" smtClean="0"/>
              <a:t>x</a:t>
            </a:r>
            <a:r>
              <a:rPr lang="en-US" i="1" baseline="-25000" dirty="0" err="1" smtClean="0"/>
              <a:t>n</a:t>
            </a:r>
            <a:r>
              <a:rPr lang="en-US" dirty="0" smtClean="0"/>
              <a:t>)(M) where every (</a:t>
            </a:r>
            <a:r>
              <a:rPr lang="en-US" dirty="0" err="1" smtClean="0"/>
              <a:t>Q</a:t>
            </a:r>
            <a:r>
              <a:rPr lang="en-US" i="1" baseline="-25000" dirty="0" err="1" smtClean="0"/>
              <a:t>i</a:t>
            </a:r>
            <a:r>
              <a:rPr lang="en-US" dirty="0" err="1" smtClean="0"/>
              <a:t>x</a:t>
            </a:r>
            <a:r>
              <a:rPr lang="en-US" i="1" baseline="-25000" dirty="0" err="1" smtClean="0"/>
              <a:t>i</a:t>
            </a:r>
            <a:r>
              <a:rPr lang="en-US" dirty="0" smtClean="0"/>
              <a:t>), </a:t>
            </a:r>
            <a:r>
              <a:rPr lang="en-US" i="1" dirty="0" err="1" smtClean="0"/>
              <a:t>i</a:t>
            </a:r>
            <a:r>
              <a:rPr lang="en-US" dirty="0" smtClean="0"/>
              <a:t> = 1, …</a:t>
            </a:r>
            <a:r>
              <a:rPr lang="en-US" i="1" dirty="0" smtClean="0"/>
              <a:t>n</a:t>
            </a:r>
            <a:r>
              <a:rPr lang="en-US" dirty="0" smtClean="0"/>
              <a:t> is either (</a:t>
            </a:r>
            <a:r>
              <a:rPr lang="en-US" dirty="0" smtClean="0">
                <a:sym typeface="Symbol"/>
              </a:rPr>
              <a:t> </a:t>
            </a:r>
            <a:r>
              <a:rPr lang="en-US" dirty="0" smtClean="0"/>
              <a:t>x</a:t>
            </a:r>
            <a:r>
              <a:rPr lang="en-US" i="1" baseline="-25000" dirty="0" smtClean="0"/>
              <a:t>i</a:t>
            </a:r>
            <a:r>
              <a:rPr lang="en-US" dirty="0" smtClean="0"/>
              <a:t>) or (</a:t>
            </a:r>
            <a:r>
              <a:rPr lang="en-US" dirty="0" smtClean="0">
                <a:sym typeface="Symbol"/>
              </a:rPr>
              <a:t> </a:t>
            </a:r>
            <a:r>
              <a:rPr lang="en-US" dirty="0" smtClean="0"/>
              <a:t>x</a:t>
            </a:r>
            <a:r>
              <a:rPr lang="en-US" i="1" baseline="-25000" dirty="0" smtClean="0"/>
              <a:t>i</a:t>
            </a:r>
            <a:r>
              <a:rPr lang="en-US" dirty="0" smtClean="0"/>
              <a:t>), and M is a formula containing no quantifiers.</a:t>
            </a:r>
          </a:p>
          <a:p>
            <a:pPr marL="0" indent="0" algn="just">
              <a:buNone/>
            </a:pPr>
            <a:r>
              <a:rPr lang="en-US" dirty="0" smtClean="0"/>
              <a:t>(Q</a:t>
            </a:r>
            <a:r>
              <a:rPr lang="en-US" baseline="-25000" dirty="0" smtClean="0"/>
              <a:t>1</a:t>
            </a:r>
            <a:r>
              <a:rPr lang="en-US" dirty="0" smtClean="0"/>
              <a:t>x</a:t>
            </a:r>
            <a:r>
              <a:rPr lang="en-US" baseline="-25000" dirty="0" smtClean="0"/>
              <a:t>1</a:t>
            </a:r>
            <a:r>
              <a:rPr lang="en-US" dirty="0" smtClean="0"/>
              <a:t>)…(</a:t>
            </a:r>
            <a:r>
              <a:rPr lang="en-US" dirty="0" err="1" smtClean="0"/>
              <a:t>Q</a:t>
            </a:r>
            <a:r>
              <a:rPr lang="en-US" i="1" baseline="-25000" dirty="0" err="1" smtClean="0"/>
              <a:t>n</a:t>
            </a:r>
            <a:r>
              <a:rPr lang="en-US" dirty="0" err="1" smtClean="0"/>
              <a:t>x</a:t>
            </a:r>
            <a:r>
              <a:rPr lang="en-US" i="1" baseline="-25000" dirty="0" err="1" smtClean="0"/>
              <a:t>n</a:t>
            </a:r>
            <a:r>
              <a:rPr lang="en-US" dirty="0" smtClean="0"/>
              <a:t>) is called the </a:t>
            </a:r>
            <a:r>
              <a:rPr lang="en-US" dirty="0" smtClean="0">
                <a:solidFill>
                  <a:srgbClr val="FF0000"/>
                </a:solidFill>
              </a:rPr>
              <a:t>prefix</a:t>
            </a:r>
            <a:r>
              <a:rPr lang="en-US" dirty="0" smtClean="0"/>
              <a:t> and M is called the </a:t>
            </a:r>
            <a:r>
              <a:rPr lang="en-US" dirty="0" smtClean="0">
                <a:solidFill>
                  <a:srgbClr val="FF0000"/>
                </a:solidFill>
              </a:rPr>
              <a:t>matrix</a:t>
            </a:r>
            <a:r>
              <a:rPr lang="en-US" dirty="0" smtClean="0"/>
              <a:t> of the formula F.</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178</a:t>
            </a:fld>
            <a:endParaRPr lang="en-US">
              <a:solidFill>
                <a:srgbClr val="04617B">
                  <a:shade val="90000"/>
                </a:srgbClr>
              </a:solidFill>
            </a:endParaRPr>
          </a:p>
        </p:txBody>
      </p:sp>
    </p:spTree>
    <p:extLst>
      <p:ext uri="{BB962C8B-B14F-4D97-AF65-F5344CB8AC3E}">
        <p14:creationId xmlns:p14="http://schemas.microsoft.com/office/powerpoint/2010/main" val="204218660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smtClean="0">
                <a:sym typeface="Symbol"/>
              </a:rPr>
              <a:t> </a:t>
            </a:r>
            <a:r>
              <a:rPr lang="en-US" dirty="0" smtClean="0"/>
              <a:t>x)(</a:t>
            </a:r>
            <a:r>
              <a:rPr lang="en-US" dirty="0" smtClean="0">
                <a:sym typeface="Symbol"/>
              </a:rPr>
              <a:t> </a:t>
            </a:r>
            <a:r>
              <a:rPr lang="en-US" dirty="0" smtClean="0"/>
              <a:t>y)(P(x, y) </a:t>
            </a:r>
            <a:r>
              <a:rPr lang="en-US" dirty="0" smtClean="0">
                <a:sym typeface="Symbol"/>
              </a:rPr>
              <a:t></a:t>
            </a:r>
            <a:r>
              <a:rPr lang="en-US" dirty="0" smtClean="0"/>
              <a:t> Q(y))</a:t>
            </a:r>
          </a:p>
          <a:p>
            <a:pPr marL="0" indent="0">
              <a:buNone/>
            </a:pPr>
            <a:endParaRPr lang="en-US" dirty="0" smtClean="0"/>
          </a:p>
          <a:p>
            <a:pPr marL="0" indent="0">
              <a:buNone/>
            </a:pPr>
            <a:r>
              <a:rPr lang="en-US" dirty="0" smtClean="0">
                <a:sym typeface="Symbol"/>
              </a:rPr>
              <a:t> </a:t>
            </a:r>
            <a:r>
              <a:rPr lang="en-US" dirty="0" smtClean="0"/>
              <a:t>x </a:t>
            </a:r>
            <a:r>
              <a:rPr lang="en-US" dirty="0" smtClean="0">
                <a:sym typeface="Symbol"/>
              </a:rPr>
              <a:t> </a:t>
            </a:r>
            <a:r>
              <a:rPr lang="en-US" dirty="0" smtClean="0"/>
              <a:t>y</a:t>
            </a:r>
            <a:r>
              <a:rPr lang="en-US" dirty="0" smtClean="0">
                <a:sym typeface="Symbol"/>
              </a:rPr>
              <a:t>  </a:t>
            </a:r>
            <a:r>
              <a:rPr lang="en-US" dirty="0" smtClean="0"/>
              <a:t>z(Q(x,  y) </a:t>
            </a:r>
            <a:r>
              <a:rPr lang="en-US" dirty="0" smtClean="0">
                <a:sym typeface="Symbol"/>
              </a:rPr>
              <a:t></a:t>
            </a:r>
            <a:r>
              <a:rPr lang="en-US" dirty="0" smtClean="0"/>
              <a:t> R(z)) are in </a:t>
            </a:r>
            <a:r>
              <a:rPr lang="en-US" dirty="0" err="1" smtClean="0"/>
              <a:t>prenex</a:t>
            </a:r>
            <a:r>
              <a:rPr lang="en-US" dirty="0" smtClean="0"/>
              <a:t> normal form.</a:t>
            </a:r>
          </a:p>
          <a:p>
            <a:pPr marL="0" indent="0" algn="just">
              <a:buNone/>
            </a:pP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179</a:t>
            </a:fld>
            <a:endParaRPr lang="en-US">
              <a:solidFill>
                <a:srgbClr val="04617B">
                  <a:shade val="90000"/>
                </a:srgbClr>
              </a:solidFill>
            </a:endParaRPr>
          </a:p>
        </p:txBody>
      </p:sp>
    </p:spTree>
    <p:extLst>
      <p:ext uri="{BB962C8B-B14F-4D97-AF65-F5344CB8AC3E}">
        <p14:creationId xmlns:p14="http://schemas.microsoft.com/office/powerpoint/2010/main" val="17725742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Ways of Expressing </a:t>
            </a:r>
            <a:r>
              <a:rPr lang="en-US" sz="5400" i="1" dirty="0" err="1" smtClean="0">
                <a:latin typeface="Cambria Math" pitchFamily="18" charset="0"/>
                <a:ea typeface="Cambria Math" pitchFamily="18" charset="0"/>
              </a:rPr>
              <a:t>p</a:t>
            </a:r>
            <a:r>
              <a:rPr lang="en-US" sz="5400" i="1" dirty="0" smtClean="0">
                <a:latin typeface="Cambria Math" pitchFamily="18" charset="0"/>
                <a:ea typeface="Cambria Math" pitchFamily="18" charset="0"/>
              </a:rPr>
              <a:t> </a:t>
            </a:r>
            <a:r>
              <a:rPr lang="en-US" sz="5400" dirty="0" smtClean="0">
                <a:latin typeface="Cambria Math"/>
                <a:ea typeface="Cambria Math"/>
              </a:rPr>
              <a:t>→</a:t>
            </a:r>
            <a:r>
              <a:rPr lang="en-US" sz="5400" i="1" dirty="0" err="1" smtClean="0">
                <a:latin typeface="Cambria Math" pitchFamily="18" charset="0"/>
                <a:ea typeface="Cambria Math" pitchFamily="18" charset="0"/>
              </a:rPr>
              <a:t>q</a:t>
            </a:r>
            <a:r>
              <a:rPr lang="en-US" dirty="0" smtClean="0"/>
              <a:t>  </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    </a:t>
            </a:r>
          </a:p>
          <a:p>
            <a:pPr>
              <a:buNone/>
            </a:pPr>
            <a:r>
              <a:rPr lang="en-US" b="1" dirty="0" smtClean="0"/>
              <a:t>    if</a:t>
            </a:r>
            <a:r>
              <a:rPr lang="en-US" dirty="0" smtClean="0"/>
              <a:t> </a:t>
            </a:r>
            <a:r>
              <a:rPr lang="en-US" i="1" dirty="0" smtClean="0">
                <a:latin typeface="Cambria Math" pitchFamily="18" charset="0"/>
                <a:ea typeface="Cambria Math" pitchFamily="18" charset="0"/>
              </a:rPr>
              <a:t>p</a:t>
            </a:r>
            <a:r>
              <a:rPr lang="en-US" dirty="0" smtClean="0"/>
              <a:t>, </a:t>
            </a:r>
            <a:r>
              <a:rPr lang="en-US" b="1" dirty="0" smtClean="0"/>
              <a:t>then</a:t>
            </a:r>
            <a:r>
              <a:rPr lang="en-US" dirty="0" smtClean="0"/>
              <a:t> </a:t>
            </a:r>
            <a:r>
              <a:rPr lang="en-US" i="1" dirty="0" err="1" smtClean="0">
                <a:latin typeface="Cambria Math" pitchFamily="18" charset="0"/>
                <a:ea typeface="Cambria Math" pitchFamily="18" charset="0"/>
              </a:rPr>
              <a:t>q</a:t>
            </a:r>
            <a:r>
              <a:rPr lang="en-US" dirty="0" smtClean="0"/>
              <a:t>                    </a:t>
            </a:r>
            <a:r>
              <a:rPr lang="en-US" i="1" dirty="0" err="1" smtClean="0">
                <a:latin typeface="Cambria Math" pitchFamily="18" charset="0"/>
                <a:ea typeface="Cambria Math" pitchFamily="18" charset="0"/>
              </a:rPr>
              <a:t>p</a:t>
            </a:r>
            <a:r>
              <a:rPr lang="en-US" dirty="0" smtClean="0"/>
              <a:t> </a:t>
            </a:r>
            <a:r>
              <a:rPr lang="en-US" b="1" dirty="0" smtClean="0"/>
              <a:t>implies</a:t>
            </a:r>
            <a:r>
              <a:rPr lang="en-US" dirty="0" smtClean="0"/>
              <a:t> </a:t>
            </a:r>
            <a:r>
              <a:rPr lang="en-US" i="1" dirty="0" smtClean="0">
                <a:latin typeface="Cambria Math" pitchFamily="18" charset="0"/>
                <a:ea typeface="Cambria Math" pitchFamily="18" charset="0"/>
              </a:rPr>
              <a:t>q</a:t>
            </a:r>
            <a:r>
              <a:rPr lang="en-US" dirty="0" smtClean="0"/>
              <a:t> </a:t>
            </a:r>
          </a:p>
          <a:p>
            <a:pPr>
              <a:buNone/>
            </a:pPr>
            <a:r>
              <a:rPr lang="en-US" dirty="0" smtClean="0"/>
              <a:t>    </a:t>
            </a:r>
            <a:r>
              <a:rPr lang="en-US" b="1" dirty="0" smtClean="0"/>
              <a:t>if </a:t>
            </a:r>
            <a:r>
              <a:rPr lang="en-US" i="1" dirty="0" smtClean="0">
                <a:latin typeface="Cambria Math" pitchFamily="18" charset="0"/>
                <a:ea typeface="Cambria Math" pitchFamily="18" charset="0"/>
              </a:rPr>
              <a:t>p</a:t>
            </a:r>
            <a:r>
              <a:rPr lang="en-US" dirty="0" smtClean="0"/>
              <a:t>, </a:t>
            </a:r>
            <a:r>
              <a:rPr lang="en-US" i="1" dirty="0" smtClean="0">
                <a:latin typeface="Cambria Math" pitchFamily="18" charset="0"/>
                <a:ea typeface="Cambria Math" pitchFamily="18" charset="0"/>
              </a:rPr>
              <a:t>q</a:t>
            </a:r>
            <a:r>
              <a:rPr lang="en-US" dirty="0" smtClean="0"/>
              <a:t>                             </a:t>
            </a:r>
            <a:r>
              <a:rPr lang="en-US" i="1" dirty="0">
                <a:latin typeface="Cambria Math" pitchFamily="18" charset="0"/>
                <a:ea typeface="Cambria Math" pitchFamily="18" charset="0"/>
              </a:rPr>
              <a:t>p</a:t>
            </a:r>
            <a:r>
              <a:rPr lang="en-US" dirty="0" smtClean="0"/>
              <a:t> </a:t>
            </a:r>
            <a:r>
              <a:rPr lang="en-US" b="1" dirty="0" smtClean="0"/>
              <a:t>only if </a:t>
            </a:r>
            <a:r>
              <a:rPr lang="en-US" i="1" dirty="0">
                <a:latin typeface="Cambria Math" pitchFamily="18" charset="0"/>
                <a:ea typeface="Cambria Math" pitchFamily="18" charset="0"/>
              </a:rPr>
              <a:t>q</a:t>
            </a:r>
            <a:r>
              <a:rPr lang="en-US" dirty="0" smtClean="0"/>
              <a:t>         </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q</a:t>
            </a:r>
            <a:r>
              <a:rPr lang="en-US" dirty="0" smtClean="0"/>
              <a:t> </a:t>
            </a:r>
            <a:r>
              <a:rPr lang="en-US" b="1" dirty="0" smtClean="0"/>
              <a:t>unless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p</a:t>
            </a:r>
            <a:r>
              <a:rPr lang="en-US" dirty="0" smtClean="0"/>
              <a:t>                 </a:t>
            </a:r>
            <a:r>
              <a:rPr lang="en-US" i="1" dirty="0" smtClean="0">
                <a:latin typeface="Cambria Math" pitchFamily="18" charset="0"/>
                <a:ea typeface="Cambria Math" pitchFamily="18" charset="0"/>
              </a:rPr>
              <a:t>q</a:t>
            </a:r>
            <a:r>
              <a:rPr lang="en-US" dirty="0" smtClean="0"/>
              <a:t> </a:t>
            </a:r>
            <a:r>
              <a:rPr lang="en-US" b="1" dirty="0" smtClean="0"/>
              <a:t>when</a:t>
            </a:r>
            <a:r>
              <a:rPr lang="en-US" dirty="0" smtClean="0"/>
              <a:t> </a:t>
            </a:r>
            <a:r>
              <a:rPr lang="en-US" i="1" dirty="0" smtClean="0">
                <a:latin typeface="Cambria Math" pitchFamily="18" charset="0"/>
                <a:ea typeface="Cambria Math" pitchFamily="18" charset="0"/>
              </a:rPr>
              <a:t>p</a:t>
            </a:r>
            <a:endParaRPr lang="en-US" dirty="0" smtClean="0"/>
          </a:p>
          <a:p>
            <a:pPr>
              <a:buNone/>
            </a:pPr>
            <a:r>
              <a:rPr lang="en-US" dirty="0" smtClean="0"/>
              <a:t>    </a:t>
            </a:r>
            <a:r>
              <a:rPr lang="en-US" i="1" dirty="0" smtClean="0">
                <a:latin typeface="Cambria Math" pitchFamily="18" charset="0"/>
                <a:ea typeface="Cambria Math" pitchFamily="18" charset="0"/>
              </a:rPr>
              <a:t>q</a:t>
            </a:r>
            <a:r>
              <a:rPr lang="en-US" dirty="0" smtClean="0"/>
              <a:t> </a:t>
            </a:r>
            <a:r>
              <a:rPr lang="en-US" b="1" dirty="0" smtClean="0"/>
              <a:t>if</a:t>
            </a:r>
            <a:r>
              <a:rPr lang="en-US" dirty="0" smtClean="0"/>
              <a:t> </a:t>
            </a:r>
            <a:r>
              <a:rPr lang="en-US" i="1" dirty="0" err="1" smtClean="0">
                <a:latin typeface="Cambria Math" pitchFamily="18" charset="0"/>
                <a:ea typeface="Cambria Math" pitchFamily="18" charset="0"/>
              </a:rPr>
              <a:t>p</a:t>
            </a:r>
            <a:r>
              <a:rPr lang="en-US" i="1" dirty="0" smtClean="0">
                <a:latin typeface="Cambria Math" pitchFamily="18" charset="0"/>
                <a:ea typeface="Cambria Math" pitchFamily="18" charset="0"/>
              </a:rPr>
              <a:t>                                  </a:t>
            </a:r>
            <a:r>
              <a:rPr lang="en-US" i="1" dirty="0" err="1" smtClean="0">
                <a:latin typeface="Cambria Math" pitchFamily="18" charset="0"/>
                <a:ea typeface="Cambria Math" pitchFamily="18" charset="0"/>
              </a:rPr>
              <a:t>p</a:t>
            </a:r>
            <a:r>
              <a:rPr lang="en-US" dirty="0" smtClean="0"/>
              <a:t> </a:t>
            </a:r>
            <a:r>
              <a:rPr lang="en-US" b="1" dirty="0" smtClean="0"/>
              <a:t>is sufficient for </a:t>
            </a:r>
            <a:r>
              <a:rPr lang="en-US" i="1" dirty="0" err="1" smtClean="0">
                <a:latin typeface="Cambria Math" pitchFamily="18" charset="0"/>
                <a:ea typeface="Cambria Math" pitchFamily="18" charset="0"/>
              </a:rPr>
              <a:t>q</a:t>
            </a:r>
            <a:r>
              <a:rPr lang="en-US" dirty="0" smtClean="0"/>
              <a:t> </a:t>
            </a:r>
          </a:p>
          <a:p>
            <a:pPr>
              <a:buNone/>
            </a:pPr>
            <a:r>
              <a:rPr lang="en-US" dirty="0" smtClean="0"/>
              <a:t>    </a:t>
            </a:r>
            <a:r>
              <a:rPr lang="en-US" i="1" dirty="0" smtClean="0">
                <a:latin typeface="Cambria Math" pitchFamily="18" charset="0"/>
                <a:ea typeface="Cambria Math" pitchFamily="18" charset="0"/>
              </a:rPr>
              <a:t>q</a:t>
            </a:r>
            <a:r>
              <a:rPr lang="en-US" dirty="0" smtClean="0"/>
              <a:t> </a:t>
            </a:r>
            <a:r>
              <a:rPr lang="en-US" b="1" dirty="0" smtClean="0"/>
              <a:t>whenever</a:t>
            </a:r>
            <a:r>
              <a:rPr lang="en-US" dirty="0" smtClean="0"/>
              <a:t> </a:t>
            </a:r>
            <a:r>
              <a:rPr lang="en-US" i="1" dirty="0" err="1" smtClean="0">
                <a:latin typeface="Cambria Math" pitchFamily="18" charset="0"/>
                <a:ea typeface="Cambria Math" pitchFamily="18" charset="0"/>
              </a:rPr>
              <a:t>p</a:t>
            </a:r>
            <a:r>
              <a:rPr lang="en-US" i="1" dirty="0" smtClean="0">
                <a:latin typeface="Cambria Math" pitchFamily="18" charset="0"/>
                <a:ea typeface="Cambria Math" pitchFamily="18" charset="0"/>
              </a:rPr>
              <a:t>                </a:t>
            </a:r>
            <a:r>
              <a:rPr lang="en-US" i="1" dirty="0" err="1" smtClean="0">
                <a:latin typeface="Cambria Math" pitchFamily="18" charset="0"/>
                <a:ea typeface="Cambria Math" pitchFamily="18" charset="0"/>
              </a:rPr>
              <a:t>q</a:t>
            </a:r>
            <a:r>
              <a:rPr lang="en-US" dirty="0" smtClean="0"/>
              <a:t> </a:t>
            </a:r>
            <a:r>
              <a:rPr lang="en-US" b="1" dirty="0" smtClean="0"/>
              <a:t>is necessary when </a:t>
            </a:r>
            <a:r>
              <a:rPr lang="en-US" i="1" dirty="0" err="1" smtClean="0">
                <a:latin typeface="Cambria Math" pitchFamily="18" charset="0"/>
                <a:ea typeface="Cambria Math" pitchFamily="18" charset="0"/>
              </a:rPr>
              <a:t>p</a:t>
            </a:r>
            <a:endParaRPr lang="en-US" dirty="0" smtClean="0"/>
          </a:p>
          <a:p>
            <a:pPr>
              <a:buNone/>
            </a:pPr>
            <a:r>
              <a:rPr lang="en-US" dirty="0" smtClean="0"/>
              <a:t>    </a:t>
            </a:r>
            <a:r>
              <a:rPr lang="en-US" i="1" dirty="0" smtClean="0">
                <a:latin typeface="Cambria Math" pitchFamily="18" charset="0"/>
                <a:ea typeface="Cambria Math" pitchFamily="18" charset="0"/>
              </a:rPr>
              <a:t>q</a:t>
            </a:r>
            <a:r>
              <a:rPr lang="en-US" dirty="0" smtClean="0"/>
              <a:t> </a:t>
            </a:r>
            <a:r>
              <a:rPr lang="en-US" b="1" dirty="0" smtClean="0"/>
              <a:t>follows from </a:t>
            </a:r>
            <a:r>
              <a:rPr lang="en-US" i="1" dirty="0" err="1" smtClean="0">
                <a:latin typeface="Cambria Math" pitchFamily="18" charset="0"/>
                <a:ea typeface="Cambria Math" pitchFamily="18" charset="0"/>
              </a:rPr>
              <a:t>p</a:t>
            </a:r>
            <a:endParaRPr lang="en-US" i="1" dirty="0" smtClean="0">
              <a:latin typeface="Cambria Math" pitchFamily="18" charset="0"/>
              <a:ea typeface="Cambria Math" pitchFamily="18" charset="0"/>
            </a:endParaRPr>
          </a:p>
          <a:p>
            <a:pPr>
              <a:buNone/>
            </a:pPr>
            <a:endParaRPr lang="en-US" dirty="0" smtClean="0"/>
          </a:p>
          <a:p>
            <a:pPr>
              <a:buNone/>
            </a:pPr>
            <a:r>
              <a:rPr lang="en-US" dirty="0" smtClean="0"/>
              <a:t>     </a:t>
            </a:r>
            <a:r>
              <a:rPr lang="en-US" b="1" dirty="0" smtClean="0"/>
              <a:t>a </a:t>
            </a:r>
            <a:r>
              <a:rPr lang="en-US" b="1" dirty="0" smtClean="0">
                <a:solidFill>
                  <a:srgbClr val="FF0000"/>
                </a:solidFill>
              </a:rPr>
              <a:t>necessary</a:t>
            </a:r>
            <a:r>
              <a:rPr lang="en-US" b="1" dirty="0" smtClean="0"/>
              <a:t> condition when </a:t>
            </a:r>
            <a:r>
              <a:rPr lang="en-US" i="1" dirty="0" err="1" smtClean="0">
                <a:latin typeface="Cambria Math" pitchFamily="18" charset="0"/>
                <a:ea typeface="Cambria Math" pitchFamily="18" charset="0"/>
              </a:rPr>
              <a:t>p</a:t>
            </a:r>
            <a:r>
              <a:rPr lang="en-US" dirty="0" smtClean="0"/>
              <a:t> </a:t>
            </a:r>
            <a:r>
              <a:rPr lang="en-US" b="1" dirty="0" smtClean="0"/>
              <a:t>is true is</a:t>
            </a:r>
            <a:r>
              <a:rPr lang="en-US" dirty="0" smtClean="0"/>
              <a:t> </a:t>
            </a:r>
            <a:r>
              <a:rPr lang="en-US" i="1" dirty="0" smtClean="0"/>
              <a:t>q</a:t>
            </a:r>
            <a:endParaRPr lang="en-US" dirty="0" smtClean="0"/>
          </a:p>
          <a:p>
            <a:pPr>
              <a:buNone/>
            </a:pPr>
            <a:r>
              <a:rPr lang="en-US" dirty="0" smtClean="0"/>
              <a:t>     </a:t>
            </a:r>
            <a:r>
              <a:rPr lang="en-US" b="1" dirty="0" smtClean="0"/>
              <a:t>a </a:t>
            </a:r>
            <a:r>
              <a:rPr lang="en-US" b="1" dirty="0" smtClean="0">
                <a:solidFill>
                  <a:srgbClr val="FF0000"/>
                </a:solidFill>
              </a:rPr>
              <a:t>sufficient </a:t>
            </a:r>
            <a:r>
              <a:rPr lang="en-US" b="1" dirty="0" smtClean="0"/>
              <a:t>condition for </a:t>
            </a:r>
            <a:r>
              <a:rPr lang="en-US" i="1" dirty="0" smtClean="0">
                <a:latin typeface="Cambria Math" pitchFamily="18" charset="0"/>
                <a:ea typeface="Cambria Math" pitchFamily="18" charset="0"/>
              </a:rPr>
              <a:t>q</a:t>
            </a:r>
            <a:r>
              <a:rPr lang="en-US" dirty="0" smtClean="0"/>
              <a:t> </a:t>
            </a:r>
            <a:r>
              <a:rPr lang="en-US" b="1" dirty="0" smtClean="0"/>
              <a:t>is</a:t>
            </a:r>
            <a:r>
              <a:rPr lang="en-US" dirty="0" smtClean="0"/>
              <a:t> </a:t>
            </a:r>
            <a:r>
              <a:rPr lang="en-US" i="1" dirty="0" smtClean="0">
                <a:latin typeface="Cambria Math" pitchFamily="18" charset="0"/>
                <a:ea typeface="Cambria Math" pitchFamily="18" charset="0"/>
              </a:rPr>
              <a:t>p</a:t>
            </a:r>
            <a:endParaRPr lang="en-US" dirty="0" smtClean="0"/>
          </a:p>
          <a:p>
            <a:pPr>
              <a:buNone/>
            </a:pPr>
            <a:endParaRPr lang="en-US" dirty="0"/>
          </a:p>
        </p:txBody>
      </p:sp>
      <p:sp>
        <p:nvSpPr>
          <p:cNvPr id="6" name="Oval 5"/>
          <p:cNvSpPr/>
          <p:nvPr/>
        </p:nvSpPr>
        <p:spPr>
          <a:xfrm>
            <a:off x="533400" y="2514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3400" y="2895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33400" y="3352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33400" y="3733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33400" y="4114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3400" y="4495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33400" y="53340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3400" y="57150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81400" y="2514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81400" y="3733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581400" y="3276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581400" y="41148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581400" y="2895600"/>
            <a:ext cx="76200" cy="762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18</a:t>
            </a:fld>
            <a:endParaRPr 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334000"/>
          </a:xfrm>
        </p:spPr>
        <p:txBody>
          <a:bodyPr>
            <a:normAutofit fontScale="92500" lnSpcReduction="20000"/>
          </a:bodyPr>
          <a:lstStyle/>
          <a:p>
            <a:pPr marL="0" indent="0" algn="just">
              <a:buNone/>
            </a:pPr>
            <a:r>
              <a:rPr lang="en-US" dirty="0" smtClean="0"/>
              <a:t>Let us now see how to convert a given formula in first order logic to </a:t>
            </a:r>
            <a:r>
              <a:rPr lang="en-US" dirty="0" err="1" smtClean="0"/>
              <a:t>prenex</a:t>
            </a:r>
            <a:r>
              <a:rPr lang="en-US" dirty="0" smtClean="0"/>
              <a:t> normal form.</a:t>
            </a:r>
          </a:p>
          <a:p>
            <a:pPr marL="0" indent="0" algn="just">
              <a:buNone/>
            </a:pPr>
            <a:r>
              <a:rPr lang="en-US" dirty="0" smtClean="0"/>
              <a:t>We denote two formulas F</a:t>
            </a:r>
            <a:r>
              <a:rPr lang="en-US" baseline="-25000" dirty="0" smtClean="0"/>
              <a:t>1</a:t>
            </a:r>
            <a:r>
              <a:rPr lang="en-US" dirty="0" smtClean="0"/>
              <a:t>, F</a:t>
            </a:r>
            <a:r>
              <a:rPr lang="en-US" baseline="-25000" dirty="0" smtClean="0"/>
              <a:t>2</a:t>
            </a:r>
            <a:r>
              <a:rPr lang="en-US" dirty="0" smtClean="0"/>
              <a:t> as equivalent by F</a:t>
            </a:r>
            <a:r>
              <a:rPr lang="en-US" baseline="-25000" dirty="0" smtClean="0"/>
              <a:t>1</a:t>
            </a:r>
            <a:r>
              <a:rPr lang="en-US" dirty="0" smtClean="0"/>
              <a:t> </a:t>
            </a:r>
            <a:r>
              <a:rPr lang="en-US" dirty="0" smtClean="0">
                <a:sym typeface="Symbol"/>
              </a:rPr>
              <a:t></a:t>
            </a:r>
            <a:r>
              <a:rPr lang="en-US" dirty="0" smtClean="0"/>
              <a:t> F</a:t>
            </a:r>
            <a:r>
              <a:rPr lang="en-US" baseline="-25000" dirty="0" smtClean="0"/>
              <a:t>2</a:t>
            </a:r>
            <a:r>
              <a:rPr lang="en-US" dirty="0" smtClean="0"/>
              <a:t> if and only if the truth values of F and G are the same under every interpretations.</a:t>
            </a:r>
          </a:p>
          <a:p>
            <a:pPr marL="0" indent="0" algn="just">
              <a:buNone/>
            </a:pPr>
            <a:r>
              <a:rPr lang="en-US" dirty="0" smtClean="0"/>
              <a:t>We know that</a:t>
            </a:r>
          </a:p>
          <a:p>
            <a:pPr marL="0" indent="0" algn="just">
              <a:buNone/>
            </a:pPr>
            <a:r>
              <a:rPr lang="en-US" dirty="0" smtClean="0">
                <a:sym typeface="Symbol"/>
              </a:rPr>
              <a:t>  </a:t>
            </a:r>
            <a:r>
              <a:rPr lang="en-US" dirty="0" smtClean="0"/>
              <a:t>x P(x) </a:t>
            </a:r>
            <a:r>
              <a:rPr lang="en-US" dirty="0" smtClean="0">
                <a:sym typeface="Symbol"/>
              </a:rPr>
              <a:t>  </a:t>
            </a:r>
            <a:r>
              <a:rPr lang="en-US" dirty="0" smtClean="0"/>
              <a:t>x</a:t>
            </a:r>
            <a:r>
              <a:rPr lang="en-US" dirty="0" smtClean="0">
                <a:sym typeface="Symbol"/>
              </a:rPr>
              <a:t> </a:t>
            </a:r>
            <a:r>
              <a:rPr lang="en-US" dirty="0" smtClean="0"/>
              <a:t>P(x) 					   (1)</a:t>
            </a:r>
          </a:p>
          <a:p>
            <a:pPr marL="0" indent="0" algn="just">
              <a:buNone/>
            </a:pPr>
            <a:r>
              <a:rPr lang="en-US" dirty="0" smtClean="0">
                <a:sym typeface="Symbol"/>
              </a:rPr>
              <a:t>  </a:t>
            </a:r>
            <a:r>
              <a:rPr lang="en-US" dirty="0" smtClean="0"/>
              <a:t>x P(x) </a:t>
            </a:r>
            <a:r>
              <a:rPr lang="en-US" dirty="0" smtClean="0">
                <a:sym typeface="Symbol"/>
              </a:rPr>
              <a:t></a:t>
            </a:r>
            <a:r>
              <a:rPr lang="en-US" dirty="0" smtClean="0"/>
              <a:t> </a:t>
            </a:r>
            <a:r>
              <a:rPr lang="en-US" dirty="0" smtClean="0">
                <a:sym typeface="Symbol"/>
              </a:rPr>
              <a:t> </a:t>
            </a:r>
            <a:r>
              <a:rPr lang="en-US" dirty="0" smtClean="0"/>
              <a:t>x</a:t>
            </a:r>
            <a:r>
              <a:rPr lang="en-US" dirty="0" smtClean="0">
                <a:sym typeface="Symbol"/>
              </a:rPr>
              <a:t> </a:t>
            </a:r>
            <a:r>
              <a:rPr lang="en-US" dirty="0" smtClean="0"/>
              <a:t>P(x) 					   (2)</a:t>
            </a:r>
          </a:p>
          <a:p>
            <a:pPr marL="0" indent="0" algn="just">
              <a:buNone/>
            </a:pPr>
            <a:r>
              <a:rPr lang="en-US" dirty="0" smtClean="0"/>
              <a:t>Also </a:t>
            </a:r>
            <a:r>
              <a:rPr lang="en-US" dirty="0" smtClean="0">
                <a:sym typeface="Symbol"/>
              </a:rPr>
              <a:t></a:t>
            </a:r>
            <a:r>
              <a:rPr lang="en-US" dirty="0" smtClean="0"/>
              <a:t> distributes over </a:t>
            </a:r>
            <a:r>
              <a:rPr lang="en-US" dirty="0" smtClean="0">
                <a:sym typeface="Symbol"/>
              </a:rPr>
              <a:t></a:t>
            </a:r>
            <a:r>
              <a:rPr lang="en-US" dirty="0" smtClean="0"/>
              <a:t> and </a:t>
            </a:r>
            <a:r>
              <a:rPr lang="en-US" dirty="0" smtClean="0">
                <a:sym typeface="Symbol"/>
              </a:rPr>
              <a:t></a:t>
            </a:r>
            <a:r>
              <a:rPr lang="en-US" dirty="0" smtClean="0"/>
              <a:t> over </a:t>
            </a:r>
            <a:r>
              <a:rPr lang="en-US" dirty="0" smtClean="0">
                <a:sym typeface="Symbol"/>
              </a:rPr>
              <a:t></a:t>
            </a:r>
            <a:r>
              <a:rPr lang="en-US" dirty="0" smtClean="0"/>
              <a:t>.</a:t>
            </a:r>
          </a:p>
          <a:p>
            <a:pPr marL="0" indent="0" algn="just">
              <a:buNone/>
            </a:pPr>
            <a:endParaRPr lang="en-US" dirty="0" smtClean="0"/>
          </a:p>
          <a:p>
            <a:pPr marL="0" indent="0" algn="just">
              <a:buNone/>
            </a:pPr>
            <a:r>
              <a:rPr lang="en-US" dirty="0" smtClean="0">
                <a:sym typeface="Symbol"/>
              </a:rPr>
              <a:t></a:t>
            </a:r>
            <a:r>
              <a:rPr lang="en-US" dirty="0" smtClean="0"/>
              <a:t> does not distribute over </a:t>
            </a:r>
            <a:r>
              <a:rPr lang="en-US" dirty="0" smtClean="0">
                <a:sym typeface="Symbol"/>
              </a:rPr>
              <a:t> </a:t>
            </a:r>
            <a:r>
              <a:rPr lang="en-US" dirty="0" smtClean="0"/>
              <a:t>and </a:t>
            </a:r>
            <a:r>
              <a:rPr lang="en-US" dirty="0" smtClean="0">
                <a:sym typeface="Symbol"/>
              </a:rPr>
              <a:t></a:t>
            </a:r>
            <a:r>
              <a:rPr lang="en-US" dirty="0" smtClean="0"/>
              <a:t> over</a:t>
            </a:r>
            <a:r>
              <a:rPr lang="en-US" dirty="0" smtClean="0">
                <a:sym typeface="Symbol"/>
              </a:rPr>
              <a:t> </a:t>
            </a:r>
            <a:r>
              <a:rPr lang="en-US" dirty="0" smtClean="0"/>
              <a:t>.</a:t>
            </a:r>
          </a:p>
          <a:p>
            <a:pPr marL="0" indent="0" algn="just">
              <a:buNone/>
            </a:pPr>
            <a:endParaRPr lang="en-US" dirty="0" smtClean="0"/>
          </a:p>
          <a:p>
            <a:pPr marL="0" indent="0" algn="just">
              <a:buNone/>
            </a:pPr>
            <a:r>
              <a:rPr lang="en-US" dirty="0" smtClean="0"/>
              <a:t>Also if F has a variable x and G does not contain x, then</a:t>
            </a:r>
          </a:p>
          <a:p>
            <a:pPr marL="0" indent="0" algn="just">
              <a:buNone/>
            </a:pPr>
            <a:r>
              <a:rPr lang="en-US" dirty="0" smtClean="0"/>
              <a:t>(</a:t>
            </a:r>
            <a:r>
              <a:rPr lang="en-US" dirty="0" err="1" smtClean="0"/>
              <a:t>Qx</a:t>
            </a:r>
            <a:r>
              <a:rPr lang="en-US" dirty="0" smtClean="0"/>
              <a:t>)F(x) </a:t>
            </a:r>
            <a:r>
              <a:rPr lang="en-US" dirty="0" smtClean="0">
                <a:sym typeface="Symbol"/>
              </a:rPr>
              <a:t></a:t>
            </a:r>
            <a:r>
              <a:rPr lang="en-US" dirty="0" smtClean="0"/>
              <a:t> G </a:t>
            </a:r>
            <a:r>
              <a:rPr lang="en-US" dirty="0" smtClean="0">
                <a:sym typeface="Symbol"/>
              </a:rPr>
              <a:t></a:t>
            </a:r>
            <a:r>
              <a:rPr lang="en-US" dirty="0" smtClean="0"/>
              <a:t> Q(x)(F(x) </a:t>
            </a:r>
            <a:r>
              <a:rPr lang="en-US" dirty="0" smtClean="0">
                <a:sym typeface="Symbol"/>
              </a:rPr>
              <a:t></a:t>
            </a:r>
            <a:r>
              <a:rPr lang="en-US" dirty="0" smtClean="0"/>
              <a:t> G) 				   (3)</a:t>
            </a:r>
          </a:p>
          <a:p>
            <a:pPr marL="0" indent="0" algn="just">
              <a:buNone/>
            </a:pPr>
            <a:r>
              <a:rPr lang="en-US" dirty="0" smtClean="0"/>
              <a:t>(</a:t>
            </a:r>
            <a:r>
              <a:rPr lang="en-US" dirty="0" err="1" smtClean="0"/>
              <a:t>Qx</a:t>
            </a:r>
            <a:r>
              <a:rPr lang="en-US" dirty="0" smtClean="0"/>
              <a:t>)F(x) </a:t>
            </a:r>
            <a:r>
              <a:rPr lang="en-US" dirty="0" smtClean="0">
                <a:sym typeface="Symbol"/>
              </a:rPr>
              <a:t> </a:t>
            </a:r>
            <a:r>
              <a:rPr lang="en-US" dirty="0" smtClean="0"/>
              <a:t>G </a:t>
            </a:r>
            <a:r>
              <a:rPr lang="en-US" dirty="0" smtClean="0">
                <a:sym typeface="Symbol"/>
              </a:rPr>
              <a:t></a:t>
            </a:r>
            <a:r>
              <a:rPr lang="en-US" dirty="0" smtClean="0"/>
              <a:t> Q(x)(F(x)</a:t>
            </a:r>
            <a:r>
              <a:rPr lang="en-US" dirty="0" smtClean="0">
                <a:sym typeface="Symbol"/>
              </a:rPr>
              <a:t> </a:t>
            </a:r>
            <a:r>
              <a:rPr lang="en-US" dirty="0" smtClean="0"/>
              <a:t> G) 				   (4)</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180</a:t>
            </a:fld>
            <a:endParaRPr lang="en-US">
              <a:solidFill>
                <a:srgbClr val="04617B">
                  <a:shade val="90000"/>
                </a:srgbClr>
              </a:solidFill>
            </a:endParaRPr>
          </a:p>
        </p:txBody>
      </p:sp>
    </p:spTree>
    <p:extLst>
      <p:ext uri="{BB962C8B-B14F-4D97-AF65-F5344CB8AC3E}">
        <p14:creationId xmlns:p14="http://schemas.microsoft.com/office/powerpoint/2010/main" val="280081960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35480"/>
            <a:ext cx="8229600" cy="4693920"/>
          </a:xfrm>
        </p:spPr>
        <p:txBody>
          <a:bodyPr>
            <a:normAutofit fontScale="92500" lnSpcReduction="10000"/>
          </a:bodyPr>
          <a:lstStyle/>
          <a:p>
            <a:pPr marL="0" indent="0" algn="just">
              <a:buNone/>
            </a:pPr>
            <a:r>
              <a:rPr lang="en-US" dirty="0" smtClean="0"/>
              <a:t>We see that if F</a:t>
            </a:r>
            <a:r>
              <a:rPr lang="en-US" baseline="-25000" dirty="0" smtClean="0"/>
              <a:t>1</a:t>
            </a:r>
            <a:r>
              <a:rPr lang="en-US" dirty="0" smtClean="0"/>
              <a:t> and F</a:t>
            </a:r>
            <a:r>
              <a:rPr lang="en-US" baseline="-25000" dirty="0" smtClean="0"/>
              <a:t>2</a:t>
            </a:r>
            <a:r>
              <a:rPr lang="en-US" dirty="0" smtClean="0"/>
              <a:t> have variable x,</a:t>
            </a:r>
          </a:p>
          <a:p>
            <a:pPr marL="0" indent="0" algn="just">
              <a:buNone/>
            </a:pPr>
            <a:r>
              <a:rPr lang="en-US" dirty="0" smtClean="0">
                <a:sym typeface="Symbol"/>
              </a:rPr>
              <a:t>(</a:t>
            </a:r>
            <a:r>
              <a:rPr lang="en-US" dirty="0" smtClean="0"/>
              <a:t>x F</a:t>
            </a:r>
            <a:r>
              <a:rPr lang="en-US" baseline="-25000" dirty="0" smtClean="0"/>
              <a:t>1</a:t>
            </a:r>
            <a:r>
              <a:rPr lang="en-US" dirty="0" smtClean="0"/>
              <a:t>(x)) </a:t>
            </a:r>
            <a:r>
              <a:rPr lang="en-US" dirty="0" smtClean="0">
                <a:sym typeface="Symbol"/>
              </a:rPr>
              <a:t></a:t>
            </a:r>
            <a:r>
              <a:rPr lang="en-US" dirty="0" smtClean="0"/>
              <a:t> (</a:t>
            </a:r>
            <a:r>
              <a:rPr lang="en-US" dirty="0" smtClean="0">
                <a:sym typeface="Symbol"/>
              </a:rPr>
              <a:t></a:t>
            </a:r>
            <a:r>
              <a:rPr lang="en-US" dirty="0" smtClean="0"/>
              <a:t>x F</a:t>
            </a:r>
            <a:r>
              <a:rPr lang="en-US" baseline="-25000" dirty="0" smtClean="0"/>
              <a:t>2</a:t>
            </a:r>
            <a:r>
              <a:rPr lang="en-US" dirty="0" smtClean="0"/>
              <a:t>(x)) </a:t>
            </a:r>
            <a:r>
              <a:rPr lang="en-US" dirty="0" smtClean="0">
                <a:sym typeface="Symbol"/>
              </a:rPr>
              <a:t></a:t>
            </a:r>
            <a:r>
              <a:rPr lang="en-US" dirty="0" smtClean="0"/>
              <a:t> </a:t>
            </a:r>
            <a:r>
              <a:rPr lang="en-US" dirty="0" smtClean="0">
                <a:sym typeface="Symbol"/>
              </a:rPr>
              <a:t></a:t>
            </a:r>
            <a:r>
              <a:rPr lang="en-US" dirty="0" smtClean="0"/>
              <a:t>x (F</a:t>
            </a:r>
            <a:r>
              <a:rPr lang="en-US" baseline="-25000" dirty="0" smtClean="0"/>
              <a:t>1</a:t>
            </a:r>
            <a:r>
              <a:rPr lang="en-US" dirty="0" smtClean="0"/>
              <a:t>(x) </a:t>
            </a:r>
            <a:r>
              <a:rPr lang="en-US" dirty="0" smtClean="0">
                <a:sym typeface="Symbol"/>
              </a:rPr>
              <a:t></a:t>
            </a:r>
            <a:r>
              <a:rPr lang="en-US" dirty="0" smtClean="0"/>
              <a:t> F</a:t>
            </a:r>
            <a:r>
              <a:rPr lang="en-US" baseline="-25000" dirty="0" smtClean="0"/>
              <a:t>2</a:t>
            </a:r>
            <a:r>
              <a:rPr lang="en-US" dirty="0" smtClean="0"/>
              <a:t>(x))</a:t>
            </a:r>
          </a:p>
          <a:p>
            <a:pPr marL="0" indent="0" algn="just">
              <a:buNone/>
            </a:pPr>
            <a:r>
              <a:rPr lang="en-US" dirty="0" smtClean="0"/>
              <a:t>But in F</a:t>
            </a:r>
            <a:r>
              <a:rPr lang="en-US" baseline="-25000" dirty="0" smtClean="0"/>
              <a:t>2</a:t>
            </a:r>
            <a:r>
              <a:rPr lang="en-US" dirty="0" smtClean="0"/>
              <a:t>(x) we can rename the variable x as z and get </a:t>
            </a:r>
            <a:r>
              <a:rPr lang="en-US" dirty="0" smtClean="0">
                <a:sym typeface="Symbol"/>
              </a:rPr>
              <a:t></a:t>
            </a:r>
            <a:r>
              <a:rPr lang="en-US" dirty="0" smtClean="0"/>
              <a:t>x F</a:t>
            </a:r>
            <a:r>
              <a:rPr lang="en-US" baseline="-25000" dirty="0" smtClean="0"/>
              <a:t>1</a:t>
            </a:r>
            <a:r>
              <a:rPr lang="en-US" dirty="0" smtClean="0"/>
              <a:t>(x) </a:t>
            </a:r>
            <a:r>
              <a:rPr lang="en-US" dirty="0" smtClean="0">
                <a:sym typeface="Symbol"/>
              </a:rPr>
              <a:t> </a:t>
            </a:r>
            <a:r>
              <a:rPr lang="en-US" dirty="0" smtClean="0"/>
              <a:t>z F</a:t>
            </a:r>
            <a:r>
              <a:rPr lang="en-US" baseline="-25000" dirty="0" smtClean="0"/>
              <a:t>2</a:t>
            </a:r>
            <a:r>
              <a:rPr lang="en-US" dirty="0" smtClean="0"/>
              <a:t>(z) which can be brought to the form </a:t>
            </a:r>
            <a:r>
              <a:rPr lang="en-US" dirty="0" smtClean="0">
                <a:sym typeface="Symbol"/>
              </a:rPr>
              <a:t></a:t>
            </a:r>
            <a:r>
              <a:rPr lang="en-US" dirty="0" smtClean="0"/>
              <a:t>x</a:t>
            </a:r>
            <a:r>
              <a:rPr lang="en-US" dirty="0" smtClean="0">
                <a:sym typeface="Symbol"/>
              </a:rPr>
              <a:t> </a:t>
            </a:r>
            <a:r>
              <a:rPr lang="en-US" dirty="0" smtClean="0"/>
              <a:t>z (F</a:t>
            </a:r>
            <a:r>
              <a:rPr lang="en-US" baseline="-25000" dirty="0" smtClean="0"/>
              <a:t>1</a:t>
            </a:r>
            <a:r>
              <a:rPr lang="en-US" dirty="0" smtClean="0"/>
              <a:t>(x) </a:t>
            </a:r>
            <a:r>
              <a:rPr lang="en-US" dirty="0" smtClean="0">
                <a:sym typeface="Symbol"/>
              </a:rPr>
              <a:t></a:t>
            </a:r>
            <a:r>
              <a:rPr lang="en-US" dirty="0" smtClean="0"/>
              <a:t> F</a:t>
            </a:r>
            <a:r>
              <a:rPr lang="en-US" baseline="-25000" dirty="0" smtClean="0"/>
              <a:t>2</a:t>
            </a:r>
            <a:r>
              <a:rPr lang="en-US" dirty="0" smtClean="0"/>
              <a:t>(z)). Note that F</a:t>
            </a:r>
            <a:r>
              <a:rPr lang="en-US" baseline="-25000" dirty="0" smtClean="0"/>
              <a:t>2</a:t>
            </a:r>
            <a:r>
              <a:rPr lang="en-US" dirty="0" smtClean="0"/>
              <a:t> does not contain x and F</a:t>
            </a:r>
            <a:r>
              <a:rPr lang="en-US" baseline="-25000" dirty="0" smtClean="0"/>
              <a:t>1</a:t>
            </a:r>
            <a:r>
              <a:rPr lang="en-US" dirty="0" smtClean="0"/>
              <a:t> does not contain z.</a:t>
            </a:r>
          </a:p>
          <a:p>
            <a:pPr marL="0" indent="0" algn="just">
              <a:buNone/>
            </a:pPr>
            <a:endParaRPr lang="en-US" dirty="0" smtClean="0"/>
          </a:p>
          <a:p>
            <a:pPr marL="0" indent="0" algn="just">
              <a:buNone/>
            </a:pPr>
            <a:r>
              <a:rPr lang="en-US" dirty="0" smtClean="0"/>
              <a:t>Similarly, </a:t>
            </a:r>
            <a:r>
              <a:rPr lang="en-US" dirty="0" smtClean="0">
                <a:sym typeface="Symbol"/>
              </a:rPr>
              <a:t></a:t>
            </a:r>
            <a:r>
              <a:rPr lang="en-US" dirty="0" smtClean="0"/>
              <a:t>x F</a:t>
            </a:r>
            <a:r>
              <a:rPr lang="en-US" baseline="-25000" dirty="0" smtClean="0"/>
              <a:t>1</a:t>
            </a:r>
            <a:r>
              <a:rPr lang="en-US" dirty="0" smtClean="0"/>
              <a:t>(x) </a:t>
            </a:r>
            <a:r>
              <a:rPr lang="en-US" dirty="0" smtClean="0">
                <a:sym typeface="Symbol"/>
              </a:rPr>
              <a:t> </a:t>
            </a:r>
            <a:r>
              <a:rPr lang="en-US" dirty="0" smtClean="0"/>
              <a:t>x F</a:t>
            </a:r>
            <a:r>
              <a:rPr lang="en-US" baseline="-25000" dirty="0" smtClean="0"/>
              <a:t>2</a:t>
            </a:r>
            <a:r>
              <a:rPr lang="en-US" dirty="0" smtClean="0"/>
              <a:t>(x) can be brought to the following form by renaming of variable x as z in F</a:t>
            </a:r>
            <a:r>
              <a:rPr lang="en-US" baseline="-25000" dirty="0" smtClean="0"/>
              <a:t>2</a:t>
            </a:r>
            <a:r>
              <a:rPr lang="en-US" dirty="0" smtClean="0"/>
              <a:t>.</a:t>
            </a:r>
          </a:p>
          <a:p>
            <a:pPr marL="0" indent="0" algn="just">
              <a:buNone/>
            </a:pPr>
            <a:r>
              <a:rPr lang="en-US" dirty="0" smtClean="0">
                <a:sym typeface="Symbol"/>
              </a:rPr>
              <a:t></a:t>
            </a:r>
            <a:r>
              <a:rPr lang="en-US" dirty="0" smtClean="0"/>
              <a:t>x F</a:t>
            </a:r>
            <a:r>
              <a:rPr lang="en-US" baseline="-25000" dirty="0" smtClean="0"/>
              <a:t>1</a:t>
            </a:r>
            <a:r>
              <a:rPr lang="en-US" dirty="0" smtClean="0"/>
              <a:t>(x) </a:t>
            </a:r>
            <a:r>
              <a:rPr lang="en-US" dirty="0" smtClean="0">
                <a:sym typeface="Symbol"/>
              </a:rPr>
              <a:t></a:t>
            </a:r>
            <a:r>
              <a:rPr lang="en-US" dirty="0" smtClean="0"/>
              <a:t> </a:t>
            </a:r>
            <a:r>
              <a:rPr lang="en-US" dirty="0" smtClean="0">
                <a:sym typeface="Symbol"/>
              </a:rPr>
              <a:t></a:t>
            </a:r>
            <a:r>
              <a:rPr lang="en-US" dirty="0" smtClean="0"/>
              <a:t>x F</a:t>
            </a:r>
            <a:r>
              <a:rPr lang="en-US" baseline="-25000" dirty="0" smtClean="0"/>
              <a:t>2</a:t>
            </a:r>
            <a:r>
              <a:rPr lang="en-US" dirty="0" smtClean="0"/>
              <a:t>(x)</a:t>
            </a:r>
          </a:p>
          <a:p>
            <a:pPr marL="0" indent="0" algn="just">
              <a:buNone/>
            </a:pPr>
            <a:r>
              <a:rPr lang="en-US" dirty="0" smtClean="0"/>
              <a:t>= </a:t>
            </a:r>
            <a:r>
              <a:rPr lang="en-US" dirty="0" smtClean="0">
                <a:sym typeface="Symbol"/>
              </a:rPr>
              <a:t></a:t>
            </a:r>
            <a:r>
              <a:rPr lang="en-US" dirty="0" smtClean="0"/>
              <a:t>x F</a:t>
            </a:r>
            <a:r>
              <a:rPr lang="en-US" baseline="-25000" dirty="0" smtClean="0"/>
              <a:t>1</a:t>
            </a:r>
            <a:r>
              <a:rPr lang="en-US" dirty="0" smtClean="0"/>
              <a:t>(x) </a:t>
            </a:r>
            <a:r>
              <a:rPr lang="en-US" dirty="0" smtClean="0">
                <a:sym typeface="Symbol"/>
              </a:rPr>
              <a:t></a:t>
            </a:r>
            <a:r>
              <a:rPr lang="en-US" dirty="0" smtClean="0"/>
              <a:t> </a:t>
            </a:r>
            <a:r>
              <a:rPr lang="en-US" dirty="0" smtClean="0">
                <a:sym typeface="Symbol"/>
              </a:rPr>
              <a:t></a:t>
            </a:r>
            <a:r>
              <a:rPr lang="en-US" dirty="0" smtClean="0"/>
              <a:t>z F</a:t>
            </a:r>
            <a:r>
              <a:rPr lang="en-US" baseline="-25000" dirty="0" smtClean="0"/>
              <a:t>2</a:t>
            </a:r>
            <a:r>
              <a:rPr lang="en-US" dirty="0" smtClean="0"/>
              <a:t>(z)</a:t>
            </a:r>
          </a:p>
          <a:p>
            <a:pPr marL="0" indent="0" algn="just">
              <a:buNone/>
            </a:pPr>
            <a:r>
              <a:rPr lang="en-US" dirty="0" smtClean="0"/>
              <a:t>= </a:t>
            </a:r>
            <a:r>
              <a:rPr lang="en-US" dirty="0" smtClean="0">
                <a:sym typeface="Symbol"/>
              </a:rPr>
              <a:t></a:t>
            </a:r>
            <a:r>
              <a:rPr lang="en-US" dirty="0" smtClean="0"/>
              <a:t>x</a:t>
            </a:r>
            <a:r>
              <a:rPr lang="en-US" dirty="0" smtClean="0">
                <a:sym typeface="Symbol"/>
              </a:rPr>
              <a:t> </a:t>
            </a:r>
            <a:r>
              <a:rPr lang="en-US" dirty="0" smtClean="0"/>
              <a:t>z (F</a:t>
            </a:r>
            <a:r>
              <a:rPr lang="en-US" baseline="-25000" dirty="0" smtClean="0"/>
              <a:t>1</a:t>
            </a:r>
            <a:r>
              <a:rPr lang="en-US" dirty="0" smtClean="0"/>
              <a:t>(x) </a:t>
            </a:r>
            <a:r>
              <a:rPr lang="en-US" dirty="0" smtClean="0">
                <a:sym typeface="Symbol"/>
              </a:rPr>
              <a:t></a:t>
            </a:r>
            <a:r>
              <a:rPr lang="en-US" dirty="0" smtClean="0"/>
              <a:t> F</a:t>
            </a:r>
            <a:r>
              <a:rPr lang="en-US" baseline="-25000" dirty="0" smtClean="0"/>
              <a:t>2</a:t>
            </a:r>
            <a:r>
              <a:rPr lang="en-US" dirty="0" smtClean="0"/>
              <a:t>(z))</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181</a:t>
            </a:fld>
            <a:endParaRPr lang="en-US">
              <a:solidFill>
                <a:srgbClr val="04617B">
                  <a:shade val="90000"/>
                </a:srgbClr>
              </a:solidFill>
            </a:endParaRPr>
          </a:p>
        </p:txBody>
      </p:sp>
    </p:spTree>
    <p:extLst>
      <p:ext uri="{BB962C8B-B14F-4D97-AF65-F5344CB8AC3E}">
        <p14:creationId xmlns:p14="http://schemas.microsoft.com/office/powerpoint/2010/main" val="25004136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dirty="0" smtClean="0"/>
              <a:t>Hence it is possible to bring the quantifiers to the left of the formula. The following steps are carried out to bring a formula of first order logic to </a:t>
            </a:r>
            <a:r>
              <a:rPr lang="en-US" dirty="0" err="1" smtClean="0"/>
              <a:t>prenex</a:t>
            </a:r>
            <a:r>
              <a:rPr lang="en-US" dirty="0" smtClean="0"/>
              <a:t> normal form:</a:t>
            </a:r>
          </a:p>
          <a:p>
            <a:pPr marL="0" indent="0" algn="just">
              <a:buNone/>
            </a:pPr>
            <a:r>
              <a:rPr lang="en-US" b="1" dirty="0" smtClean="0"/>
              <a:t>Step 1:</a:t>
            </a:r>
            <a:r>
              <a:rPr lang="en-US" dirty="0" smtClean="0"/>
              <a:t> Replace </a:t>
            </a:r>
            <a:r>
              <a:rPr lang="en-US" dirty="0" smtClean="0">
                <a:sym typeface="Symbol"/>
              </a:rPr>
              <a:t></a:t>
            </a:r>
            <a:r>
              <a:rPr lang="en-US" dirty="0" smtClean="0"/>
              <a:t> and </a:t>
            </a:r>
            <a:r>
              <a:rPr lang="en-US" dirty="0" smtClean="0">
                <a:sym typeface="Symbol"/>
              </a:rPr>
              <a:t></a:t>
            </a:r>
            <a:r>
              <a:rPr lang="en-US" dirty="0" smtClean="0"/>
              <a:t> using </a:t>
            </a:r>
            <a:r>
              <a:rPr lang="en-US" dirty="0" smtClean="0">
                <a:sym typeface="Symbol"/>
              </a:rPr>
              <a:t>,</a:t>
            </a:r>
            <a:r>
              <a:rPr lang="en-US" dirty="0" smtClean="0"/>
              <a:t> </a:t>
            </a:r>
            <a:r>
              <a:rPr lang="en-US" dirty="0" smtClean="0">
                <a:sym typeface="Symbol"/>
              </a:rPr>
              <a:t>,</a:t>
            </a:r>
            <a:r>
              <a:rPr lang="en-US" dirty="0" smtClean="0"/>
              <a:t> </a:t>
            </a:r>
            <a:r>
              <a:rPr lang="en-US" dirty="0" smtClean="0">
                <a:sym typeface="Symbol"/>
              </a:rPr>
              <a:t></a:t>
            </a:r>
            <a:endParaRPr lang="en-US" dirty="0" smtClean="0"/>
          </a:p>
          <a:p>
            <a:pPr marL="0" indent="0" algn="just">
              <a:buNone/>
            </a:pPr>
            <a:r>
              <a:rPr lang="en-US" b="1" dirty="0" smtClean="0"/>
              <a:t>Step 2:</a:t>
            </a:r>
            <a:r>
              <a:rPr lang="en-US" dirty="0" smtClean="0"/>
              <a:t> Use double negation and De Morgan's laws </a:t>
            </a:r>
          </a:p>
          <a:p>
            <a:pPr marL="0" indent="0" algn="just">
              <a:buNone/>
            </a:pPr>
            <a:r>
              <a:rPr lang="en-US" dirty="0" smtClean="0"/>
              <a:t>             repeatedly and the laws (1) and (2).</a:t>
            </a:r>
          </a:p>
          <a:p>
            <a:pPr marL="0" indent="0" algn="just">
              <a:buNone/>
            </a:pPr>
            <a:r>
              <a:rPr lang="en-US" b="1" dirty="0" smtClean="0"/>
              <a:t>Step 3:</a:t>
            </a:r>
            <a:r>
              <a:rPr lang="en-US" dirty="0" smtClean="0"/>
              <a:t> Rename variables if necessary</a:t>
            </a:r>
          </a:p>
          <a:p>
            <a:pPr marL="0" indent="0" algn="just">
              <a:buNone/>
            </a:pPr>
            <a:r>
              <a:rPr lang="en-US" b="1" dirty="0" smtClean="0"/>
              <a:t>Step 4:</a:t>
            </a:r>
            <a:r>
              <a:rPr lang="en-US" dirty="0" smtClean="0"/>
              <a:t> Use rules (3) and (4) to bring the quantifiers to </a:t>
            </a:r>
          </a:p>
          <a:p>
            <a:pPr marL="0" indent="0" algn="just">
              <a:buNone/>
            </a:pPr>
            <a:r>
              <a:rPr lang="en-US" dirty="0" smtClean="0"/>
              <a:t>              the left.</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182</a:t>
            </a:fld>
            <a:endParaRPr lang="en-US">
              <a:solidFill>
                <a:srgbClr val="04617B">
                  <a:shade val="90000"/>
                </a:srgbClr>
              </a:solidFill>
            </a:endParaRPr>
          </a:p>
        </p:txBody>
      </p:sp>
    </p:spTree>
    <p:extLst>
      <p:ext uri="{BB962C8B-B14F-4D97-AF65-F5344CB8AC3E}">
        <p14:creationId xmlns:p14="http://schemas.microsoft.com/office/powerpoint/2010/main" val="36114671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b="1" dirty="0" smtClean="0"/>
              <a:t>Example:</a:t>
            </a:r>
          </a:p>
          <a:p>
            <a:pPr marL="0" indent="0">
              <a:buNone/>
            </a:pPr>
            <a:r>
              <a:rPr lang="en-US" dirty="0" smtClean="0"/>
              <a:t>Transform the formula into </a:t>
            </a:r>
            <a:r>
              <a:rPr lang="en-US" dirty="0" err="1" smtClean="0"/>
              <a:t>prenex</a:t>
            </a:r>
            <a:r>
              <a:rPr lang="en-US" dirty="0" smtClean="0"/>
              <a:t> normal form:</a:t>
            </a:r>
          </a:p>
          <a:p>
            <a:pPr marL="0" indent="0">
              <a:buNone/>
            </a:pPr>
            <a:r>
              <a:rPr lang="en-US" dirty="0" smtClean="0">
                <a:sym typeface="Symbol"/>
              </a:rPr>
              <a:t></a:t>
            </a:r>
            <a:r>
              <a:rPr lang="en-US" dirty="0" smtClean="0"/>
              <a:t>x P(x) </a:t>
            </a:r>
            <a:r>
              <a:rPr lang="en-US" dirty="0" smtClean="0">
                <a:sym typeface="Symbol"/>
              </a:rPr>
              <a:t></a:t>
            </a:r>
            <a:r>
              <a:rPr lang="en-US" dirty="0" smtClean="0"/>
              <a:t> </a:t>
            </a:r>
            <a:r>
              <a:rPr lang="en-US" dirty="0" smtClean="0">
                <a:sym typeface="Symbol"/>
              </a:rPr>
              <a:t></a:t>
            </a:r>
            <a:r>
              <a:rPr lang="en-US" dirty="0" smtClean="0"/>
              <a:t>x Q(x)</a:t>
            </a:r>
          </a:p>
          <a:p>
            <a:pPr marL="0" indent="0">
              <a:buNone/>
            </a:pPr>
            <a:endParaRPr lang="en-US" dirty="0" smtClean="0"/>
          </a:p>
          <a:p>
            <a:pPr marL="0" indent="0">
              <a:buNone/>
            </a:pPr>
            <a:r>
              <a:rPr lang="en-US" b="1" dirty="0" smtClean="0"/>
              <a:t>Solution:</a:t>
            </a:r>
          </a:p>
          <a:p>
            <a:pPr marL="0" indent="0">
              <a:buNone/>
            </a:pPr>
            <a:r>
              <a:rPr lang="en-US" dirty="0" smtClean="0">
                <a:sym typeface="Symbol"/>
              </a:rPr>
              <a:t></a:t>
            </a:r>
            <a:r>
              <a:rPr lang="en-US" dirty="0" smtClean="0"/>
              <a:t>x P(x) </a:t>
            </a:r>
            <a:r>
              <a:rPr lang="en-US" dirty="0" smtClean="0">
                <a:sym typeface="Symbol"/>
              </a:rPr>
              <a:t></a:t>
            </a:r>
            <a:r>
              <a:rPr lang="en-US" dirty="0" smtClean="0"/>
              <a:t> </a:t>
            </a:r>
            <a:r>
              <a:rPr lang="en-US" dirty="0" smtClean="0">
                <a:sym typeface="Symbol"/>
              </a:rPr>
              <a:t></a:t>
            </a:r>
            <a:r>
              <a:rPr lang="en-US" dirty="0" smtClean="0"/>
              <a:t>x Q(x)</a:t>
            </a:r>
            <a:endParaRPr lang="en-US" b="1" dirty="0" smtClean="0"/>
          </a:p>
          <a:p>
            <a:pPr marL="0" indent="0">
              <a:buNone/>
            </a:pPr>
            <a:r>
              <a:rPr lang="en-US" dirty="0" smtClean="0">
                <a:sym typeface="Symbol"/>
              </a:rPr>
              <a:t> </a:t>
            </a:r>
            <a:r>
              <a:rPr lang="en-US" dirty="0" smtClean="0"/>
              <a:t>x P(x) </a:t>
            </a:r>
            <a:r>
              <a:rPr lang="en-US" dirty="0" smtClean="0">
                <a:sym typeface="Symbol"/>
              </a:rPr>
              <a:t> </a:t>
            </a:r>
            <a:r>
              <a:rPr lang="en-US" dirty="0" smtClean="0"/>
              <a:t>x Q(x)</a:t>
            </a:r>
            <a:r>
              <a:rPr lang="en-US" dirty="0" smtClean="0">
                <a:sym typeface="Symbol"/>
              </a:rPr>
              <a:t> </a:t>
            </a:r>
          </a:p>
          <a:p>
            <a:pPr marL="0" indent="0">
              <a:buNone/>
            </a:pPr>
            <a:r>
              <a:rPr lang="en-US" dirty="0" smtClean="0">
                <a:sym typeface="Symbol"/>
              </a:rPr>
              <a:t></a:t>
            </a:r>
            <a:r>
              <a:rPr lang="en-US" dirty="0" smtClean="0"/>
              <a:t>x (</a:t>
            </a:r>
            <a:r>
              <a:rPr lang="en-US" dirty="0" smtClean="0">
                <a:sym typeface="Symbol"/>
              </a:rPr>
              <a:t></a:t>
            </a:r>
            <a:r>
              <a:rPr lang="en-US" dirty="0" smtClean="0"/>
              <a:t>P(x)) </a:t>
            </a:r>
            <a:r>
              <a:rPr lang="en-US" dirty="0" smtClean="0">
                <a:sym typeface="Symbol"/>
              </a:rPr>
              <a:t></a:t>
            </a:r>
            <a:r>
              <a:rPr lang="en-US" dirty="0" smtClean="0"/>
              <a:t> </a:t>
            </a:r>
            <a:r>
              <a:rPr lang="en-US" dirty="0" smtClean="0">
                <a:sym typeface="Symbol"/>
              </a:rPr>
              <a:t></a:t>
            </a:r>
            <a:r>
              <a:rPr lang="en-US" dirty="0" smtClean="0"/>
              <a:t>x Q(x)</a:t>
            </a:r>
          </a:p>
          <a:p>
            <a:pPr marL="0" indent="0">
              <a:buNone/>
            </a:pPr>
            <a:r>
              <a:rPr lang="en-US" dirty="0" smtClean="0">
                <a:sym typeface="Symbol"/>
              </a:rPr>
              <a:t></a:t>
            </a:r>
            <a:r>
              <a:rPr lang="en-US" dirty="0" smtClean="0"/>
              <a:t>x (</a:t>
            </a:r>
            <a:r>
              <a:rPr lang="en-US" dirty="0" smtClean="0">
                <a:sym typeface="Symbol"/>
              </a:rPr>
              <a:t></a:t>
            </a:r>
            <a:r>
              <a:rPr lang="en-US" dirty="0" smtClean="0"/>
              <a:t>P(x)) </a:t>
            </a:r>
            <a:r>
              <a:rPr lang="en-US" dirty="0" smtClean="0">
                <a:sym typeface="Symbol"/>
              </a:rPr>
              <a:t></a:t>
            </a:r>
            <a:r>
              <a:rPr lang="en-US" dirty="0" smtClean="0"/>
              <a:t> </a:t>
            </a:r>
            <a:r>
              <a:rPr lang="en-US" dirty="0" smtClean="0">
                <a:sym typeface="Symbol"/>
              </a:rPr>
              <a:t></a:t>
            </a:r>
            <a:r>
              <a:rPr lang="en-US" dirty="0" smtClean="0"/>
              <a:t>x Q(x)</a:t>
            </a:r>
          </a:p>
          <a:p>
            <a:pPr marL="0" indent="0">
              <a:buNone/>
            </a:pPr>
            <a:r>
              <a:rPr lang="en-US" dirty="0" smtClean="0">
                <a:sym typeface="Symbol"/>
              </a:rPr>
              <a:t></a:t>
            </a:r>
            <a:r>
              <a:rPr lang="en-US" dirty="0" smtClean="0"/>
              <a:t>x (</a:t>
            </a:r>
            <a:r>
              <a:rPr lang="en-US" dirty="0" smtClean="0">
                <a:sym typeface="Symbol"/>
              </a:rPr>
              <a:t></a:t>
            </a:r>
            <a:r>
              <a:rPr lang="en-US" dirty="0" smtClean="0"/>
              <a:t>P(x) </a:t>
            </a:r>
            <a:r>
              <a:rPr lang="en-US" dirty="0" smtClean="0">
                <a:sym typeface="Symbol"/>
              </a:rPr>
              <a:t></a:t>
            </a:r>
            <a:r>
              <a:rPr lang="en-US" dirty="0" smtClean="0"/>
              <a:t> Q(x))</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183</a:t>
            </a:fld>
            <a:endParaRPr lang="en-US">
              <a:solidFill>
                <a:srgbClr val="04617B">
                  <a:shade val="90000"/>
                </a:srgbClr>
              </a:solidFill>
            </a:endParaRPr>
          </a:p>
        </p:txBody>
      </p:sp>
    </p:spTree>
    <p:extLst>
      <p:ext uri="{BB962C8B-B14F-4D97-AF65-F5344CB8AC3E}">
        <p14:creationId xmlns:p14="http://schemas.microsoft.com/office/powerpoint/2010/main" val="93635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t>Example:</a:t>
            </a:r>
            <a:r>
              <a:rPr lang="en-US" dirty="0" smtClean="0"/>
              <a:t> Obtain </a:t>
            </a:r>
            <a:r>
              <a:rPr lang="en-US" dirty="0" err="1" smtClean="0"/>
              <a:t>prenex</a:t>
            </a:r>
            <a:r>
              <a:rPr lang="en-US" dirty="0" smtClean="0"/>
              <a:t> normal form for the formula</a:t>
            </a:r>
          </a:p>
          <a:p>
            <a:pPr marL="0" indent="0">
              <a:buNone/>
            </a:pPr>
            <a:r>
              <a:rPr lang="en-US" dirty="0" smtClean="0"/>
              <a:t>(</a:t>
            </a:r>
            <a:r>
              <a:rPr lang="en-US" dirty="0" smtClean="0">
                <a:sym typeface="Symbol"/>
              </a:rPr>
              <a:t> </a:t>
            </a:r>
            <a:r>
              <a:rPr lang="en-US" dirty="0" smtClean="0"/>
              <a:t>x)(</a:t>
            </a:r>
            <a:r>
              <a:rPr lang="en-US" dirty="0" smtClean="0">
                <a:sym typeface="Symbol"/>
              </a:rPr>
              <a:t> </a:t>
            </a:r>
            <a:r>
              <a:rPr lang="en-US" dirty="0" smtClean="0"/>
              <a:t>y)((</a:t>
            </a:r>
            <a:r>
              <a:rPr lang="en-US" dirty="0" smtClean="0">
                <a:sym typeface="Symbol"/>
              </a:rPr>
              <a:t> </a:t>
            </a:r>
            <a:r>
              <a:rPr lang="en-US" dirty="0" smtClean="0"/>
              <a:t>z)(P(x, z) </a:t>
            </a:r>
            <a:r>
              <a:rPr lang="en-US" dirty="0" smtClean="0">
                <a:sym typeface="Symbol"/>
              </a:rPr>
              <a:t></a:t>
            </a:r>
            <a:r>
              <a:rPr lang="en-US" dirty="0" smtClean="0"/>
              <a:t> P(y, z)) </a:t>
            </a:r>
            <a:r>
              <a:rPr lang="en-US" dirty="0" smtClean="0">
                <a:sym typeface="Symbol"/>
              </a:rPr>
              <a:t></a:t>
            </a:r>
            <a:r>
              <a:rPr lang="en-US" dirty="0" smtClean="0"/>
              <a:t> (</a:t>
            </a:r>
            <a:r>
              <a:rPr lang="en-US" dirty="0" smtClean="0">
                <a:sym typeface="Symbol"/>
              </a:rPr>
              <a:t> u</a:t>
            </a:r>
            <a:r>
              <a:rPr lang="en-US" dirty="0" smtClean="0"/>
              <a:t>)Q(x, y, u))</a:t>
            </a:r>
          </a:p>
          <a:p>
            <a:pPr marL="0" indent="0">
              <a:buNone/>
            </a:pPr>
            <a:endParaRPr lang="en-US" dirty="0" smtClean="0"/>
          </a:p>
          <a:p>
            <a:pPr marL="0" indent="0">
              <a:buNone/>
            </a:pPr>
            <a:r>
              <a:rPr lang="en-US" b="1" dirty="0" smtClean="0"/>
              <a:t>Solution:</a:t>
            </a:r>
          </a:p>
          <a:p>
            <a:pPr marL="0" indent="0">
              <a:buNone/>
            </a:pPr>
            <a:r>
              <a:rPr lang="en-US" dirty="0" smtClean="0"/>
              <a:t>(</a:t>
            </a:r>
            <a:r>
              <a:rPr lang="en-US" dirty="0" smtClean="0">
                <a:sym typeface="Symbol"/>
              </a:rPr>
              <a:t> </a:t>
            </a:r>
            <a:r>
              <a:rPr lang="en-US" dirty="0" smtClean="0"/>
              <a:t>x)(</a:t>
            </a:r>
            <a:r>
              <a:rPr lang="en-US" dirty="0" smtClean="0">
                <a:sym typeface="Symbol"/>
              </a:rPr>
              <a:t> </a:t>
            </a:r>
            <a:r>
              <a:rPr lang="en-US" dirty="0" smtClean="0"/>
              <a:t>y)(</a:t>
            </a:r>
            <a:r>
              <a:rPr lang="en-US" dirty="0" smtClean="0">
                <a:sym typeface="Symbol"/>
              </a:rPr>
              <a:t> </a:t>
            </a:r>
            <a:r>
              <a:rPr lang="en-US" dirty="0" smtClean="0"/>
              <a:t>(</a:t>
            </a:r>
            <a:r>
              <a:rPr lang="en-US" dirty="0" smtClean="0">
                <a:sym typeface="Symbol"/>
              </a:rPr>
              <a:t> </a:t>
            </a:r>
            <a:r>
              <a:rPr lang="en-US" dirty="0" smtClean="0"/>
              <a:t>z)(P(x, z) </a:t>
            </a:r>
            <a:r>
              <a:rPr lang="en-US" dirty="0" smtClean="0">
                <a:sym typeface="Symbol"/>
              </a:rPr>
              <a:t> </a:t>
            </a:r>
            <a:r>
              <a:rPr lang="en-US" dirty="0" smtClean="0"/>
              <a:t> P(y, z)) </a:t>
            </a:r>
            <a:r>
              <a:rPr lang="en-US" dirty="0" smtClean="0">
                <a:sym typeface="Symbol"/>
              </a:rPr>
              <a:t></a:t>
            </a:r>
            <a:r>
              <a:rPr lang="en-US" dirty="0" smtClean="0"/>
              <a:t> (</a:t>
            </a:r>
            <a:r>
              <a:rPr lang="en-US" dirty="0" smtClean="0">
                <a:sym typeface="Symbol"/>
              </a:rPr>
              <a:t> </a:t>
            </a:r>
            <a:r>
              <a:rPr lang="en-US" dirty="0" smtClean="0"/>
              <a:t>u)Q(x, y, u))</a:t>
            </a:r>
          </a:p>
          <a:p>
            <a:pPr marL="0" indent="0">
              <a:buNone/>
            </a:pPr>
            <a:r>
              <a:rPr lang="en-US" dirty="0" smtClean="0"/>
              <a:t>(</a:t>
            </a:r>
            <a:r>
              <a:rPr lang="en-US" dirty="0" smtClean="0">
                <a:sym typeface="Symbol"/>
              </a:rPr>
              <a:t> </a:t>
            </a:r>
            <a:r>
              <a:rPr lang="en-US" dirty="0" smtClean="0"/>
              <a:t>x)(</a:t>
            </a:r>
            <a:r>
              <a:rPr lang="en-US" dirty="0" smtClean="0">
                <a:sym typeface="Symbol"/>
              </a:rPr>
              <a:t> </a:t>
            </a:r>
            <a:r>
              <a:rPr lang="en-US" dirty="0" smtClean="0"/>
              <a:t>y)((</a:t>
            </a:r>
            <a:r>
              <a:rPr lang="en-US" dirty="0" smtClean="0">
                <a:sym typeface="Symbol"/>
              </a:rPr>
              <a:t> </a:t>
            </a:r>
            <a:r>
              <a:rPr lang="en-US" dirty="0" smtClean="0"/>
              <a:t>z)</a:t>
            </a:r>
            <a:r>
              <a:rPr lang="en-US" dirty="0" smtClean="0">
                <a:sym typeface="Symbol"/>
              </a:rPr>
              <a:t> </a:t>
            </a:r>
            <a:r>
              <a:rPr lang="en-US" dirty="0" smtClean="0"/>
              <a:t>(P(x, z) </a:t>
            </a:r>
            <a:r>
              <a:rPr lang="en-US" dirty="0" smtClean="0">
                <a:sym typeface="Symbol"/>
              </a:rPr>
              <a:t></a:t>
            </a:r>
            <a:r>
              <a:rPr lang="en-US" dirty="0" smtClean="0"/>
              <a:t> P(y, z)) </a:t>
            </a:r>
            <a:r>
              <a:rPr lang="en-US" dirty="0" smtClean="0">
                <a:sym typeface="Symbol"/>
              </a:rPr>
              <a:t></a:t>
            </a:r>
            <a:r>
              <a:rPr lang="en-US" dirty="0" smtClean="0"/>
              <a:t> (</a:t>
            </a:r>
            <a:r>
              <a:rPr lang="en-US" dirty="0" smtClean="0">
                <a:sym typeface="Symbol"/>
              </a:rPr>
              <a:t> </a:t>
            </a:r>
            <a:r>
              <a:rPr lang="en-US" dirty="0" smtClean="0"/>
              <a:t>u)Q(x, y, u))</a:t>
            </a:r>
          </a:p>
          <a:p>
            <a:pPr marL="0" indent="0">
              <a:buNone/>
            </a:pPr>
            <a:r>
              <a:rPr lang="en-US" dirty="0" smtClean="0"/>
              <a:t>(</a:t>
            </a:r>
            <a:r>
              <a:rPr lang="en-US" dirty="0" smtClean="0">
                <a:sym typeface="Symbol"/>
              </a:rPr>
              <a:t> </a:t>
            </a:r>
            <a:r>
              <a:rPr lang="en-US" dirty="0" smtClean="0"/>
              <a:t>x)(</a:t>
            </a:r>
            <a:r>
              <a:rPr lang="en-US" dirty="0" smtClean="0">
                <a:sym typeface="Symbol"/>
              </a:rPr>
              <a:t> </a:t>
            </a:r>
            <a:r>
              <a:rPr lang="en-US" dirty="0" smtClean="0"/>
              <a:t>y)((</a:t>
            </a:r>
            <a:r>
              <a:rPr lang="en-US" dirty="0" smtClean="0">
                <a:sym typeface="Symbol"/>
              </a:rPr>
              <a:t> </a:t>
            </a:r>
            <a:r>
              <a:rPr lang="en-US" dirty="0" smtClean="0"/>
              <a:t>z)(</a:t>
            </a:r>
            <a:r>
              <a:rPr lang="en-US" dirty="0" smtClean="0">
                <a:sym typeface="Symbol"/>
              </a:rPr>
              <a:t></a:t>
            </a:r>
            <a:r>
              <a:rPr lang="en-US" dirty="0" smtClean="0"/>
              <a:t>P(x, z) </a:t>
            </a:r>
            <a:r>
              <a:rPr lang="en-US" dirty="0" smtClean="0">
                <a:sym typeface="Symbol"/>
              </a:rPr>
              <a:t></a:t>
            </a:r>
            <a:r>
              <a:rPr lang="en-US" dirty="0" smtClean="0"/>
              <a:t> </a:t>
            </a:r>
            <a:r>
              <a:rPr lang="en-US" dirty="0" smtClean="0">
                <a:sym typeface="Symbol"/>
              </a:rPr>
              <a:t></a:t>
            </a:r>
            <a:r>
              <a:rPr lang="en-US" dirty="0" smtClean="0"/>
              <a:t>P(y, z)) </a:t>
            </a:r>
            <a:r>
              <a:rPr lang="en-US" dirty="0" smtClean="0">
                <a:sym typeface="Symbol"/>
              </a:rPr>
              <a:t></a:t>
            </a:r>
            <a:r>
              <a:rPr lang="en-US" dirty="0" smtClean="0"/>
              <a:t> (</a:t>
            </a:r>
            <a:r>
              <a:rPr lang="en-US" dirty="0" smtClean="0">
                <a:sym typeface="Symbol"/>
              </a:rPr>
              <a:t> </a:t>
            </a:r>
            <a:r>
              <a:rPr lang="en-US" dirty="0" smtClean="0"/>
              <a:t>u)Q(x, y, u))</a:t>
            </a:r>
          </a:p>
          <a:p>
            <a:pPr marL="0" indent="0">
              <a:buNone/>
            </a:pPr>
            <a:r>
              <a:rPr lang="en-US" dirty="0" smtClean="0"/>
              <a:t>(</a:t>
            </a:r>
            <a:r>
              <a:rPr lang="en-US" dirty="0" smtClean="0">
                <a:sym typeface="Symbol"/>
              </a:rPr>
              <a:t> </a:t>
            </a:r>
            <a:r>
              <a:rPr lang="en-US" dirty="0" smtClean="0"/>
              <a:t>x)(</a:t>
            </a:r>
            <a:r>
              <a:rPr lang="en-US" dirty="0" smtClean="0">
                <a:sym typeface="Symbol"/>
              </a:rPr>
              <a:t> </a:t>
            </a:r>
            <a:r>
              <a:rPr lang="en-US" dirty="0" smtClean="0"/>
              <a:t>y)(</a:t>
            </a:r>
            <a:r>
              <a:rPr lang="en-US" dirty="0" smtClean="0">
                <a:sym typeface="Symbol"/>
              </a:rPr>
              <a:t> </a:t>
            </a:r>
            <a:r>
              <a:rPr lang="en-US" dirty="0" smtClean="0"/>
              <a:t>z)(</a:t>
            </a:r>
            <a:r>
              <a:rPr lang="en-US" dirty="0" smtClean="0">
                <a:sym typeface="Symbol"/>
              </a:rPr>
              <a:t> </a:t>
            </a:r>
            <a:r>
              <a:rPr lang="en-US" dirty="0" smtClean="0"/>
              <a:t>u)((</a:t>
            </a:r>
            <a:r>
              <a:rPr lang="en-US" dirty="0" smtClean="0">
                <a:sym typeface="Symbol"/>
              </a:rPr>
              <a:t></a:t>
            </a:r>
            <a:r>
              <a:rPr lang="en-US" dirty="0" smtClean="0"/>
              <a:t>P(x, z) </a:t>
            </a:r>
            <a:r>
              <a:rPr lang="en-US" dirty="0" smtClean="0">
                <a:sym typeface="Symbol"/>
              </a:rPr>
              <a:t></a:t>
            </a:r>
            <a:r>
              <a:rPr lang="en-US" dirty="0" smtClean="0"/>
              <a:t> </a:t>
            </a:r>
            <a:r>
              <a:rPr lang="en-US" dirty="0" smtClean="0">
                <a:sym typeface="Symbol"/>
              </a:rPr>
              <a:t></a:t>
            </a:r>
            <a:r>
              <a:rPr lang="en-US" dirty="0" smtClean="0"/>
              <a:t>P(y, z)) </a:t>
            </a:r>
            <a:r>
              <a:rPr lang="en-US" dirty="0" smtClean="0">
                <a:sym typeface="Symbol"/>
              </a:rPr>
              <a:t></a:t>
            </a:r>
            <a:r>
              <a:rPr lang="en-US" dirty="0" smtClean="0"/>
              <a:t> Q(x, y, u))</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solidFill>
                  <a:srgbClr val="04617B">
                    <a:shade val="90000"/>
                  </a:srgbClr>
                </a:solidFill>
              </a:rPr>
              <a:pPr/>
              <a:t>184</a:t>
            </a:fld>
            <a:endParaRPr lang="en-US">
              <a:solidFill>
                <a:srgbClr val="04617B">
                  <a:shade val="90000"/>
                </a:srgbClr>
              </a:solidFill>
            </a:endParaRPr>
          </a:p>
        </p:txBody>
      </p:sp>
    </p:spTree>
    <p:extLst>
      <p:ext uri="{BB962C8B-B14F-4D97-AF65-F5344CB8AC3E}">
        <p14:creationId xmlns:p14="http://schemas.microsoft.com/office/powerpoint/2010/main" val="249916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Proofs: more advanced material</a:t>
            </a:r>
            <a:endParaRPr lang="en-US" dirty="0"/>
          </a:p>
        </p:txBody>
      </p:sp>
      <p:sp>
        <p:nvSpPr>
          <p:cNvPr id="3" name="Subtitle 2"/>
          <p:cNvSpPr>
            <a:spLocks noGrp="1"/>
          </p:cNvSpPr>
          <p:nvPr>
            <p:ph type="subTitle" idx="1"/>
          </p:nvPr>
        </p:nvSpPr>
        <p:spPr/>
        <p:txBody>
          <a:bodyPr/>
          <a:lstStyle/>
          <a:p>
            <a:r>
              <a:rPr lang="en-US" dirty="0" smtClean="0"/>
              <a:t>Section 1.8</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185</a:t>
            </a:fld>
            <a:endParaRPr lang="en-US"/>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Mathematical Proofs</a:t>
            </a:r>
          </a:p>
          <a:p>
            <a:r>
              <a:rPr lang="en-US" dirty="0" smtClean="0"/>
              <a:t>Forms of Theorems</a:t>
            </a:r>
          </a:p>
          <a:p>
            <a:r>
              <a:rPr lang="en-US" dirty="0" smtClean="0"/>
              <a:t>Direct Proofs</a:t>
            </a:r>
          </a:p>
          <a:p>
            <a:r>
              <a:rPr lang="en-US" dirty="0" smtClean="0"/>
              <a:t>Indirect Proofs</a:t>
            </a:r>
          </a:p>
          <a:p>
            <a:pPr lvl="1"/>
            <a:r>
              <a:rPr lang="en-US" dirty="0" smtClean="0"/>
              <a:t>Proof of the </a:t>
            </a:r>
            <a:r>
              <a:rPr lang="en-US" dirty="0" err="1" smtClean="0"/>
              <a:t>Contrapositive</a:t>
            </a:r>
            <a:endParaRPr lang="en-US" dirty="0" smtClean="0"/>
          </a:p>
          <a:p>
            <a:pPr lvl="1"/>
            <a:r>
              <a:rPr lang="en-US" dirty="0" smtClean="0"/>
              <a:t>Proof by Contradiction</a:t>
            </a:r>
          </a:p>
          <a:p>
            <a:pPr>
              <a:buNone/>
            </a:pPr>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186</a:t>
            </a:fld>
            <a:endParaRPr 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Proofs of Mathematical Statements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 </a:t>
            </a:r>
            <a:r>
              <a:rPr lang="en-US" i="1" dirty="0" smtClean="0"/>
              <a:t>proof</a:t>
            </a:r>
            <a:r>
              <a:rPr lang="en-US" dirty="0" smtClean="0"/>
              <a:t> is a valid argument that establishes the truth of a statement.</a:t>
            </a:r>
          </a:p>
          <a:p>
            <a:r>
              <a:rPr lang="en-US" dirty="0" smtClean="0"/>
              <a:t>In math, CS,  and other disciplines, informal proofs  which are generally shorter, are generally used.</a:t>
            </a:r>
          </a:p>
          <a:p>
            <a:pPr lvl="1"/>
            <a:r>
              <a:rPr lang="en-US" dirty="0" smtClean="0"/>
              <a:t>More than one rule of inference are often used in a step. </a:t>
            </a:r>
          </a:p>
          <a:p>
            <a:pPr lvl="1"/>
            <a:r>
              <a:rPr lang="en-US" dirty="0" smtClean="0"/>
              <a:t>Steps may be skipped.</a:t>
            </a:r>
          </a:p>
          <a:p>
            <a:pPr lvl="1"/>
            <a:r>
              <a:rPr lang="en-US" dirty="0" smtClean="0"/>
              <a:t>The rules of inference used are not explicitly stated. </a:t>
            </a:r>
          </a:p>
          <a:p>
            <a:pPr lvl="1"/>
            <a:r>
              <a:rPr lang="en-US" dirty="0" smtClean="0"/>
              <a:t>Easier for to understand and to explain to people. </a:t>
            </a:r>
          </a:p>
          <a:p>
            <a:pPr lvl="1"/>
            <a:r>
              <a:rPr lang="en-US" dirty="0" smtClean="0"/>
              <a:t>But it is also easier to introduce errors. </a:t>
            </a:r>
          </a:p>
          <a:p>
            <a:r>
              <a:rPr lang="en-US" dirty="0" smtClean="0"/>
              <a:t>Proofs have many practical applications:</a:t>
            </a:r>
          </a:p>
          <a:p>
            <a:pPr lvl="1"/>
            <a:r>
              <a:rPr lang="en-US" dirty="0" smtClean="0"/>
              <a:t>verification that computer programs are correct </a:t>
            </a:r>
          </a:p>
          <a:p>
            <a:pPr lvl="1"/>
            <a:r>
              <a:rPr lang="en-US" dirty="0" smtClean="0"/>
              <a:t>establishing that operating systems are secure </a:t>
            </a:r>
          </a:p>
          <a:p>
            <a:pPr lvl="1"/>
            <a:r>
              <a:rPr lang="en-US" dirty="0" smtClean="0"/>
              <a:t>enabling programs to make inferences in artificial intelligence </a:t>
            </a:r>
          </a:p>
          <a:p>
            <a:pPr lvl="1"/>
            <a:r>
              <a:rPr lang="en-US" dirty="0" smtClean="0"/>
              <a:t>showing that system specifications are consistent</a:t>
            </a:r>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187</a:t>
            </a:fld>
            <a:endParaRPr 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a:t>
            </a:r>
            <a:r>
              <a:rPr lang="en-US" i="1" dirty="0" smtClean="0">
                <a:solidFill>
                  <a:srgbClr val="FF0000"/>
                </a:solidFill>
              </a:rPr>
              <a:t>theorem</a:t>
            </a:r>
            <a:r>
              <a:rPr lang="en-US" dirty="0" smtClean="0">
                <a:solidFill>
                  <a:srgbClr val="FF0000"/>
                </a:solidFill>
              </a:rPr>
              <a:t> </a:t>
            </a:r>
            <a:r>
              <a:rPr lang="en-US" dirty="0" smtClean="0"/>
              <a:t>is a statement that can be shown to be true using:</a:t>
            </a:r>
          </a:p>
          <a:p>
            <a:pPr lvl="1"/>
            <a:r>
              <a:rPr lang="en-US" dirty="0" smtClean="0"/>
              <a:t>definitions</a:t>
            </a:r>
          </a:p>
          <a:p>
            <a:pPr lvl="1"/>
            <a:r>
              <a:rPr lang="en-US" dirty="0" smtClean="0"/>
              <a:t>other theorems</a:t>
            </a:r>
          </a:p>
          <a:p>
            <a:pPr lvl="1"/>
            <a:r>
              <a:rPr lang="en-US" i="1" dirty="0" smtClean="0">
                <a:solidFill>
                  <a:srgbClr val="FF0000"/>
                </a:solidFill>
              </a:rPr>
              <a:t>axioms</a:t>
            </a:r>
            <a:r>
              <a:rPr lang="en-US" dirty="0" smtClean="0">
                <a:solidFill>
                  <a:srgbClr val="FF0000"/>
                </a:solidFill>
              </a:rPr>
              <a:t> </a:t>
            </a:r>
            <a:r>
              <a:rPr lang="en-US" dirty="0" smtClean="0"/>
              <a:t>(statements which are given as true) </a:t>
            </a:r>
          </a:p>
          <a:p>
            <a:pPr lvl="1"/>
            <a:r>
              <a:rPr lang="en-US" dirty="0" smtClean="0"/>
              <a:t>rules of inference</a:t>
            </a:r>
          </a:p>
          <a:p>
            <a:r>
              <a:rPr lang="en-US" dirty="0" smtClean="0"/>
              <a:t>A </a:t>
            </a:r>
            <a:r>
              <a:rPr lang="en-US" i="1" dirty="0" smtClean="0">
                <a:solidFill>
                  <a:srgbClr val="FF0000"/>
                </a:solidFill>
              </a:rPr>
              <a:t>lemma</a:t>
            </a:r>
            <a:r>
              <a:rPr lang="en-US" dirty="0" smtClean="0">
                <a:solidFill>
                  <a:srgbClr val="FF0000"/>
                </a:solidFill>
              </a:rPr>
              <a:t> </a:t>
            </a:r>
            <a:r>
              <a:rPr lang="en-US" dirty="0" smtClean="0"/>
              <a:t>is a ‘helping theorem’ or a result which is needed to prove a theorem.</a:t>
            </a:r>
          </a:p>
          <a:p>
            <a:r>
              <a:rPr lang="en-US" dirty="0" smtClean="0"/>
              <a:t>A </a:t>
            </a:r>
            <a:r>
              <a:rPr lang="en-US" i="1" dirty="0" smtClean="0">
                <a:solidFill>
                  <a:srgbClr val="FF0000"/>
                </a:solidFill>
              </a:rPr>
              <a:t>corollary</a:t>
            </a:r>
            <a:r>
              <a:rPr lang="en-US" dirty="0" smtClean="0">
                <a:solidFill>
                  <a:srgbClr val="FF0000"/>
                </a:solidFill>
              </a:rPr>
              <a:t> </a:t>
            </a:r>
            <a:r>
              <a:rPr lang="en-US" dirty="0" smtClean="0"/>
              <a:t>is a result which follows directly from a theorem.</a:t>
            </a:r>
          </a:p>
          <a:p>
            <a:r>
              <a:rPr lang="en-US" dirty="0" smtClean="0"/>
              <a:t>Less important theorems are sometimes called </a:t>
            </a:r>
            <a:r>
              <a:rPr lang="en-US" i="1" dirty="0" smtClean="0"/>
              <a:t>propositions</a:t>
            </a:r>
            <a:r>
              <a:rPr lang="en-US" dirty="0" smtClean="0"/>
              <a:t>. </a:t>
            </a:r>
          </a:p>
          <a:p>
            <a:r>
              <a:rPr lang="en-US" dirty="0" smtClean="0"/>
              <a:t>A </a:t>
            </a:r>
            <a:r>
              <a:rPr lang="en-US" i="1" dirty="0" smtClean="0">
                <a:solidFill>
                  <a:srgbClr val="FF0000"/>
                </a:solidFill>
              </a:rPr>
              <a:t>conjecture</a:t>
            </a:r>
            <a:r>
              <a:rPr lang="en-US" dirty="0" smtClean="0">
                <a:solidFill>
                  <a:srgbClr val="FF0000"/>
                </a:solidFill>
              </a:rPr>
              <a:t> </a:t>
            </a:r>
            <a:r>
              <a:rPr lang="en-US" dirty="0" smtClean="0"/>
              <a:t>is a statement that is being proposed to be true. Once a proof of a conjecture is found, it becomes a theorem. It may turn out to be false.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188</a:t>
            </a:fld>
            <a:endParaRPr 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of  Theorems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Many theorems assert that a property holds for all elements in a domain, such as the integers, the real numbers, or some of the discrete structures that we will study in this class. </a:t>
            </a:r>
          </a:p>
          <a:p>
            <a:r>
              <a:rPr lang="en-US" dirty="0" smtClean="0"/>
              <a:t>Often the universal quantifier (needed for a precise statement of a theorem) is omitted by standard mathematical convention. </a:t>
            </a:r>
          </a:p>
          <a:p>
            <a:pPr>
              <a:buNone/>
            </a:pPr>
            <a:r>
              <a:rPr lang="en-US" dirty="0" smtClean="0"/>
              <a:t>    For example, the statement:</a:t>
            </a:r>
          </a:p>
          <a:p>
            <a:pPr>
              <a:buNone/>
            </a:pPr>
            <a:r>
              <a:rPr lang="en-US" dirty="0" smtClean="0"/>
              <a:t>        </a:t>
            </a:r>
            <a:r>
              <a:rPr lang="en-US" sz="2200" dirty="0" smtClean="0"/>
              <a:t>“If </a:t>
            </a:r>
            <a:r>
              <a:rPr lang="en-US" sz="2200" i="1" dirty="0" smtClean="0"/>
              <a:t>x</a:t>
            </a:r>
            <a:r>
              <a:rPr lang="en-US" sz="2200" dirty="0" smtClean="0"/>
              <a:t> &gt; </a:t>
            </a:r>
            <a:r>
              <a:rPr lang="en-US" sz="2200" i="1" dirty="0" smtClean="0"/>
              <a:t>y</a:t>
            </a:r>
            <a:r>
              <a:rPr lang="en-US" sz="2200" dirty="0" smtClean="0"/>
              <a:t>, where </a:t>
            </a:r>
            <a:r>
              <a:rPr lang="en-US" sz="2200" i="1" dirty="0" smtClean="0"/>
              <a:t>x</a:t>
            </a:r>
            <a:r>
              <a:rPr lang="en-US" sz="2200" dirty="0" smtClean="0"/>
              <a:t> and </a:t>
            </a:r>
            <a:r>
              <a:rPr lang="en-US" sz="2200" i="1" dirty="0" smtClean="0"/>
              <a:t>y</a:t>
            </a:r>
            <a:r>
              <a:rPr lang="en-US" sz="2200" dirty="0" smtClean="0"/>
              <a:t> are positive real numbers, then </a:t>
            </a:r>
            <a:r>
              <a:rPr lang="en-US" sz="2200" i="1" dirty="0" smtClean="0"/>
              <a:t>x</a:t>
            </a:r>
            <a:r>
              <a:rPr lang="en-US" sz="2200" baseline="30000" dirty="0" smtClean="0"/>
              <a:t>2</a:t>
            </a:r>
            <a:r>
              <a:rPr lang="en-US" sz="2200" dirty="0" smtClean="0"/>
              <a:t> &gt; </a:t>
            </a:r>
            <a:r>
              <a:rPr lang="en-US" sz="2200" i="1" dirty="0" smtClean="0"/>
              <a:t>y</a:t>
            </a:r>
            <a:r>
              <a:rPr lang="en-US" sz="2200" baseline="30000" dirty="0" smtClean="0"/>
              <a:t>2</a:t>
            </a:r>
            <a:r>
              <a:rPr lang="en-US" sz="2200" dirty="0" smtClean="0"/>
              <a:t> ”</a:t>
            </a:r>
          </a:p>
          <a:p>
            <a:pPr>
              <a:buNone/>
            </a:pPr>
            <a:r>
              <a:rPr lang="en-US" dirty="0" smtClean="0"/>
              <a:t>   really means</a:t>
            </a:r>
          </a:p>
          <a:p>
            <a:pPr>
              <a:buNone/>
            </a:pPr>
            <a:r>
              <a:rPr lang="en-US" dirty="0" smtClean="0"/>
              <a:t>       </a:t>
            </a:r>
            <a:r>
              <a:rPr lang="en-US" sz="2200" dirty="0" smtClean="0"/>
              <a:t>“For all positive real numbers </a:t>
            </a:r>
            <a:r>
              <a:rPr lang="en-US" sz="2200" i="1" dirty="0" smtClean="0"/>
              <a:t>x</a:t>
            </a:r>
            <a:r>
              <a:rPr lang="en-US" sz="2200" dirty="0" smtClean="0"/>
              <a:t> and </a:t>
            </a:r>
            <a:r>
              <a:rPr lang="en-US" sz="2200" i="1" dirty="0" smtClean="0"/>
              <a:t>y</a:t>
            </a:r>
            <a:r>
              <a:rPr lang="en-US" sz="2200" dirty="0" smtClean="0"/>
              <a:t>, if </a:t>
            </a:r>
            <a:r>
              <a:rPr lang="en-US" sz="2200" i="1" dirty="0" smtClean="0"/>
              <a:t>x</a:t>
            </a:r>
            <a:r>
              <a:rPr lang="en-US" sz="2200" dirty="0" smtClean="0"/>
              <a:t> &gt; </a:t>
            </a:r>
            <a:r>
              <a:rPr lang="en-US" sz="2200" i="1" dirty="0" smtClean="0"/>
              <a:t>y</a:t>
            </a:r>
            <a:r>
              <a:rPr lang="en-US" sz="2200" dirty="0" smtClean="0"/>
              <a:t>, then </a:t>
            </a:r>
            <a:r>
              <a:rPr lang="en-US" sz="2200" i="1" dirty="0" smtClean="0"/>
              <a:t>x</a:t>
            </a:r>
            <a:r>
              <a:rPr lang="en-US" sz="2200" baseline="30000" dirty="0" smtClean="0"/>
              <a:t>2</a:t>
            </a:r>
            <a:r>
              <a:rPr lang="en-US" sz="2200" dirty="0" smtClean="0"/>
              <a:t> &gt; </a:t>
            </a:r>
            <a:r>
              <a:rPr lang="en-US" sz="2200" i="1" dirty="0" smtClean="0"/>
              <a:t>y</a:t>
            </a:r>
            <a:r>
              <a:rPr lang="en-US" sz="2200" baseline="30000" dirty="0" smtClean="0"/>
              <a:t>2</a:t>
            </a:r>
            <a:r>
              <a:rPr lang="en-US" sz="2200" dirty="0" smtClean="0"/>
              <a:t> .”</a:t>
            </a:r>
            <a:endParaRPr lang="en-US" sz="2200"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189</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smtClean="0"/>
              <a:t>Necessary and sufficient</a:t>
            </a:r>
            <a:endParaRPr lang="en-US" dirty="0"/>
          </a:p>
        </p:txBody>
      </p:sp>
      <p:sp>
        <p:nvSpPr>
          <p:cNvPr id="3" name="Content Placeholder 2"/>
          <p:cNvSpPr>
            <a:spLocks noGrp="1"/>
          </p:cNvSpPr>
          <p:nvPr>
            <p:ph idx="1"/>
          </p:nvPr>
        </p:nvSpPr>
        <p:spPr/>
        <p:txBody>
          <a:bodyPr/>
          <a:lstStyle/>
          <a:p>
            <a:r>
              <a:rPr lang="en-US" i="1" dirty="0" smtClean="0">
                <a:latin typeface="Cambria Math" pitchFamily="18" charset="0"/>
                <a:ea typeface="Cambria Math" pitchFamily="18" charset="0"/>
              </a:rPr>
              <a:t>p </a:t>
            </a:r>
            <a:r>
              <a:rPr lang="en-US" dirty="0" smtClean="0">
                <a:latin typeface="Cambria Math"/>
                <a:ea typeface="Cambria Math"/>
              </a:rPr>
              <a:t>→</a:t>
            </a:r>
            <a:r>
              <a:rPr lang="en-US" i="1" dirty="0" smtClean="0">
                <a:latin typeface="Cambria Math" pitchFamily="18" charset="0"/>
                <a:ea typeface="Cambria Math" pitchFamily="18" charset="0"/>
              </a:rPr>
              <a:t>q</a:t>
            </a:r>
            <a:r>
              <a:rPr lang="en-US" dirty="0" smtClean="0"/>
              <a:t> is true can be interpreted from set theory: {universes: </a:t>
            </a:r>
            <a:r>
              <a:rPr lang="en-US" i="1" dirty="0" smtClean="0">
                <a:latin typeface="Cambria Math" pitchFamily="18" charset="0"/>
                <a:ea typeface="Cambria Math" pitchFamily="18" charset="0"/>
              </a:rPr>
              <a:t>p</a:t>
            </a:r>
            <a:r>
              <a:rPr lang="en-US" dirty="0" smtClean="0"/>
              <a:t> is true}</a:t>
            </a:r>
            <a:r>
              <a:rPr lang="en-US" dirty="0" smtClean="0">
                <a:latin typeface="Cambria Math" pitchFamily="18" charset="0"/>
                <a:ea typeface="Cambria Math" pitchFamily="18" charset="0"/>
              </a:rPr>
              <a:t> </a:t>
            </a:r>
            <a:r>
              <a:rPr lang="en-US" dirty="0">
                <a:latin typeface="Cambria Math" pitchFamily="18" charset="0"/>
                <a:ea typeface="Cambria Math" pitchFamily="18" charset="0"/>
              </a:rPr>
              <a:t>⊆ </a:t>
            </a:r>
            <a:r>
              <a:rPr lang="en-US" dirty="0" smtClean="0"/>
              <a:t>{universes: </a:t>
            </a:r>
            <a:r>
              <a:rPr lang="en-US" i="1" dirty="0" smtClean="0">
                <a:latin typeface="Cambria Math" pitchFamily="18" charset="0"/>
                <a:ea typeface="Cambria Math" pitchFamily="18" charset="0"/>
              </a:rPr>
              <a:t>q</a:t>
            </a:r>
            <a:r>
              <a:rPr lang="en-US" dirty="0" smtClean="0"/>
              <a:t> </a:t>
            </a:r>
            <a:r>
              <a:rPr lang="en-US" dirty="0"/>
              <a:t>is true</a:t>
            </a:r>
            <a:r>
              <a:rPr lang="en-US" dirty="0" smtClean="0"/>
              <a:t>}</a:t>
            </a:r>
          </a:p>
          <a:p>
            <a:pPr lvl="1"/>
            <a:r>
              <a:rPr lang="en-US" i="1" dirty="0" smtClean="0"/>
              <a:t>q</a:t>
            </a:r>
            <a:r>
              <a:rPr lang="en-US" dirty="0" smtClean="0"/>
              <a:t> is necessary for </a:t>
            </a:r>
            <a:r>
              <a:rPr lang="en-US" i="1" dirty="0" smtClean="0"/>
              <a:t>p</a:t>
            </a:r>
            <a:r>
              <a:rPr lang="en-US" dirty="0" smtClean="0"/>
              <a:t> to be true</a:t>
            </a:r>
            <a:r>
              <a:rPr lang="en-US" i="1" dirty="0" smtClean="0"/>
              <a:t> </a:t>
            </a:r>
            <a:r>
              <a:rPr lang="en-US" dirty="0" smtClean="0"/>
              <a:t>(but not sufficient)</a:t>
            </a:r>
          </a:p>
          <a:p>
            <a:pPr lvl="1"/>
            <a:r>
              <a:rPr lang="en-US" i="1" dirty="0" smtClean="0"/>
              <a:t>p</a:t>
            </a:r>
            <a:r>
              <a:rPr lang="en-US" dirty="0" smtClean="0"/>
              <a:t> is sufficient for </a:t>
            </a:r>
            <a:r>
              <a:rPr lang="en-US" i="1" dirty="0" smtClean="0"/>
              <a:t>q </a:t>
            </a:r>
            <a:r>
              <a:rPr lang="en-US" dirty="0" smtClean="0"/>
              <a:t>to be true </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258131358"/>
              </p:ext>
            </p:extLst>
          </p:nvPr>
        </p:nvGraphicFramePr>
        <p:xfrm>
          <a:off x="6705600" y="3413760"/>
          <a:ext cx="2057399" cy="1463040"/>
        </p:xfrm>
        <a:graphic>
          <a:graphicData uri="http://schemas.openxmlformats.org/drawingml/2006/table">
            <a:tbl>
              <a:tblPr firstRow="1" bandRow="1">
                <a:tableStyleId>{5C22544A-7EE6-4342-B048-85BDC9FD1C3A}</a:tableStyleId>
              </a:tblPr>
              <a:tblGrid>
                <a:gridCol w="533399"/>
                <a:gridCol w="533400"/>
                <a:gridCol w="990600"/>
              </a:tblGrid>
              <a:tr h="323850">
                <a:tc>
                  <a:txBody>
                    <a:bodyPr/>
                    <a:lstStyle/>
                    <a:p>
                      <a:r>
                        <a:rPr lang="en-US" sz="1800" i="1" dirty="0" smtClean="0">
                          <a:latin typeface="Cambria Math" pitchFamily="18" charset="0"/>
                          <a:ea typeface="Cambria Math" pitchFamily="18" charset="0"/>
                        </a:rPr>
                        <a:t>p</a:t>
                      </a:r>
                      <a:r>
                        <a:rPr lang="en-US" sz="1800" dirty="0" smtClean="0"/>
                        <a:t> </a:t>
                      </a:r>
                      <a:endParaRPr lang="en-US" dirty="0"/>
                    </a:p>
                  </a:txBody>
                  <a:tcPr marL="91441" marR="91441"/>
                </a:tc>
                <a:tc>
                  <a:txBody>
                    <a:bodyPr/>
                    <a:lstStyle/>
                    <a:p>
                      <a:r>
                        <a:rPr lang="en-US" sz="1800" i="1" dirty="0" smtClean="0">
                          <a:latin typeface="Cambria Math" pitchFamily="18" charset="0"/>
                          <a:ea typeface="Cambria Math" pitchFamily="18" charset="0"/>
                        </a:rPr>
                        <a:t>q</a:t>
                      </a:r>
                      <a:endParaRPr lang="en-US" dirty="0"/>
                    </a:p>
                  </a:txBody>
                  <a:tcPr marL="91441" marR="91441"/>
                </a:tc>
                <a:tc>
                  <a:txBody>
                    <a:bodyPr/>
                    <a:lstStyle/>
                    <a:p>
                      <a:r>
                        <a:rPr lang="en-US" sz="1800" i="1" dirty="0" smtClean="0">
                          <a:latin typeface="Cambria Math" pitchFamily="18" charset="0"/>
                          <a:ea typeface="Cambria Math" pitchFamily="18" charset="0"/>
                        </a:rPr>
                        <a:t>p </a:t>
                      </a:r>
                      <a:r>
                        <a:rPr lang="en-US" sz="1800" dirty="0" smtClean="0">
                          <a:latin typeface="Cambria Math"/>
                          <a:ea typeface="Cambria Math"/>
                        </a:rPr>
                        <a:t>→</a:t>
                      </a:r>
                      <a:r>
                        <a:rPr lang="en-US" sz="1800" i="1" dirty="0" smtClean="0">
                          <a:latin typeface="Cambria Math" pitchFamily="18" charset="0"/>
                          <a:ea typeface="Cambria Math" pitchFamily="18" charset="0"/>
                        </a:rPr>
                        <a:t>q</a:t>
                      </a:r>
                      <a:endParaRPr lang="en-US" dirty="0"/>
                    </a:p>
                  </a:txBody>
                  <a:tcPr marL="91441" marR="91441"/>
                </a:tc>
              </a:tr>
              <a:tr h="323850">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r>
              <a:tr h="323850">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r>
              <a:tr h="323850">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r>
            </a:tbl>
          </a:graphicData>
        </a:graphic>
      </p:graphicFrame>
      <p:sp>
        <p:nvSpPr>
          <p:cNvPr id="5" name="Oval 4"/>
          <p:cNvSpPr/>
          <p:nvPr/>
        </p:nvSpPr>
        <p:spPr>
          <a:xfrm>
            <a:off x="1219200" y="3429000"/>
            <a:ext cx="5105400" cy="34290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039690" y="4038600"/>
            <a:ext cx="408110" cy="369332"/>
          </a:xfrm>
          <a:prstGeom prst="rect">
            <a:avLst/>
          </a:prstGeom>
          <a:noFill/>
        </p:spPr>
        <p:txBody>
          <a:bodyPr wrap="none" rtlCol="0">
            <a:spAutoFit/>
          </a:bodyPr>
          <a:lstStyle/>
          <a:p>
            <a:r>
              <a:rPr lang="en-US" i="1" dirty="0" smtClean="0"/>
              <a:t>U</a:t>
            </a:r>
            <a:endParaRPr lang="en-US" i="1" dirty="0"/>
          </a:p>
        </p:txBody>
      </p:sp>
      <p:sp>
        <p:nvSpPr>
          <p:cNvPr id="7" name="Oval 6"/>
          <p:cNvSpPr/>
          <p:nvPr/>
        </p:nvSpPr>
        <p:spPr>
          <a:xfrm>
            <a:off x="1524000" y="3962400"/>
            <a:ext cx="3429000" cy="22860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76800" y="4953000"/>
            <a:ext cx="1393330" cy="369332"/>
          </a:xfrm>
          <a:prstGeom prst="rect">
            <a:avLst/>
          </a:prstGeom>
          <a:noFill/>
        </p:spPr>
        <p:txBody>
          <a:bodyPr wrap="none" rtlCol="0">
            <a:spAutoFit/>
          </a:bodyPr>
          <a:lstStyle/>
          <a:p>
            <a:r>
              <a:rPr lang="en-US" i="1" dirty="0" err="1" smtClean="0">
                <a:latin typeface="Cambria Math" pitchFamily="18" charset="0"/>
                <a:ea typeface="Cambria Math" pitchFamily="18" charset="0"/>
              </a:rPr>
              <a:t>p</a:t>
            </a:r>
            <a:r>
              <a:rPr lang="en-US" i="1" dirty="0" smtClean="0">
                <a:latin typeface="Cambria Math" pitchFamily="18" charset="0"/>
                <a:ea typeface="Cambria Math" pitchFamily="18" charset="0"/>
              </a:rPr>
              <a:t> </a:t>
            </a:r>
            <a:r>
              <a:rPr lang="en-US" dirty="0" smtClean="0">
                <a:latin typeface="Cambria Math"/>
                <a:ea typeface="Cambria Math"/>
              </a:rPr>
              <a:t>→</a:t>
            </a:r>
            <a:r>
              <a:rPr lang="en-US" i="1" dirty="0" err="1" smtClean="0">
                <a:latin typeface="Cambria Math" pitchFamily="18" charset="0"/>
                <a:ea typeface="Cambria Math" pitchFamily="18" charset="0"/>
              </a:rPr>
              <a:t>q</a:t>
            </a:r>
            <a:r>
              <a:rPr lang="en-US" dirty="0" smtClean="0"/>
              <a:t> is true</a:t>
            </a:r>
            <a:endParaRPr lang="en-US" dirty="0"/>
          </a:p>
        </p:txBody>
      </p:sp>
      <p:sp>
        <p:nvSpPr>
          <p:cNvPr id="10" name="Oval 9"/>
          <p:cNvSpPr/>
          <p:nvPr/>
        </p:nvSpPr>
        <p:spPr>
          <a:xfrm>
            <a:off x="1676400" y="4419600"/>
            <a:ext cx="2438400" cy="1295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133600" y="5562600"/>
            <a:ext cx="1021433" cy="369332"/>
          </a:xfrm>
          <a:prstGeom prst="rect">
            <a:avLst/>
          </a:prstGeom>
          <a:noFill/>
        </p:spPr>
        <p:txBody>
          <a:bodyPr wrap="none" rtlCol="0">
            <a:spAutoFit/>
          </a:bodyPr>
          <a:lstStyle/>
          <a:p>
            <a:r>
              <a:rPr lang="en-US" i="1" dirty="0" err="1" smtClean="0">
                <a:latin typeface="Cambria Math" pitchFamily="18" charset="0"/>
                <a:ea typeface="Cambria Math" pitchFamily="18" charset="0"/>
              </a:rPr>
              <a:t>q</a:t>
            </a:r>
            <a:r>
              <a:rPr lang="en-US" dirty="0" smtClean="0"/>
              <a:t> is true</a:t>
            </a:r>
            <a:endParaRPr lang="en-US" dirty="0"/>
          </a:p>
        </p:txBody>
      </p:sp>
      <p:sp>
        <p:nvSpPr>
          <p:cNvPr id="12" name="Oval 11"/>
          <p:cNvSpPr/>
          <p:nvPr/>
        </p:nvSpPr>
        <p:spPr>
          <a:xfrm>
            <a:off x="2362200" y="4419600"/>
            <a:ext cx="2438400" cy="1295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398167" y="5562600"/>
            <a:ext cx="982961" cy="369332"/>
          </a:xfrm>
          <a:prstGeom prst="rect">
            <a:avLst/>
          </a:prstGeom>
          <a:noFill/>
        </p:spPr>
        <p:txBody>
          <a:bodyPr wrap="none" rtlCol="0">
            <a:spAutoFit/>
          </a:bodyPr>
          <a:lstStyle/>
          <a:p>
            <a:r>
              <a:rPr lang="en-US" i="1" dirty="0" err="1" smtClean="0">
                <a:latin typeface="Cambria Math" pitchFamily="18" charset="0"/>
                <a:ea typeface="Cambria Math" pitchFamily="18" charset="0"/>
              </a:rPr>
              <a:t>r</a:t>
            </a:r>
            <a:r>
              <a:rPr lang="en-US" dirty="0" smtClean="0"/>
              <a:t> is true</a:t>
            </a:r>
            <a:endParaRPr lang="en-US" dirty="0"/>
          </a:p>
        </p:txBody>
      </p:sp>
      <p:sp>
        <p:nvSpPr>
          <p:cNvPr id="14" name="Oval 13"/>
          <p:cNvSpPr/>
          <p:nvPr/>
        </p:nvSpPr>
        <p:spPr>
          <a:xfrm>
            <a:off x="2895600" y="4572000"/>
            <a:ext cx="762000" cy="762000"/>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743200" y="5181600"/>
            <a:ext cx="1021433" cy="369332"/>
          </a:xfrm>
          <a:prstGeom prst="rect">
            <a:avLst/>
          </a:prstGeom>
          <a:noFill/>
        </p:spPr>
        <p:txBody>
          <a:bodyPr wrap="none" rtlCol="0">
            <a:spAutoFit/>
          </a:bodyPr>
          <a:lstStyle/>
          <a:p>
            <a:r>
              <a:rPr lang="en-US" i="1" dirty="0" err="1" smtClean="0">
                <a:latin typeface="Cambria Math" pitchFamily="18" charset="0"/>
                <a:ea typeface="Cambria Math" pitchFamily="18" charset="0"/>
              </a:rPr>
              <a:t>p</a:t>
            </a:r>
            <a:r>
              <a:rPr lang="en-US" dirty="0" smtClean="0"/>
              <a:t> is true</a:t>
            </a:r>
            <a:endParaRPr lang="en-US" dirty="0"/>
          </a:p>
        </p:txBody>
      </p:sp>
      <p:sp>
        <p:nvSpPr>
          <p:cNvPr id="8" name="Slide Number Placeholder 7"/>
          <p:cNvSpPr>
            <a:spLocks noGrp="1"/>
          </p:cNvSpPr>
          <p:nvPr>
            <p:ph type="sldNum" sz="quarter" idx="12"/>
          </p:nvPr>
        </p:nvSpPr>
        <p:spPr/>
        <p:txBody>
          <a:bodyPr/>
          <a:lstStyle/>
          <a:p>
            <a:fld id="{9CA217EF-0505-4C33-BB20-8A8DF2039023}" type="slidenum">
              <a:rPr lang="en-US" smtClean="0"/>
              <a:pPr/>
              <a:t>19</a:t>
            </a:fld>
            <a:endParaRPr 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Theorems</a:t>
            </a:r>
            <a:endParaRPr lang="en-US" dirty="0"/>
          </a:p>
        </p:txBody>
      </p:sp>
      <p:sp>
        <p:nvSpPr>
          <p:cNvPr id="3" name="Content Placeholder 2"/>
          <p:cNvSpPr>
            <a:spLocks noGrp="1"/>
          </p:cNvSpPr>
          <p:nvPr>
            <p:ph idx="1"/>
          </p:nvPr>
        </p:nvSpPr>
        <p:spPr/>
        <p:txBody>
          <a:bodyPr>
            <a:normAutofit/>
          </a:bodyPr>
          <a:lstStyle/>
          <a:p>
            <a:r>
              <a:rPr lang="en-US" dirty="0" smtClean="0"/>
              <a:t>Many theorems have the form:  </a:t>
            </a:r>
          </a:p>
          <a:p>
            <a:pPr>
              <a:buNone/>
            </a:pPr>
            <a:endParaRPr lang="en-US" dirty="0" smtClean="0"/>
          </a:p>
          <a:p>
            <a:r>
              <a:rPr lang="en-US" dirty="0" smtClean="0"/>
              <a:t>To prove them, we show that where </a:t>
            </a:r>
            <a:r>
              <a:rPr lang="en-US" i="1" dirty="0" smtClean="0"/>
              <a:t>c</a:t>
            </a:r>
            <a:r>
              <a:rPr lang="en-US" dirty="0" smtClean="0"/>
              <a:t> is an arbitrary element of the domain, </a:t>
            </a:r>
          </a:p>
          <a:p>
            <a:r>
              <a:rPr lang="en-US" dirty="0" smtClean="0"/>
              <a:t>By universal generalization the truth of the original formula follows.</a:t>
            </a:r>
          </a:p>
          <a:p>
            <a:r>
              <a:rPr lang="en-US" dirty="0" smtClean="0"/>
              <a:t>So, we must prove something of the form:  </a:t>
            </a:r>
          </a:p>
          <a:p>
            <a:pPr>
              <a:buNone/>
            </a:pPr>
            <a:endParaRPr lang="en-US" dirty="0" smtClean="0"/>
          </a:p>
          <a:p>
            <a:pPr>
              <a:buNone/>
            </a:pPr>
            <a:endParaRPr lang="en-US" dirty="0"/>
          </a:p>
        </p:txBody>
      </p:sp>
      <p:pic>
        <p:nvPicPr>
          <p:cNvPr id="7" name="Picture 6" descr="addin_tmp.png"/>
          <p:cNvPicPr>
            <a:picLocks noChangeAspect="1"/>
          </p:cNvPicPr>
          <p:nvPr>
            <p:custDataLst>
              <p:tags r:id="rId1"/>
            </p:custDataLst>
          </p:nvPr>
        </p:nvPicPr>
        <p:blipFill>
          <a:blip r:embed="rId5" cstate="print"/>
          <a:stretch>
            <a:fillRect/>
          </a:stretch>
        </p:blipFill>
        <p:spPr>
          <a:xfrm>
            <a:off x="3733800" y="2438400"/>
            <a:ext cx="2416969" cy="319088"/>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4572000" y="3429000"/>
            <a:ext cx="1714500" cy="319088"/>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6934200" y="4800600"/>
            <a:ext cx="965835" cy="268605"/>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190</a:t>
            </a:fld>
            <a:endParaRPr 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Proving Conditional Statements: </a:t>
            </a:r>
            <a:r>
              <a:rPr lang="en-US" sz="4000" i="1" dirty="0" smtClean="0"/>
              <a:t>p </a:t>
            </a:r>
            <a:r>
              <a:rPr lang="en-US" sz="4000" dirty="0" smtClean="0">
                <a:latin typeface="Cambria Math"/>
                <a:ea typeface="Cambria Math"/>
              </a:rPr>
              <a:t>→ </a:t>
            </a:r>
            <a:r>
              <a:rPr lang="en-US" sz="4000" i="1" dirty="0" smtClean="0">
                <a:latin typeface="Cambria Math"/>
                <a:ea typeface="Cambria Math"/>
              </a:rPr>
              <a:t>q</a:t>
            </a:r>
            <a:r>
              <a:rPr lang="en-US" sz="4000" dirty="0" smtClean="0"/>
              <a:t> </a:t>
            </a:r>
            <a:endParaRPr lang="en-US" sz="4000" dirty="0"/>
          </a:p>
        </p:txBody>
      </p:sp>
      <p:sp>
        <p:nvSpPr>
          <p:cNvPr id="3" name="Content Placeholder 2"/>
          <p:cNvSpPr>
            <a:spLocks noGrp="1"/>
          </p:cNvSpPr>
          <p:nvPr>
            <p:ph idx="1"/>
          </p:nvPr>
        </p:nvSpPr>
        <p:spPr/>
        <p:txBody>
          <a:bodyPr>
            <a:normAutofit fontScale="85000" lnSpcReduction="20000"/>
          </a:bodyPr>
          <a:lstStyle/>
          <a:p>
            <a:pPr>
              <a:buNone/>
            </a:pPr>
            <a:endParaRPr lang="en-US" dirty="0" smtClean="0"/>
          </a:p>
          <a:p>
            <a:r>
              <a:rPr lang="en-US" i="1" dirty="0" smtClean="0"/>
              <a:t>Trivial Proof</a:t>
            </a:r>
            <a:r>
              <a:rPr lang="en-US" dirty="0" smtClean="0"/>
              <a:t>: If we know </a:t>
            </a:r>
            <a:r>
              <a:rPr lang="en-US" i="1" dirty="0" smtClean="0"/>
              <a:t>q</a:t>
            </a:r>
            <a:r>
              <a:rPr lang="en-US" dirty="0" smtClean="0"/>
              <a:t> is true, then</a:t>
            </a:r>
          </a:p>
          <a:p>
            <a:pPr>
              <a:buNone/>
            </a:pPr>
            <a:r>
              <a:rPr lang="en-US" dirty="0" smtClean="0"/>
              <a:t>          </a:t>
            </a:r>
            <a:r>
              <a:rPr lang="en-US" i="1" dirty="0" smtClean="0"/>
              <a:t>p</a:t>
            </a:r>
            <a:r>
              <a:rPr lang="en-US" dirty="0" smtClean="0"/>
              <a:t> </a:t>
            </a:r>
            <a:r>
              <a:rPr lang="en-US" dirty="0" smtClean="0">
                <a:latin typeface="Cambria Math"/>
                <a:ea typeface="Cambria Math"/>
              </a:rPr>
              <a:t>→ </a:t>
            </a:r>
            <a:r>
              <a:rPr lang="en-US" i="1" dirty="0" smtClean="0">
                <a:latin typeface="Cambria Math"/>
                <a:ea typeface="Cambria Math"/>
              </a:rPr>
              <a:t>q</a:t>
            </a:r>
            <a:r>
              <a:rPr lang="en-US" dirty="0" smtClean="0"/>
              <a:t>   is true as well.   </a:t>
            </a:r>
          </a:p>
          <a:p>
            <a:pPr>
              <a:buNone/>
            </a:pPr>
            <a:r>
              <a:rPr lang="en-US" dirty="0" smtClean="0"/>
              <a:t> </a:t>
            </a:r>
          </a:p>
          <a:p>
            <a:pPr>
              <a:buNone/>
            </a:pPr>
            <a:r>
              <a:rPr lang="en-US" dirty="0" smtClean="0"/>
              <a:t>“If it is raining  then </a:t>
            </a:r>
            <a:r>
              <a:rPr lang="en-US" dirty="0" smtClean="0">
                <a:latin typeface="Cambria Math" pitchFamily="18" charset="0"/>
                <a:ea typeface="Cambria Math" pitchFamily="18" charset="0"/>
              </a:rPr>
              <a:t>1=1</a:t>
            </a:r>
            <a:r>
              <a:rPr lang="en-US" dirty="0" smtClean="0"/>
              <a:t>.”</a:t>
            </a:r>
          </a:p>
          <a:p>
            <a:pPr>
              <a:buNone/>
            </a:pPr>
            <a:r>
              <a:rPr lang="en-US" dirty="0" smtClean="0"/>
              <a:t>       </a:t>
            </a:r>
          </a:p>
          <a:p>
            <a:r>
              <a:rPr lang="en-US" dirty="0" smtClean="0"/>
              <a:t> </a:t>
            </a:r>
            <a:r>
              <a:rPr lang="en-US" i="1" dirty="0" smtClean="0"/>
              <a:t>Vacuous Proof</a:t>
            </a:r>
            <a:r>
              <a:rPr lang="en-US" dirty="0" smtClean="0"/>
              <a:t>: If we know </a:t>
            </a:r>
            <a:r>
              <a:rPr lang="en-US" i="1" dirty="0" smtClean="0"/>
              <a:t>p</a:t>
            </a:r>
            <a:r>
              <a:rPr lang="en-US" dirty="0" smtClean="0"/>
              <a:t> is false then</a:t>
            </a:r>
          </a:p>
          <a:p>
            <a:pPr>
              <a:buNone/>
            </a:pPr>
            <a:r>
              <a:rPr lang="en-US" dirty="0" smtClean="0"/>
              <a:t>           </a:t>
            </a:r>
            <a:r>
              <a:rPr lang="en-US" i="1" dirty="0" smtClean="0"/>
              <a:t>p</a:t>
            </a:r>
            <a:r>
              <a:rPr lang="en-US" dirty="0" smtClean="0"/>
              <a:t> </a:t>
            </a:r>
            <a:r>
              <a:rPr lang="en-US" dirty="0" smtClean="0">
                <a:latin typeface="Cambria Math"/>
                <a:ea typeface="Cambria Math"/>
              </a:rPr>
              <a:t>→ </a:t>
            </a:r>
            <a:r>
              <a:rPr lang="en-US" i="1" dirty="0" smtClean="0">
                <a:latin typeface="Cambria Math"/>
                <a:ea typeface="Cambria Math"/>
              </a:rPr>
              <a:t>q</a:t>
            </a:r>
            <a:r>
              <a:rPr lang="en-US" dirty="0" smtClean="0"/>
              <a:t>   is true as well.</a:t>
            </a:r>
          </a:p>
          <a:p>
            <a:pPr>
              <a:buNone/>
            </a:pPr>
            <a:r>
              <a:rPr lang="en-US" dirty="0" smtClean="0"/>
              <a:t>“If I am both rich and poor then </a:t>
            </a:r>
            <a:r>
              <a:rPr lang="en-US" dirty="0" smtClean="0">
                <a:latin typeface="Cambria Math" pitchFamily="18" charset="0"/>
                <a:ea typeface="Cambria Math" pitchFamily="18" charset="0"/>
              </a:rPr>
              <a:t>2 + 2 = 5</a:t>
            </a:r>
            <a:r>
              <a:rPr lang="en-US" dirty="0" smtClean="0"/>
              <a:t>.” </a:t>
            </a:r>
          </a:p>
          <a:p>
            <a:pPr>
              <a:buNone/>
            </a:pPr>
            <a:endParaRPr lang="en-US" dirty="0" smtClean="0"/>
          </a:p>
          <a:p>
            <a:pPr>
              <a:buNone/>
            </a:pPr>
            <a:r>
              <a:rPr lang="en-US" dirty="0" smtClean="0"/>
              <a:t> [ Even though these examples seem silly, both trivial and vacuous proofs are often used in mathematical induction, as we will see in Chapter 5)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191</a:t>
            </a:fld>
            <a:endParaRPr 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and Odd Integers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integer </a:t>
            </a:r>
            <a:r>
              <a:rPr lang="en-US" i="1" dirty="0" smtClean="0"/>
              <a:t>n</a:t>
            </a:r>
            <a:r>
              <a:rPr lang="en-US" dirty="0" smtClean="0"/>
              <a:t> is even if there exists an integer </a:t>
            </a:r>
            <a:r>
              <a:rPr lang="en-US" i="1" dirty="0" smtClean="0"/>
              <a:t>k</a:t>
            </a:r>
            <a:r>
              <a:rPr lang="en-US" dirty="0" smtClean="0"/>
              <a:t> such that </a:t>
            </a:r>
            <a:r>
              <a:rPr lang="en-US" i="1" dirty="0" smtClean="0"/>
              <a:t>n</a:t>
            </a:r>
            <a:r>
              <a:rPr lang="en-US" dirty="0" smtClean="0"/>
              <a:t> = </a:t>
            </a:r>
            <a:r>
              <a:rPr lang="en-US" dirty="0" smtClean="0">
                <a:latin typeface="Cambria Math" pitchFamily="18" charset="0"/>
                <a:ea typeface="Cambria Math" pitchFamily="18" charset="0"/>
              </a:rPr>
              <a:t>2</a:t>
            </a:r>
            <a:r>
              <a:rPr lang="en-US" i="1" dirty="0" smtClean="0"/>
              <a:t>k</a:t>
            </a:r>
            <a:r>
              <a:rPr lang="en-US" dirty="0" smtClean="0"/>
              <a:t>, and </a:t>
            </a:r>
            <a:r>
              <a:rPr lang="en-US" i="1" dirty="0" smtClean="0"/>
              <a:t>n</a:t>
            </a:r>
            <a:r>
              <a:rPr lang="en-US" dirty="0" smtClean="0"/>
              <a:t> is odd if there exists an integer </a:t>
            </a:r>
            <a:r>
              <a:rPr lang="en-US" i="1" dirty="0" smtClean="0"/>
              <a:t>k</a:t>
            </a:r>
            <a:r>
              <a:rPr lang="en-US" dirty="0" smtClean="0"/>
              <a:t>, such that </a:t>
            </a:r>
            <a:r>
              <a:rPr lang="en-US" i="1" dirty="0" smtClean="0"/>
              <a:t>n</a:t>
            </a:r>
            <a:r>
              <a:rPr lang="en-US" dirty="0" smtClean="0"/>
              <a:t> = </a:t>
            </a:r>
            <a:r>
              <a:rPr lang="en-US" dirty="0" smtClean="0">
                <a:latin typeface="Cambria Math" pitchFamily="18" charset="0"/>
                <a:ea typeface="Cambria Math" pitchFamily="18" charset="0"/>
              </a:rPr>
              <a:t>2</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Note that every integer is either even or odd and no integer is both even and odd.</a:t>
            </a:r>
          </a:p>
          <a:p>
            <a:pPr>
              <a:buNone/>
            </a:pPr>
            <a:endParaRPr lang="en-US" dirty="0" smtClean="0"/>
          </a:p>
          <a:p>
            <a:pPr>
              <a:buNone/>
            </a:pPr>
            <a:r>
              <a:rPr lang="en-US" dirty="0" smtClean="0"/>
              <a:t> </a:t>
            </a:r>
          </a:p>
          <a:p>
            <a:pPr>
              <a:buNone/>
            </a:pPr>
            <a:r>
              <a:rPr lang="en-US" dirty="0" smtClean="0"/>
              <a:t>   We will need this basic fact about the integers in some of the example proofs to follow. We will learn more about the integers in Chapter 4.</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192</a:t>
            </a:fld>
            <a:endParaRPr 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Proving Conditional Statements: </a:t>
            </a:r>
            <a:r>
              <a:rPr lang="en-US" sz="4000" i="1" dirty="0" smtClean="0"/>
              <a:t>p </a:t>
            </a:r>
            <a:r>
              <a:rPr lang="en-US" sz="4000" dirty="0" smtClean="0">
                <a:latin typeface="Cambria Math"/>
                <a:ea typeface="Cambria Math"/>
              </a:rPr>
              <a:t>→ </a:t>
            </a:r>
            <a:r>
              <a:rPr lang="en-US" sz="4000" i="1" dirty="0" smtClean="0">
                <a:latin typeface="Cambria Math"/>
                <a:ea typeface="Cambria Math"/>
              </a:rPr>
              <a:t>q</a:t>
            </a:r>
            <a:r>
              <a:rPr lang="en-US" sz="4000" dirty="0" smtClean="0"/>
              <a:t> </a:t>
            </a:r>
            <a:endParaRPr lang="en-US" sz="4000" dirty="0"/>
          </a:p>
        </p:txBody>
      </p:sp>
      <p:sp>
        <p:nvSpPr>
          <p:cNvPr id="3" name="Content Placeholder 2"/>
          <p:cNvSpPr>
            <a:spLocks noGrp="1"/>
          </p:cNvSpPr>
          <p:nvPr>
            <p:ph idx="1"/>
          </p:nvPr>
        </p:nvSpPr>
        <p:spPr>
          <a:xfrm>
            <a:off x="533400" y="2057400"/>
            <a:ext cx="8229600" cy="4525963"/>
          </a:xfrm>
        </p:spPr>
        <p:txBody>
          <a:bodyPr>
            <a:normAutofit fontScale="92500" lnSpcReduction="10000"/>
          </a:bodyPr>
          <a:lstStyle/>
          <a:p>
            <a:r>
              <a:rPr lang="en-US" i="1" dirty="0" smtClean="0"/>
              <a:t>Direct Proof</a:t>
            </a:r>
            <a:r>
              <a:rPr lang="en-US" dirty="0" smtClean="0"/>
              <a:t>: Assume that  </a:t>
            </a:r>
            <a:r>
              <a:rPr lang="en-US" i="1" dirty="0" smtClean="0">
                <a:latin typeface="Cambria Math" pitchFamily="18" charset="0"/>
                <a:ea typeface="Cambria Math" pitchFamily="18" charset="0"/>
              </a:rPr>
              <a:t>p</a:t>
            </a:r>
            <a:r>
              <a:rPr lang="en-US" dirty="0" smtClean="0"/>
              <a:t>  is true. Use rules of inference, axioms, and logical equivalences to show that   </a:t>
            </a:r>
            <a:r>
              <a:rPr lang="en-US" i="1" dirty="0" smtClean="0"/>
              <a:t>q</a:t>
            </a:r>
            <a:r>
              <a:rPr lang="en-US" dirty="0" smtClean="0"/>
              <a:t>  must also be true.</a:t>
            </a:r>
          </a:p>
          <a:p>
            <a:pPr>
              <a:buNone/>
            </a:pPr>
            <a:r>
              <a:rPr lang="en-US" b="1" dirty="0" smtClean="0"/>
              <a:t>   Example</a:t>
            </a:r>
            <a:r>
              <a:rPr lang="en-US" dirty="0" smtClean="0"/>
              <a:t>: Give a direct proof of the theorem “If </a:t>
            </a:r>
            <a:r>
              <a:rPr lang="en-US" i="1" dirty="0" smtClean="0"/>
              <a:t>n</a:t>
            </a:r>
            <a:r>
              <a:rPr lang="en-US" dirty="0" smtClean="0"/>
              <a:t> is an odd integer, then </a:t>
            </a:r>
            <a:r>
              <a:rPr lang="en-US" i="1" dirty="0" smtClean="0"/>
              <a:t>n</a:t>
            </a:r>
            <a:r>
              <a:rPr lang="en-US" baseline="30000" dirty="0" smtClean="0"/>
              <a:t>2 </a:t>
            </a:r>
            <a:r>
              <a:rPr lang="en-US" dirty="0" smtClean="0"/>
              <a:t> is odd.”</a:t>
            </a:r>
          </a:p>
          <a:p>
            <a:pPr>
              <a:buNone/>
            </a:pPr>
            <a:r>
              <a:rPr lang="en-US" dirty="0" smtClean="0"/>
              <a:t>   </a:t>
            </a:r>
            <a:r>
              <a:rPr lang="en-US" b="1" dirty="0" smtClean="0"/>
              <a:t>Solution</a:t>
            </a:r>
            <a:r>
              <a:rPr lang="en-US" dirty="0" smtClean="0"/>
              <a:t>: Assume that </a:t>
            </a:r>
            <a:r>
              <a:rPr lang="en-US" i="1" dirty="0" smtClean="0"/>
              <a:t>n</a:t>
            </a:r>
            <a:r>
              <a:rPr lang="en-US" dirty="0" smtClean="0"/>
              <a:t> is odd. Then </a:t>
            </a:r>
            <a:r>
              <a:rPr lang="en-US" i="1" dirty="0" smtClean="0"/>
              <a:t>n</a:t>
            </a:r>
            <a:r>
              <a:rPr lang="en-US" dirty="0" smtClean="0"/>
              <a:t> = </a:t>
            </a:r>
            <a:r>
              <a:rPr lang="en-US" dirty="0" smtClean="0">
                <a:latin typeface="Cambria Math" pitchFamily="18" charset="0"/>
                <a:ea typeface="Cambria Math" pitchFamily="18" charset="0"/>
              </a:rPr>
              <a:t>2</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for an integer </a:t>
            </a:r>
            <a:r>
              <a:rPr lang="en-US" i="1" dirty="0" smtClean="0"/>
              <a:t>k</a:t>
            </a:r>
            <a:r>
              <a:rPr lang="en-US" dirty="0" smtClean="0"/>
              <a:t>. Squaring both sides of the equation, we get:</a:t>
            </a:r>
          </a:p>
          <a:p>
            <a:pPr>
              <a:buNone/>
            </a:pPr>
            <a:r>
              <a:rPr lang="en-US" dirty="0" smtClean="0"/>
              <a:t>    </a:t>
            </a:r>
            <a:r>
              <a:rPr lang="en-US" i="1" dirty="0" smtClean="0"/>
              <a:t>n</a:t>
            </a:r>
            <a:r>
              <a:rPr lang="en-US" baseline="30000" dirty="0" smtClean="0">
                <a:latin typeface="Cambria Math" pitchFamily="18" charset="0"/>
                <a:ea typeface="Cambria Math" pitchFamily="18" charset="0"/>
              </a:rPr>
              <a:t>2</a:t>
            </a:r>
            <a:r>
              <a:rPr lang="en-US" baseline="30000" dirty="0" smtClean="0"/>
              <a:t>  </a:t>
            </a:r>
            <a:r>
              <a:rPr lang="en-US" dirty="0" smtClean="0"/>
              <a:t> = (</a:t>
            </a:r>
            <a:r>
              <a:rPr lang="en-US" dirty="0" smtClean="0">
                <a:latin typeface="Cambria Math" pitchFamily="18" charset="0"/>
                <a:ea typeface="Cambria Math" pitchFamily="18" charset="0"/>
              </a:rPr>
              <a:t>2</a:t>
            </a:r>
            <a:r>
              <a:rPr lang="en-US" i="1" dirty="0" smtClean="0"/>
              <a:t>k</a:t>
            </a:r>
            <a:r>
              <a:rPr lang="en-US" dirty="0" smtClean="0"/>
              <a:t> + </a:t>
            </a:r>
            <a:r>
              <a:rPr lang="en-US" dirty="0" smtClean="0">
                <a:latin typeface="Cambria Math" pitchFamily="18" charset="0"/>
                <a:ea typeface="Cambria Math" pitchFamily="18" charset="0"/>
              </a:rPr>
              <a:t>1)</a:t>
            </a:r>
            <a:r>
              <a:rPr lang="en-US" baseline="30000" dirty="0" smtClean="0">
                <a:latin typeface="Cambria Math" pitchFamily="18" charset="0"/>
                <a:ea typeface="Cambria Math" pitchFamily="18" charset="0"/>
              </a:rPr>
              <a:t>2  </a:t>
            </a:r>
            <a:r>
              <a:rPr lang="en-US" dirty="0" smtClean="0"/>
              <a:t> = </a:t>
            </a:r>
            <a:r>
              <a:rPr lang="en-US" dirty="0" smtClean="0">
                <a:latin typeface="Cambria Math" pitchFamily="18" charset="0"/>
                <a:ea typeface="Cambria Math" pitchFamily="18" charset="0"/>
              </a:rPr>
              <a:t>4</a:t>
            </a:r>
            <a:r>
              <a:rPr lang="en-US" i="1" dirty="0" smtClean="0"/>
              <a:t>k</a:t>
            </a:r>
            <a:r>
              <a:rPr lang="en-US" baseline="30000" dirty="0" smtClean="0">
                <a:latin typeface="Cambria Math" pitchFamily="18" charset="0"/>
                <a:ea typeface="Cambria Math" pitchFamily="18" charset="0"/>
              </a:rPr>
              <a:t>2 </a:t>
            </a:r>
            <a:r>
              <a:rPr lang="en-US" dirty="0" smtClean="0">
                <a:latin typeface="Cambria Math" pitchFamily="18" charset="0"/>
                <a:ea typeface="Cambria Math" pitchFamily="18" charset="0"/>
              </a:rPr>
              <a:t>+ 4</a:t>
            </a:r>
            <a:r>
              <a:rPr lang="en-US" i="1" dirty="0" smtClean="0">
                <a:latin typeface="Cambria Math" pitchFamily="18" charset="0"/>
                <a:ea typeface="Cambria Math" pitchFamily="18" charset="0"/>
              </a:rPr>
              <a:t>k</a:t>
            </a:r>
            <a:r>
              <a:rPr lang="en-US" dirty="0" smtClean="0">
                <a:latin typeface="Cambria Math" pitchFamily="18" charset="0"/>
                <a:ea typeface="Cambria Math" pitchFamily="18" charset="0"/>
              </a:rPr>
              <a:t> +1 = 2(2</a:t>
            </a:r>
            <a:r>
              <a:rPr lang="en-US" i="1" dirty="0" smtClean="0"/>
              <a:t>k</a:t>
            </a:r>
            <a:r>
              <a:rPr lang="en-US" baseline="30000" dirty="0" smtClean="0">
                <a:latin typeface="Cambria Math" pitchFamily="18" charset="0"/>
                <a:ea typeface="Cambria Math" pitchFamily="18" charset="0"/>
              </a:rPr>
              <a:t>2 </a:t>
            </a:r>
            <a:r>
              <a:rPr lang="en-US" dirty="0" smtClean="0">
                <a:latin typeface="Cambria Math" pitchFamily="18" charset="0"/>
                <a:ea typeface="Cambria Math" pitchFamily="18" charset="0"/>
              </a:rPr>
              <a:t>+ 2</a:t>
            </a:r>
            <a:r>
              <a:rPr lang="en-US" i="1" dirty="0" smtClean="0">
                <a:latin typeface="Cambria Math" pitchFamily="18" charset="0"/>
                <a:ea typeface="Cambria Math" pitchFamily="18" charset="0"/>
              </a:rPr>
              <a:t>k</a:t>
            </a:r>
            <a:r>
              <a:rPr lang="en-US" dirty="0" smtClean="0">
                <a:latin typeface="Cambria Math" pitchFamily="18" charset="0"/>
                <a:ea typeface="Cambria Math" pitchFamily="18" charset="0"/>
              </a:rPr>
              <a:t>) + 1= 2</a:t>
            </a:r>
            <a:r>
              <a:rPr lang="en-US" i="1" dirty="0" smtClean="0">
                <a:latin typeface="Cambria Math" pitchFamily="18" charset="0"/>
                <a:ea typeface="Cambria Math" pitchFamily="18" charset="0"/>
              </a:rPr>
              <a:t>r</a:t>
            </a:r>
            <a:r>
              <a:rPr lang="en-US" dirty="0" smtClean="0">
                <a:latin typeface="Cambria Math" pitchFamily="18" charset="0"/>
                <a:ea typeface="Cambria Math" pitchFamily="18" charset="0"/>
              </a:rPr>
              <a:t> + 1,</a:t>
            </a:r>
          </a:p>
          <a:p>
            <a:pPr>
              <a:buNone/>
            </a:pPr>
            <a:r>
              <a:rPr lang="en-US" dirty="0" smtClean="0">
                <a:latin typeface="Cambria Math" pitchFamily="18" charset="0"/>
                <a:ea typeface="Cambria Math" pitchFamily="18" charset="0"/>
              </a:rPr>
              <a:t>     where </a:t>
            </a:r>
            <a:r>
              <a:rPr lang="en-US" i="1" dirty="0" smtClean="0">
                <a:latin typeface="Cambria Math" pitchFamily="18" charset="0"/>
                <a:ea typeface="Cambria Math" pitchFamily="18" charset="0"/>
              </a:rPr>
              <a:t>r</a:t>
            </a:r>
            <a:r>
              <a:rPr lang="en-US" dirty="0" smtClean="0">
                <a:latin typeface="Cambria Math" pitchFamily="18" charset="0"/>
                <a:ea typeface="Cambria Math" pitchFamily="18" charset="0"/>
              </a:rPr>
              <a:t> = 2</a:t>
            </a:r>
            <a:r>
              <a:rPr lang="en-US" i="1" dirty="0" smtClean="0"/>
              <a:t>k</a:t>
            </a:r>
            <a:r>
              <a:rPr lang="en-US" baseline="30000" dirty="0" smtClean="0">
                <a:latin typeface="Cambria Math" pitchFamily="18" charset="0"/>
                <a:ea typeface="Cambria Math" pitchFamily="18" charset="0"/>
              </a:rPr>
              <a:t>2 </a:t>
            </a:r>
            <a:r>
              <a:rPr lang="en-US" dirty="0" smtClean="0">
                <a:latin typeface="Cambria Math" pitchFamily="18" charset="0"/>
                <a:ea typeface="Cambria Math" pitchFamily="18" charset="0"/>
              </a:rPr>
              <a:t>+ 2</a:t>
            </a:r>
            <a:r>
              <a:rPr lang="en-US" i="1" dirty="0" smtClean="0">
                <a:latin typeface="Cambria Math" pitchFamily="18" charset="0"/>
                <a:ea typeface="Cambria Math" pitchFamily="18" charset="0"/>
              </a:rPr>
              <a:t>k</a:t>
            </a:r>
            <a:r>
              <a:rPr lang="en-US" dirty="0" smtClean="0">
                <a:latin typeface="Cambria Math" pitchFamily="18" charset="0"/>
                <a:ea typeface="Cambria Math" pitchFamily="18" charset="0"/>
              </a:rPr>
              <a:t> , an integer.                                  </a:t>
            </a:r>
          </a:p>
          <a:p>
            <a:pPr>
              <a:buNone/>
            </a:pPr>
            <a:r>
              <a:rPr lang="en-US" dirty="0" smtClean="0">
                <a:latin typeface="Cambria Math" pitchFamily="18" charset="0"/>
                <a:ea typeface="Cambria Math" pitchFamily="18" charset="0"/>
              </a:rPr>
              <a:t>    </a:t>
            </a:r>
            <a:r>
              <a:rPr lang="en-US" dirty="0" smtClean="0"/>
              <a:t>We have proved that if n</a:t>
            </a:r>
            <a:r>
              <a:rPr lang="en-US" i="1" dirty="0" smtClean="0"/>
              <a:t> </a:t>
            </a:r>
            <a:r>
              <a:rPr lang="en-US" dirty="0" smtClean="0"/>
              <a:t>is an odd integer, then </a:t>
            </a:r>
            <a:r>
              <a:rPr lang="en-US" i="1" dirty="0" smtClean="0"/>
              <a:t>n</a:t>
            </a:r>
            <a:r>
              <a:rPr lang="en-US" baseline="30000" dirty="0" smtClean="0"/>
              <a:t>2 </a:t>
            </a:r>
            <a:r>
              <a:rPr lang="en-US" dirty="0" smtClean="0"/>
              <a:t> is an odd integer.    </a:t>
            </a:r>
          </a:p>
          <a:p>
            <a:pPr>
              <a:buNone/>
            </a:pPr>
            <a:r>
              <a:rPr lang="en-US" dirty="0" smtClean="0"/>
              <a:t>   </a:t>
            </a:r>
            <a:endParaRPr lang="en-US" b="1" dirty="0" smtClean="0"/>
          </a:p>
          <a:p>
            <a:pPr>
              <a:buNone/>
            </a:pPr>
            <a:endParaRPr lang="en-US" b="1" dirty="0" smtClean="0"/>
          </a:p>
          <a:p>
            <a:endParaRPr lang="en-US" dirty="0" smtClean="0"/>
          </a:p>
        </p:txBody>
      </p:sp>
      <p:sp>
        <p:nvSpPr>
          <p:cNvPr id="4" name="Isosceles Triangle 3"/>
          <p:cNvSpPr/>
          <p:nvPr/>
        </p:nvSpPr>
        <p:spPr>
          <a:xfrm rot="5400000" flipV="1">
            <a:off x="81534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0" y="6096000"/>
            <a:ext cx="5562600" cy="646331"/>
          </a:xfrm>
          <a:prstGeom prst="rect">
            <a:avLst/>
          </a:prstGeom>
          <a:noFill/>
        </p:spPr>
        <p:txBody>
          <a:bodyPr wrap="square" rtlCol="0">
            <a:spAutoFit/>
          </a:bodyPr>
          <a:lstStyle/>
          <a:p>
            <a:r>
              <a:rPr lang="en-US" dirty="0" smtClean="0"/>
              <a:t>(      marks the  end of  the proof. Sometimes </a:t>
            </a:r>
            <a:r>
              <a:rPr lang="en-US" b="1" dirty="0" smtClean="0"/>
              <a:t>QED </a:t>
            </a:r>
            <a:r>
              <a:rPr lang="en-US" dirty="0" smtClean="0"/>
              <a:t>is used instead. )  </a:t>
            </a:r>
            <a:endParaRPr lang="en-US" dirty="0"/>
          </a:p>
        </p:txBody>
      </p:sp>
      <p:sp>
        <p:nvSpPr>
          <p:cNvPr id="9" name="Isosceles Triangle 8"/>
          <p:cNvSpPr/>
          <p:nvPr/>
        </p:nvSpPr>
        <p:spPr>
          <a:xfrm rot="5400000" flipV="1">
            <a:off x="2514600" y="6172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193</a:t>
            </a:fld>
            <a:endParaRPr 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Proving Conditional Statements: </a:t>
            </a:r>
            <a:r>
              <a:rPr lang="en-US" sz="4000" i="1" dirty="0" smtClean="0"/>
              <a:t>p </a:t>
            </a:r>
            <a:r>
              <a:rPr lang="en-US" sz="4000" dirty="0" smtClean="0">
                <a:latin typeface="Cambria Math"/>
                <a:ea typeface="Cambria Math"/>
              </a:rPr>
              <a:t>→ </a:t>
            </a:r>
            <a:r>
              <a:rPr lang="en-US" sz="4000" i="1" dirty="0" smtClean="0">
                <a:latin typeface="Cambria Math"/>
                <a:ea typeface="Cambria Math"/>
              </a:rPr>
              <a:t>q</a:t>
            </a:r>
            <a:r>
              <a:rPr lang="en-US" sz="4000" dirty="0" smtClean="0"/>
              <a:t> </a:t>
            </a:r>
            <a:endParaRPr lang="en-US" sz="4000" dirty="0"/>
          </a:p>
        </p:txBody>
      </p:sp>
      <p:sp>
        <p:nvSpPr>
          <p:cNvPr id="3" name="Content Placeholder 2"/>
          <p:cNvSpPr>
            <a:spLocks noGrp="1"/>
          </p:cNvSpPr>
          <p:nvPr>
            <p:ph idx="1"/>
          </p:nvPr>
        </p:nvSpPr>
        <p:spPr/>
        <p:txBody>
          <a:bodyPr>
            <a:normAutofit lnSpcReduction="10000"/>
          </a:bodyPr>
          <a:lstStyle/>
          <a:p>
            <a:pPr>
              <a:buNone/>
            </a:pPr>
            <a:r>
              <a:rPr lang="en-US" b="1" dirty="0" smtClean="0"/>
              <a:t>   Definition: </a:t>
            </a:r>
            <a:r>
              <a:rPr lang="en-US" dirty="0" smtClean="0"/>
              <a:t>The real number </a:t>
            </a:r>
            <a:r>
              <a:rPr lang="en-US" i="1" dirty="0" smtClean="0"/>
              <a:t>r </a:t>
            </a:r>
            <a:r>
              <a:rPr lang="en-US" dirty="0" smtClean="0"/>
              <a:t>is </a:t>
            </a:r>
            <a:r>
              <a:rPr lang="en-US" i="1" dirty="0" smtClean="0"/>
              <a:t>rational </a:t>
            </a:r>
            <a:r>
              <a:rPr lang="en-US" dirty="0" smtClean="0"/>
              <a:t>if there exist integers </a:t>
            </a:r>
            <a:r>
              <a:rPr lang="en-US" i="1" dirty="0" smtClean="0"/>
              <a:t>p</a:t>
            </a:r>
            <a:r>
              <a:rPr lang="en-US" dirty="0" smtClean="0"/>
              <a:t> and </a:t>
            </a:r>
            <a:r>
              <a:rPr lang="en-US" i="1" dirty="0" smtClean="0"/>
              <a:t>q</a:t>
            </a:r>
            <a:r>
              <a:rPr lang="en-US" dirty="0" smtClean="0"/>
              <a:t> where  </a:t>
            </a:r>
            <a:r>
              <a:rPr lang="en-US" i="1" dirty="0" smtClean="0"/>
              <a:t>q</a:t>
            </a:r>
            <a:r>
              <a:rPr lang="en-US" dirty="0" smtClean="0">
                <a:latin typeface="Cambria Math" pitchFamily="18" charset="0"/>
                <a:ea typeface="Cambria Math" pitchFamily="18" charset="0"/>
              </a:rPr>
              <a:t>≠0</a:t>
            </a:r>
            <a:r>
              <a:rPr lang="en-US" dirty="0" smtClean="0"/>
              <a:t>  such that </a:t>
            </a:r>
            <a:r>
              <a:rPr lang="en-US" i="1" dirty="0" smtClean="0"/>
              <a:t>r </a:t>
            </a:r>
            <a:r>
              <a:rPr lang="en-US" dirty="0" smtClean="0"/>
              <a:t>= </a:t>
            </a:r>
            <a:r>
              <a:rPr lang="en-US" i="1" dirty="0" smtClean="0"/>
              <a:t>p</a:t>
            </a:r>
            <a:r>
              <a:rPr lang="en-US" dirty="0" smtClean="0"/>
              <a:t>/</a:t>
            </a:r>
            <a:r>
              <a:rPr lang="en-US" i="1" dirty="0" smtClean="0"/>
              <a:t>q</a:t>
            </a:r>
            <a:endParaRPr lang="en-US" b="1" dirty="0" smtClean="0"/>
          </a:p>
          <a:p>
            <a:pPr>
              <a:buNone/>
            </a:pPr>
            <a:r>
              <a:rPr lang="en-US" b="1" dirty="0" smtClean="0"/>
              <a:t>   Example</a:t>
            </a:r>
            <a:r>
              <a:rPr lang="en-US" dirty="0" smtClean="0"/>
              <a:t>: Prove that the sum of two rational numbers is rational.</a:t>
            </a:r>
          </a:p>
          <a:p>
            <a:pPr>
              <a:buNone/>
            </a:pPr>
            <a:r>
              <a:rPr lang="en-US" b="1" dirty="0" smtClean="0"/>
              <a:t>   Solution</a:t>
            </a:r>
            <a:r>
              <a:rPr lang="en-US" i="1" dirty="0" smtClean="0"/>
              <a:t>: </a:t>
            </a:r>
            <a:r>
              <a:rPr lang="en-US" dirty="0" smtClean="0"/>
              <a:t>Assume </a:t>
            </a:r>
            <a:r>
              <a:rPr lang="en-US" i="1" dirty="0" smtClean="0"/>
              <a:t>r </a:t>
            </a:r>
            <a:r>
              <a:rPr lang="en-US" dirty="0" smtClean="0"/>
              <a:t>and </a:t>
            </a:r>
            <a:r>
              <a:rPr lang="en-US" i="1" dirty="0" smtClean="0"/>
              <a:t>s</a:t>
            </a:r>
            <a:r>
              <a:rPr lang="en-US" dirty="0" smtClean="0"/>
              <a:t> are two rational numbers. Then there must be integers </a:t>
            </a:r>
            <a:r>
              <a:rPr lang="en-US" i="1" dirty="0" smtClean="0"/>
              <a:t>p, q </a:t>
            </a:r>
            <a:r>
              <a:rPr lang="en-US" dirty="0" smtClean="0"/>
              <a:t>and also </a:t>
            </a:r>
            <a:r>
              <a:rPr lang="en-US" i="1" dirty="0" smtClean="0"/>
              <a:t>t, u  </a:t>
            </a:r>
            <a:r>
              <a:rPr lang="en-US" dirty="0" smtClean="0"/>
              <a:t>such that</a:t>
            </a:r>
          </a:p>
          <a:p>
            <a:pPr>
              <a:buNone/>
            </a:pPr>
            <a:endParaRPr lang="en-US" i="1" dirty="0" smtClean="0"/>
          </a:p>
          <a:p>
            <a:pPr>
              <a:buNone/>
            </a:pPr>
            <a:r>
              <a:rPr lang="en-US" dirty="0" smtClean="0"/>
              <a:t> </a:t>
            </a:r>
          </a:p>
          <a:p>
            <a:pPr>
              <a:buNone/>
            </a:pPr>
            <a:r>
              <a:rPr lang="en-US" dirty="0" smtClean="0"/>
              <a:t>    Thus the sum is rational.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990600" y="4572000"/>
            <a:ext cx="528351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990600" y="4953001"/>
            <a:ext cx="4514850" cy="520065"/>
          </a:xfrm>
          <a:prstGeom prst="rect">
            <a:avLst/>
          </a:prstGeom>
        </p:spPr>
      </p:pic>
      <p:sp>
        <p:nvSpPr>
          <p:cNvPr id="7" name="Isosceles Triangle 6"/>
          <p:cNvSpPr/>
          <p:nvPr/>
        </p:nvSpPr>
        <p:spPr>
          <a:xfrm rot="5400000" flipV="1">
            <a:off x="82296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4953000"/>
            <a:ext cx="2590800" cy="646331"/>
          </a:xfrm>
          <a:prstGeom prst="rect">
            <a:avLst/>
          </a:prstGeom>
          <a:noFill/>
        </p:spPr>
        <p:txBody>
          <a:bodyPr wrap="square" rtlCol="0">
            <a:spAutoFit/>
          </a:bodyPr>
          <a:lstStyle/>
          <a:p>
            <a:r>
              <a:rPr lang="en-US" dirty="0" smtClean="0"/>
              <a:t>where </a:t>
            </a:r>
            <a:r>
              <a:rPr lang="en-US" i="1" dirty="0" smtClean="0">
                <a:latin typeface="Cambria Math" pitchFamily="18" charset="0"/>
                <a:ea typeface="Cambria Math" pitchFamily="18" charset="0"/>
              </a:rPr>
              <a:t>v = </a:t>
            </a:r>
            <a:r>
              <a:rPr lang="en-US" i="1" dirty="0" err="1" smtClean="0">
                <a:latin typeface="Cambria Math" pitchFamily="18" charset="0"/>
                <a:ea typeface="Cambria Math" pitchFamily="18" charset="0"/>
              </a:rPr>
              <a:t>pu</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qt </a:t>
            </a:r>
          </a:p>
          <a:p>
            <a:r>
              <a:rPr lang="en-US" i="1" dirty="0" smtClean="0">
                <a:latin typeface="Cambria Math" pitchFamily="18" charset="0"/>
                <a:ea typeface="Cambria Math" pitchFamily="18" charset="0"/>
              </a:rPr>
              <a:t>             w </a:t>
            </a:r>
            <a:r>
              <a:rPr lang="en-US" dirty="0" smtClean="0"/>
              <a:t>= </a:t>
            </a:r>
            <a:r>
              <a:rPr lang="en-US" dirty="0" err="1" smtClean="0">
                <a:latin typeface="Cambria Math" pitchFamily="18" charset="0"/>
                <a:ea typeface="Cambria Math" pitchFamily="18" charset="0"/>
              </a:rPr>
              <a:t>qu</a:t>
            </a:r>
            <a:r>
              <a:rPr lang="en-US" dirty="0" smtClean="0"/>
              <a:t> </a:t>
            </a:r>
            <a:r>
              <a:rPr lang="en-US" dirty="0" smtClean="0">
                <a:latin typeface="Cambria Math"/>
                <a:ea typeface="Cambria Math"/>
              </a:rPr>
              <a:t>≠ 0</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194</a:t>
            </a:fld>
            <a:endParaRPr lang="en-US"/>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r>
              <a:rPr lang="en-US" sz="4000" dirty="0" smtClean="0"/>
              <a:t>Proving Conditional Statements: </a:t>
            </a:r>
            <a:r>
              <a:rPr lang="en-US" sz="4000" i="1" dirty="0" smtClean="0"/>
              <a:t>p </a:t>
            </a:r>
            <a:r>
              <a:rPr lang="en-US" sz="4000" dirty="0" smtClean="0">
                <a:latin typeface="Cambria Math"/>
                <a:ea typeface="Cambria Math"/>
              </a:rPr>
              <a:t>→ </a:t>
            </a:r>
            <a:r>
              <a:rPr lang="en-US" sz="4000" i="1" dirty="0" smtClean="0">
                <a:latin typeface="Cambria Math"/>
                <a:ea typeface="Cambria Math"/>
              </a:rPr>
              <a:t>q</a:t>
            </a:r>
            <a:r>
              <a:rPr lang="en-US" sz="4000" dirty="0" smtClean="0"/>
              <a:t> </a:t>
            </a:r>
            <a:endParaRPr lang="en-US" sz="4000" dirty="0"/>
          </a:p>
        </p:txBody>
      </p:sp>
      <p:sp>
        <p:nvSpPr>
          <p:cNvPr id="3" name="Content Placeholder 2"/>
          <p:cNvSpPr>
            <a:spLocks noGrp="1"/>
          </p:cNvSpPr>
          <p:nvPr>
            <p:ph idx="1"/>
          </p:nvPr>
        </p:nvSpPr>
        <p:spPr>
          <a:xfrm>
            <a:off x="533400" y="2057400"/>
            <a:ext cx="8229600" cy="4525963"/>
          </a:xfrm>
        </p:spPr>
        <p:txBody>
          <a:bodyPr>
            <a:normAutofit fontScale="85000" lnSpcReduction="10000"/>
          </a:bodyPr>
          <a:lstStyle/>
          <a:p>
            <a:pPr marL="274320" lvl="1" indent="-274320">
              <a:buClr>
                <a:schemeClr val="accent3"/>
              </a:buClr>
              <a:buSzPct val="95000"/>
            </a:pPr>
            <a:r>
              <a:rPr lang="en-US" dirty="0" smtClean="0"/>
              <a:t> </a:t>
            </a:r>
            <a:r>
              <a:rPr lang="en-US" i="1" dirty="0" smtClean="0"/>
              <a:t>Proof by Contraposition</a:t>
            </a:r>
            <a:r>
              <a:rPr lang="en-US" dirty="0" smtClean="0"/>
              <a:t>: Assume </a:t>
            </a:r>
            <a:r>
              <a:rPr lang="en-US" dirty="0" smtClean="0">
                <a:latin typeface="Cambria Math"/>
                <a:ea typeface="Cambria Math"/>
              </a:rPr>
              <a:t>¬</a:t>
            </a:r>
            <a:r>
              <a:rPr lang="en-US" i="1" dirty="0" smtClean="0"/>
              <a:t>q</a:t>
            </a:r>
            <a:r>
              <a:rPr lang="en-US" dirty="0" smtClean="0"/>
              <a:t>  and show </a:t>
            </a:r>
            <a:r>
              <a:rPr lang="en-US" dirty="0" smtClean="0">
                <a:latin typeface="Cambria Math"/>
                <a:ea typeface="Cambria Math"/>
              </a:rPr>
              <a:t>¬</a:t>
            </a:r>
            <a:r>
              <a:rPr lang="en-US" i="1" dirty="0" smtClean="0">
                <a:latin typeface="Cambria Math"/>
                <a:ea typeface="Cambria Math"/>
              </a:rPr>
              <a:t>p</a:t>
            </a:r>
            <a:r>
              <a:rPr lang="en-US" dirty="0" smtClean="0"/>
              <a:t>  is true also. This is sometimes called an </a:t>
            </a:r>
            <a:r>
              <a:rPr lang="en-US" i="1" dirty="0" smtClean="0"/>
              <a:t>indirect proof </a:t>
            </a:r>
            <a:r>
              <a:rPr lang="en-US" dirty="0" smtClean="0"/>
              <a:t>method. If we give a direct proof of </a:t>
            </a:r>
            <a:r>
              <a:rPr lang="en-US" dirty="0" smtClean="0">
                <a:latin typeface="Cambria Math"/>
                <a:ea typeface="Cambria Math"/>
              </a:rPr>
              <a:t>¬</a:t>
            </a:r>
            <a:r>
              <a:rPr lang="en-US" i="1" dirty="0" smtClean="0"/>
              <a:t>q</a:t>
            </a:r>
            <a:r>
              <a:rPr lang="en-US" dirty="0" smtClean="0"/>
              <a:t> </a:t>
            </a:r>
            <a:r>
              <a:rPr lang="en-US" dirty="0" smtClean="0">
                <a:latin typeface="Cambria Math"/>
                <a:ea typeface="Cambria Math"/>
              </a:rPr>
              <a:t>→ ¬</a:t>
            </a:r>
            <a:r>
              <a:rPr lang="en-US" i="1" dirty="0" smtClean="0">
                <a:latin typeface="Cambria Math"/>
                <a:ea typeface="Cambria Math"/>
              </a:rPr>
              <a:t>p </a:t>
            </a:r>
            <a:r>
              <a:rPr lang="en-US" dirty="0" smtClean="0">
                <a:latin typeface="Cambria Math"/>
                <a:ea typeface="Cambria Math"/>
              </a:rPr>
              <a:t>then we have a proof of </a:t>
            </a:r>
            <a:r>
              <a:rPr lang="en-US" i="1" dirty="0" smtClean="0"/>
              <a:t>p</a:t>
            </a:r>
            <a:r>
              <a:rPr lang="en-US" dirty="0" smtClean="0"/>
              <a:t> </a:t>
            </a:r>
            <a:r>
              <a:rPr lang="en-US" dirty="0" smtClean="0">
                <a:latin typeface="Cambria Math"/>
                <a:ea typeface="Cambria Math"/>
              </a:rPr>
              <a:t>→ q</a:t>
            </a:r>
            <a:r>
              <a:rPr lang="en-US" i="1" dirty="0" smtClean="0">
                <a:latin typeface="Cambria Math"/>
                <a:ea typeface="Cambria Math"/>
              </a:rPr>
              <a:t>.</a:t>
            </a:r>
          </a:p>
          <a:p>
            <a:pPr marL="548640" lvl="2" indent="-274320">
              <a:buClr>
                <a:schemeClr val="accent3"/>
              </a:buClr>
              <a:buSzPct val="95000"/>
              <a:buNone/>
            </a:pPr>
            <a:r>
              <a:rPr lang="en-US" i="1" dirty="0" smtClean="0">
                <a:ea typeface="Cambria Math"/>
              </a:rPr>
              <a:t>     Why does this work?</a:t>
            </a:r>
            <a:endParaRPr lang="en-US" dirty="0" smtClean="0"/>
          </a:p>
          <a:p>
            <a:pPr>
              <a:buNone/>
            </a:pPr>
            <a:r>
              <a:rPr lang="en-US" b="1" dirty="0" smtClean="0"/>
              <a:t>   Example</a:t>
            </a:r>
            <a:r>
              <a:rPr lang="en-US" dirty="0" smtClean="0"/>
              <a:t>: Prove that if </a:t>
            </a:r>
            <a:r>
              <a:rPr lang="en-US" i="1" dirty="0" smtClean="0"/>
              <a:t>n </a:t>
            </a:r>
            <a:r>
              <a:rPr lang="en-US" dirty="0" smtClean="0"/>
              <a:t>is an integer and </a:t>
            </a:r>
            <a:r>
              <a:rPr lang="en-US" dirty="0" smtClean="0">
                <a:latin typeface="Cambria Math" pitchFamily="18" charset="0"/>
                <a:ea typeface="Cambria Math" pitchFamily="18" charset="0"/>
              </a:rPr>
              <a:t>3</a:t>
            </a:r>
            <a:r>
              <a:rPr lang="en-US" i="1" dirty="0" smtClean="0"/>
              <a:t>n + </a:t>
            </a:r>
            <a:r>
              <a:rPr lang="en-US" dirty="0" smtClean="0">
                <a:latin typeface="Cambria Math" pitchFamily="18" charset="0"/>
                <a:ea typeface="Cambria Math" pitchFamily="18" charset="0"/>
              </a:rPr>
              <a:t>2</a:t>
            </a:r>
            <a:r>
              <a:rPr lang="en-US" i="1" dirty="0" smtClean="0"/>
              <a:t> </a:t>
            </a:r>
            <a:r>
              <a:rPr lang="en-US" dirty="0" smtClean="0"/>
              <a:t>is odd</a:t>
            </a:r>
            <a:r>
              <a:rPr lang="en-US" i="1" dirty="0" smtClean="0"/>
              <a:t>, </a:t>
            </a:r>
            <a:r>
              <a:rPr lang="en-US" dirty="0" smtClean="0"/>
              <a:t>then</a:t>
            </a:r>
            <a:r>
              <a:rPr lang="en-US" i="1" dirty="0" smtClean="0"/>
              <a:t> n </a:t>
            </a:r>
            <a:r>
              <a:rPr lang="en-US" dirty="0" smtClean="0"/>
              <a:t>is odd.</a:t>
            </a:r>
          </a:p>
          <a:p>
            <a:pPr>
              <a:buNone/>
            </a:pPr>
            <a:r>
              <a:rPr lang="en-US" b="1" dirty="0" smtClean="0"/>
              <a:t>   Solution</a:t>
            </a:r>
            <a:r>
              <a:rPr lang="en-US" i="1" dirty="0" smtClean="0"/>
              <a:t>: </a:t>
            </a:r>
            <a:r>
              <a:rPr lang="en-US" dirty="0" smtClean="0"/>
              <a:t>Assume </a:t>
            </a:r>
            <a:r>
              <a:rPr lang="en-US" i="1" dirty="0" smtClean="0"/>
              <a:t>n</a:t>
            </a:r>
            <a:r>
              <a:rPr lang="en-US" dirty="0" smtClean="0"/>
              <a:t> is even. So, </a:t>
            </a:r>
            <a:r>
              <a:rPr lang="en-US" i="1" dirty="0" smtClean="0"/>
              <a:t>n = </a:t>
            </a:r>
            <a:r>
              <a:rPr lang="en-US" dirty="0" smtClean="0">
                <a:latin typeface="Cambria Math" pitchFamily="18" charset="0"/>
                <a:ea typeface="Cambria Math" pitchFamily="18" charset="0"/>
              </a:rPr>
              <a:t>2</a:t>
            </a:r>
            <a:r>
              <a:rPr lang="en-US" i="1" dirty="0" smtClean="0"/>
              <a:t>k </a:t>
            </a:r>
            <a:r>
              <a:rPr lang="en-US" dirty="0" smtClean="0"/>
              <a:t>for some integer </a:t>
            </a:r>
            <a:r>
              <a:rPr lang="en-US" i="1" dirty="0" smtClean="0"/>
              <a:t>k</a:t>
            </a:r>
            <a:r>
              <a:rPr lang="en-US" dirty="0" smtClean="0"/>
              <a:t>. Thus </a:t>
            </a:r>
          </a:p>
          <a:p>
            <a:pPr>
              <a:buNone/>
            </a:pPr>
            <a:r>
              <a:rPr lang="en-US" dirty="0" smtClean="0">
                <a:latin typeface="Cambria Math" pitchFamily="18" charset="0"/>
                <a:ea typeface="Cambria Math" pitchFamily="18" charset="0"/>
              </a:rPr>
              <a:t>     3</a:t>
            </a:r>
            <a:r>
              <a:rPr lang="en-US" i="1" dirty="0" smtClean="0"/>
              <a:t>n</a:t>
            </a:r>
            <a:r>
              <a:rPr lang="en-US" dirty="0" smtClean="0"/>
              <a:t> + </a:t>
            </a:r>
            <a:r>
              <a:rPr lang="en-US" dirty="0" smtClean="0">
                <a:latin typeface="Cambria Math" pitchFamily="18" charset="0"/>
                <a:ea typeface="Cambria Math" pitchFamily="18" charset="0"/>
              </a:rPr>
              <a:t>2 = 3(2</a:t>
            </a:r>
            <a:r>
              <a:rPr lang="en-US" i="1" dirty="0" smtClean="0">
                <a:latin typeface="Cambria Math" pitchFamily="18" charset="0"/>
                <a:ea typeface="Cambria Math" pitchFamily="18" charset="0"/>
              </a:rPr>
              <a:t>k</a:t>
            </a:r>
            <a:r>
              <a:rPr lang="en-US" dirty="0" smtClean="0">
                <a:latin typeface="Cambria Math" pitchFamily="18" charset="0"/>
                <a:ea typeface="Cambria Math" pitchFamily="18" charset="0"/>
              </a:rPr>
              <a:t>) + 2 =6</a:t>
            </a:r>
            <a:r>
              <a:rPr lang="en-US" i="1" dirty="0" smtClean="0">
                <a:latin typeface="Cambria Math" pitchFamily="18" charset="0"/>
                <a:ea typeface="Cambria Math" pitchFamily="18" charset="0"/>
              </a:rPr>
              <a:t>k</a:t>
            </a:r>
            <a:r>
              <a:rPr lang="en-US" dirty="0" smtClean="0">
                <a:latin typeface="Cambria Math" pitchFamily="18" charset="0"/>
                <a:ea typeface="Cambria Math" pitchFamily="18" charset="0"/>
              </a:rPr>
              <a:t> +2 = 2(3</a:t>
            </a:r>
            <a:r>
              <a:rPr lang="en-US" i="1" dirty="0" smtClean="0">
                <a:latin typeface="Cambria Math" pitchFamily="18" charset="0"/>
                <a:ea typeface="Cambria Math" pitchFamily="18" charset="0"/>
              </a:rPr>
              <a:t>k</a:t>
            </a:r>
            <a:r>
              <a:rPr lang="en-US" dirty="0" smtClean="0">
                <a:latin typeface="Cambria Math" pitchFamily="18" charset="0"/>
                <a:ea typeface="Cambria Math" pitchFamily="18" charset="0"/>
              </a:rPr>
              <a:t> + 1) = 2</a:t>
            </a:r>
            <a:r>
              <a:rPr lang="en-US" i="1" dirty="0" smtClean="0">
                <a:latin typeface="Cambria Math" pitchFamily="18" charset="0"/>
                <a:ea typeface="Cambria Math" pitchFamily="18" charset="0"/>
              </a:rPr>
              <a:t>j  </a:t>
            </a:r>
            <a:r>
              <a:rPr lang="en-US" dirty="0" smtClean="0">
                <a:latin typeface="Cambria Math" pitchFamily="18" charset="0"/>
                <a:ea typeface="Cambria Math" pitchFamily="18" charset="0"/>
              </a:rPr>
              <a:t>for </a:t>
            </a:r>
            <a:r>
              <a:rPr lang="en-US" i="1" dirty="0" smtClean="0"/>
              <a:t>j</a:t>
            </a:r>
            <a:r>
              <a:rPr lang="en-US" dirty="0" smtClean="0"/>
              <a:t> = </a:t>
            </a:r>
            <a:r>
              <a:rPr lang="en-US" dirty="0" smtClean="0">
                <a:latin typeface="Cambria Math" pitchFamily="18" charset="0"/>
                <a:ea typeface="Cambria Math" pitchFamily="18" charset="0"/>
              </a:rPr>
              <a:t>3</a:t>
            </a:r>
            <a:r>
              <a:rPr lang="en-US" i="1" dirty="0" smtClean="0"/>
              <a:t>k</a:t>
            </a:r>
            <a:r>
              <a:rPr lang="en-US" dirty="0" smtClean="0"/>
              <a:t> +</a:t>
            </a:r>
            <a:r>
              <a:rPr lang="en-US" dirty="0" smtClean="0">
                <a:latin typeface="Cambria Math" pitchFamily="18" charset="0"/>
                <a:ea typeface="Cambria Math" pitchFamily="18" charset="0"/>
              </a:rPr>
              <a:t>1</a:t>
            </a:r>
            <a:endParaRPr lang="en-US" i="1" dirty="0" smtClean="0">
              <a:latin typeface="Cambria Math" pitchFamily="18" charset="0"/>
              <a:ea typeface="Cambria Math" pitchFamily="18" charset="0"/>
            </a:endParaRPr>
          </a:p>
          <a:p>
            <a:pPr>
              <a:buNone/>
            </a:pPr>
            <a:r>
              <a:rPr lang="en-US" dirty="0" smtClean="0"/>
              <a:t>   Therefore </a:t>
            </a:r>
            <a:r>
              <a:rPr lang="en-US" dirty="0" smtClean="0">
                <a:latin typeface="Cambria Math" pitchFamily="18" charset="0"/>
                <a:ea typeface="Cambria Math" pitchFamily="18" charset="0"/>
              </a:rPr>
              <a:t>3</a:t>
            </a:r>
            <a:r>
              <a:rPr lang="en-US" i="1" dirty="0" smtClean="0"/>
              <a:t>n</a:t>
            </a:r>
            <a:r>
              <a:rPr lang="en-US" dirty="0" smtClean="0"/>
              <a:t> + </a:t>
            </a:r>
            <a:r>
              <a:rPr lang="en-US" dirty="0" smtClean="0">
                <a:latin typeface="Cambria Math" pitchFamily="18" charset="0"/>
                <a:ea typeface="Cambria Math" pitchFamily="18" charset="0"/>
              </a:rPr>
              <a:t>2 </a:t>
            </a:r>
            <a:r>
              <a:rPr lang="en-US" dirty="0" smtClean="0">
                <a:ea typeface="Cambria Math" pitchFamily="18" charset="0"/>
              </a:rPr>
              <a:t>is even</a:t>
            </a:r>
            <a:r>
              <a:rPr lang="en-US" dirty="0" smtClean="0">
                <a:latin typeface="Cambria Math" pitchFamily="18" charset="0"/>
                <a:ea typeface="Cambria Math" pitchFamily="18" charset="0"/>
              </a:rPr>
              <a:t>. Since we have shown ¬</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p</a:t>
            </a:r>
            <a:r>
              <a:rPr lang="en-US" dirty="0" smtClean="0">
                <a:latin typeface="Cambria Math" pitchFamily="18" charset="0"/>
                <a:ea typeface="Cambria Math" pitchFamily="18" charset="0"/>
              </a:rPr>
              <a:t> </a:t>
            </a:r>
            <a:r>
              <a:rPr lang="en-US" dirty="0" smtClean="0"/>
              <a:t>,  </a:t>
            </a:r>
            <a:r>
              <a:rPr lang="en-US" i="1" dirty="0" smtClean="0">
                <a:latin typeface="Cambria Math" pitchFamily="18" charset="0"/>
                <a:ea typeface="Cambria Math" pitchFamily="18" charset="0"/>
              </a:rPr>
              <a:t>p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  must hold as well. </a:t>
            </a:r>
            <a:r>
              <a:rPr lang="en-US" dirty="0" smtClean="0"/>
              <a:t>If </a:t>
            </a:r>
            <a:r>
              <a:rPr lang="en-US" i="1" dirty="0" smtClean="0"/>
              <a:t>n </a:t>
            </a:r>
            <a:r>
              <a:rPr lang="en-US" dirty="0" smtClean="0"/>
              <a:t>is an integer and </a:t>
            </a:r>
            <a:r>
              <a:rPr lang="en-US" dirty="0" smtClean="0">
                <a:latin typeface="Cambria Math" pitchFamily="18" charset="0"/>
                <a:ea typeface="Cambria Math" pitchFamily="18" charset="0"/>
              </a:rPr>
              <a:t>3</a:t>
            </a:r>
            <a:r>
              <a:rPr lang="en-US" i="1" dirty="0" smtClean="0"/>
              <a:t>n + </a:t>
            </a:r>
            <a:r>
              <a:rPr lang="en-US" dirty="0" smtClean="0">
                <a:latin typeface="Cambria Math" pitchFamily="18" charset="0"/>
                <a:ea typeface="Cambria Math" pitchFamily="18" charset="0"/>
              </a:rPr>
              <a:t>2</a:t>
            </a:r>
            <a:r>
              <a:rPr lang="en-US" i="1" dirty="0" smtClean="0"/>
              <a:t> </a:t>
            </a:r>
            <a:r>
              <a:rPr lang="en-US" dirty="0" smtClean="0"/>
              <a:t>is odd (not even) </a:t>
            </a:r>
            <a:r>
              <a:rPr lang="en-US" i="1" dirty="0" smtClean="0"/>
              <a:t>, </a:t>
            </a:r>
            <a:r>
              <a:rPr lang="en-US" dirty="0" smtClean="0"/>
              <a:t>then</a:t>
            </a:r>
            <a:r>
              <a:rPr lang="en-US" i="1" dirty="0" smtClean="0"/>
              <a:t> n </a:t>
            </a:r>
            <a:r>
              <a:rPr lang="en-US" dirty="0" smtClean="0"/>
              <a:t>is odd (not even).</a:t>
            </a:r>
            <a:endParaRPr lang="en-US" dirty="0" smtClean="0">
              <a:latin typeface="Cambria Math" pitchFamily="18" charset="0"/>
              <a:ea typeface="Cambria Math" pitchFamily="18" charset="0"/>
            </a:endParaRPr>
          </a:p>
          <a:p>
            <a:pPr>
              <a:buNone/>
            </a:pPr>
            <a:r>
              <a:rPr lang="en-US" dirty="0" smtClean="0"/>
              <a:t>    </a:t>
            </a:r>
          </a:p>
          <a:p>
            <a:pPr>
              <a:buNone/>
            </a:pPr>
            <a:r>
              <a:rPr lang="en-US" dirty="0" smtClean="0"/>
              <a:t>  </a:t>
            </a:r>
          </a:p>
        </p:txBody>
      </p:sp>
      <p:sp>
        <p:nvSpPr>
          <p:cNvPr id="5" name="Isosceles Triangle 4"/>
          <p:cNvSpPr/>
          <p:nvPr/>
        </p:nvSpPr>
        <p:spPr>
          <a:xfrm rot="5400000" flipV="1">
            <a:off x="8305800" y="5334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195</a:t>
            </a:fld>
            <a:endParaRPr 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Proving Conditional Statements: </a:t>
            </a:r>
            <a:r>
              <a:rPr lang="en-US" sz="4000" i="1" dirty="0" smtClean="0"/>
              <a:t>p </a:t>
            </a:r>
            <a:r>
              <a:rPr lang="en-US" sz="4000" dirty="0" smtClean="0">
                <a:latin typeface="Cambria Math"/>
                <a:ea typeface="Cambria Math"/>
              </a:rPr>
              <a:t>→ </a:t>
            </a:r>
            <a:r>
              <a:rPr lang="en-US" sz="4000" i="1" dirty="0" smtClean="0">
                <a:latin typeface="Cambria Math"/>
                <a:ea typeface="Cambria Math"/>
              </a:rPr>
              <a:t>q</a:t>
            </a:r>
            <a:r>
              <a:rPr lang="en-US" sz="4000" dirty="0" smtClean="0"/>
              <a:t> </a:t>
            </a:r>
            <a:endParaRPr lang="en-US" sz="4000"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a:t>
            </a:r>
            <a:r>
              <a:rPr lang="en-US" dirty="0" smtClean="0"/>
              <a:t>: Prove that for an integer </a:t>
            </a:r>
            <a:r>
              <a:rPr lang="en-US" i="1" dirty="0" smtClean="0"/>
              <a:t>n,</a:t>
            </a:r>
            <a:r>
              <a:rPr lang="en-US" dirty="0" smtClean="0"/>
              <a:t> if </a:t>
            </a:r>
            <a:r>
              <a:rPr lang="en-US" i="1" dirty="0" smtClean="0"/>
              <a:t>n</a:t>
            </a:r>
            <a:r>
              <a:rPr lang="en-US" baseline="30000" dirty="0" smtClean="0">
                <a:latin typeface="Cambria Math" pitchFamily="18" charset="0"/>
                <a:ea typeface="Cambria Math" pitchFamily="18" charset="0"/>
              </a:rPr>
              <a:t>2</a:t>
            </a:r>
            <a:r>
              <a:rPr lang="en-US" baseline="30000" dirty="0" smtClean="0"/>
              <a:t> </a:t>
            </a:r>
            <a:r>
              <a:rPr lang="en-US" dirty="0" smtClean="0"/>
              <a:t> is odd, then </a:t>
            </a:r>
            <a:r>
              <a:rPr lang="en-US" i="1" dirty="0" smtClean="0"/>
              <a:t>n</a:t>
            </a:r>
            <a:r>
              <a:rPr lang="en-US" dirty="0" smtClean="0"/>
              <a:t> is odd. </a:t>
            </a:r>
          </a:p>
          <a:p>
            <a:pPr>
              <a:buNone/>
            </a:pPr>
            <a:r>
              <a:rPr lang="en-US" dirty="0" smtClean="0"/>
              <a:t>   </a:t>
            </a:r>
            <a:r>
              <a:rPr lang="en-US" b="1" dirty="0" smtClean="0"/>
              <a:t>Solution</a:t>
            </a:r>
            <a:r>
              <a:rPr lang="en-US" dirty="0" smtClean="0"/>
              <a:t>:  Use proof by contraposition. Assume </a:t>
            </a:r>
            <a:r>
              <a:rPr lang="en-US" i="1" dirty="0" smtClean="0"/>
              <a:t>n</a:t>
            </a:r>
            <a:r>
              <a:rPr lang="en-US" dirty="0" smtClean="0"/>
              <a:t> is even (i.e., not odd).  Therefore, there exists an integer </a:t>
            </a:r>
            <a:r>
              <a:rPr lang="en-US" i="1" dirty="0" smtClean="0"/>
              <a:t>k</a:t>
            </a:r>
            <a:r>
              <a:rPr lang="en-US" dirty="0" smtClean="0"/>
              <a:t> such that </a:t>
            </a:r>
            <a:r>
              <a:rPr lang="en-US" i="1" dirty="0" smtClean="0"/>
              <a:t>n</a:t>
            </a:r>
            <a:r>
              <a:rPr lang="en-US" dirty="0" smtClean="0"/>
              <a:t> = </a:t>
            </a:r>
            <a:r>
              <a:rPr lang="en-US" dirty="0" smtClean="0">
                <a:latin typeface="Cambria Math" pitchFamily="18" charset="0"/>
                <a:ea typeface="Cambria Math" pitchFamily="18" charset="0"/>
              </a:rPr>
              <a:t>2</a:t>
            </a:r>
            <a:r>
              <a:rPr lang="en-US" i="1" dirty="0" smtClean="0"/>
              <a:t>k</a:t>
            </a:r>
            <a:r>
              <a:rPr lang="en-US" dirty="0" smtClean="0"/>
              <a:t>. Hence,</a:t>
            </a:r>
          </a:p>
          <a:p>
            <a:pPr>
              <a:buNone/>
            </a:pPr>
            <a:r>
              <a:rPr lang="en-US" dirty="0" smtClean="0"/>
              <a:t>               </a:t>
            </a:r>
            <a:r>
              <a:rPr lang="en-US" i="1" dirty="0" smtClean="0"/>
              <a:t>n</a:t>
            </a:r>
            <a:r>
              <a:rPr lang="en-US" baseline="30000" dirty="0" smtClean="0">
                <a:latin typeface="Cambria Math" pitchFamily="18" charset="0"/>
                <a:ea typeface="Cambria Math" pitchFamily="18" charset="0"/>
              </a:rPr>
              <a:t>2</a:t>
            </a:r>
            <a:r>
              <a:rPr lang="en-US" baseline="30000" dirty="0" smtClean="0"/>
              <a:t>  </a:t>
            </a:r>
            <a:r>
              <a:rPr lang="en-US" dirty="0" smtClean="0"/>
              <a:t> =  </a:t>
            </a:r>
            <a:r>
              <a:rPr lang="en-US" dirty="0" smtClean="0">
                <a:latin typeface="Cambria Math" pitchFamily="18" charset="0"/>
                <a:ea typeface="Cambria Math" pitchFamily="18" charset="0"/>
              </a:rPr>
              <a:t>4</a:t>
            </a:r>
            <a:r>
              <a:rPr lang="en-US" i="1" dirty="0" smtClean="0"/>
              <a:t>k</a:t>
            </a:r>
            <a:r>
              <a:rPr lang="en-US" baseline="30000"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2 </a:t>
            </a:r>
            <a:r>
              <a:rPr lang="en-US" dirty="0" smtClean="0"/>
              <a:t>(</a:t>
            </a:r>
            <a:r>
              <a:rPr lang="en-US" dirty="0" smtClean="0">
                <a:latin typeface="Cambria Math" pitchFamily="18" charset="0"/>
                <a:ea typeface="Cambria Math" pitchFamily="18" charset="0"/>
              </a:rPr>
              <a:t>2</a:t>
            </a:r>
            <a:r>
              <a:rPr lang="en-US" i="1" dirty="0" smtClean="0"/>
              <a:t>k</a:t>
            </a:r>
            <a:r>
              <a:rPr lang="en-US" baseline="30000" dirty="0" smtClean="0">
                <a:latin typeface="Cambria Math" pitchFamily="18" charset="0"/>
                <a:ea typeface="Cambria Math" pitchFamily="18" charset="0"/>
              </a:rPr>
              <a:t>2</a:t>
            </a:r>
            <a:r>
              <a:rPr lang="en-US" dirty="0" smtClean="0">
                <a:ea typeface="Cambria Math" pitchFamily="18" charset="0"/>
              </a:rPr>
              <a:t>) </a:t>
            </a:r>
          </a:p>
          <a:p>
            <a:pPr>
              <a:buNone/>
            </a:pPr>
            <a:r>
              <a:rPr lang="en-US" dirty="0" smtClean="0">
                <a:ea typeface="Cambria Math" pitchFamily="18" charset="0"/>
              </a:rPr>
              <a:t>    and </a:t>
            </a:r>
            <a:r>
              <a:rPr lang="en-US" i="1" dirty="0" smtClean="0"/>
              <a:t>n</a:t>
            </a:r>
            <a:r>
              <a:rPr lang="en-US" baseline="30000" dirty="0" smtClean="0">
                <a:latin typeface="Cambria Math" pitchFamily="18" charset="0"/>
                <a:ea typeface="Cambria Math" pitchFamily="18" charset="0"/>
              </a:rPr>
              <a:t>2</a:t>
            </a:r>
            <a:r>
              <a:rPr lang="en-US" baseline="30000" dirty="0" smtClean="0"/>
              <a:t>   </a:t>
            </a:r>
            <a:r>
              <a:rPr lang="en-US" dirty="0" smtClean="0"/>
              <a:t>is even(i.e., not odd).</a:t>
            </a:r>
          </a:p>
          <a:p>
            <a:pPr>
              <a:buNone/>
            </a:pPr>
            <a:r>
              <a:rPr lang="en-US" dirty="0" smtClean="0"/>
              <a:t>    We have shown that if </a:t>
            </a:r>
            <a:r>
              <a:rPr lang="en-US" i="1" dirty="0" smtClean="0"/>
              <a:t>n </a:t>
            </a:r>
            <a:r>
              <a:rPr lang="en-US" dirty="0" smtClean="0"/>
              <a:t>is an even integer, then </a:t>
            </a:r>
            <a:r>
              <a:rPr lang="en-US" i="1" dirty="0" smtClean="0"/>
              <a:t>n</a:t>
            </a:r>
            <a:r>
              <a:rPr lang="en-US" baseline="30000" dirty="0" smtClean="0">
                <a:latin typeface="Cambria Math" pitchFamily="18" charset="0"/>
                <a:ea typeface="Cambria Math" pitchFamily="18" charset="0"/>
              </a:rPr>
              <a:t>2</a:t>
            </a:r>
            <a:r>
              <a:rPr lang="en-US" baseline="30000" dirty="0" smtClean="0"/>
              <a:t>  </a:t>
            </a:r>
            <a:r>
              <a:rPr lang="en-US" dirty="0" smtClean="0"/>
              <a:t>is even. Therefore by contraposition, for an integer</a:t>
            </a:r>
            <a:r>
              <a:rPr lang="en-US" i="1" dirty="0" smtClean="0"/>
              <a:t> n,</a:t>
            </a:r>
            <a:r>
              <a:rPr lang="en-US" dirty="0" smtClean="0"/>
              <a:t> if </a:t>
            </a:r>
            <a:r>
              <a:rPr lang="en-US" i="1" dirty="0" smtClean="0"/>
              <a:t>n</a:t>
            </a:r>
            <a:r>
              <a:rPr lang="en-US" baseline="30000" dirty="0" smtClean="0">
                <a:latin typeface="Cambria Math" pitchFamily="18" charset="0"/>
                <a:ea typeface="Cambria Math" pitchFamily="18" charset="0"/>
              </a:rPr>
              <a:t>2</a:t>
            </a:r>
            <a:r>
              <a:rPr lang="en-US" baseline="30000" dirty="0" smtClean="0"/>
              <a:t> </a:t>
            </a:r>
            <a:r>
              <a:rPr lang="en-US" dirty="0" smtClean="0"/>
              <a:t> is odd, then </a:t>
            </a:r>
            <a:r>
              <a:rPr lang="en-US" i="1" dirty="0" smtClean="0"/>
              <a:t>n</a:t>
            </a:r>
            <a:r>
              <a:rPr lang="en-US" dirty="0" smtClean="0"/>
              <a:t> is odd. </a:t>
            </a:r>
          </a:p>
          <a:p>
            <a:pPr>
              <a:buNone/>
            </a:pPr>
            <a:r>
              <a:rPr lang="en-US" dirty="0" smtClean="0"/>
              <a:t>    </a:t>
            </a:r>
            <a:endParaRPr lang="en-US" b="1" dirty="0"/>
          </a:p>
        </p:txBody>
      </p:sp>
      <p:sp>
        <p:nvSpPr>
          <p:cNvPr id="4" name="Isosceles Triangle 3"/>
          <p:cNvSpPr/>
          <p:nvPr/>
        </p:nvSpPr>
        <p:spPr>
          <a:xfrm rot="5400000" flipV="1">
            <a:off x="8305800" y="5334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196</a:t>
            </a:fld>
            <a:endParaRPr 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Proving Conditional Statements: </a:t>
            </a:r>
            <a:r>
              <a:rPr lang="en-US" sz="4000" i="1" dirty="0" smtClean="0"/>
              <a:t>p </a:t>
            </a:r>
            <a:r>
              <a:rPr lang="en-US" sz="4000" dirty="0" smtClean="0">
                <a:latin typeface="Cambria Math"/>
                <a:ea typeface="Cambria Math"/>
              </a:rPr>
              <a:t>→ </a:t>
            </a:r>
            <a:r>
              <a:rPr lang="en-US" sz="4000" i="1" dirty="0" smtClean="0">
                <a:latin typeface="Cambria Math"/>
                <a:ea typeface="Cambria Math"/>
              </a:rPr>
              <a:t>q</a:t>
            </a:r>
            <a:r>
              <a:rPr lang="en-US" sz="4000" dirty="0" smtClean="0"/>
              <a:t> </a:t>
            </a:r>
            <a:endParaRPr lang="en-US" sz="4000" dirty="0"/>
          </a:p>
        </p:txBody>
      </p:sp>
      <p:sp>
        <p:nvSpPr>
          <p:cNvPr id="3" name="Content Placeholder 2"/>
          <p:cNvSpPr>
            <a:spLocks noGrp="1"/>
          </p:cNvSpPr>
          <p:nvPr>
            <p:ph idx="1"/>
          </p:nvPr>
        </p:nvSpPr>
        <p:spPr/>
        <p:txBody>
          <a:bodyPr>
            <a:normAutofit fontScale="92500" lnSpcReduction="10000"/>
          </a:bodyPr>
          <a:lstStyle/>
          <a:p>
            <a:r>
              <a:rPr lang="en-US" i="1" dirty="0" smtClean="0"/>
              <a:t>Proof by Contradiction</a:t>
            </a:r>
            <a:r>
              <a:rPr lang="en-US" dirty="0" smtClean="0"/>
              <a:t>: (AKA </a:t>
            </a:r>
            <a:r>
              <a:rPr lang="en-US" i="1" dirty="0" err="1" smtClean="0"/>
              <a:t>reductio</a:t>
            </a:r>
            <a:r>
              <a:rPr lang="en-US" i="1" dirty="0" smtClean="0"/>
              <a:t> ad absurdum</a:t>
            </a:r>
            <a:r>
              <a:rPr lang="en-US" b="1" dirty="0" smtClean="0"/>
              <a:t>)</a:t>
            </a:r>
            <a:r>
              <a:rPr lang="en-US" dirty="0" smtClean="0"/>
              <a:t>.  </a:t>
            </a:r>
          </a:p>
          <a:p>
            <a:pPr>
              <a:buNone/>
            </a:pPr>
            <a:r>
              <a:rPr lang="en-US" dirty="0" smtClean="0"/>
              <a:t>   To prove  </a:t>
            </a:r>
            <a:r>
              <a:rPr lang="en-US" i="1" dirty="0" smtClean="0"/>
              <a:t>p</a:t>
            </a:r>
            <a:r>
              <a:rPr lang="en-US" dirty="0" smtClean="0"/>
              <a:t>, assume  </a:t>
            </a:r>
            <a:r>
              <a:rPr lang="en-US" dirty="0" smtClean="0">
                <a:latin typeface="Cambria Math"/>
                <a:ea typeface="Cambria Math"/>
              </a:rPr>
              <a:t>¬</a:t>
            </a:r>
            <a:r>
              <a:rPr lang="en-US" i="1" dirty="0" smtClean="0">
                <a:latin typeface="Cambria Math"/>
                <a:ea typeface="Cambria Math"/>
              </a:rPr>
              <a:t>p</a:t>
            </a:r>
            <a:r>
              <a:rPr lang="en-US" dirty="0" smtClean="0"/>
              <a:t>  and derive a contradiction such as    </a:t>
            </a:r>
            <a:r>
              <a:rPr lang="en-US" i="1" dirty="0" smtClean="0"/>
              <a:t>p </a:t>
            </a:r>
            <a:r>
              <a:rPr lang="en-US" dirty="0" smtClean="0">
                <a:latin typeface="Cambria Math"/>
                <a:ea typeface="Cambria Math"/>
              </a:rPr>
              <a:t>∧ ¬</a:t>
            </a:r>
            <a:r>
              <a:rPr lang="en-US" i="1" dirty="0" smtClean="0">
                <a:latin typeface="Cambria Math"/>
                <a:ea typeface="Cambria Math"/>
              </a:rPr>
              <a:t>p. </a:t>
            </a:r>
            <a:r>
              <a:rPr lang="en-US" dirty="0" smtClean="0">
                <a:latin typeface="Cambria Math"/>
                <a:ea typeface="Cambria Math"/>
              </a:rPr>
              <a:t>(an indirect form of proof).</a:t>
            </a:r>
            <a:r>
              <a:rPr lang="en-US" dirty="0" smtClean="0"/>
              <a:t> Since we have shown that </a:t>
            </a:r>
            <a:r>
              <a:rPr lang="en-US" dirty="0" smtClean="0">
                <a:latin typeface="Cambria Math"/>
                <a:ea typeface="Cambria Math"/>
              </a:rPr>
              <a:t>¬</a:t>
            </a:r>
            <a:r>
              <a:rPr lang="en-US" i="1" dirty="0" smtClean="0">
                <a:latin typeface="Cambria Math"/>
                <a:ea typeface="Cambria Math"/>
              </a:rPr>
              <a:t>p</a:t>
            </a:r>
            <a:r>
              <a:rPr lang="en-US" dirty="0" smtClean="0"/>
              <a:t> </a:t>
            </a:r>
            <a:r>
              <a:rPr lang="en-US" dirty="0" smtClean="0">
                <a:latin typeface="Cambria Math"/>
                <a:ea typeface="Cambria Math"/>
              </a:rPr>
              <a:t>→</a:t>
            </a:r>
            <a:r>
              <a:rPr lang="en-US" b="1" dirty="0" smtClean="0">
                <a:latin typeface="Cambria Math"/>
                <a:ea typeface="Cambria Math"/>
              </a:rPr>
              <a:t>F</a:t>
            </a:r>
            <a:r>
              <a:rPr lang="en-US" dirty="0" smtClean="0"/>
              <a:t> is true , it follows that the </a:t>
            </a:r>
            <a:r>
              <a:rPr lang="en-US" dirty="0" err="1" smtClean="0"/>
              <a:t>contrapositive</a:t>
            </a:r>
            <a:r>
              <a:rPr lang="en-US" dirty="0" smtClean="0"/>
              <a:t>  </a:t>
            </a:r>
            <a:r>
              <a:rPr lang="en-US" b="1" dirty="0" err="1" smtClean="0"/>
              <a:t>T</a:t>
            </a:r>
            <a:r>
              <a:rPr lang="en-US" dirty="0" err="1" smtClean="0">
                <a:latin typeface="Cambria Math"/>
                <a:ea typeface="Cambria Math"/>
              </a:rPr>
              <a:t>→</a:t>
            </a:r>
            <a:r>
              <a:rPr lang="en-US" i="1" dirty="0" err="1" smtClean="0">
                <a:latin typeface="Cambria Math"/>
                <a:ea typeface="Cambria Math"/>
              </a:rPr>
              <a:t>p</a:t>
            </a:r>
            <a:r>
              <a:rPr lang="en-US" dirty="0" smtClean="0">
                <a:latin typeface="Cambria Math"/>
                <a:ea typeface="Cambria Math"/>
              </a:rPr>
              <a:t> also holds.</a:t>
            </a:r>
            <a:r>
              <a:rPr lang="en-US" dirty="0" smtClean="0"/>
              <a:t> </a:t>
            </a:r>
          </a:p>
          <a:p>
            <a:pPr>
              <a:buNone/>
            </a:pPr>
            <a:r>
              <a:rPr lang="en-US" b="1" dirty="0" smtClean="0"/>
              <a:t>   Example</a:t>
            </a:r>
            <a:r>
              <a:rPr lang="en-US" dirty="0" smtClean="0"/>
              <a:t>: </a:t>
            </a:r>
            <a:r>
              <a:rPr lang="en-US" i="1" dirty="0" smtClean="0"/>
              <a:t> </a:t>
            </a:r>
            <a:r>
              <a:rPr lang="en-US" dirty="0" smtClean="0"/>
              <a:t>Prove that if you pick 22 days from the calendar, at least 4 must fall on the same day of the week.</a:t>
            </a:r>
          </a:p>
          <a:p>
            <a:pPr>
              <a:buNone/>
            </a:pPr>
            <a:r>
              <a:rPr lang="en-US" b="1" dirty="0" smtClean="0"/>
              <a:t>    Solution</a:t>
            </a:r>
            <a:r>
              <a:rPr lang="en-US" dirty="0" smtClean="0"/>
              <a:t>: Assume that no more than 3  of the 22 days fall on the same day of the week. Because there are 7 days of the week, we could only have picked 21 days. This contradicts the assumption that we have picked 22 days.</a:t>
            </a:r>
          </a:p>
          <a:p>
            <a:pPr>
              <a:buNone/>
            </a:pPr>
            <a:r>
              <a:rPr lang="en-US" dirty="0" smtClean="0"/>
              <a:t>                 </a:t>
            </a:r>
            <a:endParaRPr lang="en-US" dirty="0"/>
          </a:p>
        </p:txBody>
      </p:sp>
      <p:sp>
        <p:nvSpPr>
          <p:cNvPr id="4" name="Isosceles Triangle 3"/>
          <p:cNvSpPr/>
          <p:nvPr/>
        </p:nvSpPr>
        <p:spPr>
          <a:xfrm rot="5400000" flipV="1">
            <a:off x="82296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197</a:t>
            </a:fld>
            <a:endParaRPr 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by Contradiction</a:t>
            </a:r>
            <a:endParaRPr lang="en-US" dirty="0"/>
          </a:p>
        </p:txBody>
      </p:sp>
      <p:sp>
        <p:nvSpPr>
          <p:cNvPr id="3" name="Content Placeholder 2"/>
          <p:cNvSpPr>
            <a:spLocks noGrp="1"/>
          </p:cNvSpPr>
          <p:nvPr>
            <p:ph idx="1"/>
          </p:nvPr>
        </p:nvSpPr>
        <p:spPr>
          <a:xfrm>
            <a:off x="533400" y="1981200"/>
            <a:ext cx="8229600" cy="4389120"/>
          </a:xfrm>
        </p:spPr>
        <p:txBody>
          <a:bodyPr>
            <a:normAutofit fontScale="25000" lnSpcReduction="20000"/>
          </a:bodyPr>
          <a:lstStyle/>
          <a:p>
            <a:r>
              <a:rPr lang="en-US" sz="8000" dirty="0" smtClean="0"/>
              <a:t>A preview of  Chapter 4.</a:t>
            </a:r>
          </a:p>
          <a:p>
            <a:pPr>
              <a:buNone/>
            </a:pPr>
            <a:r>
              <a:rPr lang="en-US" sz="8000" b="1" dirty="0" smtClean="0"/>
              <a:t>    Example</a:t>
            </a:r>
            <a:r>
              <a:rPr lang="en-US" sz="8000" dirty="0" smtClean="0"/>
              <a:t>: Use a proof by contradiction to give a proof that  </a:t>
            </a:r>
            <a:r>
              <a:rPr lang="en-US" sz="8000" dirty="0" smtClean="0">
                <a:latin typeface="Cambria Math"/>
                <a:ea typeface="Cambria Math"/>
              </a:rPr>
              <a:t>√2 is irrational.</a:t>
            </a:r>
          </a:p>
          <a:p>
            <a:pPr>
              <a:buNone/>
            </a:pPr>
            <a:r>
              <a:rPr lang="en-US" sz="8000" b="1" dirty="0" smtClean="0">
                <a:latin typeface="Cambria Math"/>
                <a:ea typeface="Cambria Math"/>
              </a:rPr>
              <a:t>     </a:t>
            </a:r>
            <a:r>
              <a:rPr lang="en-US" sz="8000" b="1" dirty="0" smtClean="0">
                <a:ea typeface="Cambria Math"/>
              </a:rPr>
              <a:t>Solution</a:t>
            </a:r>
            <a:r>
              <a:rPr lang="en-US" sz="8000" b="1" dirty="0" smtClean="0">
                <a:latin typeface="Cambria Math"/>
                <a:ea typeface="Cambria Math"/>
              </a:rPr>
              <a:t>: </a:t>
            </a:r>
            <a:r>
              <a:rPr lang="en-US" sz="8000" dirty="0" smtClean="0">
                <a:latin typeface="Cambria Math"/>
                <a:ea typeface="Cambria Math"/>
              </a:rPr>
              <a:t>Suppose √2 is rational. Then there exists integers </a:t>
            </a:r>
            <a:r>
              <a:rPr lang="en-US" sz="8000" i="1" dirty="0" smtClean="0">
                <a:latin typeface="Cambria Math"/>
                <a:ea typeface="Cambria Math"/>
              </a:rPr>
              <a:t>a</a:t>
            </a:r>
            <a:r>
              <a:rPr lang="en-US" sz="8000" dirty="0" smtClean="0">
                <a:latin typeface="Cambria Math"/>
                <a:ea typeface="Cambria Math"/>
              </a:rPr>
              <a:t> and </a:t>
            </a:r>
            <a:r>
              <a:rPr lang="en-US" sz="8000" i="1" dirty="0" smtClean="0">
                <a:latin typeface="Cambria Math"/>
                <a:ea typeface="Cambria Math"/>
              </a:rPr>
              <a:t>b</a:t>
            </a:r>
            <a:r>
              <a:rPr lang="en-US" sz="8000" dirty="0" smtClean="0">
                <a:latin typeface="Cambria Math"/>
                <a:ea typeface="Cambria Math"/>
              </a:rPr>
              <a:t> with √2  </a:t>
            </a:r>
            <a:r>
              <a:rPr lang="en-US" sz="8000" i="1" dirty="0" smtClean="0">
                <a:latin typeface="Cambria Math"/>
                <a:ea typeface="Cambria Math"/>
              </a:rPr>
              <a:t>= a/b</a:t>
            </a:r>
            <a:r>
              <a:rPr lang="en-US" sz="8000" dirty="0" smtClean="0">
                <a:latin typeface="Cambria Math"/>
                <a:ea typeface="Cambria Math"/>
              </a:rPr>
              <a:t>, where </a:t>
            </a:r>
            <a:r>
              <a:rPr lang="en-US" sz="8000" i="1" dirty="0" smtClean="0">
                <a:latin typeface="Cambria Math"/>
                <a:ea typeface="Cambria Math"/>
              </a:rPr>
              <a:t>b≠ 0 </a:t>
            </a:r>
            <a:r>
              <a:rPr lang="en-US" sz="8000" dirty="0" smtClean="0">
                <a:latin typeface="Cambria Math"/>
                <a:ea typeface="Cambria Math"/>
              </a:rPr>
              <a:t>and </a:t>
            </a:r>
            <a:r>
              <a:rPr lang="en-US" sz="8000" i="1" dirty="0" smtClean="0">
                <a:latin typeface="Cambria Math"/>
                <a:ea typeface="Cambria Math"/>
              </a:rPr>
              <a:t>a</a:t>
            </a:r>
            <a:r>
              <a:rPr lang="en-US" sz="8000" dirty="0" smtClean="0">
                <a:latin typeface="Cambria Math"/>
                <a:ea typeface="Cambria Math"/>
              </a:rPr>
              <a:t> and </a:t>
            </a:r>
            <a:r>
              <a:rPr lang="en-US" sz="8000" i="1" dirty="0" smtClean="0">
                <a:latin typeface="Cambria Math"/>
                <a:ea typeface="Cambria Math"/>
              </a:rPr>
              <a:t>b </a:t>
            </a:r>
            <a:r>
              <a:rPr lang="en-US" sz="8000" dirty="0" smtClean="0">
                <a:latin typeface="Cambria Math"/>
                <a:ea typeface="Cambria Math"/>
              </a:rPr>
              <a:t>have no common factors (see Chapter 4). Then</a:t>
            </a:r>
          </a:p>
          <a:p>
            <a:pPr>
              <a:buNone/>
            </a:pPr>
            <a:r>
              <a:rPr lang="en-US" sz="8000" dirty="0" smtClean="0">
                <a:latin typeface="Cambria Math"/>
                <a:ea typeface="Cambria Math"/>
              </a:rPr>
              <a:t>                                                  </a:t>
            </a:r>
          </a:p>
          <a:p>
            <a:pPr>
              <a:buNone/>
            </a:pPr>
            <a:r>
              <a:rPr lang="en-US" sz="8000" dirty="0" smtClean="0">
                <a:latin typeface="Cambria Math"/>
                <a:ea typeface="Cambria Math"/>
              </a:rPr>
              <a:t>     Therefore </a:t>
            </a:r>
            <a:r>
              <a:rPr lang="en-US" sz="8000" i="1" dirty="0" smtClean="0">
                <a:latin typeface="Cambria Math"/>
                <a:ea typeface="Cambria Math"/>
              </a:rPr>
              <a:t>a</a:t>
            </a:r>
            <a:r>
              <a:rPr lang="en-US" sz="8000" i="1" baseline="30000" dirty="0" smtClean="0">
                <a:latin typeface="Cambria Math"/>
                <a:ea typeface="Cambria Math"/>
              </a:rPr>
              <a:t>2</a:t>
            </a:r>
            <a:r>
              <a:rPr lang="en-US" sz="8000" baseline="30000" dirty="0" smtClean="0">
                <a:latin typeface="Cambria Math"/>
                <a:ea typeface="Cambria Math"/>
              </a:rPr>
              <a:t> </a:t>
            </a:r>
            <a:r>
              <a:rPr lang="en-US" sz="8000" dirty="0" smtClean="0">
                <a:latin typeface="Cambria Math"/>
                <a:ea typeface="Cambria Math"/>
              </a:rPr>
              <a:t> must be even. If </a:t>
            </a:r>
            <a:r>
              <a:rPr lang="en-US" sz="8000" i="1" dirty="0" smtClean="0">
                <a:latin typeface="Cambria Math"/>
                <a:ea typeface="Cambria Math"/>
              </a:rPr>
              <a:t>a</a:t>
            </a:r>
            <a:r>
              <a:rPr lang="en-US" sz="8000" i="1" baseline="30000" dirty="0" smtClean="0">
                <a:latin typeface="Cambria Math"/>
                <a:ea typeface="Cambria Math"/>
              </a:rPr>
              <a:t>2</a:t>
            </a:r>
            <a:r>
              <a:rPr lang="en-US" sz="8000" baseline="30000" dirty="0" smtClean="0">
                <a:latin typeface="Cambria Math"/>
                <a:ea typeface="Cambria Math"/>
              </a:rPr>
              <a:t> </a:t>
            </a:r>
            <a:r>
              <a:rPr lang="en-US" sz="8000" dirty="0" smtClean="0">
                <a:latin typeface="Cambria Math"/>
                <a:ea typeface="Cambria Math"/>
              </a:rPr>
              <a:t> is even then </a:t>
            </a:r>
            <a:r>
              <a:rPr lang="en-US" sz="8000" i="1" dirty="0" smtClean="0">
                <a:latin typeface="Cambria Math"/>
                <a:ea typeface="Cambria Math"/>
              </a:rPr>
              <a:t>a</a:t>
            </a:r>
            <a:r>
              <a:rPr lang="en-US" sz="8000" dirty="0" smtClean="0">
                <a:latin typeface="Cambria Math"/>
                <a:ea typeface="Cambria Math"/>
              </a:rPr>
              <a:t> must be even (an exercise). Since </a:t>
            </a:r>
            <a:r>
              <a:rPr lang="en-US" sz="8000" i="1" dirty="0" smtClean="0">
                <a:latin typeface="Cambria Math"/>
                <a:ea typeface="Cambria Math"/>
              </a:rPr>
              <a:t>a</a:t>
            </a:r>
            <a:r>
              <a:rPr lang="en-US" sz="8000" dirty="0" smtClean="0">
                <a:latin typeface="Cambria Math"/>
                <a:ea typeface="Cambria Math"/>
              </a:rPr>
              <a:t> is even, </a:t>
            </a:r>
            <a:r>
              <a:rPr lang="en-US" sz="8000" i="1" dirty="0" smtClean="0">
                <a:latin typeface="Cambria Math"/>
                <a:ea typeface="Cambria Math"/>
              </a:rPr>
              <a:t>a = </a:t>
            </a:r>
            <a:r>
              <a:rPr lang="en-US" sz="8000" dirty="0" smtClean="0">
                <a:latin typeface="Cambria Math"/>
                <a:ea typeface="Cambria Math"/>
              </a:rPr>
              <a:t>2</a:t>
            </a:r>
            <a:r>
              <a:rPr lang="en-US" sz="8000" i="1" dirty="0" smtClean="0">
                <a:latin typeface="Cambria Math"/>
                <a:ea typeface="Cambria Math"/>
              </a:rPr>
              <a:t>c  </a:t>
            </a:r>
            <a:r>
              <a:rPr lang="en-US" sz="8000" dirty="0" smtClean="0">
                <a:latin typeface="Cambria Math"/>
                <a:ea typeface="Cambria Math"/>
              </a:rPr>
              <a:t>for some integer </a:t>
            </a:r>
            <a:r>
              <a:rPr lang="en-US" sz="8000" i="1" dirty="0" smtClean="0">
                <a:latin typeface="Cambria Math"/>
                <a:ea typeface="Cambria Math"/>
              </a:rPr>
              <a:t>c</a:t>
            </a:r>
            <a:r>
              <a:rPr lang="en-US" sz="8000" dirty="0" smtClean="0">
                <a:latin typeface="Cambria Math"/>
                <a:ea typeface="Cambria Math"/>
              </a:rPr>
              <a:t>. Thus,</a:t>
            </a:r>
          </a:p>
          <a:p>
            <a:pPr>
              <a:buNone/>
            </a:pPr>
            <a:endParaRPr lang="en-US" sz="8000" dirty="0" smtClean="0">
              <a:latin typeface="Cambria Math"/>
              <a:ea typeface="Cambria Math"/>
            </a:endParaRPr>
          </a:p>
          <a:p>
            <a:pPr>
              <a:buNone/>
            </a:pPr>
            <a:r>
              <a:rPr lang="en-US" sz="8000" dirty="0" smtClean="0">
                <a:latin typeface="Cambria Math"/>
                <a:ea typeface="Cambria Math"/>
              </a:rPr>
              <a:t>    Therefore </a:t>
            </a:r>
            <a:r>
              <a:rPr lang="en-US" sz="8000" i="1" dirty="0" smtClean="0">
                <a:latin typeface="Cambria Math"/>
                <a:ea typeface="Cambria Math"/>
              </a:rPr>
              <a:t>b</a:t>
            </a:r>
            <a:r>
              <a:rPr lang="en-US" sz="8000" baseline="30000" dirty="0" smtClean="0">
                <a:latin typeface="Cambria Math"/>
                <a:ea typeface="Cambria Math"/>
              </a:rPr>
              <a:t>2 </a:t>
            </a:r>
            <a:r>
              <a:rPr lang="en-US" sz="8000" dirty="0" smtClean="0">
                <a:latin typeface="Cambria Math"/>
                <a:ea typeface="Cambria Math"/>
              </a:rPr>
              <a:t> is even.  Again then </a:t>
            </a:r>
            <a:r>
              <a:rPr lang="en-US" sz="8000" i="1" dirty="0" smtClean="0">
                <a:latin typeface="Cambria Math"/>
                <a:ea typeface="Cambria Math"/>
              </a:rPr>
              <a:t>b</a:t>
            </a:r>
            <a:r>
              <a:rPr lang="en-US" sz="8000" dirty="0" smtClean="0">
                <a:latin typeface="Cambria Math"/>
                <a:ea typeface="Cambria Math"/>
              </a:rPr>
              <a:t> must be even as well.</a:t>
            </a:r>
          </a:p>
          <a:p>
            <a:pPr>
              <a:buNone/>
            </a:pPr>
            <a:r>
              <a:rPr lang="en-US" sz="8000" dirty="0" smtClean="0">
                <a:latin typeface="Cambria Math"/>
                <a:ea typeface="Cambria Math"/>
              </a:rPr>
              <a:t>     But then 2 must divide both </a:t>
            </a:r>
            <a:r>
              <a:rPr lang="en-US" sz="8000" i="1" dirty="0" smtClean="0">
                <a:latin typeface="Cambria Math"/>
                <a:ea typeface="Cambria Math"/>
              </a:rPr>
              <a:t>a</a:t>
            </a:r>
            <a:r>
              <a:rPr lang="en-US" sz="8000" dirty="0" smtClean="0">
                <a:latin typeface="Cambria Math"/>
                <a:ea typeface="Cambria Math"/>
              </a:rPr>
              <a:t> and </a:t>
            </a:r>
            <a:r>
              <a:rPr lang="en-US" sz="8000" i="1" dirty="0" smtClean="0">
                <a:latin typeface="Cambria Math"/>
                <a:ea typeface="Cambria Math"/>
              </a:rPr>
              <a:t>b</a:t>
            </a:r>
            <a:r>
              <a:rPr lang="en-US" sz="8000" dirty="0" smtClean="0">
                <a:latin typeface="Cambria Math"/>
                <a:ea typeface="Cambria Math"/>
              </a:rPr>
              <a:t>. This contradicts our assumption that </a:t>
            </a:r>
            <a:r>
              <a:rPr lang="en-US" sz="8000" i="1" dirty="0" smtClean="0">
                <a:latin typeface="Cambria Math"/>
                <a:ea typeface="Cambria Math"/>
              </a:rPr>
              <a:t>a</a:t>
            </a:r>
            <a:r>
              <a:rPr lang="en-US" sz="8000" dirty="0" smtClean="0">
                <a:latin typeface="Cambria Math"/>
                <a:ea typeface="Cambria Math"/>
              </a:rPr>
              <a:t> and </a:t>
            </a:r>
            <a:r>
              <a:rPr lang="en-US" sz="8000" i="1" dirty="0" smtClean="0">
                <a:latin typeface="Cambria Math"/>
                <a:ea typeface="Cambria Math"/>
              </a:rPr>
              <a:t>b</a:t>
            </a:r>
            <a:r>
              <a:rPr lang="en-US" sz="8000" dirty="0" smtClean="0">
                <a:latin typeface="Cambria Math"/>
                <a:ea typeface="Cambria Math"/>
              </a:rPr>
              <a:t> have no common factors. We have proved by contradiction  that our initial assumption must be false  and  therefore  √2 is  irrational . </a:t>
            </a:r>
          </a:p>
          <a:p>
            <a:pPr>
              <a:buNone/>
            </a:pPr>
            <a:r>
              <a:rPr lang="en-US" sz="8000" dirty="0" smtClean="0">
                <a:latin typeface="Cambria Math"/>
                <a:ea typeface="Cambria Math"/>
              </a:rPr>
              <a:t>      </a:t>
            </a:r>
            <a:endParaRPr lang="en-US" sz="8000" b="1" dirty="0" smtClean="0">
              <a:latin typeface="Cambria Math"/>
              <a:ea typeface="Cambria Math"/>
            </a:endParaRPr>
          </a:p>
          <a:p>
            <a:pPr>
              <a:buNone/>
            </a:pPr>
            <a:r>
              <a:rPr lang="en-US" dirty="0" smtClean="0">
                <a:latin typeface="Cambria Math"/>
                <a:ea typeface="Cambria Math"/>
              </a:rPr>
              <a:t> </a:t>
            </a:r>
          </a:p>
          <a:p>
            <a:pPr>
              <a:buNone/>
            </a:pPr>
            <a:r>
              <a:rPr lang="en-US" dirty="0" smtClean="0">
                <a:latin typeface="Cambria Math"/>
                <a:ea typeface="Cambria Math"/>
              </a:rPr>
              <a:t>           </a:t>
            </a: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3048000" y="3505200"/>
            <a:ext cx="866775" cy="438150"/>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953000" y="3581400"/>
            <a:ext cx="1121569" cy="266700"/>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2971800" y="4495800"/>
            <a:ext cx="1250156" cy="2667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029200" y="4495800"/>
            <a:ext cx="1092994" cy="266700"/>
          </a:xfrm>
          <a:prstGeom prst="rect">
            <a:avLst/>
          </a:prstGeom>
        </p:spPr>
      </p:pic>
      <p:sp>
        <p:nvSpPr>
          <p:cNvPr id="12" name="Isosceles Triangle 11"/>
          <p:cNvSpPr/>
          <p:nvPr/>
        </p:nvSpPr>
        <p:spPr>
          <a:xfrm rot="5400000" flipV="1">
            <a:off x="8382000" y="6096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198</a:t>
            </a:fld>
            <a:endParaRPr 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Proof by Contradiction </a:t>
            </a:r>
            <a:endParaRPr lang="en-US" dirty="0"/>
          </a:p>
        </p:txBody>
      </p:sp>
      <p:sp>
        <p:nvSpPr>
          <p:cNvPr id="3" name="Content Placeholder 2"/>
          <p:cNvSpPr>
            <a:spLocks noGrp="1"/>
          </p:cNvSpPr>
          <p:nvPr>
            <p:ph idx="1"/>
          </p:nvPr>
        </p:nvSpPr>
        <p:spPr/>
        <p:txBody>
          <a:bodyPr>
            <a:normAutofit lnSpcReduction="10000"/>
          </a:bodyPr>
          <a:lstStyle/>
          <a:p>
            <a:r>
              <a:rPr lang="en-US" dirty="0" smtClean="0"/>
              <a:t>A preview of Chapter </a:t>
            </a:r>
            <a:r>
              <a:rPr lang="en-US" dirty="0" smtClean="0">
                <a:latin typeface="Cambria Math" pitchFamily="18" charset="0"/>
                <a:ea typeface="Cambria Math" pitchFamily="18" charset="0"/>
              </a:rPr>
              <a:t>4</a:t>
            </a:r>
            <a:r>
              <a:rPr lang="en-US" dirty="0" smtClean="0"/>
              <a:t>.</a:t>
            </a:r>
          </a:p>
          <a:p>
            <a:pPr>
              <a:buNone/>
            </a:pPr>
            <a:r>
              <a:rPr lang="en-US" b="1" dirty="0" smtClean="0"/>
              <a:t>   Example</a:t>
            </a:r>
            <a:r>
              <a:rPr lang="en-US" dirty="0" smtClean="0"/>
              <a:t>: Prove that there is no largest prime number.</a:t>
            </a:r>
          </a:p>
          <a:p>
            <a:pPr>
              <a:buNone/>
            </a:pPr>
            <a:r>
              <a:rPr lang="en-US" b="1" dirty="0" smtClean="0"/>
              <a:t>   Solution</a:t>
            </a:r>
            <a:r>
              <a:rPr lang="en-US" dirty="0" smtClean="0"/>
              <a:t>: Assume that there is a largest prime number. Call it </a:t>
            </a:r>
            <a:r>
              <a:rPr lang="en-US" i="1" dirty="0" err="1" smtClean="0"/>
              <a:t>p</a:t>
            </a:r>
            <a:r>
              <a:rPr lang="en-US" i="1" baseline="-25000" dirty="0" err="1" smtClean="0"/>
              <a:t>n</a:t>
            </a:r>
            <a:r>
              <a:rPr lang="en-US" dirty="0" smtClean="0"/>
              <a:t>. Hence, we can list all the primes </a:t>
            </a:r>
            <a:r>
              <a:rPr lang="en-US" dirty="0" smtClean="0">
                <a:latin typeface="Cambria Math" pitchFamily="18" charset="0"/>
                <a:ea typeface="Cambria Math" pitchFamily="18" charset="0"/>
              </a:rPr>
              <a:t>2</a:t>
            </a:r>
            <a:r>
              <a:rPr lang="en-US" dirty="0" smtClean="0"/>
              <a:t>,</a:t>
            </a:r>
            <a:r>
              <a:rPr lang="en-US" dirty="0" smtClean="0">
                <a:latin typeface="Cambria Math" pitchFamily="18" charset="0"/>
                <a:ea typeface="Cambria Math" pitchFamily="18" charset="0"/>
              </a:rPr>
              <a:t>3</a:t>
            </a:r>
            <a:r>
              <a:rPr lang="en-US" dirty="0" smtClean="0"/>
              <a:t>,.., </a:t>
            </a:r>
            <a:r>
              <a:rPr lang="en-US" i="1" dirty="0" err="1" smtClean="0"/>
              <a:t>p</a:t>
            </a:r>
            <a:r>
              <a:rPr lang="en-US" i="1" baseline="-25000" dirty="0" err="1" smtClean="0"/>
              <a:t>n</a:t>
            </a:r>
            <a:r>
              <a:rPr lang="en-US" dirty="0" smtClean="0"/>
              <a:t>. Form</a:t>
            </a:r>
          </a:p>
          <a:p>
            <a:endParaRPr lang="en-US" dirty="0" smtClean="0"/>
          </a:p>
          <a:p>
            <a:pPr>
              <a:buNone/>
            </a:pPr>
            <a:r>
              <a:rPr lang="en-US" dirty="0" smtClean="0"/>
              <a:t>   None of the prime numbers on the list divides </a:t>
            </a:r>
            <a:r>
              <a:rPr lang="en-US" i="1" dirty="0" smtClean="0"/>
              <a:t>r</a:t>
            </a:r>
            <a:r>
              <a:rPr lang="en-US" dirty="0" smtClean="0"/>
              <a:t>. Therefore, by a theorem in Chapter 4, either </a:t>
            </a:r>
            <a:r>
              <a:rPr lang="en-US" i="1" dirty="0" smtClean="0"/>
              <a:t>r</a:t>
            </a:r>
            <a:r>
              <a:rPr lang="en-US" dirty="0" smtClean="0"/>
              <a:t> is prime or there is a smaller prime that divides </a:t>
            </a:r>
            <a:r>
              <a:rPr lang="en-US" i="1" dirty="0" smtClean="0"/>
              <a:t>r</a:t>
            </a:r>
            <a:r>
              <a:rPr lang="en-US" dirty="0" smtClean="0"/>
              <a:t>. This contradicts the assumption that there is a largest prime. Therefore, there is no largest prime.</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2514600" y="3733800"/>
            <a:ext cx="4366260" cy="328613"/>
          </a:xfrm>
          <a:prstGeom prst="rect">
            <a:avLst/>
          </a:prstGeom>
        </p:spPr>
      </p:pic>
      <p:sp>
        <p:nvSpPr>
          <p:cNvPr id="6" name="Isosceles Triangle 5"/>
          <p:cNvSpPr/>
          <p:nvPr/>
        </p:nvSpPr>
        <p:spPr>
          <a:xfrm rot="5400000" flipV="1">
            <a:off x="81534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199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a:t>
            </a:r>
            <a:endParaRPr lang="en-US" dirty="0"/>
          </a:p>
        </p:txBody>
      </p:sp>
      <p:pic>
        <p:nvPicPr>
          <p:cNvPr id="4" name="Picture 3"/>
          <p:cNvPicPr>
            <a:picLocks noChangeAspect="1"/>
          </p:cNvPicPr>
          <p:nvPr/>
        </p:nvPicPr>
        <p:blipFill>
          <a:blip r:embed="rId2"/>
          <a:stretch>
            <a:fillRect/>
          </a:stretch>
        </p:blipFill>
        <p:spPr>
          <a:xfrm>
            <a:off x="2895600" y="1828800"/>
            <a:ext cx="3479571" cy="4642529"/>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Necessary and sufficient</a:t>
            </a:r>
          </a:p>
        </p:txBody>
      </p:sp>
      <p:sp>
        <p:nvSpPr>
          <p:cNvPr id="3" name="Content Placeholder 2"/>
          <p:cNvSpPr>
            <a:spLocks noGrp="1"/>
          </p:cNvSpPr>
          <p:nvPr>
            <p:ph idx="1"/>
          </p:nvPr>
        </p:nvSpPr>
        <p:spPr/>
        <p:txBody>
          <a:bodyPr/>
          <a:lstStyle/>
          <a:p>
            <a:r>
              <a:rPr lang="en-US" dirty="0" smtClean="0"/>
              <a:t>For instance,</a:t>
            </a:r>
          </a:p>
          <a:p>
            <a:pPr lvl="1"/>
            <a:r>
              <a:rPr lang="en-US" dirty="0" smtClean="0"/>
              <a:t>If the gift is a car (</a:t>
            </a:r>
            <a:r>
              <a:rPr lang="en-US" i="1" dirty="0" smtClean="0"/>
              <a:t>p</a:t>
            </a:r>
            <a:r>
              <a:rPr lang="en-US" dirty="0" smtClean="0"/>
              <a:t>) then the gift is a vehicle (</a:t>
            </a:r>
            <a:r>
              <a:rPr lang="en-US" i="1" dirty="0" smtClean="0"/>
              <a:t>q</a:t>
            </a:r>
            <a:r>
              <a:rPr lang="en-US" dirty="0" smtClean="0"/>
              <a:t>)</a:t>
            </a:r>
          </a:p>
          <a:p>
            <a:pPr lvl="1"/>
            <a:r>
              <a:rPr lang="en-US" dirty="0" smtClean="0"/>
              <a:t>To be a vehicle</a:t>
            </a:r>
            <a:r>
              <a:rPr lang="en-US" dirty="0"/>
              <a:t> (</a:t>
            </a:r>
            <a:r>
              <a:rPr lang="en-US" i="1" dirty="0"/>
              <a:t>q</a:t>
            </a:r>
            <a:r>
              <a:rPr lang="en-US" dirty="0"/>
              <a:t>)</a:t>
            </a:r>
            <a:r>
              <a:rPr lang="en-US" dirty="0" smtClean="0"/>
              <a:t> is </a:t>
            </a:r>
            <a:r>
              <a:rPr lang="en-US" b="1" dirty="0" smtClean="0"/>
              <a:t>necessary</a:t>
            </a:r>
            <a:r>
              <a:rPr lang="en-US" dirty="0" smtClean="0"/>
              <a:t> in order to be a car</a:t>
            </a:r>
            <a:r>
              <a:rPr lang="en-US" dirty="0"/>
              <a:t> (</a:t>
            </a:r>
            <a:r>
              <a:rPr lang="en-US" i="1" dirty="0"/>
              <a:t>p</a:t>
            </a:r>
            <a:r>
              <a:rPr lang="en-US" dirty="0"/>
              <a:t>)</a:t>
            </a:r>
            <a:endParaRPr lang="en-US" dirty="0" smtClean="0"/>
          </a:p>
          <a:p>
            <a:pPr lvl="1"/>
            <a:r>
              <a:rPr lang="en-US" dirty="0" smtClean="0"/>
              <a:t>To be a car</a:t>
            </a:r>
            <a:r>
              <a:rPr lang="en-US" dirty="0"/>
              <a:t> (</a:t>
            </a:r>
            <a:r>
              <a:rPr lang="en-US" i="1" dirty="0"/>
              <a:t>p</a:t>
            </a:r>
            <a:r>
              <a:rPr lang="en-US" dirty="0"/>
              <a:t>)</a:t>
            </a:r>
            <a:r>
              <a:rPr lang="en-US" dirty="0" smtClean="0"/>
              <a:t> is </a:t>
            </a:r>
            <a:r>
              <a:rPr lang="en-US" b="1" dirty="0" smtClean="0"/>
              <a:t>sufficient</a:t>
            </a:r>
            <a:r>
              <a:rPr lang="en-US" dirty="0" smtClean="0"/>
              <a:t> to be a vehicle</a:t>
            </a:r>
            <a:r>
              <a:rPr lang="en-US" dirty="0"/>
              <a:t> (</a:t>
            </a:r>
            <a:r>
              <a:rPr lang="en-US" i="1" dirty="0"/>
              <a:t>q</a:t>
            </a:r>
            <a:r>
              <a:rPr lang="en-US" dirty="0" smtClean="0"/>
              <a:t>)</a:t>
            </a:r>
          </a:p>
          <a:p>
            <a:pPr lvl="1"/>
            <a:endParaRPr lang="en-US" dirty="0"/>
          </a:p>
          <a:p>
            <a:pPr lvl="1"/>
            <a:r>
              <a:rPr lang="en-US" dirty="0" smtClean="0"/>
              <a:t>The gift is a vehicle (</a:t>
            </a:r>
            <a:r>
              <a:rPr lang="en-US" i="1" dirty="0" smtClean="0"/>
              <a:t>q</a:t>
            </a:r>
            <a:r>
              <a:rPr lang="en-US" dirty="0" smtClean="0"/>
              <a:t>) </a:t>
            </a:r>
            <a:r>
              <a:rPr lang="en-US" b="1" dirty="0" smtClean="0"/>
              <a:t>if</a:t>
            </a:r>
            <a:r>
              <a:rPr lang="en-US" dirty="0" smtClean="0"/>
              <a:t> it is a car (</a:t>
            </a:r>
            <a:r>
              <a:rPr lang="en-US" i="1" dirty="0" smtClean="0"/>
              <a:t>p</a:t>
            </a:r>
            <a:r>
              <a:rPr lang="en-US" dirty="0" smtClean="0"/>
              <a:t>)</a:t>
            </a:r>
          </a:p>
          <a:p>
            <a:pPr lvl="1"/>
            <a:r>
              <a:rPr lang="en-US" dirty="0" smtClean="0"/>
              <a:t>The gift is a car</a:t>
            </a:r>
            <a:r>
              <a:rPr lang="en-US" dirty="0"/>
              <a:t> (</a:t>
            </a:r>
            <a:r>
              <a:rPr lang="en-US" i="1" dirty="0"/>
              <a:t>p</a:t>
            </a:r>
            <a:r>
              <a:rPr lang="en-US" dirty="0"/>
              <a:t>)</a:t>
            </a:r>
            <a:r>
              <a:rPr lang="en-US" dirty="0" smtClean="0"/>
              <a:t> </a:t>
            </a:r>
            <a:r>
              <a:rPr lang="en-US" b="1" dirty="0" smtClean="0"/>
              <a:t>only if </a:t>
            </a:r>
            <a:r>
              <a:rPr lang="en-US" dirty="0" smtClean="0"/>
              <a:t>it is a vehicle</a:t>
            </a:r>
            <a:r>
              <a:rPr lang="en-US" dirty="0"/>
              <a:t> (</a:t>
            </a:r>
            <a:r>
              <a:rPr lang="en-US" i="1" dirty="0"/>
              <a:t>q</a:t>
            </a:r>
            <a:r>
              <a:rPr lang="en-US" dirty="0" smtClean="0"/>
              <a:t>)</a:t>
            </a:r>
          </a:p>
          <a:p>
            <a:pPr lvl="1"/>
            <a:r>
              <a:rPr lang="en-US" dirty="0" smtClean="0"/>
              <a:t>–&gt; if and only if</a:t>
            </a:r>
          </a:p>
        </p:txBody>
      </p:sp>
      <p:sp>
        <p:nvSpPr>
          <p:cNvPr id="4" name="Slide Number Placeholder 3"/>
          <p:cNvSpPr>
            <a:spLocks noGrp="1"/>
          </p:cNvSpPr>
          <p:nvPr>
            <p:ph type="sldNum" sz="quarter" idx="12"/>
          </p:nvPr>
        </p:nvSpPr>
        <p:spPr/>
        <p:txBody>
          <a:bodyPr/>
          <a:lstStyle/>
          <a:p>
            <a:fld id="{9CA217EF-0505-4C33-BB20-8A8DF2039023}" type="slidenum">
              <a:rPr lang="en-US" smtClean="0"/>
              <a:pPr/>
              <a:t>20</a:t>
            </a:fld>
            <a:endParaRPr lang="en-US"/>
          </a:p>
        </p:txBody>
      </p:sp>
    </p:spTree>
    <p:extLst>
      <p:ext uri="{BB962C8B-B14F-4D97-AF65-F5344CB8AC3E}">
        <p14:creationId xmlns:p14="http://schemas.microsoft.com/office/powerpoint/2010/main" val="15180772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Theorems that are </a:t>
            </a:r>
            <a:r>
              <a:rPr lang="en-US" dirty="0" err="1" smtClean="0"/>
              <a:t>Biconditional</a:t>
            </a:r>
            <a:r>
              <a:rPr lang="en-US" dirty="0" smtClean="0"/>
              <a:t> Statements</a:t>
            </a:r>
            <a:endParaRPr lang="en-US" dirty="0"/>
          </a:p>
        </p:txBody>
      </p:sp>
      <p:sp>
        <p:nvSpPr>
          <p:cNvPr id="3" name="Content Placeholder 2"/>
          <p:cNvSpPr>
            <a:spLocks noGrp="1"/>
          </p:cNvSpPr>
          <p:nvPr>
            <p:ph idx="1"/>
          </p:nvPr>
        </p:nvSpPr>
        <p:spPr/>
        <p:txBody>
          <a:bodyPr>
            <a:normAutofit/>
          </a:bodyPr>
          <a:lstStyle/>
          <a:p>
            <a:r>
              <a:rPr lang="en-US" dirty="0" smtClean="0"/>
              <a:t>To prove a theorem that is a </a:t>
            </a:r>
            <a:r>
              <a:rPr lang="en-US" dirty="0" err="1" smtClean="0"/>
              <a:t>biconditional</a:t>
            </a:r>
            <a:r>
              <a:rPr lang="en-US" dirty="0" smtClean="0"/>
              <a:t> statement, that is, a statement of the form </a:t>
            </a:r>
            <a:r>
              <a:rPr lang="en-US" i="1" dirty="0" smtClean="0"/>
              <a:t>p </a:t>
            </a:r>
            <a:r>
              <a:rPr lang="en-US" dirty="0" smtClean="0">
                <a:latin typeface="Cambria Math"/>
                <a:ea typeface="Cambria Math"/>
              </a:rPr>
              <a:t>↔ </a:t>
            </a:r>
            <a:r>
              <a:rPr lang="en-US" i="1" dirty="0" smtClean="0">
                <a:latin typeface="Cambria Math"/>
                <a:ea typeface="Cambria Math"/>
              </a:rPr>
              <a:t>q</a:t>
            </a:r>
            <a:r>
              <a:rPr lang="en-US" dirty="0" smtClean="0">
                <a:latin typeface="Cambria Math"/>
                <a:ea typeface="Cambria Math"/>
              </a:rPr>
              <a:t>, we show that     </a:t>
            </a:r>
            <a:r>
              <a:rPr lang="en-US" i="1" dirty="0" smtClean="0">
                <a:latin typeface="Cambria Math"/>
                <a:ea typeface="Cambria Math"/>
              </a:rPr>
              <a:t>p </a:t>
            </a:r>
            <a:r>
              <a:rPr lang="en-US" dirty="0" smtClean="0">
                <a:latin typeface="Cambria Math"/>
                <a:ea typeface="Cambria Math"/>
              </a:rPr>
              <a:t>→ </a:t>
            </a:r>
            <a:r>
              <a:rPr lang="en-US" i="1" dirty="0" smtClean="0">
                <a:latin typeface="Cambria Math"/>
                <a:ea typeface="Cambria Math"/>
              </a:rPr>
              <a:t>q</a:t>
            </a:r>
            <a:r>
              <a:rPr lang="en-US" dirty="0" smtClean="0">
                <a:latin typeface="Cambria Math"/>
                <a:ea typeface="Cambria Math"/>
              </a:rPr>
              <a:t> and </a:t>
            </a:r>
            <a:r>
              <a:rPr lang="en-US" i="1" dirty="0" smtClean="0">
                <a:latin typeface="Cambria Math"/>
                <a:ea typeface="Cambria Math"/>
              </a:rPr>
              <a:t>q </a:t>
            </a:r>
            <a:r>
              <a:rPr lang="en-US" dirty="0" smtClean="0">
                <a:latin typeface="Cambria Math"/>
                <a:ea typeface="Cambria Math"/>
              </a:rPr>
              <a:t>→</a:t>
            </a:r>
            <a:r>
              <a:rPr lang="en-US" i="1" dirty="0" smtClean="0">
                <a:latin typeface="Cambria Math"/>
                <a:ea typeface="Cambria Math"/>
              </a:rPr>
              <a:t>p</a:t>
            </a:r>
            <a:r>
              <a:rPr lang="en-US" dirty="0" smtClean="0">
                <a:latin typeface="Cambria Math"/>
                <a:ea typeface="Cambria Math"/>
              </a:rPr>
              <a:t> are both true. </a:t>
            </a:r>
          </a:p>
          <a:p>
            <a:pPr>
              <a:buNone/>
            </a:pPr>
            <a:r>
              <a:rPr lang="en-US" dirty="0" smtClean="0">
                <a:latin typeface="Cambria Math"/>
                <a:ea typeface="Cambria Math"/>
              </a:rPr>
              <a:t>   </a:t>
            </a:r>
            <a:r>
              <a:rPr lang="en-US" b="1" dirty="0" smtClean="0">
                <a:latin typeface="Cambria Math"/>
                <a:ea typeface="Cambria Math"/>
              </a:rPr>
              <a:t>Example</a:t>
            </a:r>
            <a:r>
              <a:rPr lang="en-US" dirty="0" smtClean="0">
                <a:latin typeface="Cambria Math"/>
                <a:ea typeface="Cambria Math"/>
              </a:rPr>
              <a:t>: Prove the theorem: “If </a:t>
            </a:r>
            <a:r>
              <a:rPr lang="en-US" i="1" dirty="0" smtClean="0">
                <a:latin typeface="Cambria Math"/>
                <a:ea typeface="Cambria Math"/>
              </a:rPr>
              <a:t>n</a:t>
            </a:r>
            <a:r>
              <a:rPr lang="en-US" dirty="0" smtClean="0">
                <a:latin typeface="Cambria Math"/>
                <a:ea typeface="Cambria Math"/>
              </a:rPr>
              <a:t> is an integer, then </a:t>
            </a:r>
            <a:r>
              <a:rPr lang="en-US" i="1" dirty="0" smtClean="0">
                <a:latin typeface="Cambria Math"/>
                <a:ea typeface="Cambria Math"/>
              </a:rPr>
              <a:t>n</a:t>
            </a:r>
            <a:r>
              <a:rPr lang="en-US" dirty="0" smtClean="0">
                <a:latin typeface="Cambria Math"/>
                <a:ea typeface="Cambria Math"/>
              </a:rPr>
              <a:t> is odd if and only if </a:t>
            </a:r>
            <a:r>
              <a:rPr lang="en-US" i="1" dirty="0" smtClean="0">
                <a:latin typeface="Cambria Math"/>
                <a:ea typeface="Cambria Math"/>
              </a:rPr>
              <a:t>n</a:t>
            </a:r>
            <a:r>
              <a:rPr lang="en-US" baseline="30000" dirty="0" smtClean="0">
                <a:latin typeface="Cambria Math"/>
                <a:ea typeface="Cambria Math"/>
              </a:rPr>
              <a:t>2 </a:t>
            </a:r>
            <a:r>
              <a:rPr lang="en-US" dirty="0" smtClean="0">
                <a:latin typeface="Cambria Math"/>
                <a:ea typeface="Cambria Math"/>
              </a:rPr>
              <a:t> is odd.”</a:t>
            </a:r>
          </a:p>
          <a:p>
            <a:pPr>
              <a:buNone/>
            </a:pPr>
            <a:r>
              <a:rPr lang="en-US" dirty="0" smtClean="0">
                <a:latin typeface="Cambria Math"/>
                <a:ea typeface="Cambria Math"/>
              </a:rPr>
              <a:t>  </a:t>
            </a:r>
            <a:r>
              <a:rPr lang="en-US" b="1" dirty="0" smtClean="0">
                <a:latin typeface="Cambria Math"/>
                <a:ea typeface="Cambria Math"/>
              </a:rPr>
              <a:t> Solution:  </a:t>
            </a:r>
            <a:r>
              <a:rPr lang="en-US" dirty="0" smtClean="0">
                <a:latin typeface="Cambria Math"/>
                <a:ea typeface="Cambria Math"/>
              </a:rPr>
              <a:t>We have already shown (previous slides) that both </a:t>
            </a:r>
            <a:r>
              <a:rPr lang="en-US" i="1" dirty="0" smtClean="0">
                <a:latin typeface="Cambria Math"/>
                <a:ea typeface="Cambria Math"/>
              </a:rPr>
              <a:t>p </a:t>
            </a:r>
            <a:r>
              <a:rPr lang="en-US" dirty="0" smtClean="0">
                <a:latin typeface="Cambria Math"/>
                <a:ea typeface="Cambria Math"/>
              </a:rPr>
              <a:t>→</a:t>
            </a:r>
            <a:r>
              <a:rPr lang="en-US" i="1" dirty="0" smtClean="0">
                <a:latin typeface="Cambria Math"/>
                <a:ea typeface="Cambria Math"/>
              </a:rPr>
              <a:t>q</a:t>
            </a:r>
            <a:r>
              <a:rPr lang="en-US" dirty="0" smtClean="0">
                <a:latin typeface="Cambria Math"/>
                <a:ea typeface="Cambria Math"/>
              </a:rPr>
              <a:t> and </a:t>
            </a:r>
            <a:r>
              <a:rPr lang="en-US" i="1" dirty="0" smtClean="0">
                <a:latin typeface="Cambria Math"/>
                <a:ea typeface="Cambria Math"/>
              </a:rPr>
              <a:t>q </a:t>
            </a:r>
            <a:r>
              <a:rPr lang="en-US" dirty="0" smtClean="0">
                <a:latin typeface="Cambria Math"/>
                <a:ea typeface="Cambria Math"/>
              </a:rPr>
              <a:t>→</a:t>
            </a:r>
            <a:r>
              <a:rPr lang="en-US" i="1" dirty="0" smtClean="0">
                <a:latin typeface="Cambria Math"/>
                <a:ea typeface="Cambria Math"/>
              </a:rPr>
              <a:t>p</a:t>
            </a:r>
            <a:r>
              <a:rPr lang="en-US" dirty="0" smtClean="0">
                <a:latin typeface="Cambria Math"/>
                <a:ea typeface="Cambria Math"/>
              </a:rPr>
              <a:t>. Therefore we can conclude </a:t>
            </a:r>
            <a:r>
              <a:rPr lang="en-US" i="1" dirty="0" smtClean="0"/>
              <a:t>p </a:t>
            </a:r>
            <a:r>
              <a:rPr lang="en-US" dirty="0" smtClean="0">
                <a:latin typeface="Cambria Math"/>
                <a:ea typeface="Cambria Math"/>
              </a:rPr>
              <a:t>↔ </a:t>
            </a:r>
            <a:r>
              <a:rPr lang="en-US" i="1" dirty="0" smtClean="0">
                <a:latin typeface="Cambria Math"/>
                <a:ea typeface="Cambria Math"/>
              </a:rPr>
              <a:t>q.</a:t>
            </a:r>
          </a:p>
          <a:p>
            <a:pPr>
              <a:buNone/>
            </a:pPr>
            <a:r>
              <a:rPr lang="en-US" dirty="0" smtClean="0">
                <a:latin typeface="Cambria Math"/>
                <a:ea typeface="Cambria Math"/>
              </a:rPr>
              <a:t>  </a:t>
            </a:r>
          </a:p>
          <a:p>
            <a:pPr>
              <a:buNone/>
            </a:pPr>
            <a:r>
              <a:rPr lang="en-US" dirty="0" smtClean="0">
                <a:latin typeface="Cambria Math"/>
                <a:ea typeface="Cambria Math"/>
              </a:rPr>
              <a:t>   </a:t>
            </a:r>
            <a:r>
              <a:rPr lang="en-US" sz="2000" dirty="0" smtClean="0">
                <a:latin typeface="Cambria Math"/>
                <a:ea typeface="Cambria Math"/>
              </a:rPr>
              <a:t>Sometimes </a:t>
            </a:r>
            <a:r>
              <a:rPr lang="en-US" sz="2000" i="1" dirty="0" err="1" smtClean="0">
                <a:latin typeface="Cambria Math"/>
                <a:ea typeface="Cambria Math"/>
              </a:rPr>
              <a:t>iff</a:t>
            </a:r>
            <a:r>
              <a:rPr lang="en-US" sz="2000" i="1" dirty="0" smtClean="0">
                <a:latin typeface="Cambria Math"/>
                <a:ea typeface="Cambria Math"/>
              </a:rPr>
              <a:t>   </a:t>
            </a:r>
            <a:r>
              <a:rPr lang="en-US" sz="2000" dirty="0" smtClean="0">
                <a:latin typeface="Cambria Math"/>
                <a:ea typeface="Cambria Math"/>
              </a:rPr>
              <a:t>is used as an abbreviation for “if an only if,” as in</a:t>
            </a:r>
          </a:p>
          <a:p>
            <a:pPr>
              <a:buNone/>
            </a:pPr>
            <a:r>
              <a:rPr lang="en-US" sz="2000" dirty="0" smtClean="0">
                <a:latin typeface="Cambria Math"/>
                <a:ea typeface="Cambria Math"/>
              </a:rPr>
              <a:t>                  “If </a:t>
            </a:r>
            <a:r>
              <a:rPr lang="en-US" sz="2000" i="1" dirty="0" smtClean="0">
                <a:latin typeface="Cambria Math"/>
                <a:ea typeface="Cambria Math"/>
              </a:rPr>
              <a:t>n</a:t>
            </a:r>
            <a:r>
              <a:rPr lang="en-US" sz="2000" dirty="0" smtClean="0">
                <a:latin typeface="Cambria Math"/>
                <a:ea typeface="Cambria Math"/>
              </a:rPr>
              <a:t> is an integer, then </a:t>
            </a:r>
            <a:r>
              <a:rPr lang="en-US" sz="2000" i="1" dirty="0" smtClean="0">
                <a:latin typeface="Cambria Math"/>
                <a:ea typeface="Cambria Math"/>
              </a:rPr>
              <a:t>n</a:t>
            </a:r>
            <a:r>
              <a:rPr lang="en-US" sz="2000" dirty="0" smtClean="0">
                <a:latin typeface="Cambria Math"/>
                <a:ea typeface="Cambria Math"/>
              </a:rPr>
              <a:t> is odd </a:t>
            </a:r>
            <a:r>
              <a:rPr lang="en-US" sz="2000" dirty="0" err="1" smtClean="0">
                <a:latin typeface="Cambria Math"/>
                <a:ea typeface="Cambria Math"/>
              </a:rPr>
              <a:t>iif</a:t>
            </a:r>
            <a:r>
              <a:rPr lang="en-US" sz="2000" dirty="0" smtClean="0">
                <a:latin typeface="Cambria Math"/>
                <a:ea typeface="Cambria Math"/>
              </a:rPr>
              <a:t> </a:t>
            </a:r>
            <a:r>
              <a:rPr lang="en-US" sz="2000" i="1" dirty="0" smtClean="0">
                <a:latin typeface="Cambria Math"/>
                <a:ea typeface="Cambria Math"/>
              </a:rPr>
              <a:t>n</a:t>
            </a:r>
            <a:r>
              <a:rPr lang="en-US" sz="2000" baseline="30000" dirty="0" smtClean="0">
                <a:latin typeface="Cambria Math"/>
                <a:ea typeface="Cambria Math"/>
              </a:rPr>
              <a:t>2 </a:t>
            </a:r>
            <a:r>
              <a:rPr lang="en-US" sz="2000" dirty="0" smtClean="0">
                <a:latin typeface="Cambria Math"/>
                <a:ea typeface="Cambria Math"/>
              </a:rPr>
              <a:t> is odd.”</a:t>
            </a:r>
            <a:endParaRPr lang="en-US" sz="2000"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200</a:t>
            </a:fld>
            <a:endParaRPr lang="en-US"/>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wrong with this?</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914400" y="3124200"/>
            <a:ext cx="7248525" cy="2367915"/>
          </a:xfrm>
          <a:prstGeom prst="rect">
            <a:avLst/>
          </a:prstGeom>
        </p:spPr>
      </p:pic>
      <p:sp>
        <p:nvSpPr>
          <p:cNvPr id="10" name="TextBox 9"/>
          <p:cNvSpPr txBox="1"/>
          <p:nvPr/>
        </p:nvSpPr>
        <p:spPr>
          <a:xfrm>
            <a:off x="762000" y="2133600"/>
            <a:ext cx="8001000" cy="523220"/>
          </a:xfrm>
          <a:prstGeom prst="rect">
            <a:avLst/>
          </a:prstGeom>
          <a:noFill/>
        </p:spPr>
        <p:txBody>
          <a:bodyPr wrap="square" rtlCol="0">
            <a:spAutoFit/>
          </a:bodyPr>
          <a:lstStyle/>
          <a:p>
            <a:r>
              <a:rPr lang="en-US" sz="2800" dirty="0" smtClean="0"/>
              <a:t>“Proof” that </a:t>
            </a:r>
            <a:r>
              <a:rPr lang="en-US" sz="2800" i="1" dirty="0" smtClean="0"/>
              <a:t>1</a:t>
            </a:r>
            <a:r>
              <a:rPr lang="en-US" sz="2800" dirty="0" smtClean="0"/>
              <a:t> = </a:t>
            </a:r>
            <a:r>
              <a:rPr lang="en-US" sz="2800" i="1" dirty="0" smtClean="0"/>
              <a:t>2</a:t>
            </a:r>
            <a:endParaRPr lang="en-US" sz="2800" i="1" dirty="0"/>
          </a:p>
        </p:txBody>
      </p:sp>
      <p:sp>
        <p:nvSpPr>
          <p:cNvPr id="6" name="TextBox 5"/>
          <p:cNvSpPr txBox="1"/>
          <p:nvPr/>
        </p:nvSpPr>
        <p:spPr>
          <a:xfrm>
            <a:off x="1066800" y="5715000"/>
            <a:ext cx="4800600" cy="646331"/>
          </a:xfrm>
          <a:prstGeom prst="rect">
            <a:avLst/>
          </a:prstGeom>
          <a:noFill/>
        </p:spPr>
        <p:txBody>
          <a:bodyPr wrap="square" rtlCol="0">
            <a:spAutoFit/>
          </a:bodyPr>
          <a:lstStyle/>
          <a:p>
            <a:r>
              <a:rPr lang="en-US" b="1" dirty="0" smtClean="0"/>
              <a:t>Solution</a:t>
            </a:r>
            <a:r>
              <a:rPr lang="en-US" dirty="0" smtClean="0"/>
              <a:t>: Step 5.  a - b = </a:t>
            </a:r>
            <a:r>
              <a:rPr lang="en-US" dirty="0" smtClean="0">
                <a:latin typeface="Cambria Math" pitchFamily="18" charset="0"/>
                <a:ea typeface="Cambria Math" pitchFamily="18" charset="0"/>
              </a:rPr>
              <a:t>0 by the premise and division by 0 is undefined. </a:t>
            </a:r>
            <a:endParaRPr lang="en-US" dirty="0">
              <a:latin typeface="Cambria Math" pitchFamily="18" charset="0"/>
              <a:ea typeface="Cambria Math" pitchFamily="18" charset="0"/>
            </a:endParaRPr>
          </a:p>
        </p:txBody>
      </p:sp>
      <p:sp>
        <p:nvSpPr>
          <p:cNvPr id="3" name="Slide Number Placeholder 2"/>
          <p:cNvSpPr>
            <a:spLocks noGrp="1"/>
          </p:cNvSpPr>
          <p:nvPr>
            <p:ph type="sldNum" sz="quarter" idx="12"/>
          </p:nvPr>
        </p:nvSpPr>
        <p:spPr/>
        <p:txBody>
          <a:bodyPr/>
          <a:lstStyle/>
          <a:p>
            <a:fld id="{9CA217EF-0505-4C33-BB20-8A8DF2039023}" type="slidenum">
              <a:rPr lang="en-US" smtClean="0"/>
              <a:pPr/>
              <a:t>201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Ahead</a:t>
            </a:r>
            <a:endParaRPr lang="en-US" dirty="0"/>
          </a:p>
        </p:txBody>
      </p:sp>
      <p:sp>
        <p:nvSpPr>
          <p:cNvPr id="3" name="Content Placeholder 2"/>
          <p:cNvSpPr>
            <a:spLocks noGrp="1"/>
          </p:cNvSpPr>
          <p:nvPr>
            <p:ph idx="1"/>
          </p:nvPr>
        </p:nvSpPr>
        <p:spPr/>
        <p:txBody>
          <a:bodyPr>
            <a:normAutofit/>
          </a:bodyPr>
          <a:lstStyle/>
          <a:p>
            <a:r>
              <a:rPr lang="en-US" dirty="0" smtClean="0"/>
              <a:t> If direct methods of proof do not work: </a:t>
            </a:r>
          </a:p>
          <a:p>
            <a:pPr lvl="1"/>
            <a:r>
              <a:rPr lang="en-US" dirty="0" smtClean="0"/>
              <a:t>We may need  a clever use of a proof by contraposition.</a:t>
            </a:r>
          </a:p>
          <a:p>
            <a:pPr lvl="1"/>
            <a:r>
              <a:rPr lang="en-US" dirty="0" smtClean="0"/>
              <a:t> Or a proof by contradiction.</a:t>
            </a:r>
          </a:p>
          <a:p>
            <a:pPr lvl="1"/>
            <a:r>
              <a:rPr lang="en-US" dirty="0" smtClean="0"/>
              <a:t> In the next section, we will see  strategies that can be used when straightforward approaches do not work.</a:t>
            </a:r>
          </a:p>
          <a:p>
            <a:pPr lvl="1"/>
            <a:r>
              <a:rPr lang="en-US" dirty="0" smtClean="0"/>
              <a:t>In Chapter 5, we will see mathematical induction and related techniques.</a:t>
            </a:r>
          </a:p>
          <a:p>
            <a:pPr lvl="1"/>
            <a:r>
              <a:rPr lang="en-US" dirty="0" smtClean="0"/>
              <a:t>In Chapter 6, we will see  combinatorial proofs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202</a:t>
            </a:fld>
            <a:endParaRPr 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Proof Methods and Strategy</a:t>
            </a:r>
            <a:endParaRPr lang="en-US" dirty="0"/>
          </a:p>
        </p:txBody>
      </p:sp>
      <p:sp>
        <p:nvSpPr>
          <p:cNvPr id="3" name="Subtitle 2"/>
          <p:cNvSpPr>
            <a:spLocks noGrp="1"/>
          </p:cNvSpPr>
          <p:nvPr>
            <p:ph type="subTitle" idx="1"/>
          </p:nvPr>
        </p:nvSpPr>
        <p:spPr/>
        <p:txBody>
          <a:bodyPr/>
          <a:lstStyle/>
          <a:p>
            <a:r>
              <a:rPr lang="en-US" smtClean="0"/>
              <a:t>Section 1.9</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203</a:t>
            </a:fld>
            <a:endParaRPr 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Proof by Cases</a:t>
            </a:r>
          </a:p>
          <a:p>
            <a:r>
              <a:rPr lang="en-US" dirty="0" smtClean="0"/>
              <a:t>Existence Proofs</a:t>
            </a:r>
          </a:p>
          <a:p>
            <a:pPr lvl="1"/>
            <a:r>
              <a:rPr lang="en-US" dirty="0" smtClean="0"/>
              <a:t>Constructive</a:t>
            </a:r>
          </a:p>
          <a:p>
            <a:pPr lvl="1"/>
            <a:r>
              <a:rPr lang="en-US" dirty="0" err="1" smtClean="0"/>
              <a:t>Nonconstructive</a:t>
            </a:r>
            <a:endParaRPr lang="en-US" dirty="0" smtClean="0"/>
          </a:p>
          <a:p>
            <a:r>
              <a:rPr lang="en-US" dirty="0" smtClean="0"/>
              <a:t>Disproof by Counterexample</a:t>
            </a:r>
          </a:p>
          <a:p>
            <a:r>
              <a:rPr lang="en-US" dirty="0" smtClean="0"/>
              <a:t>Nonexistence Proofs</a:t>
            </a:r>
          </a:p>
          <a:p>
            <a:r>
              <a:rPr lang="en-US" dirty="0" smtClean="0"/>
              <a:t>Uniqueness Proofs</a:t>
            </a:r>
          </a:p>
          <a:p>
            <a:r>
              <a:rPr lang="en-US" dirty="0" smtClean="0"/>
              <a:t>Proof Strategies</a:t>
            </a:r>
          </a:p>
          <a:p>
            <a:r>
              <a:rPr lang="en-US" dirty="0" smtClean="0"/>
              <a:t>Proving Universally Quantified Assertions</a:t>
            </a:r>
          </a:p>
          <a:p>
            <a:r>
              <a:rPr lang="en-US" dirty="0" smtClean="0"/>
              <a:t>Open Problems</a:t>
            </a:r>
          </a:p>
          <a:p>
            <a:pPr>
              <a:buNone/>
            </a:pPr>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204</a:t>
            </a:fld>
            <a:endParaRPr lang="en-US"/>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by Cases</a:t>
            </a:r>
            <a:endParaRPr lang="en-US" dirty="0"/>
          </a:p>
        </p:txBody>
      </p:sp>
      <p:sp>
        <p:nvSpPr>
          <p:cNvPr id="3" name="Content Placeholder 2"/>
          <p:cNvSpPr>
            <a:spLocks noGrp="1"/>
          </p:cNvSpPr>
          <p:nvPr>
            <p:ph idx="1"/>
          </p:nvPr>
        </p:nvSpPr>
        <p:spPr/>
        <p:txBody>
          <a:bodyPr/>
          <a:lstStyle/>
          <a:p>
            <a:r>
              <a:rPr lang="en-US" dirty="0" smtClean="0"/>
              <a:t>To prove a conditional statement of the form:</a:t>
            </a:r>
          </a:p>
          <a:p>
            <a:endParaRPr lang="en-US" dirty="0" smtClean="0"/>
          </a:p>
          <a:p>
            <a:r>
              <a:rPr lang="en-US" dirty="0" smtClean="0"/>
              <a:t>Use the tautology</a:t>
            </a:r>
          </a:p>
          <a:p>
            <a:endParaRPr lang="en-US" dirty="0" smtClean="0"/>
          </a:p>
          <a:p>
            <a:endParaRPr lang="en-US" dirty="0" smtClean="0"/>
          </a:p>
          <a:p>
            <a:pPr>
              <a:buNone/>
            </a:pPr>
            <a:endParaRPr lang="en-US" dirty="0" smtClean="0"/>
          </a:p>
          <a:p>
            <a:r>
              <a:rPr lang="en-US" dirty="0" smtClean="0"/>
              <a:t>Each of the implications                   is a </a:t>
            </a:r>
            <a:r>
              <a:rPr lang="en-US" i="1" dirty="0" smtClean="0"/>
              <a:t>case</a:t>
            </a:r>
            <a:r>
              <a:rPr lang="en-US" dirty="0" smtClean="0"/>
              <a:t>. </a:t>
            </a:r>
            <a:endParaRPr lang="en-US" dirty="0"/>
          </a:p>
        </p:txBody>
      </p:sp>
      <p:pic>
        <p:nvPicPr>
          <p:cNvPr id="4" name="Picture 3" descr="addin_tmp.png"/>
          <p:cNvPicPr>
            <a:picLocks noChangeAspect="1"/>
          </p:cNvPicPr>
          <p:nvPr>
            <p:custDataLst>
              <p:tags r:id="rId1"/>
            </p:custDataLst>
          </p:nvPr>
        </p:nvPicPr>
        <p:blipFill>
          <a:blip r:embed="rId5" cstate="print"/>
          <a:stretch>
            <a:fillRect/>
          </a:stretch>
        </p:blipFill>
        <p:spPr>
          <a:xfrm>
            <a:off x="1143000" y="3505200"/>
            <a:ext cx="6675120" cy="84010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2133600" y="2514600"/>
            <a:ext cx="3849053" cy="382905"/>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4572000" y="4953000"/>
            <a:ext cx="1094423" cy="268605"/>
          </a:xfrm>
          <a:prstGeom prst="rect">
            <a:avLst/>
          </a:prstGeom>
        </p:spPr>
      </p:pic>
      <p:sp>
        <p:nvSpPr>
          <p:cNvPr id="7" name="Slide Number Placeholder 6"/>
          <p:cNvSpPr>
            <a:spLocks noGrp="1"/>
          </p:cNvSpPr>
          <p:nvPr>
            <p:ph type="sldNum" sz="quarter" idx="12"/>
          </p:nvPr>
        </p:nvSpPr>
        <p:spPr/>
        <p:txBody>
          <a:bodyPr/>
          <a:lstStyle/>
          <a:p>
            <a:fld id="{9CA217EF-0505-4C33-BB20-8A8DF2039023}" type="slidenum">
              <a:rPr lang="en-US" smtClean="0"/>
              <a:pPr/>
              <a:t>205</a:t>
            </a:fld>
            <a:endParaRPr lang="en-US"/>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by Cases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Example</a:t>
            </a:r>
            <a:r>
              <a:rPr lang="en-US" dirty="0" smtClean="0"/>
              <a:t>: Let  </a:t>
            </a:r>
            <a:r>
              <a:rPr lang="en-US" i="1" dirty="0" smtClean="0"/>
              <a:t>a</a:t>
            </a:r>
            <a:r>
              <a:rPr lang="en-US" dirty="0" smtClean="0">
                <a:sym typeface="Symbol"/>
              </a:rPr>
              <a:t> @ </a:t>
            </a:r>
            <a:r>
              <a:rPr lang="en-US" i="1" dirty="0" smtClean="0">
                <a:sym typeface="Symbol"/>
              </a:rPr>
              <a:t>b</a:t>
            </a:r>
            <a:r>
              <a:rPr lang="en-US" dirty="0" smtClean="0">
                <a:sym typeface="Symbol"/>
              </a:rPr>
              <a:t> = max{</a:t>
            </a:r>
            <a:r>
              <a:rPr lang="en-US" i="1" dirty="0" smtClean="0">
                <a:sym typeface="Symbol"/>
              </a:rPr>
              <a:t>a</a:t>
            </a:r>
            <a:r>
              <a:rPr lang="en-US" dirty="0" smtClean="0">
                <a:sym typeface="Symbol"/>
              </a:rPr>
              <a:t>, </a:t>
            </a:r>
            <a:r>
              <a:rPr lang="en-US" i="1" dirty="0" smtClean="0">
                <a:sym typeface="Symbol"/>
              </a:rPr>
              <a:t>b</a:t>
            </a:r>
            <a:r>
              <a:rPr lang="en-US" dirty="0" smtClean="0">
                <a:sym typeface="Symbol"/>
              </a:rPr>
              <a:t>} = a</a:t>
            </a:r>
            <a:r>
              <a:rPr lang="en-US" i="1" dirty="0" smtClean="0">
                <a:sym typeface="Symbol"/>
              </a:rPr>
              <a:t>  </a:t>
            </a:r>
            <a:r>
              <a:rPr lang="en-US" dirty="0" smtClean="0">
                <a:sym typeface="Symbol"/>
              </a:rPr>
              <a:t>if</a:t>
            </a:r>
            <a:r>
              <a:rPr lang="en-US" dirty="0" smtClean="0"/>
              <a:t> </a:t>
            </a:r>
            <a:r>
              <a:rPr lang="en-US" i="1" dirty="0" smtClean="0"/>
              <a:t>a</a:t>
            </a:r>
            <a:r>
              <a:rPr lang="en-US" dirty="0" smtClean="0">
                <a:latin typeface="Cambria Math"/>
                <a:ea typeface="Cambria Math"/>
              </a:rPr>
              <a:t> ≥ </a:t>
            </a:r>
            <a:r>
              <a:rPr lang="en-US" i="1" dirty="0" smtClean="0"/>
              <a:t>b, </a:t>
            </a:r>
            <a:r>
              <a:rPr lang="en-US" dirty="0" smtClean="0"/>
              <a:t> </a:t>
            </a:r>
            <a:r>
              <a:rPr lang="en-US" dirty="0" smtClean="0">
                <a:sym typeface="Symbol"/>
              </a:rPr>
              <a:t>otherwise                   </a:t>
            </a:r>
            <a:r>
              <a:rPr lang="en-US" dirty="0" smtClean="0"/>
              <a:t> </a:t>
            </a:r>
            <a:r>
              <a:rPr lang="en-US" i="1" dirty="0" smtClean="0"/>
              <a:t>a</a:t>
            </a:r>
            <a:r>
              <a:rPr lang="en-US" dirty="0" smtClean="0">
                <a:sym typeface="Symbol"/>
              </a:rPr>
              <a:t> @ </a:t>
            </a:r>
            <a:r>
              <a:rPr lang="en-US" i="1" dirty="0" smtClean="0">
                <a:sym typeface="Symbol"/>
              </a:rPr>
              <a:t>b</a:t>
            </a:r>
            <a:r>
              <a:rPr lang="en-US" dirty="0" smtClean="0">
                <a:sym typeface="Symbol"/>
              </a:rPr>
              <a:t> = max{</a:t>
            </a:r>
            <a:r>
              <a:rPr lang="en-US" i="1" dirty="0" smtClean="0">
                <a:sym typeface="Symbol"/>
              </a:rPr>
              <a:t>a</a:t>
            </a:r>
            <a:r>
              <a:rPr lang="en-US" dirty="0" smtClean="0">
                <a:sym typeface="Symbol"/>
              </a:rPr>
              <a:t>, </a:t>
            </a:r>
            <a:r>
              <a:rPr lang="en-US" i="1" dirty="0" smtClean="0">
                <a:sym typeface="Symbol"/>
              </a:rPr>
              <a:t>b</a:t>
            </a:r>
            <a:r>
              <a:rPr lang="en-US" dirty="0" smtClean="0">
                <a:sym typeface="Symbol"/>
              </a:rPr>
              <a:t>} = </a:t>
            </a:r>
            <a:r>
              <a:rPr lang="en-US" i="1" dirty="0" smtClean="0">
                <a:sym typeface="Symbol"/>
              </a:rPr>
              <a:t>b.</a:t>
            </a:r>
            <a:r>
              <a:rPr lang="en-US" dirty="0" smtClean="0">
                <a:sym typeface="Symbol"/>
              </a:rPr>
              <a:t> </a:t>
            </a:r>
            <a:endParaRPr lang="en-US" i="1" dirty="0" smtClean="0">
              <a:sym typeface="Symbol"/>
            </a:endParaRPr>
          </a:p>
          <a:p>
            <a:pPr>
              <a:buNone/>
            </a:pPr>
            <a:r>
              <a:rPr lang="en-US" dirty="0" smtClean="0">
                <a:sym typeface="Symbol"/>
              </a:rPr>
              <a:t>Show that for all  real numbers </a:t>
            </a:r>
            <a:r>
              <a:rPr lang="en-US" i="1" dirty="0" smtClean="0">
                <a:sym typeface="Symbol"/>
              </a:rPr>
              <a:t>a</a:t>
            </a:r>
            <a:r>
              <a:rPr lang="en-US" dirty="0" smtClean="0">
                <a:sym typeface="Symbol"/>
              </a:rPr>
              <a:t>, </a:t>
            </a:r>
            <a:r>
              <a:rPr lang="en-US" i="1" dirty="0" smtClean="0">
                <a:sym typeface="Symbol"/>
              </a:rPr>
              <a:t>b</a:t>
            </a:r>
            <a:r>
              <a:rPr lang="en-US" dirty="0" smtClean="0">
                <a:sym typeface="Symbol"/>
              </a:rPr>
              <a:t>, </a:t>
            </a:r>
            <a:r>
              <a:rPr lang="en-US" i="1" dirty="0" smtClean="0">
                <a:sym typeface="Symbol"/>
              </a:rPr>
              <a:t>c</a:t>
            </a:r>
            <a:r>
              <a:rPr lang="en-US" dirty="0" smtClean="0">
                <a:sym typeface="Symbol"/>
              </a:rPr>
              <a:t> </a:t>
            </a:r>
          </a:p>
          <a:p>
            <a:pPr>
              <a:buNone/>
            </a:pPr>
            <a:r>
              <a:rPr lang="en-US" dirty="0" smtClean="0">
                <a:sym typeface="Symbol"/>
              </a:rPr>
              <a:t>                (a @b) @ c = a @ (b @ c)</a:t>
            </a:r>
          </a:p>
          <a:p>
            <a:pPr>
              <a:buNone/>
            </a:pPr>
            <a:r>
              <a:rPr lang="en-US" dirty="0" smtClean="0">
                <a:sym typeface="Symbol"/>
              </a:rPr>
              <a:t>(This means the operation @ is associative.)</a:t>
            </a:r>
          </a:p>
          <a:p>
            <a:pPr>
              <a:buNone/>
            </a:pPr>
            <a:r>
              <a:rPr lang="en-US" b="1" dirty="0" smtClean="0">
                <a:sym typeface="Symbol"/>
              </a:rPr>
              <a:t>Proof</a:t>
            </a:r>
            <a:r>
              <a:rPr lang="en-US" dirty="0" smtClean="0">
                <a:sym typeface="Symbol"/>
              </a:rPr>
              <a:t>: Let </a:t>
            </a:r>
            <a:r>
              <a:rPr lang="en-US" i="1" dirty="0" smtClean="0">
                <a:sym typeface="Symbol"/>
              </a:rPr>
              <a:t>a</a:t>
            </a:r>
            <a:r>
              <a:rPr lang="en-US" dirty="0" smtClean="0">
                <a:sym typeface="Symbol"/>
              </a:rPr>
              <a:t>, </a:t>
            </a:r>
            <a:r>
              <a:rPr lang="en-US" i="1" dirty="0" smtClean="0">
                <a:sym typeface="Symbol"/>
              </a:rPr>
              <a:t>b</a:t>
            </a:r>
            <a:r>
              <a:rPr lang="en-US" dirty="0" smtClean="0">
                <a:sym typeface="Symbol"/>
              </a:rPr>
              <a:t>, and </a:t>
            </a:r>
            <a:r>
              <a:rPr lang="en-US" i="1" dirty="0" smtClean="0">
                <a:sym typeface="Symbol"/>
              </a:rPr>
              <a:t>c</a:t>
            </a:r>
            <a:r>
              <a:rPr lang="en-US" dirty="0" smtClean="0">
                <a:sym typeface="Symbol"/>
              </a:rPr>
              <a:t> be arbitrary real numbers.</a:t>
            </a:r>
          </a:p>
          <a:p>
            <a:pPr>
              <a:buNone/>
            </a:pPr>
            <a:r>
              <a:rPr lang="en-US" dirty="0" smtClean="0">
                <a:sym typeface="Symbol"/>
              </a:rPr>
              <a:t>Then one of the following 6 cases must hold. </a:t>
            </a:r>
          </a:p>
          <a:p>
            <a:pPr marL="514350" indent="-514350">
              <a:buFont typeface="+mj-lt"/>
              <a:buAutoNum type="arabicPeriod"/>
            </a:pPr>
            <a:r>
              <a:rPr lang="en-US" i="1" dirty="0" smtClean="0">
                <a:sym typeface="Symbol"/>
              </a:rPr>
              <a:t>a</a:t>
            </a:r>
            <a:r>
              <a:rPr lang="en-US" dirty="0" smtClean="0">
                <a:sym typeface="Symbol"/>
              </a:rPr>
              <a:t> </a:t>
            </a:r>
            <a:r>
              <a:rPr lang="en-US" dirty="0" smtClean="0">
                <a:latin typeface="Cambria Math"/>
                <a:ea typeface="Cambria Math"/>
                <a:sym typeface="Symbol"/>
              </a:rPr>
              <a:t>≥ </a:t>
            </a:r>
            <a:r>
              <a:rPr lang="en-US" i="1" dirty="0" smtClean="0">
                <a:latin typeface="Cambria Math"/>
                <a:ea typeface="Cambria Math"/>
                <a:sym typeface="Symbol"/>
              </a:rPr>
              <a:t>b</a:t>
            </a:r>
            <a:r>
              <a:rPr lang="en-US" dirty="0" smtClean="0">
                <a:latin typeface="Cambria Math"/>
                <a:ea typeface="Cambria Math"/>
                <a:sym typeface="Symbol"/>
              </a:rPr>
              <a:t> ≥ </a:t>
            </a:r>
            <a:r>
              <a:rPr lang="en-US" i="1" dirty="0" smtClean="0">
                <a:latin typeface="Cambria Math"/>
                <a:ea typeface="Cambria Math"/>
                <a:sym typeface="Symbol"/>
              </a:rPr>
              <a:t>c</a:t>
            </a:r>
          </a:p>
          <a:p>
            <a:pPr marL="514350" indent="-514350">
              <a:buFont typeface="+mj-lt"/>
              <a:buAutoNum type="arabicPeriod"/>
            </a:pPr>
            <a:r>
              <a:rPr lang="en-US" i="1" dirty="0" smtClean="0">
                <a:sym typeface="Symbol"/>
              </a:rPr>
              <a:t>a</a:t>
            </a:r>
            <a:r>
              <a:rPr lang="en-US" dirty="0" smtClean="0">
                <a:sym typeface="Symbol"/>
              </a:rPr>
              <a:t> </a:t>
            </a:r>
            <a:r>
              <a:rPr lang="en-US" dirty="0" smtClean="0">
                <a:latin typeface="Cambria Math"/>
                <a:ea typeface="Cambria Math"/>
                <a:sym typeface="Symbol"/>
              </a:rPr>
              <a:t>≥ </a:t>
            </a:r>
            <a:r>
              <a:rPr lang="en-US" i="1" dirty="0" smtClean="0">
                <a:latin typeface="Cambria Math"/>
                <a:ea typeface="Cambria Math"/>
                <a:sym typeface="Symbol"/>
              </a:rPr>
              <a:t>c</a:t>
            </a:r>
            <a:r>
              <a:rPr lang="en-US" dirty="0" smtClean="0">
                <a:latin typeface="Cambria Math"/>
                <a:ea typeface="Cambria Math"/>
                <a:sym typeface="Symbol"/>
              </a:rPr>
              <a:t> ≥ </a:t>
            </a:r>
            <a:r>
              <a:rPr lang="en-US" i="1" dirty="0" smtClean="0">
                <a:latin typeface="Cambria Math"/>
                <a:ea typeface="Cambria Math"/>
                <a:sym typeface="Symbol"/>
              </a:rPr>
              <a:t>b</a:t>
            </a:r>
          </a:p>
          <a:p>
            <a:pPr marL="514350" indent="-514350">
              <a:buFont typeface="+mj-lt"/>
              <a:buAutoNum type="arabicPeriod"/>
            </a:pPr>
            <a:r>
              <a:rPr lang="en-US" i="1" dirty="0" smtClean="0">
                <a:sym typeface="Symbol"/>
              </a:rPr>
              <a:t>b</a:t>
            </a:r>
            <a:r>
              <a:rPr lang="en-US" dirty="0" smtClean="0">
                <a:sym typeface="Symbol"/>
              </a:rPr>
              <a:t> </a:t>
            </a:r>
            <a:r>
              <a:rPr lang="en-US" dirty="0" smtClean="0">
                <a:latin typeface="Cambria Math"/>
                <a:ea typeface="Cambria Math"/>
                <a:sym typeface="Symbol"/>
              </a:rPr>
              <a:t>≥ </a:t>
            </a:r>
            <a:r>
              <a:rPr lang="en-US" i="1" dirty="0" smtClean="0">
                <a:latin typeface="Cambria Math"/>
                <a:ea typeface="Cambria Math"/>
                <a:sym typeface="Symbol"/>
              </a:rPr>
              <a:t>a</a:t>
            </a:r>
            <a:r>
              <a:rPr lang="en-US" dirty="0" smtClean="0">
                <a:latin typeface="Cambria Math"/>
                <a:ea typeface="Cambria Math"/>
                <a:sym typeface="Symbol"/>
              </a:rPr>
              <a:t> ≥</a:t>
            </a:r>
            <a:r>
              <a:rPr lang="en-US" i="1" dirty="0" smtClean="0">
                <a:latin typeface="Cambria Math"/>
                <a:ea typeface="Cambria Math"/>
                <a:sym typeface="Symbol"/>
              </a:rPr>
              <a:t>c</a:t>
            </a:r>
          </a:p>
          <a:p>
            <a:pPr marL="514350" indent="-514350">
              <a:buFont typeface="+mj-lt"/>
              <a:buAutoNum type="arabicPeriod"/>
            </a:pPr>
            <a:r>
              <a:rPr lang="en-US" i="1" dirty="0" smtClean="0">
                <a:sym typeface="Symbol"/>
              </a:rPr>
              <a:t>b</a:t>
            </a:r>
            <a:r>
              <a:rPr lang="en-US" dirty="0" smtClean="0">
                <a:sym typeface="Symbol"/>
              </a:rPr>
              <a:t> </a:t>
            </a:r>
            <a:r>
              <a:rPr lang="en-US" dirty="0" smtClean="0">
                <a:latin typeface="Cambria Math"/>
                <a:ea typeface="Cambria Math"/>
                <a:sym typeface="Symbol"/>
              </a:rPr>
              <a:t>≥ </a:t>
            </a:r>
            <a:r>
              <a:rPr lang="en-US" i="1" dirty="0" smtClean="0">
                <a:latin typeface="Cambria Math"/>
                <a:ea typeface="Cambria Math"/>
                <a:sym typeface="Symbol"/>
              </a:rPr>
              <a:t>c</a:t>
            </a:r>
            <a:r>
              <a:rPr lang="en-US" dirty="0" smtClean="0">
                <a:latin typeface="Cambria Math"/>
                <a:ea typeface="Cambria Math"/>
                <a:sym typeface="Symbol"/>
              </a:rPr>
              <a:t> ≥</a:t>
            </a:r>
            <a:r>
              <a:rPr lang="en-US" i="1" dirty="0" smtClean="0">
                <a:latin typeface="Cambria Math"/>
                <a:ea typeface="Cambria Math"/>
                <a:sym typeface="Symbol"/>
              </a:rPr>
              <a:t>a</a:t>
            </a:r>
          </a:p>
          <a:p>
            <a:pPr marL="514350" indent="-514350">
              <a:buFont typeface="+mj-lt"/>
              <a:buAutoNum type="arabicPeriod"/>
            </a:pPr>
            <a:r>
              <a:rPr lang="en-US" i="1" dirty="0" smtClean="0">
                <a:sym typeface="Symbol"/>
              </a:rPr>
              <a:t>c</a:t>
            </a:r>
            <a:r>
              <a:rPr lang="en-US" dirty="0" smtClean="0">
                <a:sym typeface="Symbol"/>
              </a:rPr>
              <a:t> </a:t>
            </a:r>
            <a:r>
              <a:rPr lang="en-US" dirty="0" smtClean="0">
                <a:latin typeface="Cambria Math"/>
                <a:ea typeface="Cambria Math"/>
                <a:sym typeface="Symbol"/>
              </a:rPr>
              <a:t>≥ </a:t>
            </a:r>
            <a:r>
              <a:rPr lang="en-US" i="1" dirty="0" smtClean="0">
                <a:latin typeface="Cambria Math"/>
                <a:ea typeface="Cambria Math"/>
                <a:sym typeface="Symbol"/>
              </a:rPr>
              <a:t>a</a:t>
            </a:r>
            <a:r>
              <a:rPr lang="en-US" dirty="0" smtClean="0">
                <a:latin typeface="Cambria Math"/>
                <a:ea typeface="Cambria Math"/>
                <a:sym typeface="Symbol"/>
              </a:rPr>
              <a:t> ≥ </a:t>
            </a:r>
            <a:r>
              <a:rPr lang="en-US" i="1" dirty="0" smtClean="0">
                <a:latin typeface="Cambria Math"/>
                <a:ea typeface="Cambria Math"/>
                <a:sym typeface="Symbol"/>
              </a:rPr>
              <a:t>b</a:t>
            </a:r>
          </a:p>
          <a:p>
            <a:pPr marL="514350" indent="-514350">
              <a:buFont typeface="+mj-lt"/>
              <a:buAutoNum type="arabicPeriod"/>
            </a:pPr>
            <a:r>
              <a:rPr lang="en-US" i="1" dirty="0" smtClean="0">
                <a:sym typeface="Symbol"/>
              </a:rPr>
              <a:t>c</a:t>
            </a:r>
            <a:r>
              <a:rPr lang="en-US" dirty="0" smtClean="0">
                <a:sym typeface="Symbol"/>
              </a:rPr>
              <a:t> </a:t>
            </a:r>
            <a:r>
              <a:rPr lang="en-US" dirty="0" smtClean="0">
                <a:latin typeface="Cambria Math"/>
                <a:ea typeface="Cambria Math"/>
                <a:sym typeface="Symbol"/>
              </a:rPr>
              <a:t>≥ </a:t>
            </a:r>
            <a:r>
              <a:rPr lang="en-US" i="1" dirty="0" smtClean="0">
                <a:latin typeface="Cambria Math"/>
                <a:ea typeface="Cambria Math"/>
                <a:sym typeface="Symbol"/>
              </a:rPr>
              <a:t>b</a:t>
            </a:r>
            <a:r>
              <a:rPr lang="en-US" dirty="0" smtClean="0">
                <a:latin typeface="Cambria Math"/>
                <a:ea typeface="Cambria Math"/>
                <a:sym typeface="Symbol"/>
              </a:rPr>
              <a:t> ≥ </a:t>
            </a:r>
            <a:r>
              <a:rPr lang="en-US" i="1" dirty="0" smtClean="0">
                <a:latin typeface="Cambria Math"/>
                <a:ea typeface="Cambria Math"/>
                <a:sym typeface="Symbol"/>
              </a:rPr>
              <a:t>a</a:t>
            </a:r>
          </a:p>
          <a:p>
            <a:pPr marL="514350" indent="-514350">
              <a:buFont typeface="+mj-lt"/>
              <a:buAutoNum type="arabicPeriod"/>
            </a:pPr>
            <a:endParaRPr lang="en-US" dirty="0" smtClean="0">
              <a:latin typeface="Cambria Math"/>
              <a:ea typeface="Cambria Math"/>
              <a:sym typeface="Symbol"/>
            </a:endParaRPr>
          </a:p>
          <a:p>
            <a:pPr marL="514350" indent="-514350">
              <a:buFont typeface="+mj-lt"/>
              <a:buAutoNum type="arabicPeriod"/>
            </a:pPr>
            <a:endParaRPr lang="en-US" dirty="0"/>
          </a:p>
        </p:txBody>
      </p:sp>
      <p:sp>
        <p:nvSpPr>
          <p:cNvPr id="4" name="TextBox 3"/>
          <p:cNvSpPr txBox="1"/>
          <p:nvPr/>
        </p:nvSpPr>
        <p:spPr>
          <a:xfrm>
            <a:off x="38862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206</a:t>
            </a:fld>
            <a:endParaRPr lang="en-US"/>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by Cases</a:t>
            </a:r>
            <a:endParaRPr lang="en-US" dirty="0"/>
          </a:p>
        </p:txBody>
      </p:sp>
      <p:sp>
        <p:nvSpPr>
          <p:cNvPr id="3" name="Content Placeholder 2"/>
          <p:cNvSpPr>
            <a:spLocks noGrp="1"/>
          </p:cNvSpPr>
          <p:nvPr>
            <p:ph idx="1"/>
          </p:nvPr>
        </p:nvSpPr>
        <p:spPr/>
        <p:txBody>
          <a:bodyPr>
            <a:normAutofit/>
          </a:bodyPr>
          <a:lstStyle/>
          <a:p>
            <a:pPr marL="514350" indent="-514350">
              <a:buNone/>
            </a:pPr>
            <a:r>
              <a:rPr lang="en-US" dirty="0" smtClean="0">
                <a:sym typeface="Symbol"/>
              </a:rPr>
              <a:t>Case </a:t>
            </a:r>
            <a:r>
              <a:rPr lang="en-US" dirty="0" smtClean="0">
                <a:latin typeface="Cambria Math" pitchFamily="18" charset="0"/>
                <a:ea typeface="Cambria Math" pitchFamily="18" charset="0"/>
                <a:sym typeface="Symbol"/>
              </a:rPr>
              <a:t>1</a:t>
            </a:r>
            <a:r>
              <a:rPr lang="en-US" dirty="0" smtClean="0">
                <a:sym typeface="Symbol"/>
              </a:rPr>
              <a:t>: a </a:t>
            </a:r>
            <a:r>
              <a:rPr lang="en-US" dirty="0" smtClean="0">
                <a:latin typeface="Cambria Math"/>
                <a:ea typeface="Cambria Math"/>
                <a:sym typeface="Symbol"/>
              </a:rPr>
              <a:t>≥ b ≥ c</a:t>
            </a:r>
            <a:endParaRPr lang="en-US" dirty="0" smtClean="0">
              <a:sym typeface="Symbol"/>
            </a:endParaRPr>
          </a:p>
          <a:p>
            <a:pPr marL="514350" indent="-514350">
              <a:buNone/>
            </a:pPr>
            <a:r>
              <a:rPr lang="en-US" dirty="0" smtClean="0">
                <a:sym typeface="Symbol"/>
              </a:rPr>
              <a:t>(a @ b) = a, a @ c = a, b @ c = b</a:t>
            </a:r>
          </a:p>
          <a:p>
            <a:pPr marL="514350" indent="-514350">
              <a:buNone/>
            </a:pPr>
            <a:r>
              <a:rPr lang="en-US" dirty="0" smtClean="0">
                <a:sym typeface="Symbol"/>
              </a:rPr>
              <a:t>Hence (a @ b) @ c = a = a @ (b @ c)</a:t>
            </a:r>
          </a:p>
          <a:p>
            <a:pPr marL="514350" indent="-514350">
              <a:buNone/>
            </a:pPr>
            <a:r>
              <a:rPr lang="en-US" dirty="0" smtClean="0">
                <a:sym typeface="Symbol"/>
              </a:rPr>
              <a:t>Therefore the equality holds for the first case.</a:t>
            </a:r>
          </a:p>
          <a:p>
            <a:pPr marL="514350" indent="-514350">
              <a:buNone/>
            </a:pPr>
            <a:endParaRPr lang="en-US" dirty="0" smtClean="0">
              <a:sym typeface="Symbol"/>
            </a:endParaRPr>
          </a:p>
          <a:p>
            <a:pPr marL="514350" indent="-514350">
              <a:buNone/>
            </a:pPr>
            <a:r>
              <a:rPr lang="en-US" dirty="0" smtClean="0">
                <a:sym typeface="Symbol"/>
              </a:rPr>
              <a:t>      A complete proof requires that the equality be shown to hold for all 6 cases. But the proofs of the remaining cases are similar. Try them.</a:t>
            </a:r>
          </a:p>
          <a:p>
            <a:pPr marL="514350" indent="-514350">
              <a:buNone/>
            </a:pPr>
            <a:endParaRPr lang="en-US" dirty="0" smtClean="0">
              <a:sym typeface="Symbol"/>
            </a:endParaRPr>
          </a:p>
          <a:p>
            <a:pPr marL="514350" indent="-514350">
              <a:buNone/>
            </a:pPr>
            <a:endParaRPr lang="en-US" dirty="0" smtClean="0">
              <a:sym typeface="Symbol"/>
            </a:endParaRPr>
          </a:p>
          <a:p>
            <a:pPr marL="514350" indent="-514350">
              <a:buNone/>
            </a:pPr>
            <a:endParaRPr lang="en-US" dirty="0" smtClean="0"/>
          </a:p>
          <a:p>
            <a:pPr marL="514350" indent="-514350">
              <a:buNone/>
            </a:pPr>
            <a:endParaRPr lang="en-US" dirty="0" smtClean="0">
              <a:sym typeface="Symbol"/>
            </a:endParaRPr>
          </a:p>
          <a:p>
            <a:pPr marL="514350" indent="-514350">
              <a:buFont typeface="+mj-lt"/>
              <a:buAutoNum type="arabicPeriod"/>
            </a:pPr>
            <a:endParaRPr lang="en-US" dirty="0"/>
          </a:p>
        </p:txBody>
      </p:sp>
      <p:sp>
        <p:nvSpPr>
          <p:cNvPr id="4" name="Isosceles Triangle 3"/>
          <p:cNvSpPr/>
          <p:nvPr/>
        </p:nvSpPr>
        <p:spPr>
          <a:xfrm rot="5400000" flipV="1">
            <a:off x="82296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207</a:t>
            </a:fld>
            <a:endParaRPr lang="en-US"/>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Loss of Generality</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sz="3400" b="1" dirty="0" smtClean="0"/>
              <a:t>    Example</a:t>
            </a:r>
            <a:r>
              <a:rPr lang="en-US" sz="3400" dirty="0" smtClean="0"/>
              <a:t>: Show that if </a:t>
            </a:r>
            <a:r>
              <a:rPr lang="en-US" sz="3400" i="1" dirty="0" smtClean="0"/>
              <a:t>x</a:t>
            </a:r>
            <a:r>
              <a:rPr lang="en-US" sz="3400" dirty="0" smtClean="0"/>
              <a:t> and </a:t>
            </a:r>
            <a:r>
              <a:rPr lang="en-US" sz="3400" i="1" dirty="0" smtClean="0"/>
              <a:t>y</a:t>
            </a:r>
            <a:r>
              <a:rPr lang="en-US" sz="3400" dirty="0" smtClean="0"/>
              <a:t> are integers  and both </a:t>
            </a:r>
            <a:r>
              <a:rPr lang="en-US" sz="3400" i="1" dirty="0" err="1" smtClean="0"/>
              <a:t>x</a:t>
            </a:r>
            <a:r>
              <a:rPr lang="en-US" sz="3400" dirty="0" err="1" smtClean="0">
                <a:latin typeface="Cambria Math"/>
                <a:ea typeface="Cambria Math"/>
              </a:rPr>
              <a:t>∙</a:t>
            </a:r>
            <a:r>
              <a:rPr lang="en-US" sz="3400" i="1" dirty="0" err="1" smtClean="0"/>
              <a:t>y</a:t>
            </a:r>
            <a:r>
              <a:rPr lang="en-US" sz="3400" dirty="0" smtClean="0"/>
              <a:t> </a:t>
            </a:r>
            <a:r>
              <a:rPr lang="en-US" sz="3400" i="1" dirty="0" smtClean="0"/>
              <a:t>and </a:t>
            </a:r>
            <a:r>
              <a:rPr lang="en-US" sz="3400" i="1" dirty="0" err="1" smtClean="0"/>
              <a:t>x</a:t>
            </a:r>
            <a:r>
              <a:rPr lang="en-US" sz="3400" dirty="0" err="1" smtClean="0"/>
              <a:t>+</a:t>
            </a:r>
            <a:r>
              <a:rPr lang="en-US" sz="3400" i="1" dirty="0" err="1" smtClean="0"/>
              <a:t>y</a:t>
            </a:r>
            <a:r>
              <a:rPr lang="en-US" sz="3400" dirty="0" smtClean="0"/>
              <a:t> are even, then both </a:t>
            </a:r>
            <a:r>
              <a:rPr lang="en-US" sz="3400" i="1" dirty="0" smtClean="0"/>
              <a:t>x</a:t>
            </a:r>
            <a:r>
              <a:rPr lang="en-US" sz="3400" dirty="0" smtClean="0"/>
              <a:t> and </a:t>
            </a:r>
            <a:r>
              <a:rPr lang="en-US" sz="3400" i="1" dirty="0" smtClean="0"/>
              <a:t>y</a:t>
            </a:r>
            <a:r>
              <a:rPr lang="en-US" sz="3400" dirty="0" smtClean="0"/>
              <a:t> are even.</a:t>
            </a:r>
          </a:p>
          <a:p>
            <a:pPr>
              <a:buNone/>
            </a:pPr>
            <a:r>
              <a:rPr lang="en-US" sz="3400" dirty="0" smtClean="0"/>
              <a:t>    </a:t>
            </a:r>
            <a:r>
              <a:rPr lang="en-US" sz="3400" b="1" dirty="0" smtClean="0"/>
              <a:t> Proof</a:t>
            </a:r>
            <a:r>
              <a:rPr lang="en-US" sz="3400" dirty="0" smtClean="0"/>
              <a:t>: Use a proof by contraposition. Suppose  </a:t>
            </a:r>
            <a:r>
              <a:rPr lang="en-US" sz="3400" i="1" dirty="0" smtClean="0"/>
              <a:t>x </a:t>
            </a:r>
            <a:r>
              <a:rPr lang="en-US" sz="3400" dirty="0" smtClean="0"/>
              <a:t>and </a:t>
            </a:r>
            <a:r>
              <a:rPr lang="en-US" sz="3400" i="1" dirty="0" smtClean="0"/>
              <a:t>y</a:t>
            </a:r>
            <a:r>
              <a:rPr lang="en-US" sz="3400" dirty="0" smtClean="0"/>
              <a:t> are not both even. Then, one or both are odd. Without loss of generality, assume that </a:t>
            </a:r>
            <a:r>
              <a:rPr lang="en-US" sz="3400" i="1" dirty="0" smtClean="0">
                <a:ea typeface="Cambria Math" pitchFamily="18" charset="0"/>
              </a:rPr>
              <a:t>x</a:t>
            </a:r>
            <a:r>
              <a:rPr lang="en-US" sz="3400" dirty="0" smtClean="0"/>
              <a:t> is odd. Then  </a:t>
            </a:r>
            <a:r>
              <a:rPr lang="en-US" sz="3400" i="1" dirty="0" smtClean="0">
                <a:ea typeface="Cambria Math" pitchFamily="18" charset="0"/>
              </a:rPr>
              <a:t>x</a:t>
            </a:r>
            <a:r>
              <a:rPr lang="en-US" sz="3400" dirty="0" smtClean="0">
                <a:latin typeface="Cambria Math" pitchFamily="18" charset="0"/>
                <a:ea typeface="Cambria Math" pitchFamily="18" charset="0"/>
              </a:rPr>
              <a:t> = 2</a:t>
            </a:r>
            <a:r>
              <a:rPr lang="en-US" sz="3400" i="1" dirty="0" smtClean="0">
                <a:ea typeface="Cambria Math" pitchFamily="18" charset="0"/>
              </a:rPr>
              <a:t>m</a:t>
            </a:r>
            <a:r>
              <a:rPr lang="en-US" sz="3400" dirty="0" smtClean="0">
                <a:latin typeface="Cambria Math" pitchFamily="18" charset="0"/>
                <a:ea typeface="Cambria Math" pitchFamily="18" charset="0"/>
              </a:rPr>
              <a:t> + 1 </a:t>
            </a:r>
            <a:r>
              <a:rPr lang="en-US" sz="3400" dirty="0" smtClean="0"/>
              <a:t>for some integer </a:t>
            </a:r>
            <a:r>
              <a:rPr lang="en-US" sz="3400" i="1" dirty="0" smtClean="0"/>
              <a:t>k</a:t>
            </a:r>
            <a:r>
              <a:rPr lang="en-US" sz="3400" dirty="0" smtClean="0"/>
              <a:t>. </a:t>
            </a:r>
          </a:p>
          <a:p>
            <a:pPr lvl="1">
              <a:buNone/>
            </a:pPr>
            <a:r>
              <a:rPr lang="en-US" sz="3400" dirty="0" smtClean="0"/>
              <a:t>    </a:t>
            </a:r>
            <a:r>
              <a:rPr lang="en-US" sz="3400" i="1" dirty="0" smtClean="0"/>
              <a:t>Case </a:t>
            </a:r>
            <a:r>
              <a:rPr lang="en-US" sz="3400" i="1" dirty="0" smtClean="0">
                <a:latin typeface="Cambria Math" pitchFamily="18" charset="0"/>
                <a:ea typeface="Cambria Math" pitchFamily="18" charset="0"/>
              </a:rPr>
              <a:t>1</a:t>
            </a:r>
            <a:r>
              <a:rPr lang="en-US" sz="3400" dirty="0" smtClean="0"/>
              <a:t>: </a:t>
            </a:r>
            <a:r>
              <a:rPr lang="en-US" sz="3400" i="1" dirty="0" smtClean="0"/>
              <a:t>y</a:t>
            </a:r>
            <a:r>
              <a:rPr lang="en-US" sz="3400" dirty="0" smtClean="0"/>
              <a:t> is even. Then </a:t>
            </a:r>
            <a:r>
              <a:rPr lang="en-US" sz="3400" i="1" dirty="0" smtClean="0">
                <a:latin typeface="Cambria Math" pitchFamily="18" charset="0"/>
                <a:ea typeface="Cambria Math" pitchFamily="18" charset="0"/>
              </a:rPr>
              <a:t>y</a:t>
            </a:r>
            <a:r>
              <a:rPr lang="en-US" sz="3400" dirty="0" smtClean="0">
                <a:latin typeface="Cambria Math" pitchFamily="18" charset="0"/>
                <a:ea typeface="Cambria Math" pitchFamily="18" charset="0"/>
              </a:rPr>
              <a:t> = 2</a:t>
            </a:r>
            <a:r>
              <a:rPr lang="en-US" sz="3400" i="1" dirty="0" smtClean="0">
                <a:latin typeface="Cambria Math" pitchFamily="18" charset="0"/>
                <a:ea typeface="Cambria Math" pitchFamily="18" charset="0"/>
              </a:rPr>
              <a:t>n</a:t>
            </a:r>
            <a:r>
              <a:rPr lang="en-US" sz="3400" dirty="0" smtClean="0">
                <a:latin typeface="Cambria Math" pitchFamily="18" charset="0"/>
                <a:ea typeface="Cambria Math" pitchFamily="18" charset="0"/>
              </a:rPr>
              <a:t> </a:t>
            </a:r>
            <a:r>
              <a:rPr lang="en-US" sz="3400" dirty="0" smtClean="0"/>
              <a:t>for some integer </a:t>
            </a:r>
            <a:r>
              <a:rPr lang="en-US" sz="3400" i="1" dirty="0" smtClean="0"/>
              <a:t>n</a:t>
            </a:r>
            <a:r>
              <a:rPr lang="en-US" sz="3400" dirty="0" smtClean="0"/>
              <a:t>, so                                                  </a:t>
            </a:r>
            <a:r>
              <a:rPr lang="en-US" sz="3400" i="1" dirty="0" smtClean="0">
                <a:ea typeface="Cambria Math" pitchFamily="18" charset="0"/>
              </a:rPr>
              <a:t>x</a:t>
            </a:r>
            <a:r>
              <a:rPr lang="en-US" sz="3400" dirty="0" smtClean="0">
                <a:latin typeface="Cambria Math" pitchFamily="18" charset="0"/>
                <a:ea typeface="Cambria Math" pitchFamily="18" charset="0"/>
              </a:rPr>
              <a:t> +</a:t>
            </a:r>
            <a:r>
              <a:rPr lang="en-US" sz="3400" i="1" dirty="0" smtClean="0">
                <a:latin typeface="Cambria Math" pitchFamily="18" charset="0"/>
                <a:ea typeface="Cambria Math" pitchFamily="18" charset="0"/>
              </a:rPr>
              <a:t> </a:t>
            </a:r>
            <a:r>
              <a:rPr lang="en-US" sz="3400" i="1" dirty="0" smtClean="0">
                <a:ea typeface="Cambria Math" pitchFamily="18" charset="0"/>
              </a:rPr>
              <a:t>y</a:t>
            </a:r>
            <a:r>
              <a:rPr lang="en-US" sz="3400" dirty="0" smtClean="0">
                <a:latin typeface="Cambria Math" pitchFamily="18" charset="0"/>
                <a:ea typeface="Cambria Math" pitchFamily="18" charset="0"/>
              </a:rPr>
              <a:t> = (2</a:t>
            </a:r>
            <a:r>
              <a:rPr lang="en-US" sz="3400" i="1" dirty="0" smtClean="0">
                <a:ea typeface="Cambria Math" pitchFamily="18" charset="0"/>
              </a:rPr>
              <a:t>m</a:t>
            </a:r>
            <a:r>
              <a:rPr lang="en-US" sz="3400" dirty="0" smtClean="0">
                <a:ea typeface="Cambria Math" pitchFamily="18" charset="0"/>
              </a:rPr>
              <a:t> </a:t>
            </a:r>
            <a:r>
              <a:rPr lang="en-US" sz="3400" dirty="0" smtClean="0">
                <a:latin typeface="Cambria Math" pitchFamily="18" charset="0"/>
                <a:ea typeface="Cambria Math" pitchFamily="18" charset="0"/>
              </a:rPr>
              <a:t>+ 1) + 2</a:t>
            </a:r>
            <a:r>
              <a:rPr lang="en-US" sz="3400" i="1" dirty="0" smtClean="0">
                <a:ea typeface="Cambria Math" pitchFamily="18" charset="0"/>
              </a:rPr>
              <a:t>n</a:t>
            </a:r>
            <a:r>
              <a:rPr lang="en-US" sz="3400" dirty="0" smtClean="0">
                <a:latin typeface="Cambria Math" pitchFamily="18" charset="0"/>
                <a:ea typeface="Cambria Math" pitchFamily="18" charset="0"/>
              </a:rPr>
              <a:t> = 2(</a:t>
            </a:r>
            <a:r>
              <a:rPr lang="en-US" sz="3400" i="1" dirty="0" smtClean="0">
                <a:ea typeface="Cambria Math" pitchFamily="18" charset="0"/>
              </a:rPr>
              <a:t>m</a:t>
            </a:r>
            <a:r>
              <a:rPr lang="en-US" sz="3400" dirty="0" smtClean="0">
                <a:latin typeface="Cambria Math" pitchFamily="18" charset="0"/>
                <a:ea typeface="Cambria Math" pitchFamily="18" charset="0"/>
              </a:rPr>
              <a:t> + </a:t>
            </a:r>
            <a:r>
              <a:rPr lang="en-US" sz="3400" i="1" dirty="0" smtClean="0">
                <a:ea typeface="Cambria Math" pitchFamily="18" charset="0"/>
              </a:rPr>
              <a:t>n</a:t>
            </a:r>
            <a:r>
              <a:rPr lang="en-US" sz="3400" dirty="0" smtClean="0">
                <a:latin typeface="Cambria Math" pitchFamily="18" charset="0"/>
                <a:ea typeface="Cambria Math" pitchFamily="18" charset="0"/>
              </a:rPr>
              <a:t>) + 1 is odd.</a:t>
            </a:r>
          </a:p>
          <a:p>
            <a:pPr lvl="1">
              <a:buNone/>
            </a:pPr>
            <a:r>
              <a:rPr lang="en-US" sz="3400" dirty="0" smtClean="0">
                <a:latin typeface="Cambria Math" pitchFamily="18" charset="0"/>
                <a:ea typeface="Cambria Math" pitchFamily="18" charset="0"/>
              </a:rPr>
              <a:t>    </a:t>
            </a:r>
            <a:r>
              <a:rPr lang="en-US" sz="3400" i="1" dirty="0" smtClean="0">
                <a:latin typeface="Cambria Math" pitchFamily="18" charset="0"/>
                <a:ea typeface="Cambria Math" pitchFamily="18" charset="0"/>
              </a:rPr>
              <a:t>Case 2</a:t>
            </a:r>
            <a:r>
              <a:rPr lang="en-US" sz="3400" dirty="0" smtClean="0">
                <a:latin typeface="Cambria Math" pitchFamily="18" charset="0"/>
                <a:ea typeface="Cambria Math" pitchFamily="18" charset="0"/>
              </a:rPr>
              <a:t>:</a:t>
            </a:r>
            <a:r>
              <a:rPr lang="en-US" sz="3400" i="1" dirty="0" smtClean="0"/>
              <a:t> y</a:t>
            </a:r>
            <a:r>
              <a:rPr lang="en-US" sz="3400" dirty="0" smtClean="0"/>
              <a:t> is odd. Then </a:t>
            </a:r>
            <a:r>
              <a:rPr lang="en-US" sz="3400" i="1" dirty="0" smtClean="0">
                <a:latin typeface="Cambria Math" pitchFamily="18" charset="0"/>
                <a:ea typeface="Cambria Math" pitchFamily="18" charset="0"/>
              </a:rPr>
              <a:t>y</a:t>
            </a:r>
            <a:r>
              <a:rPr lang="en-US" sz="3400" dirty="0" smtClean="0">
                <a:latin typeface="Cambria Math" pitchFamily="18" charset="0"/>
                <a:ea typeface="Cambria Math" pitchFamily="18" charset="0"/>
              </a:rPr>
              <a:t> = 2</a:t>
            </a:r>
            <a:r>
              <a:rPr lang="en-US" sz="3400" i="1" dirty="0" smtClean="0">
                <a:latin typeface="Cambria Math" pitchFamily="18" charset="0"/>
                <a:ea typeface="Cambria Math" pitchFamily="18" charset="0"/>
              </a:rPr>
              <a:t>n </a:t>
            </a:r>
            <a:r>
              <a:rPr lang="en-US" sz="3400" i="1" dirty="0" smtClean="0">
                <a:ea typeface="Cambria Math" pitchFamily="18" charset="0"/>
              </a:rPr>
              <a:t>+</a:t>
            </a:r>
            <a:r>
              <a:rPr lang="en-US" sz="3400" i="1" dirty="0" smtClean="0">
                <a:latin typeface="Cambria Math" pitchFamily="18" charset="0"/>
                <a:ea typeface="Cambria Math" pitchFamily="18" charset="0"/>
              </a:rPr>
              <a:t> </a:t>
            </a:r>
            <a:r>
              <a:rPr lang="en-US" sz="3400" dirty="0" smtClean="0">
                <a:latin typeface="Cambria Math" pitchFamily="18" charset="0"/>
                <a:ea typeface="Cambria Math" pitchFamily="18" charset="0"/>
              </a:rPr>
              <a:t>1 </a:t>
            </a:r>
            <a:r>
              <a:rPr lang="en-US" sz="3400" dirty="0" smtClean="0"/>
              <a:t>for some integer </a:t>
            </a:r>
            <a:r>
              <a:rPr lang="en-US" sz="3400" i="1" dirty="0" smtClean="0"/>
              <a:t>n</a:t>
            </a:r>
            <a:r>
              <a:rPr lang="en-US" sz="3400" dirty="0" smtClean="0"/>
              <a:t>, so                                            </a:t>
            </a:r>
            <a:r>
              <a:rPr lang="en-US" sz="3400" i="1" dirty="0" smtClean="0">
                <a:ea typeface="Cambria Math" pitchFamily="18" charset="0"/>
              </a:rPr>
              <a:t>x</a:t>
            </a:r>
            <a:r>
              <a:rPr lang="en-US" sz="3400" dirty="0" smtClean="0">
                <a:latin typeface="Cambria Math" pitchFamily="18" charset="0"/>
                <a:ea typeface="Cambria Math" pitchFamily="18" charset="0"/>
              </a:rPr>
              <a:t> </a:t>
            </a:r>
            <a:r>
              <a:rPr lang="en-US" sz="3400" dirty="0" smtClean="0">
                <a:latin typeface="Cambria Math"/>
                <a:ea typeface="Cambria Math"/>
              </a:rPr>
              <a:t>∙ </a:t>
            </a:r>
            <a:r>
              <a:rPr lang="en-US" sz="3400" i="1" dirty="0" smtClean="0">
                <a:ea typeface="Cambria Math" pitchFamily="18" charset="0"/>
              </a:rPr>
              <a:t>y</a:t>
            </a:r>
            <a:r>
              <a:rPr lang="en-US" sz="3400" dirty="0" smtClean="0">
                <a:latin typeface="Cambria Math" pitchFamily="18" charset="0"/>
                <a:ea typeface="Cambria Math" pitchFamily="18" charset="0"/>
              </a:rPr>
              <a:t> = (2</a:t>
            </a:r>
            <a:r>
              <a:rPr lang="en-US" sz="3400" i="1" dirty="0" smtClean="0">
                <a:ea typeface="Cambria Math" pitchFamily="18" charset="0"/>
              </a:rPr>
              <a:t>m</a:t>
            </a:r>
            <a:r>
              <a:rPr lang="en-US" sz="3400" dirty="0" smtClean="0">
                <a:ea typeface="Cambria Math" pitchFamily="18" charset="0"/>
              </a:rPr>
              <a:t> </a:t>
            </a:r>
            <a:r>
              <a:rPr lang="en-US" sz="3400" dirty="0" smtClean="0">
                <a:latin typeface="Cambria Math" pitchFamily="18" charset="0"/>
                <a:ea typeface="Cambria Math" pitchFamily="18" charset="0"/>
              </a:rPr>
              <a:t>+ 1) (2</a:t>
            </a:r>
            <a:r>
              <a:rPr lang="en-US" sz="3400" i="1" dirty="0" smtClean="0">
                <a:ea typeface="Cambria Math" pitchFamily="18" charset="0"/>
              </a:rPr>
              <a:t>n</a:t>
            </a:r>
            <a:r>
              <a:rPr lang="en-US" sz="3400" dirty="0" smtClean="0">
                <a:latin typeface="Cambria Math" pitchFamily="18" charset="0"/>
                <a:ea typeface="Cambria Math" pitchFamily="18" charset="0"/>
              </a:rPr>
              <a:t> + 1) = 2(2</a:t>
            </a:r>
            <a:r>
              <a:rPr lang="en-US" sz="3400" i="1" dirty="0" smtClean="0">
                <a:ea typeface="Cambria Math" pitchFamily="18" charset="0"/>
              </a:rPr>
              <a:t>m</a:t>
            </a:r>
            <a:r>
              <a:rPr lang="en-US" sz="3400" dirty="0" smtClean="0">
                <a:latin typeface="Cambria Math"/>
                <a:ea typeface="Cambria Math"/>
              </a:rPr>
              <a:t> ∙</a:t>
            </a:r>
            <a:r>
              <a:rPr lang="en-US" sz="3400" i="1" dirty="0" smtClean="0">
                <a:ea typeface="Cambria Math" pitchFamily="18" charset="0"/>
              </a:rPr>
              <a:t> n</a:t>
            </a:r>
            <a:r>
              <a:rPr lang="en-US" sz="3400" dirty="0" smtClean="0">
                <a:latin typeface="Cambria Math" pitchFamily="18" charset="0"/>
                <a:ea typeface="Cambria Math" pitchFamily="18" charset="0"/>
              </a:rPr>
              <a:t> +</a:t>
            </a:r>
            <a:r>
              <a:rPr lang="en-US" sz="3400" i="1" dirty="0" smtClean="0">
                <a:ea typeface="Cambria Math" pitchFamily="18" charset="0"/>
              </a:rPr>
              <a:t>m</a:t>
            </a:r>
            <a:r>
              <a:rPr lang="en-US" sz="3400" dirty="0" smtClean="0">
                <a:latin typeface="Cambria Math" pitchFamily="18" charset="0"/>
                <a:ea typeface="Cambria Math" pitchFamily="18" charset="0"/>
              </a:rPr>
              <a:t> + </a:t>
            </a:r>
            <a:r>
              <a:rPr lang="en-US" sz="3400" i="1" dirty="0" smtClean="0">
                <a:ea typeface="Cambria Math" pitchFamily="18" charset="0"/>
              </a:rPr>
              <a:t>n</a:t>
            </a:r>
            <a:r>
              <a:rPr lang="en-US" sz="3400" dirty="0" smtClean="0">
                <a:latin typeface="Cambria Math" pitchFamily="18" charset="0"/>
                <a:ea typeface="Cambria Math" pitchFamily="18" charset="0"/>
              </a:rPr>
              <a:t>) + 1 is odd.</a:t>
            </a:r>
          </a:p>
          <a:p>
            <a:pPr>
              <a:buNone/>
            </a:pPr>
            <a:endParaRPr lang="en-US" sz="3400" dirty="0" smtClean="0">
              <a:latin typeface="Cambria Math" pitchFamily="18" charset="0"/>
              <a:ea typeface="Cambria Math" pitchFamily="18" charset="0"/>
            </a:endParaRPr>
          </a:p>
          <a:p>
            <a:pPr>
              <a:buNone/>
            </a:pPr>
            <a:r>
              <a:rPr lang="en-US" sz="3400" b="1" dirty="0" smtClean="0">
                <a:latin typeface="Cambria Math" pitchFamily="18" charset="0"/>
                <a:ea typeface="Cambria Math" pitchFamily="18" charset="0"/>
              </a:rPr>
              <a:t>     </a:t>
            </a:r>
          </a:p>
          <a:p>
            <a:pPr>
              <a:buNone/>
            </a:pPr>
            <a:r>
              <a:rPr lang="en-US" sz="3400" b="1" dirty="0" smtClean="0">
                <a:latin typeface="Cambria Math" pitchFamily="18" charset="0"/>
                <a:ea typeface="Cambria Math" pitchFamily="18" charset="0"/>
              </a:rPr>
              <a:t>    </a:t>
            </a:r>
            <a:r>
              <a:rPr lang="en-US" sz="3400" dirty="0" smtClean="0">
                <a:latin typeface="Cambria Math" pitchFamily="18" charset="0"/>
                <a:ea typeface="Cambria Math" pitchFamily="18" charset="0"/>
              </a:rPr>
              <a:t>We only cover the case where </a:t>
            </a:r>
            <a:r>
              <a:rPr lang="en-US" sz="3400" i="1" dirty="0" smtClean="0">
                <a:latin typeface="Cambria Math" pitchFamily="18" charset="0"/>
                <a:ea typeface="Cambria Math" pitchFamily="18" charset="0"/>
              </a:rPr>
              <a:t>x</a:t>
            </a:r>
            <a:r>
              <a:rPr lang="en-US" sz="3400" dirty="0" smtClean="0">
                <a:latin typeface="Cambria Math" pitchFamily="18" charset="0"/>
                <a:ea typeface="Cambria Math" pitchFamily="18" charset="0"/>
              </a:rPr>
              <a:t> is odd because the case where </a:t>
            </a:r>
            <a:r>
              <a:rPr lang="en-US" sz="3400" i="1" dirty="0" smtClean="0">
                <a:latin typeface="Cambria Math" pitchFamily="18" charset="0"/>
                <a:ea typeface="Cambria Math" pitchFamily="18" charset="0"/>
              </a:rPr>
              <a:t>y</a:t>
            </a:r>
            <a:r>
              <a:rPr lang="en-US" sz="3400" dirty="0" smtClean="0">
                <a:latin typeface="Cambria Math" pitchFamily="18" charset="0"/>
                <a:ea typeface="Cambria Math" pitchFamily="18" charset="0"/>
              </a:rPr>
              <a:t> is odd is  similar. The use phrase </a:t>
            </a:r>
            <a:r>
              <a:rPr lang="en-US" sz="3400" i="1" dirty="0" smtClean="0">
                <a:latin typeface="Cambria Math" pitchFamily="18" charset="0"/>
                <a:ea typeface="Cambria Math" pitchFamily="18" charset="0"/>
              </a:rPr>
              <a:t>without  loss of generality</a:t>
            </a:r>
            <a:r>
              <a:rPr lang="en-US" sz="3400" b="1" dirty="0" smtClean="0">
                <a:latin typeface="Cambria Math" pitchFamily="18" charset="0"/>
                <a:ea typeface="Cambria Math" pitchFamily="18" charset="0"/>
              </a:rPr>
              <a:t> </a:t>
            </a:r>
            <a:r>
              <a:rPr lang="en-US" sz="3400" dirty="0" smtClean="0">
                <a:latin typeface="Cambria Math" pitchFamily="18" charset="0"/>
                <a:ea typeface="Cambria Math" pitchFamily="18" charset="0"/>
              </a:rPr>
              <a:t>(WLOG) indicates this. </a:t>
            </a:r>
          </a:p>
          <a:p>
            <a:pPr>
              <a:buNone/>
            </a:pP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a:t>
            </a:r>
          </a:p>
        </p:txBody>
      </p:sp>
      <p:sp>
        <p:nvSpPr>
          <p:cNvPr id="4" name="Isosceles Triangle 3"/>
          <p:cNvSpPr/>
          <p:nvPr/>
        </p:nvSpPr>
        <p:spPr>
          <a:xfrm rot="5400000" flipV="1">
            <a:off x="8305800" y="3962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208</a:t>
            </a:fld>
            <a:endParaRPr lang="en-US"/>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Existence Proofs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Proof of theorems of the form                   .</a:t>
            </a:r>
          </a:p>
          <a:p>
            <a:r>
              <a:rPr lang="en-US" b="1" dirty="0" smtClean="0"/>
              <a:t>Constructive</a:t>
            </a:r>
            <a:r>
              <a:rPr lang="en-US" dirty="0" smtClean="0"/>
              <a:t> existence proof: </a:t>
            </a:r>
          </a:p>
          <a:p>
            <a:pPr lvl="1"/>
            <a:r>
              <a:rPr lang="en-US" dirty="0" smtClean="0"/>
              <a:t>Find an explicit value of </a:t>
            </a:r>
            <a:r>
              <a:rPr lang="en-US" i="1" dirty="0" smtClean="0"/>
              <a:t>c</a:t>
            </a:r>
            <a:r>
              <a:rPr lang="en-US" dirty="0" smtClean="0"/>
              <a:t>, for which  </a:t>
            </a:r>
            <a:r>
              <a:rPr lang="en-US" i="1" dirty="0" smtClean="0"/>
              <a:t>P(c) </a:t>
            </a:r>
            <a:r>
              <a:rPr lang="en-US" dirty="0" smtClean="0"/>
              <a:t>is true.</a:t>
            </a:r>
          </a:p>
          <a:p>
            <a:pPr lvl="1"/>
            <a:r>
              <a:rPr lang="en-US" dirty="0" smtClean="0"/>
              <a:t>Then                   is   true by Existential Generalization (EG).</a:t>
            </a:r>
          </a:p>
          <a:p>
            <a:pPr>
              <a:buNone/>
            </a:pPr>
            <a:r>
              <a:rPr lang="en-US" b="1" dirty="0" smtClean="0"/>
              <a:t>    Example</a:t>
            </a:r>
            <a:r>
              <a:rPr lang="en-US" dirty="0" smtClean="0"/>
              <a:t>: Show that there is a positive integer that can be  written as the sum of cubes of positive integers in two different ways:</a:t>
            </a:r>
          </a:p>
          <a:p>
            <a:pPr>
              <a:buNone/>
            </a:pPr>
            <a:r>
              <a:rPr lang="en-US" dirty="0" smtClean="0"/>
              <a:t>    </a:t>
            </a:r>
            <a:r>
              <a:rPr lang="en-US" b="1" dirty="0" smtClean="0"/>
              <a:t>Proof</a:t>
            </a:r>
            <a:r>
              <a:rPr lang="en-US" dirty="0" smtClean="0"/>
              <a:t>:        </a:t>
            </a:r>
            <a:r>
              <a:rPr lang="en-US" dirty="0" smtClean="0">
                <a:latin typeface="Cambria Math" pitchFamily="18" charset="0"/>
                <a:ea typeface="Cambria Math" pitchFamily="18" charset="0"/>
              </a:rPr>
              <a:t>1729 is such a number since </a:t>
            </a:r>
          </a:p>
          <a:p>
            <a:pPr>
              <a:buNone/>
            </a:pPr>
            <a:r>
              <a:rPr lang="en-US" dirty="0" smtClean="0">
                <a:latin typeface="Cambria Math" pitchFamily="18" charset="0"/>
                <a:ea typeface="Cambria Math" pitchFamily="18" charset="0"/>
              </a:rPr>
              <a:t>                          1729 = 10</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+ 9</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 12</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+ 1</a:t>
            </a:r>
            <a:r>
              <a:rPr lang="en-US" baseline="30000" dirty="0" smtClean="0">
                <a:latin typeface="Cambria Math" pitchFamily="18" charset="0"/>
                <a:ea typeface="Cambria Math" pitchFamily="18" charset="0"/>
              </a:rPr>
              <a:t>3</a:t>
            </a:r>
          </a:p>
          <a:p>
            <a:endParaRPr lang="en-US" dirty="0" smtClean="0"/>
          </a:p>
          <a:p>
            <a:pPr>
              <a:buNone/>
            </a:pPr>
            <a:r>
              <a:rPr lang="en-US" b="1" dirty="0" smtClean="0"/>
              <a:t>   </a:t>
            </a: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4876800" y="1981200"/>
            <a:ext cx="1183005" cy="382905"/>
          </a:xfrm>
          <a:prstGeom prst="rect">
            <a:avLst/>
          </a:prstGeom>
        </p:spPr>
      </p:pic>
      <p:pic>
        <p:nvPicPr>
          <p:cNvPr id="7" name="Picture 6" descr="addin_tmp.png"/>
          <p:cNvPicPr>
            <a:picLocks noChangeAspect="1"/>
          </p:cNvPicPr>
          <p:nvPr>
            <p:custDataLst>
              <p:tags r:id="rId2"/>
            </p:custDataLst>
          </p:nvPr>
        </p:nvPicPr>
        <p:blipFill>
          <a:blip r:embed="rId4" cstate="print"/>
          <a:stretch>
            <a:fillRect/>
          </a:stretch>
        </p:blipFill>
        <p:spPr>
          <a:xfrm>
            <a:off x="1905000" y="3124200"/>
            <a:ext cx="1183005" cy="382905"/>
          </a:xfrm>
          <a:prstGeom prst="rect">
            <a:avLst/>
          </a:prstGeom>
        </p:spPr>
      </p:pic>
      <p:sp>
        <p:nvSpPr>
          <p:cNvPr id="8" name="Isosceles Triangle 7"/>
          <p:cNvSpPr/>
          <p:nvPr/>
        </p:nvSpPr>
        <p:spPr>
          <a:xfrm rot="5400000" flipV="1">
            <a:off x="6324600" y="5029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0112.jpg"/>
          <p:cNvPicPr>
            <a:picLocks noChangeAspect="1"/>
          </p:cNvPicPr>
          <p:nvPr/>
        </p:nvPicPr>
        <p:blipFill>
          <a:blip r:embed="rId5" cstate="print"/>
          <a:stretch>
            <a:fillRect/>
          </a:stretch>
        </p:blipFill>
        <p:spPr>
          <a:xfrm>
            <a:off x="838200" y="5410200"/>
            <a:ext cx="886968" cy="1030224"/>
          </a:xfrm>
          <a:prstGeom prst="rect">
            <a:avLst/>
          </a:prstGeom>
        </p:spPr>
      </p:pic>
      <p:sp>
        <p:nvSpPr>
          <p:cNvPr id="11" name="TextBox 10"/>
          <p:cNvSpPr txBox="1"/>
          <p:nvPr/>
        </p:nvSpPr>
        <p:spPr>
          <a:xfrm>
            <a:off x="1981200" y="5638800"/>
            <a:ext cx="2895600" cy="646331"/>
          </a:xfrm>
          <a:prstGeom prst="rect">
            <a:avLst/>
          </a:prstGeom>
          <a:noFill/>
        </p:spPr>
        <p:txBody>
          <a:bodyPr wrap="square" rtlCol="0">
            <a:spAutoFit/>
          </a:bodyPr>
          <a:lstStyle/>
          <a:p>
            <a:r>
              <a:rPr lang="en-US" dirty="0" smtClean="0"/>
              <a:t>Godfrey Harold Hardy</a:t>
            </a:r>
          </a:p>
          <a:p>
            <a:r>
              <a:rPr lang="en-US" dirty="0" smtClean="0"/>
              <a:t>  </a:t>
            </a:r>
            <a:r>
              <a:rPr lang="en-US" dirty="0" smtClean="0">
                <a:latin typeface="Cambria Math" pitchFamily="18" charset="0"/>
                <a:ea typeface="Cambria Math" pitchFamily="18" charset="0"/>
              </a:rPr>
              <a:t>(1877-1947)</a:t>
            </a:r>
            <a:endParaRPr lang="en-US" dirty="0"/>
          </a:p>
        </p:txBody>
      </p:sp>
      <p:pic>
        <p:nvPicPr>
          <p:cNvPr id="12" name="Picture 11" descr="0113.jpg"/>
          <p:cNvPicPr>
            <a:picLocks noChangeAspect="1"/>
          </p:cNvPicPr>
          <p:nvPr/>
        </p:nvPicPr>
        <p:blipFill>
          <a:blip r:embed="rId6" cstate="print"/>
          <a:stretch>
            <a:fillRect/>
          </a:stretch>
        </p:blipFill>
        <p:spPr>
          <a:xfrm>
            <a:off x="6858000" y="152400"/>
            <a:ext cx="887730" cy="1025652"/>
          </a:xfrm>
          <a:prstGeom prst="rect">
            <a:avLst/>
          </a:prstGeom>
        </p:spPr>
      </p:pic>
      <p:sp>
        <p:nvSpPr>
          <p:cNvPr id="13" name="TextBox 12"/>
          <p:cNvSpPr txBox="1"/>
          <p:nvPr/>
        </p:nvSpPr>
        <p:spPr>
          <a:xfrm>
            <a:off x="5791200" y="1219200"/>
            <a:ext cx="2895600" cy="646331"/>
          </a:xfrm>
          <a:prstGeom prst="rect">
            <a:avLst/>
          </a:prstGeom>
          <a:noFill/>
        </p:spPr>
        <p:txBody>
          <a:bodyPr wrap="square" rtlCol="0">
            <a:spAutoFit/>
          </a:bodyPr>
          <a:lstStyle/>
          <a:p>
            <a:r>
              <a:rPr lang="en-US" dirty="0" err="1" smtClean="0"/>
              <a:t>Srinivasa</a:t>
            </a:r>
            <a:r>
              <a:rPr lang="en-US" dirty="0" smtClean="0"/>
              <a:t> </a:t>
            </a:r>
            <a:r>
              <a:rPr lang="en-US" dirty="0" err="1" smtClean="0"/>
              <a:t>Ramanujan</a:t>
            </a:r>
            <a:endParaRPr lang="en-US" dirty="0" smtClean="0"/>
          </a:p>
          <a:p>
            <a:r>
              <a:rPr lang="en-US" dirty="0" smtClean="0"/>
              <a:t>  </a:t>
            </a:r>
            <a:r>
              <a:rPr lang="en-US" dirty="0" smtClean="0">
                <a:latin typeface="Cambria Math" pitchFamily="18" charset="0"/>
                <a:ea typeface="Cambria Math" pitchFamily="18" charset="0"/>
              </a:rPr>
              <a:t>(1887-1920)</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209</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Converse, </a:t>
            </a:r>
            <a:r>
              <a:rPr lang="en-US" sz="4000" dirty="0" err="1" smtClean="0"/>
              <a:t>Contrapositive</a:t>
            </a:r>
            <a:r>
              <a:rPr lang="en-US" sz="4000" dirty="0" smtClean="0"/>
              <a:t>, and Inverse</a:t>
            </a:r>
            <a:endParaRPr lang="en-US" sz="4000" dirty="0"/>
          </a:p>
        </p:txBody>
      </p:sp>
      <p:sp>
        <p:nvSpPr>
          <p:cNvPr id="3" name="Content Placeholder 2"/>
          <p:cNvSpPr>
            <a:spLocks noGrp="1"/>
          </p:cNvSpPr>
          <p:nvPr>
            <p:ph idx="1"/>
          </p:nvPr>
        </p:nvSpPr>
        <p:spPr/>
        <p:txBody>
          <a:bodyPr>
            <a:normAutofit fontScale="92500"/>
          </a:bodyPr>
          <a:lstStyle/>
          <a:p>
            <a:r>
              <a:rPr lang="en-US" dirty="0" smtClean="0"/>
              <a:t>From </a:t>
            </a:r>
            <a:r>
              <a:rPr lang="en-US" sz="2400" i="1" dirty="0" smtClean="0">
                <a:latin typeface="Cambria Math" pitchFamily="18" charset="0"/>
                <a:ea typeface="Cambria Math" pitchFamily="18" charset="0"/>
              </a:rPr>
              <a:t>p </a:t>
            </a:r>
            <a:r>
              <a:rPr lang="en-US" sz="2400" dirty="0" smtClean="0">
                <a:latin typeface="Cambria Math"/>
                <a:ea typeface="Cambria Math"/>
              </a:rPr>
              <a:t>→</a:t>
            </a:r>
            <a:r>
              <a:rPr lang="en-US" sz="2400" i="1" dirty="0" smtClean="0">
                <a:latin typeface="Cambria Math" pitchFamily="18" charset="0"/>
                <a:ea typeface="Cambria Math" pitchFamily="18" charset="0"/>
              </a:rPr>
              <a:t>q</a:t>
            </a:r>
            <a:r>
              <a:rPr lang="en-US" dirty="0" smtClean="0"/>
              <a:t>  we can form new conditional statements .</a:t>
            </a:r>
          </a:p>
          <a:p>
            <a:pPr lvl="1"/>
            <a:r>
              <a:rPr lang="en-US" dirty="0" smtClean="0"/>
              <a:t> </a:t>
            </a:r>
            <a:r>
              <a:rPr lang="en-US" i="1" dirty="0" smtClean="0">
                <a:latin typeface="Cambria Math" pitchFamily="18" charset="0"/>
                <a:ea typeface="Cambria Math" pitchFamily="18" charset="0"/>
              </a:rPr>
              <a:t>q </a:t>
            </a:r>
            <a:r>
              <a:rPr lang="en-US" dirty="0" smtClean="0">
                <a:latin typeface="Cambria Math"/>
                <a:ea typeface="Cambria Math"/>
              </a:rPr>
              <a:t>→</a:t>
            </a:r>
            <a:r>
              <a:rPr lang="en-US" i="1" dirty="0" smtClean="0">
                <a:latin typeface="Cambria Math" pitchFamily="18" charset="0"/>
                <a:ea typeface="Cambria Math" pitchFamily="18" charset="0"/>
              </a:rPr>
              <a:t>p</a:t>
            </a:r>
            <a:r>
              <a:rPr lang="en-US" dirty="0" smtClean="0"/>
              <a:t>           is the </a:t>
            </a:r>
            <a:r>
              <a:rPr lang="en-US" b="1" dirty="0" smtClean="0"/>
              <a:t>converse</a:t>
            </a:r>
            <a:r>
              <a:rPr lang="en-US" dirty="0" smtClean="0"/>
              <a:t> of </a:t>
            </a:r>
            <a:r>
              <a:rPr lang="en-US" i="1" dirty="0" smtClean="0">
                <a:latin typeface="Cambria Math" pitchFamily="18" charset="0"/>
                <a:ea typeface="Cambria Math" pitchFamily="18" charset="0"/>
              </a:rPr>
              <a:t>p </a:t>
            </a:r>
            <a:r>
              <a:rPr lang="en-US" dirty="0" smtClean="0">
                <a:latin typeface="Cambria Math"/>
                <a:ea typeface="Cambria Math"/>
              </a:rPr>
              <a:t>→</a:t>
            </a:r>
            <a:r>
              <a:rPr lang="en-US" i="1" dirty="0" smtClean="0">
                <a:latin typeface="Cambria Math" pitchFamily="18" charset="0"/>
                <a:ea typeface="Cambria Math" pitchFamily="18" charset="0"/>
              </a:rPr>
              <a:t>q</a:t>
            </a:r>
            <a:r>
              <a:rPr lang="en-US" dirty="0" smtClean="0"/>
              <a:t> </a:t>
            </a:r>
          </a:p>
          <a:p>
            <a:pPr lvl="1"/>
            <a:r>
              <a:rPr lang="en-US" dirty="0" smtClean="0"/>
              <a:t> </a:t>
            </a:r>
            <a:r>
              <a:rPr lang="en-US" dirty="0" smtClean="0">
                <a:latin typeface="Cambria Math"/>
                <a:ea typeface="Cambria Math"/>
              </a:rPr>
              <a:t>¬</a:t>
            </a:r>
            <a:r>
              <a:rPr lang="en-US" i="1" dirty="0" smtClean="0">
                <a:latin typeface="Cambria Math" pitchFamily="18" charset="0"/>
                <a:ea typeface="Cambria Math" pitchFamily="18" charset="0"/>
              </a:rPr>
              <a:t>q </a:t>
            </a:r>
            <a:r>
              <a:rPr lang="en-US" dirty="0" smtClean="0">
                <a:latin typeface="Cambria Math"/>
                <a:ea typeface="Cambria Math"/>
              </a:rPr>
              <a:t>→ ¬</a:t>
            </a:r>
            <a:r>
              <a:rPr lang="en-US" i="1" dirty="0" err="1" smtClean="0">
                <a:latin typeface="Cambria Math" pitchFamily="18" charset="0"/>
                <a:ea typeface="Cambria Math" pitchFamily="18" charset="0"/>
              </a:rPr>
              <a:t>p</a:t>
            </a:r>
            <a:r>
              <a:rPr lang="en-US" dirty="0" smtClean="0"/>
              <a:t>    is the </a:t>
            </a:r>
            <a:r>
              <a:rPr lang="en-US" b="1" dirty="0" err="1" smtClean="0"/>
              <a:t>contrapositive</a:t>
            </a:r>
            <a:r>
              <a:rPr lang="en-US" dirty="0" smtClean="0"/>
              <a:t>  of </a:t>
            </a:r>
            <a:r>
              <a:rPr lang="en-US" i="1" dirty="0" smtClean="0">
                <a:latin typeface="Cambria Math" pitchFamily="18" charset="0"/>
                <a:ea typeface="Cambria Math" pitchFamily="18" charset="0"/>
              </a:rPr>
              <a:t>p </a:t>
            </a:r>
            <a:r>
              <a:rPr lang="en-US" dirty="0" smtClean="0">
                <a:latin typeface="Cambria Math"/>
                <a:ea typeface="Cambria Math"/>
              </a:rPr>
              <a:t>→</a:t>
            </a:r>
            <a:r>
              <a:rPr lang="en-US" i="1" dirty="0" err="1" smtClean="0">
                <a:latin typeface="Cambria Math" pitchFamily="18" charset="0"/>
                <a:ea typeface="Cambria Math" pitchFamily="18" charset="0"/>
              </a:rPr>
              <a:t>q</a:t>
            </a:r>
            <a:endParaRPr lang="en-US" dirty="0" smtClean="0"/>
          </a:p>
          <a:p>
            <a:pPr lvl="1"/>
            <a:r>
              <a:rPr lang="en-US" dirty="0" smtClean="0">
                <a:latin typeface="Cambria Math"/>
                <a:ea typeface="Cambria Math"/>
              </a:rPr>
              <a:t> ¬</a:t>
            </a:r>
            <a:r>
              <a:rPr lang="en-US" i="1" dirty="0" smtClean="0">
                <a:latin typeface="Cambria Math" pitchFamily="18" charset="0"/>
                <a:ea typeface="Cambria Math" pitchFamily="18" charset="0"/>
              </a:rPr>
              <a:t>p </a:t>
            </a:r>
            <a:r>
              <a:rPr lang="en-US" dirty="0" smtClean="0">
                <a:latin typeface="Cambria Math"/>
                <a:ea typeface="Cambria Math"/>
              </a:rPr>
              <a:t>→ ¬</a:t>
            </a:r>
            <a:r>
              <a:rPr lang="en-US" i="1" dirty="0" smtClean="0">
                <a:latin typeface="Cambria Math" pitchFamily="18" charset="0"/>
                <a:ea typeface="Cambria Math" pitchFamily="18" charset="0"/>
              </a:rPr>
              <a:t>q</a:t>
            </a:r>
            <a:r>
              <a:rPr lang="en-US" dirty="0" smtClean="0"/>
              <a:t>    is the </a:t>
            </a:r>
            <a:r>
              <a:rPr lang="en-US" b="1" dirty="0" smtClean="0"/>
              <a:t>inverse</a:t>
            </a:r>
            <a:r>
              <a:rPr lang="en-US" dirty="0" smtClean="0"/>
              <a:t> of </a:t>
            </a:r>
            <a:r>
              <a:rPr lang="en-US" i="1" dirty="0" smtClean="0">
                <a:latin typeface="Cambria Math" pitchFamily="18" charset="0"/>
                <a:ea typeface="Cambria Math" pitchFamily="18" charset="0"/>
              </a:rPr>
              <a:t>p </a:t>
            </a:r>
            <a:r>
              <a:rPr lang="en-US" dirty="0" smtClean="0">
                <a:latin typeface="Cambria Math"/>
                <a:ea typeface="Cambria Math"/>
              </a:rPr>
              <a:t>→</a:t>
            </a:r>
            <a:r>
              <a:rPr lang="en-US" i="1" dirty="0" smtClean="0">
                <a:latin typeface="Cambria Math" pitchFamily="18" charset="0"/>
                <a:ea typeface="Cambria Math" pitchFamily="18" charset="0"/>
              </a:rPr>
              <a:t>q</a:t>
            </a:r>
            <a:endParaRPr lang="en-US" dirty="0" smtClean="0"/>
          </a:p>
          <a:p>
            <a:pPr>
              <a:buNone/>
            </a:pPr>
            <a:r>
              <a:rPr lang="en-US" b="1" dirty="0" smtClean="0"/>
              <a:t>   Example</a:t>
            </a:r>
            <a:r>
              <a:rPr lang="en-US" dirty="0" smtClean="0"/>
              <a:t>: Find the converse, inverse, and </a:t>
            </a:r>
            <a:r>
              <a:rPr lang="en-US" dirty="0" err="1" smtClean="0"/>
              <a:t>contrapositive</a:t>
            </a:r>
            <a:r>
              <a:rPr lang="en-US" dirty="0" smtClean="0"/>
              <a:t> of “Raining is a sufficient condition for me not going to town.”</a:t>
            </a:r>
          </a:p>
          <a:p>
            <a:pPr>
              <a:buNone/>
            </a:pPr>
            <a:r>
              <a:rPr lang="en-US" b="1" dirty="0" smtClean="0"/>
              <a:t>    Solution:</a:t>
            </a:r>
            <a:r>
              <a:rPr lang="en-US" dirty="0" smtClean="0"/>
              <a:t> </a:t>
            </a:r>
          </a:p>
          <a:p>
            <a:pPr lvl="1">
              <a:buNone/>
            </a:pPr>
            <a:r>
              <a:rPr lang="en-US" b="1" dirty="0" smtClean="0"/>
              <a:t>converse</a:t>
            </a:r>
            <a:r>
              <a:rPr lang="en-US" dirty="0" smtClean="0"/>
              <a:t>: If I do not go to town, then it is  raining.</a:t>
            </a:r>
          </a:p>
          <a:p>
            <a:pPr lvl="1">
              <a:buNone/>
            </a:pPr>
            <a:r>
              <a:rPr lang="en-US" b="1" dirty="0" smtClean="0"/>
              <a:t>inverse</a:t>
            </a:r>
            <a:r>
              <a:rPr lang="en-US" dirty="0" smtClean="0"/>
              <a:t>:  If it is not raining, then I will go to town.</a:t>
            </a:r>
          </a:p>
          <a:p>
            <a:pPr lvl="1">
              <a:buNone/>
            </a:pPr>
            <a:r>
              <a:rPr lang="en-US" b="1" dirty="0" err="1" smtClean="0"/>
              <a:t>contrapositive</a:t>
            </a:r>
            <a:r>
              <a:rPr lang="en-US" dirty="0" smtClean="0"/>
              <a:t>: If I go to town, then it is not raining. </a:t>
            </a:r>
          </a:p>
        </p:txBody>
      </p:sp>
      <p:sp>
        <p:nvSpPr>
          <p:cNvPr id="4" name="Slide Number Placeholder 3"/>
          <p:cNvSpPr>
            <a:spLocks noGrp="1"/>
          </p:cNvSpPr>
          <p:nvPr>
            <p:ph type="sldNum" sz="quarter" idx="12"/>
          </p:nvPr>
        </p:nvSpPr>
        <p:spPr/>
        <p:txBody>
          <a:bodyPr/>
          <a:lstStyle/>
          <a:p>
            <a:fld id="{9CA217EF-0505-4C33-BB20-8A8DF2039023}" type="slidenum">
              <a:rPr lang="en-US" smtClean="0"/>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Nonconstructive</a:t>
            </a:r>
            <a:r>
              <a:rPr lang="en-US" dirty="0" smtClean="0"/>
              <a:t> Existence Proofs</a:t>
            </a:r>
            <a:endParaRPr lang="en-US" dirty="0"/>
          </a:p>
        </p:txBody>
      </p:sp>
      <p:sp>
        <p:nvSpPr>
          <p:cNvPr id="3" name="Content Placeholder 2"/>
          <p:cNvSpPr>
            <a:spLocks noGrp="1"/>
          </p:cNvSpPr>
          <p:nvPr>
            <p:ph idx="1"/>
          </p:nvPr>
        </p:nvSpPr>
        <p:spPr>
          <a:ln>
            <a:solidFill>
              <a:schemeClr val="bg1"/>
            </a:solidFill>
          </a:ln>
        </p:spPr>
        <p:txBody>
          <a:bodyPr>
            <a:normAutofit lnSpcReduction="10000"/>
          </a:bodyPr>
          <a:lstStyle/>
          <a:p>
            <a:r>
              <a:rPr lang="en-US" dirty="0" smtClean="0"/>
              <a:t>In a </a:t>
            </a:r>
            <a:r>
              <a:rPr lang="en-US" i="1" dirty="0" err="1" smtClean="0"/>
              <a:t>nonconstructive</a:t>
            </a:r>
            <a:r>
              <a:rPr lang="en-US" dirty="0" smtClean="0"/>
              <a:t> existence proof, we assume no </a:t>
            </a:r>
            <a:r>
              <a:rPr lang="en-US" i="1" dirty="0" smtClean="0"/>
              <a:t>c</a:t>
            </a:r>
            <a:r>
              <a:rPr lang="en-US" dirty="0" smtClean="0"/>
              <a:t> exists which makes </a:t>
            </a:r>
            <a:r>
              <a:rPr lang="en-US" i="1" dirty="0" smtClean="0"/>
              <a:t>P(c)</a:t>
            </a:r>
            <a:r>
              <a:rPr lang="en-US" dirty="0" smtClean="0"/>
              <a:t> true and derive  a contradiction.</a:t>
            </a:r>
          </a:p>
          <a:p>
            <a:pPr>
              <a:buNone/>
            </a:pPr>
            <a:r>
              <a:rPr lang="en-US" b="1" dirty="0" smtClean="0"/>
              <a:t>   Example</a:t>
            </a:r>
            <a:r>
              <a:rPr lang="en-US" dirty="0" smtClean="0"/>
              <a:t>: Show that there exist irrational numbers </a:t>
            </a:r>
            <a:r>
              <a:rPr lang="en-US" i="1" dirty="0" smtClean="0"/>
              <a:t>x</a:t>
            </a:r>
            <a:r>
              <a:rPr lang="en-US" dirty="0" smtClean="0"/>
              <a:t> and </a:t>
            </a:r>
            <a:r>
              <a:rPr lang="en-US" i="1" dirty="0" smtClean="0"/>
              <a:t>y</a:t>
            </a:r>
            <a:r>
              <a:rPr lang="en-US" dirty="0" smtClean="0"/>
              <a:t> such that </a:t>
            </a:r>
            <a:r>
              <a:rPr lang="en-US" i="1" dirty="0" err="1" smtClean="0"/>
              <a:t>x</a:t>
            </a:r>
            <a:r>
              <a:rPr lang="en-US" i="1" baseline="30000" dirty="0" err="1" smtClean="0"/>
              <a:t>y</a:t>
            </a:r>
            <a:r>
              <a:rPr lang="en-US" dirty="0" smtClean="0"/>
              <a:t> is rational.</a:t>
            </a:r>
          </a:p>
          <a:p>
            <a:pPr>
              <a:buNone/>
            </a:pPr>
            <a:r>
              <a:rPr lang="en-US" b="1" dirty="0" smtClean="0"/>
              <a:t>   Proof:</a:t>
            </a:r>
            <a:r>
              <a:rPr lang="en-US" dirty="0" smtClean="0"/>
              <a:t> We know that </a:t>
            </a:r>
            <a:r>
              <a:rPr lang="en-US" dirty="0" smtClean="0">
                <a:latin typeface="Cambria Math"/>
                <a:ea typeface="Cambria Math"/>
              </a:rPr>
              <a:t>√2 is irrational. Consider the number √2 </a:t>
            </a:r>
            <a:r>
              <a:rPr lang="en-US" baseline="30000" dirty="0" smtClean="0">
                <a:latin typeface="Cambria Math"/>
                <a:ea typeface="Cambria Math"/>
              </a:rPr>
              <a:t>√2 </a:t>
            </a:r>
            <a:r>
              <a:rPr lang="en-US" dirty="0" smtClean="0">
                <a:latin typeface="Cambria Math"/>
                <a:ea typeface="Cambria Math"/>
              </a:rPr>
              <a:t>. If it is rational, we have two irrational numbers x and y with </a:t>
            </a:r>
            <a:r>
              <a:rPr lang="en-US" i="1" dirty="0" err="1" smtClean="0"/>
              <a:t>x</a:t>
            </a:r>
            <a:r>
              <a:rPr lang="en-US" i="1" baseline="30000" dirty="0" err="1" smtClean="0"/>
              <a:t>y</a:t>
            </a:r>
            <a:r>
              <a:rPr lang="en-US" i="1" baseline="30000" dirty="0" smtClean="0"/>
              <a:t> </a:t>
            </a:r>
            <a:r>
              <a:rPr lang="en-US" i="1" dirty="0" smtClean="0"/>
              <a:t> </a:t>
            </a:r>
            <a:r>
              <a:rPr lang="en-US" dirty="0" smtClean="0"/>
              <a:t>rational, namely </a:t>
            </a:r>
            <a:r>
              <a:rPr lang="en-US" i="1" dirty="0" smtClean="0"/>
              <a:t>x</a:t>
            </a:r>
            <a:r>
              <a:rPr lang="en-US" dirty="0" smtClean="0"/>
              <a:t> = </a:t>
            </a:r>
            <a:r>
              <a:rPr lang="en-US" dirty="0" smtClean="0">
                <a:latin typeface="Cambria Math"/>
                <a:ea typeface="Cambria Math"/>
              </a:rPr>
              <a:t>√2       and </a:t>
            </a:r>
            <a:r>
              <a:rPr lang="en-US" i="1" dirty="0" smtClean="0">
                <a:latin typeface="Cambria Math"/>
                <a:ea typeface="Cambria Math"/>
              </a:rPr>
              <a:t>y</a:t>
            </a:r>
            <a:r>
              <a:rPr lang="en-US" dirty="0" smtClean="0">
                <a:latin typeface="Cambria Math"/>
                <a:ea typeface="Cambria Math"/>
              </a:rPr>
              <a:t> = √2.</a:t>
            </a:r>
            <a:r>
              <a:rPr lang="en-US" dirty="0" smtClean="0"/>
              <a:t> But if </a:t>
            </a:r>
            <a:r>
              <a:rPr lang="en-US" dirty="0" smtClean="0">
                <a:latin typeface="Cambria Math"/>
                <a:ea typeface="Cambria Math"/>
              </a:rPr>
              <a:t>√2 </a:t>
            </a:r>
            <a:r>
              <a:rPr lang="en-US" baseline="30000" dirty="0" smtClean="0">
                <a:latin typeface="Cambria Math"/>
                <a:ea typeface="Cambria Math"/>
              </a:rPr>
              <a:t>√2  </a:t>
            </a:r>
            <a:r>
              <a:rPr lang="en-US" dirty="0" smtClean="0">
                <a:latin typeface="Cambria Math"/>
                <a:ea typeface="Cambria Math"/>
              </a:rPr>
              <a:t> is irrational,                              then we can let  </a:t>
            </a:r>
            <a:r>
              <a:rPr lang="en-US" i="1" dirty="0" smtClean="0">
                <a:latin typeface="Cambria Math"/>
                <a:ea typeface="Cambria Math"/>
              </a:rPr>
              <a:t>x</a:t>
            </a:r>
            <a:r>
              <a:rPr lang="en-US" dirty="0" smtClean="0">
                <a:latin typeface="Cambria Math"/>
                <a:ea typeface="Cambria Math"/>
              </a:rPr>
              <a:t> = √2 </a:t>
            </a:r>
            <a:r>
              <a:rPr lang="en-US" baseline="30000" dirty="0" smtClean="0">
                <a:latin typeface="Cambria Math"/>
                <a:ea typeface="Cambria Math"/>
              </a:rPr>
              <a:t>√2 </a:t>
            </a:r>
            <a:r>
              <a:rPr lang="en-US" dirty="0" smtClean="0">
                <a:latin typeface="Cambria Math"/>
                <a:ea typeface="Cambria Math"/>
              </a:rPr>
              <a:t> and </a:t>
            </a:r>
            <a:r>
              <a:rPr lang="en-US" i="1" dirty="0" smtClean="0">
                <a:latin typeface="Cambria Math"/>
                <a:ea typeface="Cambria Math"/>
              </a:rPr>
              <a:t>y</a:t>
            </a:r>
            <a:r>
              <a:rPr lang="en-US" dirty="0" smtClean="0">
                <a:latin typeface="Cambria Math"/>
                <a:ea typeface="Cambria Math"/>
              </a:rPr>
              <a:t> = √2 so that                                                             </a:t>
            </a:r>
            <a:r>
              <a:rPr lang="en-US" dirty="0" err="1" smtClean="0">
                <a:solidFill>
                  <a:schemeClr val="bg1"/>
                </a:solidFill>
                <a:latin typeface="Cambria Math"/>
                <a:ea typeface="Cambria Math"/>
              </a:rPr>
              <a:t>aaaaa</a:t>
            </a:r>
            <a:r>
              <a:rPr lang="en-US" dirty="0" smtClean="0">
                <a:latin typeface="Cambria Math"/>
                <a:ea typeface="Cambria Math"/>
              </a:rPr>
              <a:t>  </a:t>
            </a:r>
            <a:r>
              <a:rPr lang="en-US" i="1" dirty="0" err="1" smtClean="0"/>
              <a:t>x</a:t>
            </a:r>
            <a:r>
              <a:rPr lang="en-US" i="1" baseline="30000" dirty="0" err="1" smtClean="0"/>
              <a:t>y</a:t>
            </a:r>
            <a:r>
              <a:rPr lang="en-US" i="1" baseline="30000" dirty="0" smtClean="0"/>
              <a:t> </a:t>
            </a:r>
            <a:r>
              <a:rPr lang="en-US" baseline="30000" dirty="0" smtClean="0"/>
              <a:t> </a:t>
            </a:r>
            <a:r>
              <a:rPr lang="en-US" dirty="0" smtClean="0"/>
              <a:t> =</a:t>
            </a:r>
            <a:r>
              <a:rPr lang="en-US" dirty="0" smtClean="0">
                <a:latin typeface="Cambria Math"/>
                <a:ea typeface="Cambria Math"/>
              </a:rPr>
              <a:t> (√2 </a:t>
            </a:r>
            <a:r>
              <a:rPr lang="en-US" baseline="30000" dirty="0" smtClean="0">
                <a:latin typeface="Cambria Math"/>
                <a:ea typeface="Cambria Math"/>
              </a:rPr>
              <a:t>√2  </a:t>
            </a:r>
            <a:r>
              <a:rPr lang="en-US" dirty="0" smtClean="0">
                <a:latin typeface="Cambria Math"/>
                <a:ea typeface="Cambria Math"/>
              </a:rPr>
              <a:t>)</a:t>
            </a:r>
            <a:r>
              <a:rPr lang="en-US" baseline="30000" dirty="0" smtClean="0">
                <a:latin typeface="Cambria Math"/>
                <a:ea typeface="Cambria Math"/>
              </a:rPr>
              <a:t>√2 </a:t>
            </a:r>
            <a:r>
              <a:rPr lang="en-US" dirty="0" smtClean="0">
                <a:latin typeface="Cambria Math"/>
                <a:ea typeface="Cambria Math"/>
              </a:rPr>
              <a:t> = √2 </a:t>
            </a:r>
            <a:r>
              <a:rPr lang="en-US" baseline="30000" dirty="0" smtClean="0">
                <a:latin typeface="Cambria Math"/>
                <a:ea typeface="Cambria Math"/>
              </a:rPr>
              <a:t>(√2 √2) </a:t>
            </a:r>
            <a:r>
              <a:rPr lang="en-US" dirty="0" smtClean="0">
                <a:latin typeface="Cambria Math"/>
                <a:ea typeface="Cambria Math"/>
              </a:rPr>
              <a:t> = √2 </a:t>
            </a:r>
            <a:r>
              <a:rPr lang="en-US" baseline="30000" dirty="0" smtClean="0">
                <a:latin typeface="Cambria Math"/>
                <a:ea typeface="Cambria Math"/>
              </a:rPr>
              <a:t>2 </a:t>
            </a:r>
            <a:r>
              <a:rPr lang="en-US" dirty="0" smtClean="0">
                <a:latin typeface="Cambria Math"/>
                <a:ea typeface="Cambria Math"/>
              </a:rPr>
              <a:t> = 2.</a:t>
            </a:r>
          </a:p>
          <a:p>
            <a:endParaRPr lang="en-US" dirty="0" smtClean="0"/>
          </a:p>
          <a:p>
            <a:endParaRPr lang="en-US" dirty="0"/>
          </a:p>
        </p:txBody>
      </p:sp>
      <p:sp>
        <p:nvSpPr>
          <p:cNvPr id="4" name="Isosceles Triangle 3"/>
          <p:cNvSpPr/>
          <p:nvPr/>
        </p:nvSpPr>
        <p:spPr>
          <a:xfrm rot="5400000" flipV="1">
            <a:off x="79248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210</a:t>
            </a:fld>
            <a:endParaRPr lang="en-US"/>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Counterexamples</a:t>
            </a:r>
            <a:endParaRPr lang="en-US" dirty="0"/>
          </a:p>
        </p:txBody>
      </p:sp>
      <p:sp>
        <p:nvSpPr>
          <p:cNvPr id="3" name="Content Placeholder 2"/>
          <p:cNvSpPr>
            <a:spLocks noGrp="1"/>
          </p:cNvSpPr>
          <p:nvPr>
            <p:ph idx="1"/>
          </p:nvPr>
        </p:nvSpPr>
        <p:spPr/>
        <p:txBody>
          <a:bodyPr>
            <a:normAutofit/>
          </a:bodyPr>
          <a:lstStyle/>
          <a:p>
            <a:r>
              <a:rPr lang="en-US" dirty="0" smtClean="0"/>
              <a:t>Recall                                     .  </a:t>
            </a:r>
          </a:p>
          <a:p>
            <a:r>
              <a:rPr lang="en-US" dirty="0" smtClean="0"/>
              <a:t>To establish that                  is true (or                is false) find a </a:t>
            </a:r>
            <a:r>
              <a:rPr lang="en-US" i="1" dirty="0" smtClean="0"/>
              <a:t>c</a:t>
            </a:r>
            <a:r>
              <a:rPr lang="en-US" dirty="0" smtClean="0"/>
              <a:t> such that </a:t>
            </a:r>
            <a:r>
              <a:rPr lang="en-US" dirty="0" smtClean="0">
                <a:sym typeface="Symbol"/>
              </a:rPr>
              <a:t></a:t>
            </a:r>
            <a:r>
              <a:rPr lang="en-US" i="1" dirty="0" smtClean="0">
                <a:sym typeface="Symbol"/>
              </a:rPr>
              <a:t>P</a:t>
            </a:r>
            <a:r>
              <a:rPr lang="en-US" dirty="0" smtClean="0">
                <a:sym typeface="Symbol"/>
              </a:rPr>
              <a:t>(</a:t>
            </a:r>
            <a:r>
              <a:rPr lang="en-US" i="1" dirty="0" smtClean="0">
                <a:sym typeface="Symbol"/>
              </a:rPr>
              <a:t>c</a:t>
            </a:r>
            <a:r>
              <a:rPr lang="en-US" dirty="0" smtClean="0">
                <a:sym typeface="Symbol"/>
              </a:rPr>
              <a:t>) is true or </a:t>
            </a:r>
            <a:r>
              <a:rPr lang="en-US" i="1" dirty="0" smtClean="0">
                <a:sym typeface="Symbol"/>
              </a:rPr>
              <a:t>P</a:t>
            </a:r>
            <a:r>
              <a:rPr lang="en-US" dirty="0" smtClean="0">
                <a:sym typeface="Symbol"/>
              </a:rPr>
              <a:t>(</a:t>
            </a:r>
            <a:r>
              <a:rPr lang="en-US" i="1" dirty="0" smtClean="0">
                <a:sym typeface="Symbol"/>
              </a:rPr>
              <a:t>c</a:t>
            </a:r>
            <a:r>
              <a:rPr lang="en-US" dirty="0" smtClean="0">
                <a:sym typeface="Symbol"/>
              </a:rPr>
              <a:t>) is false. </a:t>
            </a:r>
          </a:p>
          <a:p>
            <a:r>
              <a:rPr lang="en-US" dirty="0" smtClean="0"/>
              <a:t>In this case </a:t>
            </a:r>
            <a:r>
              <a:rPr lang="en-US" i="1" dirty="0" smtClean="0"/>
              <a:t>c</a:t>
            </a:r>
            <a:r>
              <a:rPr lang="en-US" dirty="0" smtClean="0"/>
              <a:t> is called a </a:t>
            </a:r>
            <a:r>
              <a:rPr lang="en-US" i="1" dirty="0" smtClean="0"/>
              <a:t>counterexample</a:t>
            </a:r>
            <a:r>
              <a:rPr lang="en-US" dirty="0" smtClean="0"/>
              <a:t> to the assertion              .</a:t>
            </a:r>
          </a:p>
          <a:p>
            <a:pPr>
              <a:buNone/>
            </a:pPr>
            <a:r>
              <a:rPr lang="en-US" b="1" dirty="0" smtClean="0"/>
              <a:t>   Example</a:t>
            </a:r>
            <a:r>
              <a:rPr lang="en-US" dirty="0" smtClean="0"/>
              <a:t>: “Every positive integer is the sum of the squares of 3 integers.” The integer 7 is a counterexample.  So the claim is false.</a:t>
            </a:r>
            <a:endParaRPr lang="en-US" dirty="0"/>
          </a:p>
        </p:txBody>
      </p:sp>
      <p:pic>
        <p:nvPicPr>
          <p:cNvPr id="12" name="Picture 11" descr="addin_tmp.png"/>
          <p:cNvPicPr>
            <a:picLocks noChangeAspect="1"/>
          </p:cNvPicPr>
          <p:nvPr>
            <p:custDataLst>
              <p:tags r:id="rId1"/>
            </p:custDataLst>
          </p:nvPr>
        </p:nvPicPr>
        <p:blipFill>
          <a:blip r:embed="rId6" cstate="print"/>
          <a:stretch>
            <a:fillRect/>
          </a:stretch>
        </p:blipFill>
        <p:spPr>
          <a:xfrm>
            <a:off x="1828800" y="2057400"/>
            <a:ext cx="2859881" cy="319088"/>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3276600" y="2514600"/>
            <a:ext cx="1195388" cy="319088"/>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6172200" y="2514600"/>
            <a:ext cx="1002506" cy="319088"/>
          </a:xfrm>
          <a:prstGeom prst="rect">
            <a:avLst/>
          </a:prstGeom>
        </p:spPr>
      </p:pic>
      <p:pic>
        <p:nvPicPr>
          <p:cNvPr id="11" name="Picture 10" descr="addin_tmp.png"/>
          <p:cNvPicPr>
            <a:picLocks noChangeAspect="1"/>
          </p:cNvPicPr>
          <p:nvPr>
            <p:custDataLst>
              <p:tags r:id="rId4"/>
            </p:custDataLst>
          </p:nvPr>
        </p:nvPicPr>
        <p:blipFill>
          <a:blip r:embed="rId8" cstate="print"/>
          <a:stretch>
            <a:fillRect/>
          </a:stretch>
        </p:blipFill>
        <p:spPr>
          <a:xfrm>
            <a:off x="2209800" y="3810000"/>
            <a:ext cx="1002506" cy="319088"/>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211</a:t>
            </a:fld>
            <a:endParaRPr 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Uniqueness Proofs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Some theorems asset the existence of a unique element with a particular property, </a:t>
            </a:r>
            <a:r>
              <a:rPr lang="en-US" dirty="0" smtClean="0">
                <a:sym typeface="Symbol"/>
              </a:rPr>
              <a:t>!</a:t>
            </a:r>
            <a:r>
              <a:rPr lang="en-US" i="1" dirty="0" smtClean="0">
                <a:sym typeface="Symbol"/>
              </a:rPr>
              <a:t>x</a:t>
            </a:r>
            <a:r>
              <a:rPr lang="en-US" dirty="0" smtClean="0">
                <a:sym typeface="Symbol"/>
              </a:rPr>
              <a:t> </a:t>
            </a:r>
            <a:r>
              <a:rPr lang="en-US" i="1" dirty="0" smtClean="0">
                <a:sym typeface="Symbol"/>
              </a:rPr>
              <a:t>P</a:t>
            </a:r>
            <a:r>
              <a:rPr lang="en-US" dirty="0" smtClean="0">
                <a:sym typeface="Symbol"/>
              </a:rPr>
              <a:t>(</a:t>
            </a:r>
            <a:r>
              <a:rPr lang="en-US" i="1" dirty="0" smtClean="0">
                <a:sym typeface="Symbol"/>
              </a:rPr>
              <a:t>x</a:t>
            </a:r>
            <a:r>
              <a:rPr lang="en-US" dirty="0" smtClean="0">
                <a:sym typeface="Symbol"/>
              </a:rPr>
              <a:t>). The two parts of a </a:t>
            </a:r>
            <a:r>
              <a:rPr lang="en-US" i="1" dirty="0" smtClean="0">
                <a:sym typeface="Symbol"/>
              </a:rPr>
              <a:t>uniqueness proof </a:t>
            </a:r>
            <a:r>
              <a:rPr lang="en-US" dirty="0" smtClean="0">
                <a:sym typeface="Symbol"/>
              </a:rPr>
              <a:t>are </a:t>
            </a:r>
          </a:p>
          <a:p>
            <a:pPr lvl="1"/>
            <a:r>
              <a:rPr lang="en-US" i="1" dirty="0" smtClean="0">
                <a:sym typeface="Symbol"/>
              </a:rPr>
              <a:t>Existence</a:t>
            </a:r>
            <a:r>
              <a:rPr lang="en-US" dirty="0" smtClean="0">
                <a:sym typeface="Symbol"/>
              </a:rPr>
              <a:t>: We show that an element </a:t>
            </a:r>
            <a:r>
              <a:rPr lang="en-US" i="1" dirty="0" smtClean="0">
                <a:sym typeface="Symbol"/>
              </a:rPr>
              <a:t>x</a:t>
            </a:r>
            <a:r>
              <a:rPr lang="en-US" dirty="0" smtClean="0">
                <a:sym typeface="Symbol"/>
              </a:rPr>
              <a:t> with the property exists.</a:t>
            </a:r>
          </a:p>
          <a:p>
            <a:pPr lvl="1"/>
            <a:r>
              <a:rPr lang="en-US" i="1" dirty="0" smtClean="0">
                <a:sym typeface="Symbol"/>
              </a:rPr>
              <a:t>Uniqueness</a:t>
            </a:r>
            <a:r>
              <a:rPr lang="en-US" dirty="0" smtClean="0">
                <a:sym typeface="Symbol"/>
              </a:rPr>
              <a:t>: We show that if </a:t>
            </a:r>
            <a:r>
              <a:rPr lang="en-US" i="1" dirty="0" err="1" smtClean="0">
                <a:sym typeface="Symbol"/>
              </a:rPr>
              <a:t>y</a:t>
            </a:r>
            <a:r>
              <a:rPr lang="en-US" dirty="0" err="1" smtClean="0">
                <a:latin typeface="Cambria Math"/>
                <a:ea typeface="Cambria Math"/>
                <a:sym typeface="Symbol"/>
              </a:rPr>
              <a:t>≠</a:t>
            </a:r>
            <a:r>
              <a:rPr lang="en-US" i="1" dirty="0" err="1" smtClean="0">
                <a:latin typeface="Cambria Math"/>
                <a:ea typeface="Cambria Math"/>
                <a:sym typeface="Symbol"/>
              </a:rPr>
              <a:t>x</a:t>
            </a:r>
            <a:r>
              <a:rPr lang="en-US" dirty="0" smtClean="0">
                <a:latin typeface="Cambria Math"/>
                <a:ea typeface="Cambria Math"/>
                <a:sym typeface="Symbol"/>
              </a:rPr>
              <a:t>, then </a:t>
            </a:r>
            <a:r>
              <a:rPr lang="en-US" i="1" dirty="0" smtClean="0">
                <a:latin typeface="Cambria Math"/>
                <a:ea typeface="Cambria Math"/>
                <a:sym typeface="Symbol"/>
              </a:rPr>
              <a:t>y</a:t>
            </a:r>
            <a:r>
              <a:rPr lang="en-US" dirty="0" smtClean="0">
                <a:latin typeface="Cambria Math"/>
                <a:ea typeface="Cambria Math"/>
                <a:sym typeface="Symbol"/>
              </a:rPr>
              <a:t> does not have the property.</a:t>
            </a:r>
          </a:p>
          <a:p>
            <a:pPr>
              <a:buNone/>
            </a:pPr>
            <a:r>
              <a:rPr lang="en-US" b="1" dirty="0" smtClean="0">
                <a:latin typeface="Cambria Math"/>
                <a:ea typeface="Cambria Math"/>
                <a:sym typeface="Symbol"/>
              </a:rPr>
              <a:t>    Example</a:t>
            </a:r>
            <a:r>
              <a:rPr lang="en-US" dirty="0" smtClean="0">
                <a:latin typeface="Cambria Math"/>
                <a:ea typeface="Cambria Math"/>
                <a:sym typeface="Symbol"/>
              </a:rPr>
              <a:t>: Show that if </a:t>
            </a:r>
            <a:r>
              <a:rPr lang="en-US" i="1" dirty="0" smtClean="0">
                <a:latin typeface="Cambria Math"/>
                <a:ea typeface="Cambria Math"/>
                <a:sym typeface="Symbol"/>
              </a:rPr>
              <a:t>a</a:t>
            </a:r>
            <a:r>
              <a:rPr lang="en-US" dirty="0" smtClean="0">
                <a:latin typeface="Cambria Math"/>
                <a:ea typeface="Cambria Math"/>
                <a:sym typeface="Symbol"/>
              </a:rPr>
              <a:t> and </a:t>
            </a:r>
            <a:r>
              <a:rPr lang="en-US" i="1" dirty="0" smtClean="0">
                <a:latin typeface="Cambria Math"/>
                <a:ea typeface="Cambria Math"/>
                <a:sym typeface="Symbol"/>
              </a:rPr>
              <a:t>b</a:t>
            </a:r>
            <a:r>
              <a:rPr lang="en-US" dirty="0" smtClean="0">
                <a:latin typeface="Cambria Math"/>
                <a:ea typeface="Cambria Math"/>
                <a:sym typeface="Symbol"/>
              </a:rPr>
              <a:t> are real numbers and  </a:t>
            </a:r>
            <a:r>
              <a:rPr lang="en-US" i="1" dirty="0" smtClean="0">
                <a:latin typeface="Cambria Math"/>
                <a:ea typeface="Cambria Math"/>
                <a:sym typeface="Symbol"/>
              </a:rPr>
              <a:t>a</a:t>
            </a:r>
            <a:r>
              <a:rPr lang="en-US" dirty="0" smtClean="0">
                <a:latin typeface="Cambria Math"/>
                <a:ea typeface="Cambria Math"/>
                <a:sym typeface="Symbol"/>
              </a:rPr>
              <a:t> ≠0, then there is a unique real number r  such that  </a:t>
            </a:r>
            <a:r>
              <a:rPr lang="en-US" i="1" dirty="0" err="1" smtClean="0">
                <a:latin typeface="Cambria Math"/>
                <a:ea typeface="Cambria Math"/>
                <a:sym typeface="Symbol"/>
              </a:rPr>
              <a:t>ar</a:t>
            </a:r>
            <a:r>
              <a:rPr lang="en-US" dirty="0" smtClean="0">
                <a:latin typeface="Cambria Math"/>
                <a:ea typeface="Cambria Math"/>
                <a:sym typeface="Symbol"/>
              </a:rPr>
              <a:t> </a:t>
            </a:r>
            <a:r>
              <a:rPr lang="en-US" i="1" dirty="0" smtClean="0">
                <a:latin typeface="Cambria Math"/>
                <a:ea typeface="Cambria Math"/>
                <a:sym typeface="Symbol"/>
              </a:rPr>
              <a:t>+ b</a:t>
            </a:r>
            <a:r>
              <a:rPr lang="en-US" dirty="0" smtClean="0">
                <a:latin typeface="Cambria Math"/>
                <a:ea typeface="Cambria Math"/>
                <a:sym typeface="Symbol"/>
              </a:rPr>
              <a:t> = 0.</a:t>
            </a:r>
          </a:p>
          <a:p>
            <a:pPr>
              <a:buNone/>
            </a:pPr>
            <a:r>
              <a:rPr lang="en-US" dirty="0" smtClean="0">
                <a:latin typeface="Cambria Math"/>
                <a:ea typeface="Cambria Math"/>
                <a:sym typeface="Symbol"/>
              </a:rPr>
              <a:t>    </a:t>
            </a:r>
            <a:r>
              <a:rPr lang="en-US" b="1" dirty="0" smtClean="0">
                <a:latin typeface="Cambria Math"/>
                <a:ea typeface="Cambria Math"/>
                <a:sym typeface="Symbol"/>
              </a:rPr>
              <a:t>Solution</a:t>
            </a:r>
            <a:r>
              <a:rPr lang="en-US" dirty="0" smtClean="0">
                <a:latin typeface="Cambria Math"/>
                <a:ea typeface="Cambria Math"/>
                <a:sym typeface="Symbol"/>
              </a:rPr>
              <a:t>:</a:t>
            </a:r>
          </a:p>
          <a:p>
            <a:pPr lvl="1"/>
            <a:r>
              <a:rPr lang="en-US" dirty="0" smtClean="0">
                <a:latin typeface="Cambria Math"/>
                <a:ea typeface="Cambria Math"/>
                <a:sym typeface="Symbol"/>
              </a:rPr>
              <a:t>Existence: The real number </a:t>
            </a:r>
            <a:r>
              <a:rPr lang="en-US" i="1" dirty="0" smtClean="0">
                <a:latin typeface="Cambria Math"/>
                <a:ea typeface="Cambria Math"/>
                <a:sym typeface="Symbol"/>
              </a:rPr>
              <a:t>r</a:t>
            </a:r>
            <a:r>
              <a:rPr lang="en-US" dirty="0" smtClean="0">
                <a:latin typeface="Cambria Math"/>
                <a:ea typeface="Cambria Math"/>
                <a:sym typeface="Symbol"/>
              </a:rPr>
              <a:t> = −</a:t>
            </a:r>
            <a:r>
              <a:rPr lang="en-US" i="1" dirty="0" smtClean="0">
                <a:latin typeface="Cambria Math"/>
                <a:ea typeface="Cambria Math"/>
                <a:sym typeface="Symbol"/>
              </a:rPr>
              <a:t>b</a:t>
            </a:r>
            <a:r>
              <a:rPr lang="en-US" dirty="0" smtClean="0">
                <a:latin typeface="Cambria Math"/>
                <a:ea typeface="Cambria Math"/>
                <a:sym typeface="Symbol"/>
              </a:rPr>
              <a:t>/</a:t>
            </a:r>
            <a:r>
              <a:rPr lang="en-US" i="1" dirty="0" smtClean="0">
                <a:latin typeface="Cambria Math"/>
                <a:ea typeface="Cambria Math"/>
                <a:sym typeface="Symbol"/>
              </a:rPr>
              <a:t>a</a:t>
            </a:r>
            <a:r>
              <a:rPr lang="en-US" dirty="0" smtClean="0">
                <a:latin typeface="Cambria Math"/>
                <a:ea typeface="Cambria Math"/>
                <a:sym typeface="Symbol"/>
              </a:rPr>
              <a:t> is a solution of </a:t>
            </a:r>
            <a:r>
              <a:rPr lang="en-US" i="1" dirty="0" err="1" smtClean="0">
                <a:latin typeface="Cambria Math"/>
                <a:ea typeface="Cambria Math"/>
                <a:sym typeface="Symbol"/>
              </a:rPr>
              <a:t>ar</a:t>
            </a:r>
            <a:r>
              <a:rPr lang="en-US" i="1" dirty="0" smtClean="0">
                <a:latin typeface="Cambria Math"/>
                <a:ea typeface="Cambria Math"/>
                <a:sym typeface="Symbol"/>
              </a:rPr>
              <a:t> </a:t>
            </a:r>
            <a:r>
              <a:rPr lang="en-US" dirty="0" smtClean="0">
                <a:latin typeface="Cambria Math"/>
                <a:ea typeface="Cambria Math"/>
                <a:sym typeface="Symbol"/>
              </a:rPr>
              <a:t>+ </a:t>
            </a:r>
            <a:r>
              <a:rPr lang="en-US" i="1" dirty="0" smtClean="0">
                <a:latin typeface="Cambria Math"/>
                <a:ea typeface="Cambria Math"/>
                <a:sym typeface="Symbol"/>
              </a:rPr>
              <a:t>b</a:t>
            </a:r>
            <a:r>
              <a:rPr lang="en-US" dirty="0" smtClean="0">
                <a:latin typeface="Cambria Math"/>
                <a:ea typeface="Cambria Math"/>
                <a:sym typeface="Symbol"/>
              </a:rPr>
              <a:t> = 0 because </a:t>
            </a:r>
            <a:r>
              <a:rPr lang="en-US" i="1" dirty="0" smtClean="0">
                <a:latin typeface="Cambria Math"/>
                <a:ea typeface="Cambria Math"/>
                <a:sym typeface="Symbol"/>
              </a:rPr>
              <a:t>a</a:t>
            </a:r>
            <a:r>
              <a:rPr lang="en-US" dirty="0" smtClean="0">
                <a:latin typeface="Cambria Math"/>
                <a:ea typeface="Cambria Math"/>
                <a:sym typeface="Symbol"/>
              </a:rPr>
              <a:t>(−</a:t>
            </a:r>
            <a:r>
              <a:rPr lang="en-US" i="1" dirty="0" smtClean="0">
                <a:latin typeface="Cambria Math"/>
                <a:ea typeface="Cambria Math"/>
                <a:sym typeface="Symbol"/>
              </a:rPr>
              <a:t>b</a:t>
            </a:r>
            <a:r>
              <a:rPr lang="en-US" dirty="0" smtClean="0">
                <a:latin typeface="Cambria Math"/>
                <a:ea typeface="Cambria Math"/>
                <a:sym typeface="Symbol"/>
              </a:rPr>
              <a:t>/</a:t>
            </a:r>
            <a:r>
              <a:rPr lang="en-US" i="1" dirty="0" smtClean="0">
                <a:latin typeface="Cambria Math"/>
                <a:ea typeface="Cambria Math"/>
                <a:sym typeface="Symbol"/>
              </a:rPr>
              <a:t>a</a:t>
            </a:r>
            <a:r>
              <a:rPr lang="en-US" dirty="0" smtClean="0">
                <a:latin typeface="Cambria Math"/>
                <a:ea typeface="Cambria Math"/>
                <a:sym typeface="Symbol"/>
              </a:rPr>
              <a:t>) + </a:t>
            </a:r>
            <a:r>
              <a:rPr lang="en-US" i="1" dirty="0" smtClean="0">
                <a:latin typeface="Cambria Math"/>
                <a:ea typeface="Cambria Math"/>
                <a:sym typeface="Symbol"/>
              </a:rPr>
              <a:t>b</a:t>
            </a:r>
            <a:r>
              <a:rPr lang="en-US" dirty="0" smtClean="0">
                <a:latin typeface="Cambria Math"/>
                <a:ea typeface="Cambria Math"/>
                <a:sym typeface="Symbol"/>
              </a:rPr>
              <a:t> = −</a:t>
            </a:r>
            <a:r>
              <a:rPr lang="en-US" i="1" dirty="0" smtClean="0">
                <a:latin typeface="Cambria Math"/>
                <a:ea typeface="Cambria Math"/>
                <a:sym typeface="Symbol"/>
              </a:rPr>
              <a:t>b</a:t>
            </a:r>
            <a:r>
              <a:rPr lang="en-US" dirty="0" smtClean="0">
                <a:latin typeface="Cambria Math"/>
                <a:ea typeface="Cambria Math"/>
                <a:sym typeface="Symbol"/>
              </a:rPr>
              <a:t> + </a:t>
            </a:r>
            <a:r>
              <a:rPr lang="en-US" i="1" dirty="0" smtClean="0">
                <a:latin typeface="Cambria Math"/>
                <a:ea typeface="Cambria Math"/>
                <a:sym typeface="Symbol"/>
              </a:rPr>
              <a:t>b</a:t>
            </a:r>
            <a:r>
              <a:rPr lang="en-US" dirty="0" smtClean="0">
                <a:latin typeface="Cambria Math"/>
                <a:ea typeface="Cambria Math"/>
                <a:sym typeface="Symbol"/>
              </a:rPr>
              <a:t> =0.</a:t>
            </a:r>
          </a:p>
          <a:p>
            <a:pPr lvl="1"/>
            <a:r>
              <a:rPr lang="en-US" dirty="0" smtClean="0">
                <a:latin typeface="Cambria Math"/>
                <a:ea typeface="Cambria Math"/>
                <a:sym typeface="Symbol"/>
              </a:rPr>
              <a:t>Uniqueness: Suppose that </a:t>
            </a:r>
            <a:r>
              <a:rPr lang="en-US" i="1" dirty="0" smtClean="0">
                <a:latin typeface="Cambria Math"/>
                <a:ea typeface="Cambria Math"/>
                <a:sym typeface="Symbol"/>
              </a:rPr>
              <a:t>s</a:t>
            </a:r>
            <a:r>
              <a:rPr lang="en-US" dirty="0" smtClean="0">
                <a:latin typeface="Cambria Math"/>
                <a:ea typeface="Cambria Math"/>
                <a:sym typeface="Symbol"/>
              </a:rPr>
              <a:t> is a real number such that   </a:t>
            </a:r>
            <a:r>
              <a:rPr lang="en-US" i="1" dirty="0" smtClean="0">
                <a:latin typeface="Cambria Math"/>
                <a:ea typeface="Cambria Math"/>
                <a:sym typeface="Symbol"/>
              </a:rPr>
              <a:t>as </a:t>
            </a:r>
            <a:r>
              <a:rPr lang="en-US" dirty="0" smtClean="0">
                <a:latin typeface="Cambria Math"/>
                <a:ea typeface="Cambria Math"/>
                <a:sym typeface="Symbol"/>
              </a:rPr>
              <a:t>+ </a:t>
            </a:r>
            <a:r>
              <a:rPr lang="en-US" i="1" dirty="0" smtClean="0">
                <a:latin typeface="Cambria Math"/>
                <a:ea typeface="Cambria Math"/>
                <a:sym typeface="Symbol"/>
              </a:rPr>
              <a:t>b</a:t>
            </a:r>
            <a:r>
              <a:rPr lang="en-US" dirty="0" smtClean="0">
                <a:latin typeface="Cambria Math"/>
                <a:ea typeface="Cambria Math"/>
                <a:sym typeface="Symbol"/>
              </a:rPr>
              <a:t> = 0. Then </a:t>
            </a:r>
            <a:r>
              <a:rPr lang="en-US" i="1" dirty="0" err="1" smtClean="0">
                <a:latin typeface="Cambria Math"/>
                <a:ea typeface="Cambria Math"/>
                <a:sym typeface="Symbol"/>
              </a:rPr>
              <a:t>ar</a:t>
            </a:r>
            <a:r>
              <a:rPr lang="en-US" dirty="0" smtClean="0">
                <a:latin typeface="Cambria Math"/>
                <a:ea typeface="Cambria Math"/>
                <a:sym typeface="Symbol"/>
              </a:rPr>
              <a:t> + </a:t>
            </a:r>
            <a:r>
              <a:rPr lang="en-US" i="1" dirty="0" smtClean="0">
                <a:latin typeface="Cambria Math"/>
                <a:ea typeface="Cambria Math"/>
                <a:sym typeface="Symbol"/>
              </a:rPr>
              <a:t>b</a:t>
            </a:r>
            <a:r>
              <a:rPr lang="en-US" dirty="0" smtClean="0">
                <a:latin typeface="Cambria Math"/>
                <a:ea typeface="Cambria Math"/>
                <a:sym typeface="Symbol"/>
              </a:rPr>
              <a:t> = </a:t>
            </a:r>
            <a:r>
              <a:rPr lang="en-US" i="1" dirty="0" smtClean="0">
                <a:latin typeface="Cambria Math"/>
                <a:ea typeface="Cambria Math"/>
                <a:sym typeface="Symbol"/>
              </a:rPr>
              <a:t>as</a:t>
            </a:r>
            <a:r>
              <a:rPr lang="en-US" dirty="0" smtClean="0">
                <a:latin typeface="Cambria Math"/>
                <a:ea typeface="Cambria Math"/>
                <a:sym typeface="Symbol"/>
              </a:rPr>
              <a:t> + </a:t>
            </a:r>
            <a:r>
              <a:rPr lang="en-US" i="1" dirty="0" smtClean="0">
                <a:latin typeface="Cambria Math"/>
                <a:ea typeface="Cambria Math"/>
                <a:sym typeface="Symbol"/>
              </a:rPr>
              <a:t>b</a:t>
            </a:r>
            <a:r>
              <a:rPr lang="en-US" dirty="0" smtClean="0">
                <a:latin typeface="Cambria Math"/>
                <a:ea typeface="Cambria Math"/>
                <a:sym typeface="Symbol"/>
              </a:rPr>
              <a:t>, where </a:t>
            </a:r>
            <a:r>
              <a:rPr lang="en-US" i="1" dirty="0" smtClean="0">
                <a:latin typeface="Cambria Math"/>
                <a:ea typeface="Cambria Math"/>
                <a:sym typeface="Symbol"/>
              </a:rPr>
              <a:t>r</a:t>
            </a:r>
            <a:r>
              <a:rPr lang="en-US" dirty="0" smtClean="0">
                <a:latin typeface="Cambria Math"/>
                <a:ea typeface="Cambria Math"/>
                <a:sym typeface="Symbol"/>
              </a:rPr>
              <a:t> = −</a:t>
            </a:r>
            <a:r>
              <a:rPr lang="en-US" i="1" dirty="0" smtClean="0">
                <a:latin typeface="Cambria Math"/>
                <a:ea typeface="Cambria Math"/>
                <a:sym typeface="Symbol"/>
              </a:rPr>
              <a:t>b</a:t>
            </a:r>
            <a:r>
              <a:rPr lang="en-US" dirty="0" smtClean="0">
                <a:latin typeface="Cambria Math"/>
                <a:ea typeface="Cambria Math"/>
                <a:sym typeface="Symbol"/>
              </a:rPr>
              <a:t>/</a:t>
            </a:r>
            <a:r>
              <a:rPr lang="en-US" i="1" dirty="0" smtClean="0">
                <a:latin typeface="Cambria Math"/>
                <a:ea typeface="Cambria Math"/>
                <a:sym typeface="Symbol"/>
              </a:rPr>
              <a:t>a</a:t>
            </a:r>
            <a:r>
              <a:rPr lang="en-US" dirty="0" smtClean="0">
                <a:latin typeface="Cambria Math"/>
                <a:ea typeface="Cambria Math"/>
                <a:sym typeface="Symbol"/>
              </a:rPr>
              <a:t>.  Subtracting </a:t>
            </a:r>
            <a:r>
              <a:rPr lang="en-US" i="1" dirty="0" smtClean="0">
                <a:latin typeface="Cambria Math"/>
                <a:ea typeface="Cambria Math"/>
                <a:sym typeface="Symbol"/>
              </a:rPr>
              <a:t>b </a:t>
            </a:r>
            <a:r>
              <a:rPr lang="en-US" dirty="0" smtClean="0">
                <a:latin typeface="Cambria Math"/>
                <a:ea typeface="Cambria Math"/>
                <a:sym typeface="Symbol"/>
              </a:rPr>
              <a:t>from both sides and dividing by </a:t>
            </a:r>
            <a:r>
              <a:rPr lang="en-US" i="1" dirty="0" smtClean="0">
                <a:latin typeface="Cambria Math"/>
                <a:ea typeface="Cambria Math"/>
                <a:sym typeface="Symbol"/>
              </a:rPr>
              <a:t>a</a:t>
            </a:r>
            <a:r>
              <a:rPr lang="en-US" dirty="0" smtClean="0">
                <a:latin typeface="Cambria Math"/>
                <a:ea typeface="Cambria Math"/>
                <a:sym typeface="Symbol"/>
              </a:rPr>
              <a:t> shows that </a:t>
            </a:r>
            <a:r>
              <a:rPr lang="en-US" i="1" dirty="0" smtClean="0">
                <a:latin typeface="Cambria Math"/>
                <a:ea typeface="Cambria Math"/>
                <a:sym typeface="Symbol"/>
              </a:rPr>
              <a:t>r</a:t>
            </a:r>
            <a:r>
              <a:rPr lang="en-US" dirty="0" smtClean="0">
                <a:latin typeface="Cambria Math"/>
                <a:ea typeface="Cambria Math"/>
                <a:sym typeface="Symbol"/>
              </a:rPr>
              <a:t> = </a:t>
            </a:r>
            <a:r>
              <a:rPr lang="en-US" i="1" dirty="0" smtClean="0">
                <a:latin typeface="Cambria Math"/>
                <a:ea typeface="Cambria Math"/>
                <a:sym typeface="Symbol"/>
              </a:rPr>
              <a:t>s</a:t>
            </a:r>
            <a:r>
              <a:rPr lang="en-US" dirty="0" smtClean="0">
                <a:latin typeface="Cambria Math"/>
                <a:ea typeface="Cambria Math"/>
                <a:sym typeface="Symbol"/>
              </a:rPr>
              <a:t>.  </a:t>
            </a:r>
            <a:endParaRPr lang="en-US" dirty="0"/>
          </a:p>
        </p:txBody>
      </p:sp>
      <p:sp>
        <p:nvSpPr>
          <p:cNvPr id="4" name="Isosceles Triangle 3"/>
          <p:cNvSpPr/>
          <p:nvPr/>
        </p:nvSpPr>
        <p:spPr>
          <a:xfrm rot="5400000" flipV="1">
            <a:off x="81534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212</a:t>
            </a:fld>
            <a:endParaRPr 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Strategies for proving </a:t>
            </a:r>
            <a:r>
              <a:rPr lang="en-US" i="1" dirty="0" smtClean="0"/>
              <a:t>p</a:t>
            </a:r>
            <a:r>
              <a:rPr lang="en-US" dirty="0" smtClean="0"/>
              <a:t> </a:t>
            </a:r>
            <a:r>
              <a:rPr lang="en-US" dirty="0" smtClean="0">
                <a:latin typeface="Cambria Math"/>
                <a:ea typeface="Cambria Math"/>
              </a:rPr>
              <a:t>→ </a:t>
            </a:r>
            <a:r>
              <a:rPr lang="en-US" i="1" dirty="0" smtClean="0">
                <a:latin typeface="Cambria Math"/>
                <a:ea typeface="Cambria Math"/>
              </a:rPr>
              <a:t>q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latin typeface="Cambria Math"/>
                <a:ea typeface="Cambria Math"/>
              </a:rPr>
              <a:t>Choose a method.</a:t>
            </a:r>
          </a:p>
          <a:p>
            <a:pPr marL="850392" lvl="1" indent="-457200">
              <a:buFont typeface="+mj-lt"/>
              <a:buAutoNum type="arabicPeriod"/>
            </a:pPr>
            <a:r>
              <a:rPr lang="en-US" dirty="0" smtClean="0">
                <a:latin typeface="Cambria Math"/>
                <a:ea typeface="Cambria Math"/>
              </a:rPr>
              <a:t>First try a direct method of proof.  </a:t>
            </a:r>
          </a:p>
          <a:p>
            <a:pPr marL="850392" lvl="1" indent="-457200">
              <a:buFont typeface="+mj-lt"/>
              <a:buAutoNum type="arabicPeriod"/>
            </a:pPr>
            <a:r>
              <a:rPr lang="en-US" dirty="0" smtClean="0">
                <a:latin typeface="Cambria Math"/>
                <a:ea typeface="Cambria Math"/>
              </a:rPr>
              <a:t>If this does not work, try an indirect method (e.g., try to prove the </a:t>
            </a:r>
            <a:r>
              <a:rPr lang="en-US" dirty="0" err="1" smtClean="0">
                <a:latin typeface="Cambria Math"/>
                <a:ea typeface="Cambria Math"/>
              </a:rPr>
              <a:t>contrapositive</a:t>
            </a:r>
            <a:r>
              <a:rPr lang="en-US" dirty="0" smtClean="0">
                <a:latin typeface="Cambria Math"/>
                <a:ea typeface="Cambria Math"/>
              </a:rPr>
              <a:t>).</a:t>
            </a:r>
          </a:p>
          <a:p>
            <a:pPr marL="484632" indent="-457200"/>
            <a:r>
              <a:rPr lang="en-US" dirty="0" smtClean="0">
                <a:latin typeface="Cambria Math"/>
                <a:ea typeface="Cambria Math"/>
              </a:rPr>
              <a:t>For whichever method you are trying, choose a strategy.</a:t>
            </a:r>
          </a:p>
          <a:p>
            <a:pPr marL="850392" lvl="1" indent="-457200">
              <a:buFont typeface="+mj-lt"/>
              <a:buAutoNum type="arabicPeriod"/>
            </a:pPr>
            <a:r>
              <a:rPr lang="en-US" dirty="0" smtClean="0"/>
              <a:t>First try </a:t>
            </a:r>
            <a:r>
              <a:rPr lang="en-US" i="1" dirty="0" smtClean="0"/>
              <a:t>forward reasoning. </a:t>
            </a:r>
            <a:r>
              <a:rPr lang="en-US" dirty="0" smtClean="0"/>
              <a:t> Start with the axioms and known theorems and construct a sequence of steps that end in the conclusion.  Start with </a:t>
            </a:r>
            <a:r>
              <a:rPr lang="en-US" i="1" dirty="0" smtClean="0"/>
              <a:t>p</a:t>
            </a:r>
            <a:r>
              <a:rPr lang="en-US" dirty="0" smtClean="0"/>
              <a:t> and prove </a:t>
            </a:r>
            <a:r>
              <a:rPr lang="en-US" i="1" dirty="0" smtClean="0"/>
              <a:t>q</a:t>
            </a:r>
            <a:r>
              <a:rPr lang="en-US" dirty="0" smtClean="0"/>
              <a:t>, or start with </a:t>
            </a:r>
            <a:r>
              <a:rPr lang="en-US" dirty="0" smtClean="0">
                <a:latin typeface="Cambria Math"/>
                <a:ea typeface="Cambria Math"/>
              </a:rPr>
              <a:t>¬</a:t>
            </a:r>
            <a:r>
              <a:rPr lang="en-US" i="1" dirty="0" smtClean="0"/>
              <a:t>q</a:t>
            </a:r>
            <a:r>
              <a:rPr lang="en-US" dirty="0" smtClean="0"/>
              <a:t> and prove </a:t>
            </a:r>
            <a:r>
              <a:rPr lang="en-US" dirty="0" smtClean="0">
                <a:latin typeface="Cambria Math"/>
                <a:ea typeface="Cambria Math"/>
              </a:rPr>
              <a:t>¬</a:t>
            </a:r>
            <a:r>
              <a:rPr lang="en-US" i="1" dirty="0" smtClean="0"/>
              <a:t>p</a:t>
            </a:r>
            <a:r>
              <a:rPr lang="en-US" dirty="0" smtClean="0"/>
              <a:t>.</a:t>
            </a:r>
          </a:p>
          <a:p>
            <a:pPr marL="850392" lvl="1" indent="-457200">
              <a:buFont typeface="+mj-lt"/>
              <a:buAutoNum type="arabicPeriod"/>
            </a:pPr>
            <a:r>
              <a:rPr lang="en-US" dirty="0" smtClean="0"/>
              <a:t>If this doesn’t work, try </a:t>
            </a:r>
            <a:r>
              <a:rPr lang="en-US" i="1" dirty="0" smtClean="0"/>
              <a:t>backward reasoning</a:t>
            </a:r>
            <a:r>
              <a:rPr lang="en-US" dirty="0" smtClean="0"/>
              <a:t>. When trying to prove </a:t>
            </a:r>
            <a:r>
              <a:rPr lang="en-US" i="1" dirty="0" smtClean="0"/>
              <a:t>q</a:t>
            </a:r>
            <a:r>
              <a:rPr lang="en-US" dirty="0" smtClean="0"/>
              <a:t>,  find a statement p that we can prove with the  property </a:t>
            </a:r>
            <a:r>
              <a:rPr lang="en-US" i="1" dirty="0" smtClean="0"/>
              <a:t>p </a:t>
            </a:r>
            <a:r>
              <a:rPr lang="en-US" dirty="0" smtClean="0">
                <a:latin typeface="Cambria Math"/>
                <a:ea typeface="Cambria Math"/>
              </a:rPr>
              <a:t>→ </a:t>
            </a:r>
            <a:r>
              <a:rPr lang="en-US" i="1" dirty="0" smtClean="0">
                <a:latin typeface="Cambria Math"/>
                <a:ea typeface="Cambria Math"/>
              </a:rPr>
              <a:t>q</a:t>
            </a:r>
            <a:r>
              <a:rPr lang="en-US" dirty="0" smtClean="0">
                <a:latin typeface="Cambria Math"/>
                <a:ea typeface="Cambria Math"/>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213</a:t>
            </a:fld>
            <a:endParaRPr 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Backward Reasoning </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dirty="0" smtClean="0"/>
              <a:t>    </a:t>
            </a:r>
            <a:r>
              <a:rPr lang="en-US" b="1" dirty="0" smtClean="0"/>
              <a:t>Example</a:t>
            </a:r>
            <a:r>
              <a:rPr lang="en-US" dirty="0" smtClean="0"/>
              <a:t>: Suppose that two people play a game taking turns removing,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2</a:t>
            </a:r>
            <a:r>
              <a:rPr lang="en-US" dirty="0" smtClean="0"/>
              <a:t>, or </a:t>
            </a:r>
            <a:r>
              <a:rPr lang="en-US" dirty="0" smtClean="0">
                <a:latin typeface="Cambria Math" pitchFamily="18" charset="0"/>
                <a:ea typeface="Cambria Math" pitchFamily="18" charset="0"/>
              </a:rPr>
              <a:t>3 </a:t>
            </a:r>
            <a:r>
              <a:rPr lang="en-US" dirty="0" smtClean="0"/>
              <a:t>stones at a time from a pile that begins with </a:t>
            </a:r>
            <a:r>
              <a:rPr lang="en-US" dirty="0" smtClean="0">
                <a:latin typeface="Cambria Math" pitchFamily="18" charset="0"/>
                <a:ea typeface="Cambria Math" pitchFamily="18" charset="0"/>
              </a:rPr>
              <a:t>15</a:t>
            </a:r>
            <a:r>
              <a:rPr lang="en-US" dirty="0" smtClean="0"/>
              <a:t> stones. The person who removes the last stone wins the game. Show that the first player can win the game no matter what the second player does.</a:t>
            </a:r>
          </a:p>
          <a:p>
            <a:pPr>
              <a:buNone/>
            </a:pPr>
            <a:endParaRPr lang="en-US" dirty="0" smtClean="0"/>
          </a:p>
          <a:p>
            <a:pPr>
              <a:buNone/>
            </a:pPr>
            <a:r>
              <a:rPr lang="en-US" dirty="0" smtClean="0"/>
              <a:t>    </a:t>
            </a:r>
            <a:r>
              <a:rPr lang="en-US" b="1" dirty="0" smtClean="0"/>
              <a:t>Proof</a:t>
            </a:r>
            <a:r>
              <a:rPr lang="en-US" dirty="0" smtClean="0"/>
              <a:t>: Let </a:t>
            </a:r>
            <a:r>
              <a:rPr lang="en-US" i="1" dirty="0" smtClean="0"/>
              <a:t>n</a:t>
            </a:r>
            <a:r>
              <a:rPr lang="en-US" dirty="0" smtClean="0"/>
              <a:t> be the last step of the game.</a:t>
            </a:r>
          </a:p>
          <a:p>
            <a:pPr lvl="1">
              <a:buNone/>
            </a:pPr>
            <a:r>
              <a:rPr lang="en-US" b="1" dirty="0" smtClean="0"/>
              <a:t>Step n:    </a:t>
            </a:r>
            <a:r>
              <a:rPr lang="en-US" dirty="0" smtClean="0"/>
              <a:t>Player</a:t>
            </a:r>
            <a:r>
              <a:rPr lang="en-US" baseline="-25000" dirty="0" smtClean="0">
                <a:latin typeface="Cambria Math" pitchFamily="18" charset="0"/>
                <a:ea typeface="Cambria Math" pitchFamily="18" charset="0"/>
              </a:rPr>
              <a:t>1</a:t>
            </a:r>
            <a:r>
              <a:rPr lang="en-US" dirty="0" smtClean="0"/>
              <a:t> can win if the pile contains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or </a:t>
            </a:r>
            <a:r>
              <a:rPr lang="en-US" dirty="0" smtClean="0">
                <a:latin typeface="Cambria Math" pitchFamily="18" charset="0"/>
                <a:ea typeface="Cambria Math" pitchFamily="18" charset="0"/>
              </a:rPr>
              <a:t>3</a:t>
            </a:r>
            <a:r>
              <a:rPr lang="en-US" dirty="0" smtClean="0"/>
              <a:t> stones. </a:t>
            </a:r>
          </a:p>
          <a:p>
            <a:pPr lvl="1">
              <a:buNone/>
            </a:pPr>
            <a:r>
              <a:rPr lang="en-US" b="1" dirty="0" smtClean="0"/>
              <a:t>Step n-</a:t>
            </a:r>
            <a:r>
              <a:rPr lang="en-US" b="1" dirty="0" smtClean="0">
                <a:latin typeface="Cambria Math" pitchFamily="18" charset="0"/>
                <a:ea typeface="Cambria Math" pitchFamily="18" charset="0"/>
              </a:rPr>
              <a:t>1</a:t>
            </a:r>
            <a:r>
              <a:rPr lang="en-US" dirty="0" smtClean="0"/>
              <a:t>: Player</a:t>
            </a:r>
            <a:r>
              <a:rPr lang="en-US" baseline="-25000" dirty="0" smtClean="0">
                <a:latin typeface="Cambria Math" pitchFamily="18" charset="0"/>
                <a:ea typeface="Cambria Math" pitchFamily="18" charset="0"/>
              </a:rPr>
              <a:t>2</a:t>
            </a:r>
            <a:r>
              <a:rPr lang="en-US" dirty="0" smtClean="0"/>
              <a:t> will have to leave such a pile if the pile that he/she is faced with has </a:t>
            </a:r>
            <a:r>
              <a:rPr lang="en-US" dirty="0" smtClean="0">
                <a:latin typeface="Cambria Math" pitchFamily="18" charset="0"/>
                <a:ea typeface="Cambria Math" pitchFamily="18" charset="0"/>
              </a:rPr>
              <a:t>4</a:t>
            </a:r>
            <a:r>
              <a:rPr lang="en-US" dirty="0" smtClean="0"/>
              <a:t> stones. </a:t>
            </a:r>
          </a:p>
          <a:p>
            <a:pPr lvl="1">
              <a:buNone/>
            </a:pPr>
            <a:r>
              <a:rPr lang="en-US" b="1" dirty="0" smtClean="0"/>
              <a:t>Step n-</a:t>
            </a:r>
            <a:r>
              <a:rPr lang="en-US" b="1" dirty="0" smtClean="0">
                <a:latin typeface="Cambria Math" pitchFamily="18" charset="0"/>
                <a:ea typeface="Cambria Math" pitchFamily="18" charset="0"/>
              </a:rPr>
              <a:t>2</a:t>
            </a:r>
            <a:r>
              <a:rPr lang="en-US" dirty="0" smtClean="0"/>
              <a:t>: Player</a:t>
            </a:r>
            <a:r>
              <a:rPr lang="en-US" baseline="-25000" dirty="0" smtClean="0">
                <a:latin typeface="Cambria Math" pitchFamily="18" charset="0"/>
                <a:ea typeface="Cambria Math" pitchFamily="18" charset="0"/>
              </a:rPr>
              <a:t>1</a:t>
            </a:r>
            <a:r>
              <a:rPr lang="en-US" dirty="0" smtClean="0"/>
              <a:t>  can leave 4 stones when there are </a:t>
            </a:r>
            <a:r>
              <a:rPr lang="en-US" dirty="0" smtClean="0">
                <a:latin typeface="Cambria Math" pitchFamily="18" charset="0"/>
                <a:ea typeface="Cambria Math" pitchFamily="18" charset="0"/>
              </a:rPr>
              <a:t>5</a:t>
            </a:r>
            <a:r>
              <a:rPr lang="en-US" dirty="0" smtClean="0"/>
              <a:t>,</a:t>
            </a:r>
            <a:r>
              <a:rPr lang="en-US" dirty="0" smtClean="0">
                <a:latin typeface="Cambria Math" pitchFamily="18" charset="0"/>
                <a:ea typeface="Cambria Math" pitchFamily="18" charset="0"/>
              </a:rPr>
              <a:t>6</a:t>
            </a:r>
            <a:r>
              <a:rPr lang="en-US" dirty="0" smtClean="0"/>
              <a:t>, or </a:t>
            </a:r>
            <a:r>
              <a:rPr lang="en-US" dirty="0" smtClean="0">
                <a:latin typeface="Cambria Math" pitchFamily="18" charset="0"/>
                <a:ea typeface="Cambria Math" pitchFamily="18" charset="0"/>
              </a:rPr>
              <a:t>7</a:t>
            </a:r>
            <a:r>
              <a:rPr lang="en-US" dirty="0" smtClean="0"/>
              <a:t> stones left at the beginning of his/her turn. </a:t>
            </a:r>
          </a:p>
          <a:p>
            <a:pPr lvl="1">
              <a:buNone/>
            </a:pPr>
            <a:r>
              <a:rPr lang="en-US" b="1" dirty="0" smtClean="0"/>
              <a:t>Step n-</a:t>
            </a:r>
            <a:r>
              <a:rPr lang="en-US" b="1" dirty="0" smtClean="0">
                <a:latin typeface="Cambria Math" pitchFamily="18" charset="0"/>
                <a:ea typeface="Cambria Math" pitchFamily="18" charset="0"/>
              </a:rPr>
              <a:t>3</a:t>
            </a:r>
            <a:r>
              <a:rPr lang="en-US" dirty="0" smtClean="0"/>
              <a:t>: Player</a:t>
            </a:r>
            <a:r>
              <a:rPr lang="en-US" baseline="-25000" dirty="0" smtClean="0">
                <a:latin typeface="Cambria Math" pitchFamily="18" charset="0"/>
                <a:ea typeface="Cambria Math" pitchFamily="18" charset="0"/>
              </a:rPr>
              <a:t>2</a:t>
            </a:r>
            <a:r>
              <a:rPr lang="en-US" dirty="0" smtClean="0"/>
              <a:t>  must leave  such a pile, if there are  8 stones . </a:t>
            </a:r>
          </a:p>
          <a:p>
            <a:pPr lvl="1">
              <a:buNone/>
            </a:pPr>
            <a:r>
              <a:rPr lang="en-US" b="1" dirty="0" smtClean="0"/>
              <a:t>Step n-</a:t>
            </a:r>
            <a:r>
              <a:rPr lang="en-US" b="1" dirty="0" smtClean="0">
                <a:latin typeface="Cambria Math" pitchFamily="18" charset="0"/>
                <a:ea typeface="Cambria Math" pitchFamily="18" charset="0"/>
              </a:rPr>
              <a:t>4</a:t>
            </a:r>
            <a:r>
              <a:rPr lang="en-US" dirty="0" smtClean="0"/>
              <a:t>: Player</a:t>
            </a:r>
            <a:r>
              <a:rPr lang="en-US" baseline="-25000" dirty="0" smtClean="0">
                <a:latin typeface="Cambria Math" pitchFamily="18" charset="0"/>
                <a:ea typeface="Cambria Math" pitchFamily="18" charset="0"/>
              </a:rPr>
              <a:t>1</a:t>
            </a:r>
            <a:r>
              <a:rPr lang="en-US" b="1" baseline="-25000" dirty="0" smtClean="0">
                <a:latin typeface="Cambria Math" pitchFamily="18" charset="0"/>
                <a:ea typeface="Cambria Math" pitchFamily="18" charset="0"/>
              </a:rPr>
              <a:t> </a:t>
            </a:r>
            <a:r>
              <a:rPr lang="en-US" dirty="0" smtClean="0"/>
              <a:t>has to have a pile with </a:t>
            </a:r>
            <a:r>
              <a:rPr lang="en-US" dirty="0" smtClean="0">
                <a:latin typeface="Cambria Math" pitchFamily="18" charset="0"/>
                <a:ea typeface="Cambria Math" pitchFamily="18" charset="0"/>
              </a:rPr>
              <a:t>9,10</a:t>
            </a:r>
            <a:r>
              <a:rPr lang="en-US" dirty="0" smtClean="0"/>
              <a:t>, or </a:t>
            </a:r>
            <a:r>
              <a:rPr lang="en-US" dirty="0" smtClean="0">
                <a:latin typeface="Cambria Math" pitchFamily="18" charset="0"/>
                <a:ea typeface="Cambria Math" pitchFamily="18" charset="0"/>
              </a:rPr>
              <a:t>11</a:t>
            </a:r>
            <a:r>
              <a:rPr lang="en-US" dirty="0" smtClean="0"/>
              <a:t> stones to ensure that there are 8 left. </a:t>
            </a:r>
          </a:p>
          <a:p>
            <a:pPr lvl="1">
              <a:buNone/>
            </a:pPr>
            <a:r>
              <a:rPr lang="en-US" b="1" dirty="0" smtClean="0"/>
              <a:t>Step n-</a:t>
            </a:r>
            <a:r>
              <a:rPr lang="en-US" b="1" dirty="0" smtClean="0">
                <a:latin typeface="Cambria Math" pitchFamily="18" charset="0"/>
                <a:ea typeface="Cambria Math" pitchFamily="18" charset="0"/>
              </a:rPr>
              <a:t>5</a:t>
            </a:r>
            <a:r>
              <a:rPr lang="en-US" dirty="0" smtClean="0"/>
              <a:t>: Player</a:t>
            </a:r>
            <a:r>
              <a:rPr lang="en-US" baseline="-25000" dirty="0" smtClean="0">
                <a:latin typeface="Cambria Math" pitchFamily="18" charset="0"/>
                <a:ea typeface="Cambria Math" pitchFamily="18" charset="0"/>
              </a:rPr>
              <a:t>2</a:t>
            </a:r>
            <a:r>
              <a:rPr lang="en-US" dirty="0" smtClean="0"/>
              <a:t>  needs to be faced with  </a:t>
            </a:r>
            <a:r>
              <a:rPr lang="en-US" dirty="0" smtClean="0">
                <a:latin typeface="Cambria Math" pitchFamily="18" charset="0"/>
                <a:ea typeface="Cambria Math" pitchFamily="18" charset="0"/>
              </a:rPr>
              <a:t>12</a:t>
            </a:r>
            <a:r>
              <a:rPr lang="en-US" dirty="0" smtClean="0"/>
              <a:t> stones to be forced to leave </a:t>
            </a:r>
            <a:r>
              <a:rPr lang="en-US" dirty="0" smtClean="0">
                <a:latin typeface="Cambria Math" pitchFamily="18" charset="0"/>
                <a:ea typeface="Cambria Math" pitchFamily="18" charset="0"/>
              </a:rPr>
              <a:t>9,10,</a:t>
            </a:r>
            <a:r>
              <a:rPr lang="en-US" dirty="0" smtClean="0"/>
              <a:t> or </a:t>
            </a:r>
            <a:r>
              <a:rPr lang="en-US" dirty="0" smtClean="0">
                <a:latin typeface="Cambria Math" pitchFamily="18" charset="0"/>
                <a:ea typeface="Cambria Math" pitchFamily="18" charset="0"/>
              </a:rPr>
              <a:t>11</a:t>
            </a:r>
            <a:r>
              <a:rPr lang="en-US" dirty="0" smtClean="0"/>
              <a:t>. </a:t>
            </a:r>
          </a:p>
          <a:p>
            <a:pPr lvl="1">
              <a:buNone/>
            </a:pPr>
            <a:r>
              <a:rPr lang="en-US" b="1" dirty="0" smtClean="0"/>
              <a:t>Step n-</a:t>
            </a:r>
            <a:r>
              <a:rPr lang="en-US" b="1" dirty="0" smtClean="0">
                <a:latin typeface="Cambria Math" pitchFamily="18" charset="0"/>
                <a:ea typeface="Cambria Math" pitchFamily="18" charset="0"/>
              </a:rPr>
              <a:t>6</a:t>
            </a:r>
            <a:r>
              <a:rPr lang="en-US" dirty="0" smtClean="0"/>
              <a:t>: Player</a:t>
            </a:r>
            <a:r>
              <a:rPr lang="en-US" baseline="-25000" dirty="0" smtClean="0">
                <a:latin typeface="Cambria Math" pitchFamily="18" charset="0"/>
                <a:ea typeface="Cambria Math" pitchFamily="18" charset="0"/>
              </a:rPr>
              <a:t>1</a:t>
            </a:r>
            <a:r>
              <a:rPr lang="en-US" b="1" baseline="-25000" dirty="0" smtClean="0">
                <a:latin typeface="Cambria Math" pitchFamily="18" charset="0"/>
                <a:ea typeface="Cambria Math" pitchFamily="18" charset="0"/>
              </a:rPr>
              <a:t>  </a:t>
            </a:r>
            <a:r>
              <a:rPr lang="en-US" dirty="0" smtClean="0"/>
              <a:t>can leave  </a:t>
            </a:r>
            <a:r>
              <a:rPr lang="en-US" dirty="0" smtClean="0">
                <a:latin typeface="Cambria Math" pitchFamily="18" charset="0"/>
                <a:ea typeface="Cambria Math" pitchFamily="18" charset="0"/>
              </a:rPr>
              <a:t>12</a:t>
            </a:r>
            <a:r>
              <a:rPr lang="en-US" dirty="0" smtClean="0"/>
              <a:t> stones by removing </a:t>
            </a:r>
            <a:r>
              <a:rPr lang="en-US" dirty="0" smtClean="0">
                <a:latin typeface="Cambria Math" pitchFamily="18" charset="0"/>
                <a:ea typeface="Cambria Math" pitchFamily="18" charset="0"/>
              </a:rPr>
              <a:t>3</a:t>
            </a:r>
            <a:r>
              <a:rPr lang="en-US" dirty="0" smtClean="0"/>
              <a:t> stones. </a:t>
            </a:r>
          </a:p>
          <a:p>
            <a:pPr>
              <a:buNone/>
            </a:pPr>
            <a:r>
              <a:rPr lang="en-US" dirty="0" smtClean="0"/>
              <a:t>    Now reasoning forward, the first player can ensure a win by removing </a:t>
            </a:r>
            <a:r>
              <a:rPr lang="en-US" dirty="0" smtClean="0">
                <a:latin typeface="Cambria Math" pitchFamily="18" charset="0"/>
                <a:ea typeface="Cambria Math" pitchFamily="18" charset="0"/>
              </a:rPr>
              <a:t>3</a:t>
            </a:r>
            <a:r>
              <a:rPr lang="en-US" dirty="0" smtClean="0"/>
              <a:t> stones and leaving </a:t>
            </a:r>
            <a:r>
              <a:rPr lang="en-US" dirty="0" smtClean="0">
                <a:latin typeface="Cambria Math" pitchFamily="18" charset="0"/>
                <a:ea typeface="Cambria Math" pitchFamily="18" charset="0"/>
              </a:rPr>
              <a:t>12</a:t>
            </a:r>
            <a:r>
              <a:rPr lang="en-US" dirty="0" smtClean="0"/>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214</a:t>
            </a:fld>
            <a:endParaRPr 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Universally Quantified Assertions</a:t>
            </a:r>
            <a:endParaRPr lang="en-US" dirty="0"/>
          </a:p>
        </p:txBody>
      </p:sp>
      <p:sp>
        <p:nvSpPr>
          <p:cNvPr id="3" name="Content Placeholder 2"/>
          <p:cNvSpPr>
            <a:spLocks noGrp="1"/>
          </p:cNvSpPr>
          <p:nvPr>
            <p:ph idx="1"/>
          </p:nvPr>
        </p:nvSpPr>
        <p:spPr/>
        <p:txBody>
          <a:bodyPr>
            <a:normAutofit lnSpcReduction="10000"/>
          </a:bodyPr>
          <a:lstStyle/>
          <a:p>
            <a:r>
              <a:rPr lang="en-US" dirty="0" smtClean="0"/>
              <a:t>To prove theorems of the form               ,assume </a:t>
            </a:r>
            <a:r>
              <a:rPr lang="en-US" i="1" dirty="0" smtClean="0"/>
              <a:t>x</a:t>
            </a:r>
            <a:r>
              <a:rPr lang="en-US" dirty="0" smtClean="0"/>
              <a:t> is an arbitrary member of the domain and show that </a:t>
            </a:r>
            <a:r>
              <a:rPr lang="en-US" i="1" dirty="0" smtClean="0"/>
              <a:t>P</a:t>
            </a:r>
            <a:r>
              <a:rPr lang="en-US" dirty="0" smtClean="0"/>
              <a:t>(</a:t>
            </a:r>
            <a:r>
              <a:rPr lang="en-US" i="1" dirty="0" smtClean="0"/>
              <a:t>x</a:t>
            </a:r>
            <a:r>
              <a:rPr lang="en-US" dirty="0" smtClean="0"/>
              <a:t>) must be true. Using UG it follows that               .</a:t>
            </a:r>
          </a:p>
          <a:p>
            <a:pPr>
              <a:buNone/>
            </a:pPr>
            <a:r>
              <a:rPr lang="en-US" dirty="0" smtClean="0"/>
              <a:t>    </a:t>
            </a:r>
            <a:r>
              <a:rPr lang="en-US" b="1" dirty="0" smtClean="0"/>
              <a:t>Example</a:t>
            </a:r>
            <a:r>
              <a:rPr lang="en-US" dirty="0" smtClean="0"/>
              <a:t>: An integer</a:t>
            </a:r>
            <a:r>
              <a:rPr lang="en-US" i="1" dirty="0" smtClean="0"/>
              <a:t> x </a:t>
            </a:r>
            <a:r>
              <a:rPr lang="en-US" dirty="0" smtClean="0"/>
              <a:t>is even if and only if </a:t>
            </a:r>
            <a:r>
              <a:rPr lang="en-US" i="1" dirty="0" smtClean="0"/>
              <a:t>x</a:t>
            </a:r>
            <a:r>
              <a:rPr lang="en-US" i="1" baseline="30000" dirty="0" smtClean="0"/>
              <a:t>2 </a:t>
            </a:r>
            <a:r>
              <a:rPr lang="en-US" dirty="0" smtClean="0"/>
              <a:t>is even</a:t>
            </a:r>
            <a:r>
              <a:rPr lang="en-US" i="1" dirty="0" smtClean="0"/>
              <a:t>. </a:t>
            </a:r>
          </a:p>
          <a:p>
            <a:pPr>
              <a:buNone/>
            </a:pPr>
            <a:r>
              <a:rPr lang="en-US" b="1" dirty="0" smtClean="0"/>
              <a:t>    Solution</a:t>
            </a:r>
            <a:r>
              <a:rPr lang="en-US" dirty="0" smtClean="0"/>
              <a:t>: The quantified assertion is </a:t>
            </a:r>
          </a:p>
          <a:p>
            <a:pPr>
              <a:buNone/>
            </a:pPr>
            <a:r>
              <a:rPr lang="en-US" dirty="0" smtClean="0"/>
              <a:t>        </a:t>
            </a:r>
            <a:r>
              <a:rPr lang="en-US" dirty="0" smtClean="0">
                <a:sym typeface="Symbol"/>
              </a:rPr>
              <a:t></a:t>
            </a:r>
            <a:r>
              <a:rPr lang="en-US" i="1" dirty="0" smtClean="0">
                <a:sym typeface="Symbol"/>
              </a:rPr>
              <a:t>x</a:t>
            </a:r>
            <a:r>
              <a:rPr lang="en-US" dirty="0" smtClean="0">
                <a:sym typeface="Symbol"/>
              </a:rPr>
              <a:t> [</a:t>
            </a:r>
            <a:r>
              <a:rPr lang="en-US" i="1" dirty="0" smtClean="0">
                <a:sym typeface="Symbol"/>
              </a:rPr>
              <a:t>x</a:t>
            </a:r>
            <a:r>
              <a:rPr lang="en-US" dirty="0" smtClean="0">
                <a:sym typeface="Symbol"/>
              </a:rPr>
              <a:t> is even </a:t>
            </a:r>
            <a:r>
              <a:rPr lang="en-US" dirty="0" smtClean="0">
                <a:sym typeface="Wingdings" pitchFamily="2" charset="2"/>
              </a:rPr>
              <a:t> </a:t>
            </a:r>
            <a:r>
              <a:rPr lang="en-US" i="1" dirty="0" smtClean="0"/>
              <a:t>x</a:t>
            </a:r>
            <a:r>
              <a:rPr lang="en-US" i="1" baseline="30000" dirty="0" smtClean="0"/>
              <a:t>2  </a:t>
            </a:r>
            <a:r>
              <a:rPr lang="en-US" dirty="0" smtClean="0"/>
              <a:t>is even]</a:t>
            </a:r>
          </a:p>
          <a:p>
            <a:pPr>
              <a:buNone/>
            </a:pPr>
            <a:r>
              <a:rPr lang="en-US" dirty="0" smtClean="0"/>
              <a:t>    We assume </a:t>
            </a:r>
            <a:r>
              <a:rPr lang="en-US" i="1" dirty="0" smtClean="0"/>
              <a:t>x</a:t>
            </a:r>
            <a:r>
              <a:rPr lang="en-US" dirty="0" smtClean="0"/>
              <a:t> is arbitrary.</a:t>
            </a:r>
          </a:p>
          <a:p>
            <a:pPr>
              <a:buNone/>
            </a:pPr>
            <a:r>
              <a:rPr lang="en-US" dirty="0" smtClean="0"/>
              <a:t>    Recall that                  is equivalent to</a:t>
            </a:r>
          </a:p>
          <a:p>
            <a:pPr>
              <a:buNone/>
            </a:pPr>
            <a:r>
              <a:rPr lang="en-US" dirty="0" smtClean="0"/>
              <a:t>    So, we have  two cases to consider. These are considered in turn.</a:t>
            </a:r>
          </a:p>
          <a:p>
            <a:pPr>
              <a:buNone/>
            </a:pPr>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5334000" y="1981200"/>
            <a:ext cx="1002506" cy="319088"/>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6324600" y="2743200"/>
            <a:ext cx="1002506" cy="319088"/>
          </a:xfrm>
          <a:prstGeom prst="rect">
            <a:avLst/>
          </a:prstGeom>
        </p:spPr>
      </p:pic>
      <p:pic>
        <p:nvPicPr>
          <p:cNvPr id="11" name="Picture 10" descr="addin_tmp.png"/>
          <p:cNvPicPr>
            <a:picLocks noChangeAspect="1"/>
          </p:cNvPicPr>
          <p:nvPr>
            <p:custDataLst>
              <p:tags r:id="rId3"/>
            </p:custDataLst>
          </p:nvPr>
        </p:nvPicPr>
        <p:blipFill>
          <a:blip r:embed="rId7" cstate="print"/>
          <a:stretch>
            <a:fillRect/>
          </a:stretch>
        </p:blipFill>
        <p:spPr>
          <a:xfrm>
            <a:off x="2667000" y="4953000"/>
            <a:ext cx="807244" cy="223838"/>
          </a:xfrm>
          <a:prstGeom prst="rect">
            <a:avLst/>
          </a:prstGeom>
        </p:spPr>
      </p:pic>
      <p:pic>
        <p:nvPicPr>
          <p:cNvPr id="10" name="Picture 9" descr="addin_tmp.png"/>
          <p:cNvPicPr>
            <a:picLocks noChangeAspect="1"/>
          </p:cNvPicPr>
          <p:nvPr>
            <p:custDataLst>
              <p:tags r:id="rId4"/>
            </p:custDataLst>
          </p:nvPr>
        </p:nvPicPr>
        <p:blipFill>
          <a:blip r:embed="rId8" cstate="print"/>
          <a:stretch>
            <a:fillRect/>
          </a:stretch>
        </p:blipFill>
        <p:spPr>
          <a:xfrm>
            <a:off x="6096000" y="4876800"/>
            <a:ext cx="2390775" cy="319088"/>
          </a:xfrm>
          <a:prstGeom prst="rect">
            <a:avLst/>
          </a:prstGeom>
        </p:spPr>
      </p:pic>
      <p:sp>
        <p:nvSpPr>
          <p:cNvPr id="8" name="TextBox 7"/>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215</a:t>
            </a:fld>
            <a:endParaRPr lang="en-US"/>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Universally Quantified Assertions</a:t>
            </a:r>
            <a:endParaRPr lang="en-US" dirty="0"/>
          </a:p>
        </p:txBody>
      </p:sp>
      <p:sp>
        <p:nvSpPr>
          <p:cNvPr id="3" name="Content Placeholder 2"/>
          <p:cNvSpPr>
            <a:spLocks noGrp="1"/>
          </p:cNvSpPr>
          <p:nvPr>
            <p:ph idx="1"/>
          </p:nvPr>
        </p:nvSpPr>
        <p:spPr/>
        <p:txBody>
          <a:bodyPr/>
          <a:lstStyle/>
          <a:p>
            <a:pPr>
              <a:buNone/>
            </a:pPr>
            <a:r>
              <a:rPr lang="en-US" b="1" dirty="0" smtClean="0"/>
              <a:t>   Case </a:t>
            </a:r>
            <a:r>
              <a:rPr lang="en-US" b="1" dirty="0" smtClean="0">
                <a:latin typeface="Cambria Math" pitchFamily="18" charset="0"/>
                <a:ea typeface="Cambria Math" pitchFamily="18" charset="0"/>
              </a:rPr>
              <a:t>1</a:t>
            </a:r>
            <a:r>
              <a:rPr lang="en-US" b="1" dirty="0" smtClean="0"/>
              <a:t>. </a:t>
            </a:r>
            <a:r>
              <a:rPr lang="en-US" dirty="0" smtClean="0"/>
              <a:t>We show that if </a:t>
            </a:r>
            <a:r>
              <a:rPr lang="en-US" i="1" dirty="0" smtClean="0"/>
              <a:t>x</a:t>
            </a:r>
            <a:r>
              <a:rPr lang="en-US" dirty="0" smtClean="0"/>
              <a:t> is even then </a:t>
            </a:r>
            <a:r>
              <a:rPr lang="en-US" i="1" dirty="0" smtClean="0"/>
              <a:t>x</a:t>
            </a:r>
            <a:r>
              <a:rPr lang="en-US" i="1" baseline="30000" dirty="0" smtClean="0"/>
              <a:t>2  </a:t>
            </a:r>
            <a:r>
              <a:rPr lang="en-US" i="1" dirty="0" smtClean="0"/>
              <a:t>is </a:t>
            </a:r>
            <a:r>
              <a:rPr lang="en-US" dirty="0" smtClean="0"/>
              <a:t>even using a direct proof (the </a:t>
            </a:r>
            <a:r>
              <a:rPr lang="en-US" i="1" dirty="0" smtClean="0"/>
              <a:t>only if </a:t>
            </a:r>
            <a:r>
              <a:rPr lang="en-US" dirty="0" smtClean="0"/>
              <a:t>part or </a:t>
            </a:r>
            <a:r>
              <a:rPr lang="en-US" i="1" dirty="0" smtClean="0"/>
              <a:t>necessity</a:t>
            </a:r>
            <a:r>
              <a:rPr lang="en-US" dirty="0" smtClean="0"/>
              <a:t>).</a:t>
            </a:r>
          </a:p>
          <a:p>
            <a:pPr>
              <a:buNone/>
            </a:pPr>
            <a:r>
              <a:rPr lang="en-US" dirty="0" smtClean="0"/>
              <a:t>   If </a:t>
            </a:r>
            <a:r>
              <a:rPr lang="en-US" i="1" dirty="0" smtClean="0"/>
              <a:t>x</a:t>
            </a:r>
            <a:r>
              <a:rPr lang="en-US" dirty="0" smtClean="0"/>
              <a:t> is even then </a:t>
            </a:r>
            <a:r>
              <a:rPr lang="en-US" i="1" dirty="0" smtClean="0"/>
              <a:t>x = 2k </a:t>
            </a:r>
            <a:r>
              <a:rPr lang="en-US" dirty="0" smtClean="0"/>
              <a:t>for some integer </a:t>
            </a:r>
            <a:r>
              <a:rPr lang="en-US" i="1" dirty="0" smtClean="0"/>
              <a:t>k</a:t>
            </a:r>
            <a:r>
              <a:rPr lang="en-US" dirty="0" smtClean="0"/>
              <a:t>.</a:t>
            </a:r>
          </a:p>
          <a:p>
            <a:pPr>
              <a:buNone/>
            </a:pPr>
            <a:r>
              <a:rPr lang="en-US" dirty="0" smtClean="0"/>
              <a:t>   Hence </a:t>
            </a:r>
            <a:r>
              <a:rPr lang="en-US" i="1" dirty="0" smtClean="0"/>
              <a:t>x</a:t>
            </a:r>
            <a:r>
              <a:rPr lang="en-US" i="1" baseline="30000" dirty="0" smtClean="0">
                <a:latin typeface="Cambria Math" pitchFamily="18" charset="0"/>
                <a:ea typeface="Cambria Math" pitchFamily="18" charset="0"/>
              </a:rPr>
              <a:t>2</a:t>
            </a:r>
            <a:r>
              <a:rPr lang="en-US" i="1" baseline="30000" dirty="0" smtClean="0"/>
              <a:t> </a:t>
            </a:r>
            <a:r>
              <a:rPr lang="en-US" i="1" dirty="0" smtClean="0"/>
              <a:t>=</a:t>
            </a:r>
            <a:r>
              <a:rPr lang="en-US" i="1" baseline="30000" dirty="0" smtClean="0"/>
              <a:t> </a:t>
            </a:r>
            <a:r>
              <a:rPr lang="en-US" i="1" dirty="0" smtClean="0"/>
              <a:t> </a:t>
            </a:r>
            <a:r>
              <a:rPr lang="en-US" i="1" dirty="0" smtClean="0">
                <a:latin typeface="Cambria Math" pitchFamily="18" charset="0"/>
                <a:ea typeface="Cambria Math" pitchFamily="18" charset="0"/>
              </a:rPr>
              <a:t>4</a:t>
            </a:r>
            <a:r>
              <a:rPr lang="en-US" i="1" dirty="0" smtClean="0"/>
              <a:t>k</a:t>
            </a:r>
            <a:r>
              <a:rPr lang="en-US" i="1" baseline="30000" dirty="0" smtClean="0">
                <a:latin typeface="Cambria Math" pitchFamily="18" charset="0"/>
                <a:ea typeface="Cambria Math" pitchFamily="18" charset="0"/>
              </a:rPr>
              <a:t>2</a:t>
            </a:r>
            <a:r>
              <a:rPr lang="en-US" i="1" dirty="0" smtClean="0"/>
              <a:t> = </a:t>
            </a:r>
            <a:r>
              <a:rPr lang="en-US" i="1" dirty="0" smtClean="0">
                <a:latin typeface="Cambria Math" pitchFamily="18" charset="0"/>
                <a:ea typeface="Cambria Math" pitchFamily="18" charset="0"/>
              </a:rPr>
              <a:t>2</a:t>
            </a:r>
            <a:r>
              <a:rPr lang="en-US" i="1" dirty="0" smtClean="0"/>
              <a:t>(</a:t>
            </a:r>
            <a:r>
              <a:rPr lang="en-US" i="1" dirty="0" smtClean="0">
                <a:latin typeface="Cambria Math" pitchFamily="18" charset="0"/>
                <a:ea typeface="Cambria Math" pitchFamily="18" charset="0"/>
              </a:rPr>
              <a:t>2</a:t>
            </a:r>
            <a:r>
              <a:rPr lang="en-US" i="1" dirty="0" smtClean="0"/>
              <a:t>k</a:t>
            </a:r>
            <a:r>
              <a:rPr lang="en-US" i="1" baseline="30000" dirty="0" smtClean="0">
                <a:latin typeface="Cambria Math" pitchFamily="18" charset="0"/>
                <a:ea typeface="Cambria Math" pitchFamily="18" charset="0"/>
              </a:rPr>
              <a:t>2</a:t>
            </a:r>
            <a:r>
              <a:rPr lang="en-US" i="1" dirty="0" smtClean="0"/>
              <a:t> </a:t>
            </a:r>
            <a:r>
              <a:rPr lang="en-US" dirty="0" smtClean="0"/>
              <a:t>) which is even since it is an integer divisible by </a:t>
            </a:r>
            <a:r>
              <a:rPr lang="en-US" dirty="0" smtClean="0">
                <a:latin typeface="Cambria Math" pitchFamily="18" charset="0"/>
                <a:ea typeface="Cambria Math" pitchFamily="18" charset="0"/>
              </a:rPr>
              <a:t>2</a:t>
            </a:r>
            <a:r>
              <a:rPr lang="en-US" dirty="0" smtClean="0"/>
              <a:t>.</a:t>
            </a:r>
          </a:p>
          <a:p>
            <a:pPr>
              <a:buNone/>
            </a:pPr>
            <a:r>
              <a:rPr lang="en-US" dirty="0" smtClean="0"/>
              <a:t>  This completes the proof of case </a:t>
            </a:r>
            <a:r>
              <a:rPr lang="en-US" dirty="0" smtClean="0">
                <a:latin typeface="Cambria Math" pitchFamily="18" charset="0"/>
                <a:ea typeface="Cambria Math" pitchFamily="18" charset="0"/>
              </a:rPr>
              <a:t>1</a:t>
            </a:r>
            <a:r>
              <a:rPr lang="en-US" dirty="0" smtClean="0"/>
              <a:t>.</a:t>
            </a:r>
          </a:p>
        </p:txBody>
      </p:sp>
      <p:sp>
        <p:nvSpPr>
          <p:cNvPr id="4" name="TextBox 3"/>
          <p:cNvSpPr txBox="1"/>
          <p:nvPr/>
        </p:nvSpPr>
        <p:spPr>
          <a:xfrm>
            <a:off x="1905000" y="6019800"/>
            <a:ext cx="3276600" cy="369332"/>
          </a:xfrm>
          <a:prstGeom prst="rect">
            <a:avLst/>
          </a:prstGeom>
          <a:noFill/>
        </p:spPr>
        <p:txBody>
          <a:bodyPr wrap="square" rtlCol="0">
            <a:spAutoFit/>
          </a:bodyPr>
          <a:lstStyle/>
          <a:p>
            <a:r>
              <a:rPr lang="en-US" i="1" dirty="0" smtClean="0"/>
              <a:t>Case </a:t>
            </a:r>
            <a:r>
              <a:rPr lang="en-US" dirty="0" smtClean="0">
                <a:latin typeface="Cambria Math" pitchFamily="18" charset="0"/>
                <a:ea typeface="Cambria Math" pitchFamily="18" charset="0"/>
              </a:rPr>
              <a:t>2</a:t>
            </a:r>
            <a:r>
              <a:rPr lang="en-US" i="1" dirty="0" smtClean="0"/>
              <a:t> on next slide</a:t>
            </a:r>
            <a:r>
              <a:rPr lang="en-US" dirty="0" smtClean="0"/>
              <a:t> </a:t>
            </a:r>
            <a:r>
              <a:rPr lang="en-US" dirty="0" smtClean="0">
                <a:sym typeface="Wingdings" pitchFamily="2" charset="2"/>
              </a:rPr>
              <a:t></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216</a:t>
            </a:fld>
            <a:endParaRPr 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Universally Quantified Assertions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Case </a:t>
            </a:r>
            <a:r>
              <a:rPr lang="en-US" b="1" dirty="0" smtClean="0">
                <a:latin typeface="Cambria Math" pitchFamily="18" charset="0"/>
                <a:ea typeface="Cambria Math" pitchFamily="18" charset="0"/>
              </a:rPr>
              <a:t>2</a:t>
            </a:r>
            <a:r>
              <a:rPr lang="en-US" b="1" dirty="0" smtClean="0"/>
              <a:t>. </a:t>
            </a:r>
            <a:r>
              <a:rPr lang="en-US" dirty="0" smtClean="0"/>
              <a:t>We show that if </a:t>
            </a:r>
            <a:r>
              <a:rPr lang="en-US" i="1" dirty="0" smtClean="0">
                <a:ea typeface="Cambria Math" pitchFamily="18" charset="0"/>
              </a:rPr>
              <a:t>x</a:t>
            </a:r>
            <a:r>
              <a:rPr lang="en-US" i="1" baseline="30000" dirty="0" smtClean="0">
                <a:latin typeface="Cambria Math" pitchFamily="18" charset="0"/>
                <a:ea typeface="Cambria Math" pitchFamily="18" charset="0"/>
              </a:rPr>
              <a:t>2 </a:t>
            </a:r>
            <a:r>
              <a:rPr lang="en-US" dirty="0" smtClean="0"/>
              <a:t>is even then </a:t>
            </a:r>
            <a:r>
              <a:rPr lang="en-US" i="1" dirty="0" smtClean="0">
                <a:ea typeface="Cambria Math" pitchFamily="18" charset="0"/>
              </a:rPr>
              <a:t>x</a:t>
            </a:r>
            <a:r>
              <a:rPr lang="en-US" i="1" baseline="30000" dirty="0" smtClean="0">
                <a:ea typeface="Cambria Math" pitchFamily="18" charset="0"/>
              </a:rPr>
              <a:t> </a:t>
            </a:r>
            <a:r>
              <a:rPr lang="en-US" i="1" baseline="30000" dirty="0" smtClean="0"/>
              <a:t> </a:t>
            </a:r>
            <a:r>
              <a:rPr lang="en-US" dirty="0" smtClean="0"/>
              <a:t>must be  even (the </a:t>
            </a:r>
            <a:r>
              <a:rPr lang="en-US" i="1" dirty="0" smtClean="0"/>
              <a:t>if </a:t>
            </a:r>
            <a:r>
              <a:rPr lang="en-US" dirty="0" smtClean="0"/>
              <a:t>part or </a:t>
            </a:r>
            <a:r>
              <a:rPr lang="en-US" i="1" dirty="0" smtClean="0"/>
              <a:t>sufficiency</a:t>
            </a:r>
            <a:r>
              <a:rPr lang="en-US" dirty="0" smtClean="0"/>
              <a:t>). We use a proof by contraposition.</a:t>
            </a:r>
          </a:p>
          <a:p>
            <a:pPr>
              <a:buNone/>
            </a:pPr>
            <a:r>
              <a:rPr lang="en-US" dirty="0" smtClean="0"/>
              <a:t>   Assume </a:t>
            </a:r>
            <a:r>
              <a:rPr lang="en-US" i="1" dirty="0" smtClean="0"/>
              <a:t>x</a:t>
            </a:r>
            <a:r>
              <a:rPr lang="en-US" dirty="0" smtClean="0"/>
              <a:t> is  not even  and then show that </a:t>
            </a:r>
            <a:r>
              <a:rPr lang="en-US" i="1" dirty="0" smtClean="0"/>
              <a:t>x</a:t>
            </a:r>
            <a:r>
              <a:rPr lang="en-US" baseline="30000" dirty="0" smtClean="0"/>
              <a:t>2</a:t>
            </a:r>
            <a:r>
              <a:rPr lang="en-US" i="1" baseline="30000" dirty="0" smtClean="0"/>
              <a:t> </a:t>
            </a:r>
            <a:r>
              <a:rPr lang="en-US" i="1" dirty="0" smtClean="0"/>
              <a:t> </a:t>
            </a:r>
            <a:r>
              <a:rPr lang="en-US" dirty="0" smtClean="0"/>
              <a:t>is not even. </a:t>
            </a:r>
          </a:p>
          <a:p>
            <a:pPr>
              <a:buNone/>
            </a:pPr>
            <a:r>
              <a:rPr lang="en-US" dirty="0" smtClean="0"/>
              <a:t>   If </a:t>
            </a:r>
            <a:r>
              <a:rPr lang="en-US" i="1" dirty="0" smtClean="0"/>
              <a:t>x</a:t>
            </a:r>
            <a:r>
              <a:rPr lang="en-US" dirty="0" smtClean="0"/>
              <a:t> is not even then it must be odd. So, </a:t>
            </a:r>
            <a:r>
              <a:rPr lang="en-US" i="1" dirty="0" smtClean="0">
                <a:ea typeface="Cambria Math" pitchFamily="18" charset="0"/>
              </a:rPr>
              <a:t>x</a:t>
            </a:r>
            <a:r>
              <a:rPr lang="en-US" dirty="0" smtClean="0">
                <a:latin typeface="Cambria Math" pitchFamily="18" charset="0"/>
                <a:ea typeface="Cambria Math" pitchFamily="18" charset="0"/>
              </a:rPr>
              <a:t> = 2</a:t>
            </a:r>
            <a:r>
              <a:rPr lang="en-US" i="1" dirty="0" smtClean="0">
                <a:latin typeface="Cambria Math" pitchFamily="18" charset="0"/>
                <a:ea typeface="Cambria Math" pitchFamily="18" charset="0"/>
              </a:rPr>
              <a:t>k</a:t>
            </a:r>
            <a:r>
              <a:rPr lang="en-US" dirty="0" smtClean="0">
                <a:latin typeface="Cambria Math" pitchFamily="18" charset="0"/>
                <a:ea typeface="Cambria Math" pitchFamily="18" charset="0"/>
              </a:rPr>
              <a:t> + 1 </a:t>
            </a:r>
            <a:r>
              <a:rPr lang="en-US" dirty="0" smtClean="0"/>
              <a:t>for some </a:t>
            </a:r>
            <a:r>
              <a:rPr lang="en-US" i="1" dirty="0" smtClean="0"/>
              <a:t>k</a:t>
            </a:r>
            <a:r>
              <a:rPr lang="en-US" dirty="0" smtClean="0"/>
              <a:t>. Then  </a:t>
            </a:r>
            <a:r>
              <a:rPr lang="en-US" i="1" dirty="0" smtClean="0">
                <a:ea typeface="Cambria Math" pitchFamily="18" charset="0"/>
              </a:rPr>
              <a:t>x</a:t>
            </a:r>
            <a:r>
              <a:rPr lang="en-US" i="1" baseline="30000" dirty="0" smtClean="0">
                <a:latin typeface="Cambria Math" pitchFamily="18" charset="0"/>
                <a:ea typeface="Cambria Math" pitchFamily="18" charset="0"/>
              </a:rPr>
              <a:t>2 </a:t>
            </a:r>
            <a:r>
              <a:rPr lang="en-US" i="1" dirty="0" smtClean="0">
                <a:latin typeface="Cambria Math" pitchFamily="18" charset="0"/>
                <a:ea typeface="Cambria Math" pitchFamily="18" charset="0"/>
              </a:rPr>
              <a:t>=</a:t>
            </a:r>
            <a:r>
              <a:rPr lang="en-US" i="1" baseline="30000" dirty="0" smtClean="0">
                <a:latin typeface="Cambria Math" pitchFamily="18" charset="0"/>
                <a:ea typeface="Cambria Math" pitchFamily="18" charset="0"/>
              </a:rPr>
              <a:t> </a:t>
            </a:r>
            <a:r>
              <a:rPr lang="en-US" i="1" dirty="0" smtClean="0">
                <a:latin typeface="Cambria Math" pitchFamily="18" charset="0"/>
                <a:ea typeface="Cambria Math" pitchFamily="18" charset="0"/>
              </a:rPr>
              <a:t>  (2k </a:t>
            </a:r>
            <a:r>
              <a:rPr lang="en-US" dirty="0" smtClean="0">
                <a:latin typeface="Cambria Math" pitchFamily="18" charset="0"/>
                <a:ea typeface="Cambria Math" pitchFamily="18" charset="0"/>
              </a:rPr>
              <a:t>+ 1)</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 4k</a:t>
            </a:r>
            <a:r>
              <a:rPr lang="en-US" i="1" baseline="30000"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+ 4</a:t>
            </a:r>
            <a:r>
              <a:rPr lang="en-US" i="1" dirty="0" smtClean="0">
                <a:latin typeface="Cambria Math" pitchFamily="18" charset="0"/>
                <a:ea typeface="Cambria Math" pitchFamily="18" charset="0"/>
              </a:rPr>
              <a:t>k</a:t>
            </a:r>
            <a:r>
              <a:rPr lang="en-US" dirty="0" smtClean="0">
                <a:latin typeface="Cambria Math" pitchFamily="18" charset="0"/>
                <a:ea typeface="Cambria Math" pitchFamily="18" charset="0"/>
              </a:rPr>
              <a:t> + 1 =  2(2</a:t>
            </a:r>
            <a:r>
              <a:rPr lang="en-US" i="1" dirty="0" smtClean="0">
                <a:latin typeface="Cambria Math" pitchFamily="18" charset="0"/>
                <a:ea typeface="Cambria Math" pitchFamily="18" charset="0"/>
              </a:rPr>
              <a:t>k</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+ 2k) + 1</a:t>
            </a:r>
          </a:p>
          <a:p>
            <a:pPr>
              <a:buNone/>
            </a:pPr>
            <a:r>
              <a:rPr lang="en-US" dirty="0" smtClean="0"/>
              <a:t>    which is odd and hence not even. This completes the proof of case </a:t>
            </a:r>
            <a:r>
              <a:rPr lang="en-US" dirty="0" smtClean="0">
                <a:latin typeface="Cambria Math" pitchFamily="18" charset="0"/>
                <a:ea typeface="Cambria Math" pitchFamily="18" charset="0"/>
              </a:rPr>
              <a:t>2</a:t>
            </a:r>
            <a:r>
              <a:rPr lang="en-US" dirty="0" smtClean="0"/>
              <a:t>.</a:t>
            </a:r>
          </a:p>
          <a:p>
            <a:pPr>
              <a:buNone/>
            </a:pPr>
            <a:r>
              <a:rPr lang="en-US" dirty="0" smtClean="0"/>
              <a:t>   Since </a:t>
            </a:r>
            <a:r>
              <a:rPr lang="en-US" i="1" dirty="0" smtClean="0"/>
              <a:t>x</a:t>
            </a:r>
            <a:r>
              <a:rPr lang="en-US" dirty="0" smtClean="0"/>
              <a:t> was arbitrary, the result follows by UG.</a:t>
            </a:r>
          </a:p>
          <a:p>
            <a:pPr>
              <a:buNone/>
            </a:pPr>
            <a:r>
              <a:rPr lang="en-US" dirty="0" smtClean="0"/>
              <a:t>   Therefore we have shown that </a:t>
            </a:r>
            <a:r>
              <a:rPr lang="en-US" i="1" dirty="0" smtClean="0"/>
              <a:t>x</a:t>
            </a:r>
            <a:r>
              <a:rPr lang="en-US" dirty="0" smtClean="0"/>
              <a:t> is even if and only if  </a:t>
            </a:r>
            <a:r>
              <a:rPr lang="en-US" i="1" dirty="0" smtClean="0"/>
              <a:t>x</a:t>
            </a:r>
            <a:r>
              <a:rPr lang="en-US" baseline="30000" dirty="0" smtClean="0">
                <a:latin typeface="Cambria Math" pitchFamily="18" charset="0"/>
                <a:ea typeface="Cambria Math" pitchFamily="18" charset="0"/>
              </a:rPr>
              <a:t>2</a:t>
            </a:r>
            <a:r>
              <a:rPr lang="en-US" baseline="30000" dirty="0" smtClean="0"/>
              <a:t> </a:t>
            </a:r>
            <a:r>
              <a:rPr lang="en-US" dirty="0" smtClean="0"/>
              <a:t>is even</a:t>
            </a:r>
            <a:r>
              <a:rPr lang="en-US" i="1" dirty="0" smtClean="0"/>
              <a:t>. </a:t>
            </a:r>
          </a:p>
          <a:p>
            <a:pPr>
              <a:buNone/>
            </a:pPr>
            <a:r>
              <a:rPr lang="en-US" i="1" dirty="0" smtClean="0"/>
              <a:t>  </a:t>
            </a:r>
            <a:endParaRPr lang="en-US" b="1" dirty="0" smtClean="0"/>
          </a:p>
        </p:txBody>
      </p:sp>
      <p:sp>
        <p:nvSpPr>
          <p:cNvPr id="4" name="Isosceles Triangle 3"/>
          <p:cNvSpPr/>
          <p:nvPr/>
        </p:nvSpPr>
        <p:spPr>
          <a:xfrm rot="5400000" flipV="1">
            <a:off x="82296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217</a:t>
            </a:fld>
            <a:endParaRPr 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and Disproof: </a:t>
            </a:r>
            <a:r>
              <a:rPr lang="en-US" dirty="0" err="1" smtClean="0"/>
              <a:t>Tilings</a:t>
            </a:r>
            <a:endParaRPr lang="en-US" dirty="0"/>
          </a:p>
        </p:txBody>
      </p:sp>
      <p:sp>
        <p:nvSpPr>
          <p:cNvPr id="3" name="Content Placeholder 2"/>
          <p:cNvSpPr>
            <a:spLocks noGrp="1"/>
          </p:cNvSpPr>
          <p:nvPr>
            <p:ph idx="1"/>
          </p:nvPr>
        </p:nvSpPr>
        <p:spPr/>
        <p:txBody>
          <a:bodyPr/>
          <a:lstStyle/>
          <a:p>
            <a:pPr>
              <a:buNone/>
            </a:pPr>
            <a:r>
              <a:rPr lang="en-US" b="1" dirty="0" smtClean="0"/>
              <a:t>Example </a:t>
            </a:r>
            <a:r>
              <a:rPr lang="en-US" b="1" dirty="0" smtClean="0">
                <a:latin typeface="Cambria Math" pitchFamily="18" charset="0"/>
                <a:ea typeface="Cambria Math" pitchFamily="18" charset="0"/>
              </a:rPr>
              <a:t>1</a:t>
            </a:r>
            <a:r>
              <a:rPr lang="en-US" dirty="0" smtClean="0"/>
              <a:t>: Can we tile the standard checkerboard using dominos?</a:t>
            </a:r>
          </a:p>
          <a:p>
            <a:pPr>
              <a:buNone/>
            </a:pPr>
            <a:r>
              <a:rPr lang="en-US" b="1" dirty="0" smtClean="0"/>
              <a:t>Solution</a:t>
            </a:r>
            <a:r>
              <a:rPr lang="en-US" dirty="0" smtClean="0"/>
              <a:t>: Yes! One example provides a constructive existence proof.</a:t>
            </a:r>
            <a:endParaRPr lang="en-US" dirty="0"/>
          </a:p>
        </p:txBody>
      </p:sp>
      <p:pic>
        <p:nvPicPr>
          <p:cNvPr id="4" name="Picture 3" descr="0114.jpg"/>
          <p:cNvPicPr>
            <a:picLocks noChangeAspect="1"/>
          </p:cNvPicPr>
          <p:nvPr/>
        </p:nvPicPr>
        <p:blipFill>
          <a:blip r:embed="rId2" cstate="print"/>
          <a:stretch>
            <a:fillRect/>
          </a:stretch>
        </p:blipFill>
        <p:spPr>
          <a:xfrm>
            <a:off x="990600" y="3810000"/>
            <a:ext cx="2056729" cy="2057400"/>
          </a:xfrm>
          <a:prstGeom prst="rect">
            <a:avLst/>
          </a:prstGeom>
        </p:spPr>
      </p:pic>
      <p:pic>
        <p:nvPicPr>
          <p:cNvPr id="5" name="Picture 4" descr="0115.jpg"/>
          <p:cNvPicPr>
            <a:picLocks noChangeAspect="1"/>
          </p:cNvPicPr>
          <p:nvPr/>
        </p:nvPicPr>
        <p:blipFill>
          <a:blip r:embed="rId3" cstate="print"/>
          <a:stretch>
            <a:fillRect/>
          </a:stretch>
        </p:blipFill>
        <p:spPr>
          <a:xfrm>
            <a:off x="3657600" y="3810000"/>
            <a:ext cx="574548" cy="1011936"/>
          </a:xfrm>
          <a:prstGeom prst="rect">
            <a:avLst/>
          </a:prstGeom>
        </p:spPr>
      </p:pic>
      <p:pic>
        <p:nvPicPr>
          <p:cNvPr id="6" name="Picture 5" descr="0116.jpg"/>
          <p:cNvPicPr>
            <a:picLocks noChangeAspect="1"/>
          </p:cNvPicPr>
          <p:nvPr/>
        </p:nvPicPr>
        <p:blipFill>
          <a:blip r:embed="rId4" cstate="print"/>
          <a:stretch>
            <a:fillRect/>
          </a:stretch>
        </p:blipFill>
        <p:spPr>
          <a:xfrm>
            <a:off x="5791200" y="3810000"/>
            <a:ext cx="1905000" cy="2011052"/>
          </a:xfrm>
          <a:prstGeom prst="rect">
            <a:avLst/>
          </a:prstGeom>
        </p:spPr>
      </p:pic>
      <p:sp>
        <p:nvSpPr>
          <p:cNvPr id="7" name="TextBox 6"/>
          <p:cNvSpPr txBox="1"/>
          <p:nvPr/>
        </p:nvSpPr>
        <p:spPr>
          <a:xfrm>
            <a:off x="609600" y="5867400"/>
            <a:ext cx="3200400" cy="369332"/>
          </a:xfrm>
          <a:prstGeom prst="rect">
            <a:avLst/>
          </a:prstGeom>
          <a:noFill/>
        </p:spPr>
        <p:txBody>
          <a:bodyPr wrap="square" rtlCol="0">
            <a:spAutoFit/>
          </a:bodyPr>
          <a:lstStyle/>
          <a:p>
            <a:r>
              <a:rPr lang="en-US" dirty="0" smtClean="0"/>
              <a:t>The Standard Checkerboard</a:t>
            </a:r>
            <a:endParaRPr lang="en-US" dirty="0"/>
          </a:p>
        </p:txBody>
      </p:sp>
      <p:sp>
        <p:nvSpPr>
          <p:cNvPr id="8" name="TextBox 7"/>
          <p:cNvSpPr txBox="1"/>
          <p:nvPr/>
        </p:nvSpPr>
        <p:spPr>
          <a:xfrm>
            <a:off x="3352800" y="4876800"/>
            <a:ext cx="1752600" cy="369332"/>
          </a:xfrm>
          <a:prstGeom prst="rect">
            <a:avLst/>
          </a:prstGeom>
          <a:noFill/>
        </p:spPr>
        <p:txBody>
          <a:bodyPr wrap="square" rtlCol="0">
            <a:spAutoFit/>
          </a:bodyPr>
          <a:lstStyle/>
          <a:p>
            <a:r>
              <a:rPr lang="en-US" dirty="0" smtClean="0"/>
              <a:t>Two Dominoes</a:t>
            </a:r>
            <a:endParaRPr lang="en-US" dirty="0"/>
          </a:p>
        </p:txBody>
      </p:sp>
      <p:sp>
        <p:nvSpPr>
          <p:cNvPr id="9" name="TextBox 8"/>
          <p:cNvSpPr txBox="1"/>
          <p:nvPr/>
        </p:nvSpPr>
        <p:spPr>
          <a:xfrm>
            <a:off x="5715000" y="5943600"/>
            <a:ext cx="2514600" cy="369332"/>
          </a:xfrm>
          <a:prstGeom prst="rect">
            <a:avLst/>
          </a:prstGeom>
          <a:noFill/>
        </p:spPr>
        <p:txBody>
          <a:bodyPr wrap="square" rtlCol="0">
            <a:spAutoFit/>
          </a:bodyPr>
          <a:lstStyle/>
          <a:p>
            <a:r>
              <a:rPr lang="en-US" dirty="0" smtClean="0"/>
              <a:t>One Possible Solution</a:t>
            </a:r>
            <a:endParaRPr lang="en-US" dirty="0"/>
          </a:p>
        </p:txBody>
      </p:sp>
      <p:sp>
        <p:nvSpPr>
          <p:cNvPr id="10" name="Slide Number Placeholder 9"/>
          <p:cNvSpPr>
            <a:spLocks noGrp="1"/>
          </p:cNvSpPr>
          <p:nvPr>
            <p:ph type="sldNum" sz="quarter" idx="12"/>
          </p:nvPr>
        </p:nvSpPr>
        <p:spPr/>
        <p:txBody>
          <a:bodyPr/>
          <a:lstStyle/>
          <a:p>
            <a:fld id="{9CA217EF-0505-4C33-BB20-8A8DF2039023}" type="slidenum">
              <a:rPr lang="en-US" smtClean="0"/>
              <a:pPr/>
              <a:t>218</a:t>
            </a:fld>
            <a:endParaRPr 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Tilings</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Can we tile a checkerboard obtained by removing one of the four corner squares of a standard checkerboard?</a:t>
            </a:r>
          </a:p>
          <a:p>
            <a:pPr>
              <a:buNone/>
            </a:pPr>
            <a:r>
              <a:rPr lang="en-US" dirty="0" smtClean="0"/>
              <a:t>    </a:t>
            </a:r>
            <a:r>
              <a:rPr lang="en-US" b="1" dirty="0" smtClean="0"/>
              <a:t>Solution</a:t>
            </a:r>
            <a:r>
              <a:rPr lang="en-US" dirty="0" smtClean="0"/>
              <a:t>: </a:t>
            </a:r>
          </a:p>
          <a:p>
            <a:r>
              <a:rPr lang="en-US" dirty="0" smtClean="0"/>
              <a:t>Our checkerboard has </a:t>
            </a:r>
            <a:r>
              <a:rPr lang="en-US" dirty="0" smtClean="0">
                <a:latin typeface="Cambria Math" pitchFamily="18" charset="0"/>
                <a:ea typeface="Cambria Math" pitchFamily="18" charset="0"/>
              </a:rPr>
              <a:t>64 </a:t>
            </a:r>
            <a:r>
              <a:rPr lang="en-US" dirty="0" smtClean="0">
                <a:latin typeface="Cambria Math"/>
                <a:ea typeface="Cambria Math"/>
              </a:rPr>
              <a:t>−</a:t>
            </a:r>
            <a:r>
              <a:rPr lang="en-US" dirty="0" smtClean="0">
                <a:latin typeface="Cambria Math" pitchFamily="18" charset="0"/>
                <a:ea typeface="Cambria Math" pitchFamily="18" charset="0"/>
              </a:rPr>
              <a:t> 1</a:t>
            </a:r>
            <a:r>
              <a:rPr lang="en-US" dirty="0" smtClean="0"/>
              <a:t> = </a:t>
            </a:r>
            <a:r>
              <a:rPr lang="en-US" dirty="0" smtClean="0">
                <a:latin typeface="Cambria Math" pitchFamily="18" charset="0"/>
                <a:ea typeface="Cambria Math" pitchFamily="18" charset="0"/>
              </a:rPr>
              <a:t>63</a:t>
            </a:r>
            <a:r>
              <a:rPr lang="en-US" dirty="0" smtClean="0"/>
              <a:t> squares. </a:t>
            </a:r>
          </a:p>
          <a:p>
            <a:r>
              <a:rPr lang="en-US" dirty="0" smtClean="0"/>
              <a:t>Since each domino has two squares, a board with a tiling must have an even number of squares.</a:t>
            </a:r>
          </a:p>
          <a:p>
            <a:r>
              <a:rPr lang="en-US" dirty="0" smtClean="0"/>
              <a:t>The number  63 is not even. </a:t>
            </a:r>
          </a:p>
          <a:p>
            <a:r>
              <a:rPr lang="en-US" dirty="0" smtClean="0"/>
              <a:t>We have a contradiction.</a:t>
            </a:r>
          </a:p>
          <a:p>
            <a:endParaRPr lang="en-US" dirty="0"/>
          </a:p>
        </p:txBody>
      </p:sp>
      <p:sp>
        <p:nvSpPr>
          <p:cNvPr id="8" name="Isosceles Triangle 7"/>
          <p:cNvSpPr/>
          <p:nvPr/>
        </p:nvSpPr>
        <p:spPr>
          <a:xfrm rot="5400000" flipV="1">
            <a:off x="8153400" y="5715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219</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Biconditional</a:t>
            </a:r>
            <a:r>
              <a:rPr lang="en-US" dirty="0" smtClean="0"/>
              <a:t> or equivalence</a:t>
            </a:r>
            <a:endParaRPr lang="en-US" dirty="0"/>
          </a:p>
        </p:txBody>
      </p:sp>
      <p:sp>
        <p:nvSpPr>
          <p:cNvPr id="3" name="Content Placeholder 2"/>
          <p:cNvSpPr>
            <a:spLocks noGrp="1"/>
          </p:cNvSpPr>
          <p:nvPr>
            <p:ph idx="1"/>
          </p:nvPr>
        </p:nvSpPr>
        <p:spPr/>
        <p:txBody>
          <a:bodyPr>
            <a:normAutofit/>
          </a:bodyPr>
          <a:lstStyle/>
          <a:p>
            <a:r>
              <a:rPr lang="en-US" sz="2000" dirty="0" smtClean="0"/>
              <a:t>If </a:t>
            </a:r>
            <a:r>
              <a:rPr lang="en-US" sz="2000" i="1" dirty="0" smtClean="0">
                <a:latin typeface="Cambria Math" pitchFamily="18" charset="0"/>
                <a:ea typeface="Cambria Math" pitchFamily="18" charset="0"/>
              </a:rPr>
              <a:t>p</a:t>
            </a:r>
            <a:r>
              <a:rPr lang="en-US" sz="2000" dirty="0" smtClean="0"/>
              <a:t>  and </a:t>
            </a:r>
            <a:r>
              <a:rPr lang="en-US" sz="2000" i="1" dirty="0" smtClean="0">
                <a:latin typeface="Cambria Math" pitchFamily="18" charset="0"/>
                <a:ea typeface="Cambria Math" pitchFamily="18" charset="0"/>
              </a:rPr>
              <a:t>q</a:t>
            </a:r>
            <a:r>
              <a:rPr lang="en-US" sz="2000" dirty="0" smtClean="0"/>
              <a:t>  are propositions, then  we can form the </a:t>
            </a:r>
            <a:r>
              <a:rPr lang="en-US" sz="2000" i="1" dirty="0" err="1" smtClean="0"/>
              <a:t>biconditional</a:t>
            </a:r>
            <a:r>
              <a:rPr lang="en-US" sz="2000" dirty="0" smtClean="0"/>
              <a:t> (or</a:t>
            </a:r>
            <a:r>
              <a:rPr lang="en-US" sz="2000" i="1" dirty="0" smtClean="0"/>
              <a:t> equivalence</a:t>
            </a:r>
            <a:r>
              <a:rPr lang="en-US" sz="2000" dirty="0" smtClean="0"/>
              <a:t>)</a:t>
            </a:r>
            <a:r>
              <a:rPr lang="en-US" sz="2000" i="1" dirty="0" smtClean="0"/>
              <a:t> </a:t>
            </a:r>
            <a:r>
              <a:rPr lang="en-US" sz="2000" dirty="0" smtClean="0"/>
              <a:t>proposition </a:t>
            </a:r>
            <a:r>
              <a:rPr lang="en-US" sz="2000" i="1" dirty="0" smtClean="0">
                <a:latin typeface="Cambria Math" pitchFamily="18" charset="0"/>
                <a:ea typeface="Cambria Math" pitchFamily="18" charset="0"/>
              </a:rPr>
              <a:t>p </a:t>
            </a:r>
            <a:r>
              <a:rPr lang="en-US" sz="2000" dirty="0" smtClean="0">
                <a:latin typeface="Cambria Math"/>
                <a:ea typeface="Cambria Math"/>
              </a:rPr>
              <a:t>↔</a:t>
            </a:r>
            <a:r>
              <a:rPr lang="en-US" sz="2000" i="1" dirty="0" smtClean="0">
                <a:latin typeface="Cambria Math" pitchFamily="18" charset="0"/>
                <a:ea typeface="Cambria Math" pitchFamily="18" charset="0"/>
              </a:rPr>
              <a:t>q</a:t>
            </a:r>
            <a:r>
              <a:rPr lang="en-US" sz="2000" dirty="0" smtClean="0"/>
              <a:t> , read as “</a:t>
            </a:r>
            <a:r>
              <a:rPr lang="en-US" sz="2000" i="1" dirty="0" smtClean="0">
                <a:latin typeface="Cambria Math" pitchFamily="18" charset="0"/>
                <a:ea typeface="Cambria Math" pitchFamily="18" charset="0"/>
              </a:rPr>
              <a:t>p</a:t>
            </a:r>
            <a:r>
              <a:rPr lang="en-US" sz="2000" dirty="0" smtClean="0"/>
              <a:t>  if and only if </a:t>
            </a:r>
            <a:r>
              <a:rPr lang="en-US" sz="2000" i="1" dirty="0" smtClean="0">
                <a:latin typeface="Cambria Math" pitchFamily="18" charset="0"/>
                <a:ea typeface="Cambria Math" pitchFamily="18" charset="0"/>
              </a:rPr>
              <a:t>q</a:t>
            </a:r>
            <a:r>
              <a:rPr lang="en-US" sz="2000" dirty="0" smtClean="0"/>
              <a:t> .” </a:t>
            </a:r>
          </a:p>
          <a:p>
            <a:r>
              <a:rPr lang="en-US" sz="2000" dirty="0" smtClean="0"/>
              <a:t>The  </a:t>
            </a:r>
            <a:r>
              <a:rPr lang="en-US" sz="2000" dirty="0" err="1" smtClean="0"/>
              <a:t>biconditional</a:t>
            </a:r>
            <a:r>
              <a:rPr lang="en-US" sz="2000" dirty="0" smtClean="0"/>
              <a:t> </a:t>
            </a:r>
            <a:r>
              <a:rPr lang="en-US" sz="2000" i="1" dirty="0" smtClean="0">
                <a:latin typeface="Cambria Math" pitchFamily="18" charset="0"/>
                <a:ea typeface="Cambria Math" pitchFamily="18" charset="0"/>
              </a:rPr>
              <a:t>p </a:t>
            </a:r>
            <a:r>
              <a:rPr lang="en-US" sz="2000" dirty="0" smtClean="0">
                <a:latin typeface="Cambria Math"/>
                <a:ea typeface="Cambria Math"/>
              </a:rPr>
              <a:t>↔</a:t>
            </a:r>
            <a:r>
              <a:rPr lang="en-US" sz="2000" i="1" dirty="0" smtClean="0">
                <a:latin typeface="Cambria Math" pitchFamily="18" charset="0"/>
                <a:ea typeface="Cambria Math" pitchFamily="18" charset="0"/>
              </a:rPr>
              <a:t>q</a:t>
            </a:r>
            <a:r>
              <a:rPr lang="en-US" sz="2000" dirty="0" smtClean="0"/>
              <a:t>  denotes the proposition with this truth table:</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200" dirty="0" smtClean="0"/>
              <a:t> If </a:t>
            </a:r>
            <a:r>
              <a:rPr lang="en-US" sz="2200" i="1" dirty="0" smtClean="0">
                <a:latin typeface="Cambria Math" pitchFamily="18" charset="0"/>
                <a:ea typeface="Cambria Math" pitchFamily="18" charset="0"/>
              </a:rPr>
              <a:t>p</a:t>
            </a:r>
            <a:r>
              <a:rPr lang="en-US" sz="2200" dirty="0" smtClean="0"/>
              <a:t>  denotes “I am at home.” and </a:t>
            </a:r>
            <a:r>
              <a:rPr lang="en-US" sz="2200" i="1" dirty="0" smtClean="0">
                <a:latin typeface="Cambria Math" pitchFamily="18" charset="0"/>
                <a:ea typeface="Cambria Math" pitchFamily="18" charset="0"/>
              </a:rPr>
              <a:t>q</a:t>
            </a:r>
            <a:r>
              <a:rPr lang="en-US" sz="2200" dirty="0" smtClean="0"/>
              <a:t>   denotes “It is raining.” then </a:t>
            </a:r>
            <a:r>
              <a:rPr lang="en-US" sz="2200" i="1" dirty="0" smtClean="0">
                <a:latin typeface="Cambria Math" pitchFamily="18" charset="0"/>
                <a:ea typeface="Cambria Math" pitchFamily="18" charset="0"/>
              </a:rPr>
              <a:t>p </a:t>
            </a:r>
            <a:r>
              <a:rPr lang="en-US" sz="2200" dirty="0" smtClean="0">
                <a:latin typeface="Cambria Math"/>
                <a:ea typeface="Cambria Math"/>
              </a:rPr>
              <a:t>↔</a:t>
            </a:r>
            <a:r>
              <a:rPr lang="en-US" sz="2200" i="1" dirty="0" smtClean="0">
                <a:latin typeface="Cambria Math" pitchFamily="18" charset="0"/>
                <a:ea typeface="Cambria Math" pitchFamily="18" charset="0"/>
              </a:rPr>
              <a:t>q</a:t>
            </a:r>
            <a:r>
              <a:rPr lang="en-US" sz="2200" dirty="0" smtClean="0"/>
              <a:t>   denotes “I am at home if and only if it is raining.”</a:t>
            </a:r>
          </a:p>
        </p:txBody>
      </p:sp>
      <p:graphicFrame>
        <p:nvGraphicFramePr>
          <p:cNvPr id="13" name="Content Placeholder 3"/>
          <p:cNvGraphicFramePr>
            <a:graphicFrameLocks/>
          </p:cNvGraphicFramePr>
          <p:nvPr/>
        </p:nvGraphicFramePr>
        <p:xfrm>
          <a:off x="1600200" y="3124200"/>
          <a:ext cx="5791200" cy="1828800"/>
        </p:xfrm>
        <a:graphic>
          <a:graphicData uri="http://schemas.openxmlformats.org/drawingml/2006/table">
            <a:tbl>
              <a:tblPr firstRow="1" bandRow="1">
                <a:tableStyleId>{5C22544A-7EE6-4342-B048-85BDC9FD1C3A}</a:tableStyleId>
              </a:tblPr>
              <a:tblGrid>
                <a:gridCol w="1930400"/>
                <a:gridCol w="1930400"/>
                <a:gridCol w="1930400"/>
              </a:tblGrid>
              <a:tr h="299720">
                <a:tc>
                  <a:txBody>
                    <a:bodyPr/>
                    <a:lstStyle/>
                    <a:p>
                      <a:r>
                        <a:rPr lang="en-US" sz="1800" i="1" dirty="0" smtClean="0">
                          <a:latin typeface="Cambria Math" pitchFamily="18" charset="0"/>
                          <a:ea typeface="Cambria Math" pitchFamily="18" charset="0"/>
                        </a:rPr>
                        <a:t>p</a:t>
                      </a:r>
                      <a:endParaRPr lang="en-US" dirty="0"/>
                    </a:p>
                  </a:txBody>
                  <a:tcPr marL="91441" marR="91441"/>
                </a:tc>
                <a:tc>
                  <a:txBody>
                    <a:bodyPr/>
                    <a:lstStyle/>
                    <a:p>
                      <a:r>
                        <a:rPr lang="en-US" sz="1800" i="1" dirty="0" smtClean="0">
                          <a:latin typeface="Cambria Math" pitchFamily="18" charset="0"/>
                          <a:ea typeface="Cambria Math" pitchFamily="18" charset="0"/>
                        </a:rPr>
                        <a:t>q</a:t>
                      </a:r>
                      <a:endParaRPr lang="en-US" dirty="0"/>
                    </a:p>
                  </a:txBody>
                  <a:tcPr marL="91441" marR="91441"/>
                </a:tc>
                <a:tc>
                  <a:txBody>
                    <a:bodyPr/>
                    <a:lstStyle/>
                    <a:p>
                      <a:r>
                        <a:rPr lang="en-US" sz="1800" i="1" dirty="0" smtClean="0">
                          <a:latin typeface="Cambria Math" pitchFamily="18" charset="0"/>
                          <a:ea typeface="Cambria Math" pitchFamily="18" charset="0"/>
                        </a:rPr>
                        <a:t>p </a:t>
                      </a:r>
                      <a:r>
                        <a:rPr lang="en-US" sz="1800" dirty="0" smtClean="0">
                          <a:latin typeface="Cambria Math"/>
                          <a:ea typeface="Cambria Math"/>
                        </a:rPr>
                        <a:t>↔</a:t>
                      </a:r>
                      <a:r>
                        <a:rPr lang="en-US" sz="1800" i="1" dirty="0" smtClean="0">
                          <a:latin typeface="Cambria Math" pitchFamily="18" charset="0"/>
                          <a:ea typeface="Cambria Math" pitchFamily="18" charset="0"/>
                        </a:rPr>
                        <a:t>q</a:t>
                      </a:r>
                      <a:r>
                        <a:rPr lang="en-US" sz="1800" dirty="0" smtClean="0"/>
                        <a:t> </a:t>
                      </a:r>
                      <a:endParaRPr lang="en-US" dirty="0"/>
                    </a:p>
                  </a:txBody>
                  <a:tcPr marL="91441" marR="91441"/>
                </a:tc>
              </a:tr>
              <a:tr h="299720">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T</a:t>
                      </a:r>
                      <a:endParaRPr lang="en-US" dirty="0"/>
                    </a:p>
                  </a:txBody>
                  <a:tcPr marL="91441" marR="91441"/>
                </a:tc>
              </a:tr>
              <a:tr h="299720">
                <a:tc>
                  <a:txBody>
                    <a:bodyPr/>
                    <a:lstStyle/>
                    <a:p>
                      <a:r>
                        <a:rPr lang="en-US" dirty="0" smtClean="0"/>
                        <a:t>T</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r>
              <a:tr h="299720">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c>
                  <a:txBody>
                    <a:bodyPr/>
                    <a:lstStyle/>
                    <a:p>
                      <a:r>
                        <a:rPr lang="en-US" dirty="0" smtClean="0"/>
                        <a:t>F</a:t>
                      </a:r>
                      <a:endParaRPr lang="en-US" dirty="0"/>
                    </a:p>
                  </a:txBody>
                  <a:tcPr marL="91441" marR="91441"/>
                </a:tc>
              </a:tr>
              <a:tr h="299720">
                <a:tc>
                  <a:txBody>
                    <a:bodyPr/>
                    <a:lstStyle/>
                    <a:p>
                      <a:r>
                        <a:rPr lang="en-US" dirty="0" smtClean="0"/>
                        <a:t>F</a:t>
                      </a:r>
                      <a:endParaRPr lang="en-US" dirty="0"/>
                    </a:p>
                  </a:txBody>
                  <a:tcPr marL="91441" marR="91441"/>
                </a:tc>
                <a:tc>
                  <a:txBody>
                    <a:bodyPr/>
                    <a:lstStyle/>
                    <a:p>
                      <a:r>
                        <a:rPr lang="en-US" dirty="0" smtClean="0"/>
                        <a:t>F</a:t>
                      </a:r>
                      <a:endParaRPr lang="en-US" dirty="0"/>
                    </a:p>
                  </a:txBody>
                  <a:tcPr marL="91441" marR="91441"/>
                </a:tc>
                <a:tc>
                  <a:txBody>
                    <a:bodyPr/>
                    <a:lstStyle/>
                    <a:p>
                      <a:r>
                        <a:rPr lang="en-US" dirty="0" smtClean="0"/>
                        <a:t>T</a:t>
                      </a:r>
                      <a:endParaRPr lang="en-US" dirty="0"/>
                    </a:p>
                  </a:txBody>
                  <a:tcPr marL="91441" marR="91441"/>
                </a:tc>
              </a:tr>
            </a:tbl>
          </a:graphicData>
        </a:graphic>
      </p:graphicFrame>
      <p:sp>
        <p:nvSpPr>
          <p:cNvPr id="4" name="Slide Number Placeholder 3"/>
          <p:cNvSpPr>
            <a:spLocks noGrp="1"/>
          </p:cNvSpPr>
          <p:nvPr>
            <p:ph type="sldNum" sz="quarter" idx="12"/>
          </p:nvPr>
        </p:nvSpPr>
        <p:spPr/>
        <p:txBody>
          <a:bodyPr/>
          <a:lstStyle/>
          <a:p>
            <a:fld id="{9CA217EF-0505-4C33-BB20-8A8DF2039023}" type="slidenum">
              <a:rPr lang="en-US" smtClean="0"/>
              <a:pPr/>
              <a:t>22</a:t>
            </a:fld>
            <a:endParaRPr 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Tilings</a:t>
            </a:r>
            <a:r>
              <a:rPr lang="en-US" dirty="0" smtClean="0"/>
              <a:t> </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 </a:t>
            </a:r>
            <a:r>
              <a:rPr lang="en-US" b="1" dirty="0" smtClean="0">
                <a:latin typeface="Cambria Math" pitchFamily="18" charset="0"/>
                <a:ea typeface="Cambria Math" pitchFamily="18" charset="0"/>
              </a:rPr>
              <a:t>3</a:t>
            </a:r>
            <a:r>
              <a:rPr lang="en-US" dirty="0" smtClean="0"/>
              <a:t>: Can we tile a board obtained by removing both the upper left and the lower right squares of a standard checkerboard? </a:t>
            </a:r>
          </a:p>
        </p:txBody>
      </p:sp>
      <p:pic>
        <p:nvPicPr>
          <p:cNvPr id="4" name="Picture 3" descr="0117.jpg"/>
          <p:cNvPicPr>
            <a:picLocks noChangeAspect="1"/>
          </p:cNvPicPr>
          <p:nvPr/>
        </p:nvPicPr>
        <p:blipFill>
          <a:blip r:embed="rId2" cstate="print"/>
          <a:stretch>
            <a:fillRect/>
          </a:stretch>
        </p:blipFill>
        <p:spPr>
          <a:xfrm>
            <a:off x="1752600" y="3352800"/>
            <a:ext cx="2180006" cy="2212086"/>
          </a:xfrm>
          <a:prstGeom prst="rect">
            <a:avLst/>
          </a:prstGeom>
        </p:spPr>
      </p:pic>
      <p:pic>
        <p:nvPicPr>
          <p:cNvPr id="5" name="Picture 4" descr="0115.jpg"/>
          <p:cNvPicPr>
            <a:picLocks noChangeAspect="1"/>
          </p:cNvPicPr>
          <p:nvPr/>
        </p:nvPicPr>
        <p:blipFill>
          <a:blip r:embed="rId3" cstate="print"/>
          <a:stretch>
            <a:fillRect/>
          </a:stretch>
        </p:blipFill>
        <p:spPr>
          <a:xfrm>
            <a:off x="6400800" y="4343400"/>
            <a:ext cx="574548" cy="1011936"/>
          </a:xfrm>
          <a:prstGeom prst="rect">
            <a:avLst/>
          </a:prstGeom>
        </p:spPr>
      </p:pic>
      <p:sp>
        <p:nvSpPr>
          <p:cNvPr id="6" name="TextBox 5"/>
          <p:cNvSpPr txBox="1"/>
          <p:nvPr/>
        </p:nvSpPr>
        <p:spPr>
          <a:xfrm>
            <a:off x="1524000" y="5715000"/>
            <a:ext cx="3276600" cy="381000"/>
          </a:xfrm>
          <a:prstGeom prst="rect">
            <a:avLst/>
          </a:prstGeom>
          <a:noFill/>
        </p:spPr>
        <p:txBody>
          <a:bodyPr wrap="square" rtlCol="0">
            <a:spAutoFit/>
          </a:bodyPr>
          <a:lstStyle/>
          <a:p>
            <a:r>
              <a:rPr lang="en-US" dirty="0" smtClean="0"/>
              <a:t>Nonstandard Checkerboard</a:t>
            </a:r>
            <a:endParaRPr lang="en-US" dirty="0"/>
          </a:p>
        </p:txBody>
      </p:sp>
      <p:sp>
        <p:nvSpPr>
          <p:cNvPr id="7" name="TextBox 6"/>
          <p:cNvSpPr txBox="1"/>
          <p:nvPr/>
        </p:nvSpPr>
        <p:spPr>
          <a:xfrm>
            <a:off x="5943600" y="5715000"/>
            <a:ext cx="1600200" cy="369332"/>
          </a:xfrm>
          <a:prstGeom prst="rect">
            <a:avLst/>
          </a:prstGeom>
          <a:noFill/>
        </p:spPr>
        <p:txBody>
          <a:bodyPr wrap="square" rtlCol="0">
            <a:spAutoFit/>
          </a:bodyPr>
          <a:lstStyle/>
          <a:p>
            <a:r>
              <a:rPr lang="en-US" dirty="0" smtClean="0"/>
              <a:t>Dominoes</a:t>
            </a:r>
            <a:endParaRPr lang="en-US" dirty="0"/>
          </a:p>
        </p:txBody>
      </p:sp>
      <p:sp>
        <p:nvSpPr>
          <p:cNvPr id="8" name="TextBox 7"/>
          <p:cNvSpPr txBox="1"/>
          <p:nvPr/>
        </p:nvSpPr>
        <p:spPr>
          <a:xfrm>
            <a:off x="4724400" y="63246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9" name="Slide Number Placeholder 8"/>
          <p:cNvSpPr>
            <a:spLocks noGrp="1"/>
          </p:cNvSpPr>
          <p:nvPr>
            <p:ph type="sldNum" sz="quarter" idx="12"/>
          </p:nvPr>
        </p:nvSpPr>
        <p:spPr/>
        <p:txBody>
          <a:bodyPr/>
          <a:lstStyle/>
          <a:p>
            <a:fld id="{9CA217EF-0505-4C33-BB20-8A8DF2039023}" type="slidenum">
              <a:rPr lang="en-US" smtClean="0"/>
              <a:pPr/>
              <a:t>220</a:t>
            </a:fld>
            <a:endParaRPr 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Tilings</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t>  </a:t>
            </a:r>
            <a:r>
              <a:rPr lang="en-US" b="1" dirty="0" smtClean="0"/>
              <a:t>Solution</a:t>
            </a:r>
            <a:r>
              <a:rPr lang="en-US" dirty="0" smtClean="0"/>
              <a:t>: </a:t>
            </a:r>
          </a:p>
          <a:p>
            <a:r>
              <a:rPr lang="en-US" dirty="0" smtClean="0"/>
              <a:t>There are 62 squares in this board. </a:t>
            </a:r>
          </a:p>
          <a:p>
            <a:r>
              <a:rPr lang="en-US" dirty="0" smtClean="0"/>
              <a:t>To tile it we need </a:t>
            </a:r>
            <a:r>
              <a:rPr lang="en-US" dirty="0" smtClean="0">
                <a:latin typeface="Cambria Math" pitchFamily="18" charset="0"/>
                <a:ea typeface="Cambria Math" pitchFamily="18" charset="0"/>
              </a:rPr>
              <a:t>31 </a:t>
            </a:r>
            <a:r>
              <a:rPr lang="en-US" dirty="0" smtClean="0"/>
              <a:t>dominos. </a:t>
            </a:r>
          </a:p>
          <a:p>
            <a:r>
              <a:rPr lang="en-US" i="1" dirty="0" smtClean="0"/>
              <a:t>Key fact</a:t>
            </a:r>
            <a:r>
              <a:rPr lang="en-US" dirty="0" smtClean="0"/>
              <a:t>: Each domino covers one black and one white square. </a:t>
            </a:r>
          </a:p>
          <a:p>
            <a:r>
              <a:rPr lang="en-US" dirty="0" smtClean="0"/>
              <a:t>Therefore the tiling covers 31 black squares and 31 white squares.</a:t>
            </a:r>
          </a:p>
          <a:p>
            <a:r>
              <a:rPr lang="en-US" dirty="0" smtClean="0"/>
              <a:t>Our board has either 30 black squares and 32 white squares or 32 black squares and 30 white squares.  </a:t>
            </a:r>
          </a:p>
          <a:p>
            <a:r>
              <a:rPr lang="en-US" dirty="0" smtClean="0"/>
              <a:t>Contradiction!</a:t>
            </a:r>
            <a:endParaRPr lang="en-US" dirty="0"/>
          </a:p>
        </p:txBody>
      </p:sp>
      <p:sp>
        <p:nvSpPr>
          <p:cNvPr id="4" name="Isosceles Triangle 3"/>
          <p:cNvSpPr/>
          <p:nvPr/>
        </p:nvSpPr>
        <p:spPr>
          <a:xfrm rot="5400000" flipV="1">
            <a:off x="84582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221</a:t>
            </a:fld>
            <a:endParaRPr 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Open Problems</a:t>
            </a:r>
            <a:endParaRPr lang="en-US" dirty="0"/>
          </a:p>
        </p:txBody>
      </p:sp>
      <p:sp>
        <p:nvSpPr>
          <p:cNvPr id="3" name="Content Placeholder 2"/>
          <p:cNvSpPr>
            <a:spLocks noGrp="1"/>
          </p:cNvSpPr>
          <p:nvPr>
            <p:ph idx="1"/>
          </p:nvPr>
        </p:nvSpPr>
        <p:spPr/>
        <p:txBody>
          <a:bodyPr/>
          <a:lstStyle/>
          <a:p>
            <a:r>
              <a:rPr lang="en-US" dirty="0" smtClean="0"/>
              <a:t>Unsolved problems have motivated much work in mathematics. Fermat’s Last Theorem was conjectured more than 300 years ago. It has only recently been finally solved.</a:t>
            </a:r>
          </a:p>
          <a:p>
            <a:pPr>
              <a:buNone/>
            </a:pPr>
            <a:r>
              <a:rPr lang="en-US" dirty="0" smtClean="0"/>
              <a:t>   </a:t>
            </a:r>
            <a:r>
              <a:rPr lang="en-US" b="1" dirty="0" smtClean="0"/>
              <a:t>Fermat’s Last Theorem</a:t>
            </a:r>
            <a:r>
              <a:rPr lang="en-US" dirty="0" smtClean="0"/>
              <a:t>: The equation </a:t>
            </a:r>
            <a:r>
              <a:rPr lang="en-US" i="1" dirty="0" err="1" smtClean="0">
                <a:latin typeface="Cambria Math" pitchFamily="18" charset="0"/>
                <a:ea typeface="Cambria Math" pitchFamily="18" charset="0"/>
              </a:rPr>
              <a:t>x</a:t>
            </a:r>
            <a:r>
              <a:rPr lang="en-US" i="1" baseline="30000" dirty="0" err="1" smtClean="0">
                <a:latin typeface="Cambria Math" pitchFamily="18" charset="0"/>
                <a:ea typeface="Cambria Math" pitchFamily="18" charset="0"/>
              </a:rPr>
              <a:t>n</a:t>
            </a:r>
            <a:r>
              <a:rPr lang="en-US" baseline="30000" dirty="0" smtClean="0"/>
              <a:t>  </a:t>
            </a:r>
            <a:r>
              <a:rPr lang="en-US" dirty="0" smtClean="0"/>
              <a:t>+ </a:t>
            </a:r>
            <a:r>
              <a:rPr lang="en-US" i="1" dirty="0" err="1" smtClean="0">
                <a:latin typeface="Cambria Math" pitchFamily="18" charset="0"/>
                <a:ea typeface="Cambria Math" pitchFamily="18" charset="0"/>
              </a:rPr>
              <a:t>y</a:t>
            </a:r>
            <a:r>
              <a:rPr lang="en-US" i="1" baseline="30000" dirty="0" err="1" smtClean="0">
                <a:latin typeface="Cambria Math" pitchFamily="18" charset="0"/>
                <a:ea typeface="Cambria Math" pitchFamily="18" charset="0"/>
              </a:rPr>
              <a:t>n</a:t>
            </a:r>
            <a:r>
              <a:rPr lang="en-US" i="1" baseline="30000" dirty="0" smtClean="0">
                <a:latin typeface="Cambria Math" pitchFamily="18" charset="0"/>
                <a:ea typeface="Cambria Math" pitchFamily="18" charset="0"/>
              </a:rPr>
              <a:t> </a:t>
            </a:r>
            <a:r>
              <a:rPr lang="en-US" baseline="30000" dirty="0" smtClean="0"/>
              <a:t>  </a:t>
            </a:r>
            <a:r>
              <a:rPr lang="en-US" dirty="0" smtClean="0"/>
              <a:t>= </a:t>
            </a:r>
            <a:r>
              <a:rPr lang="en-US" i="1" dirty="0" err="1" smtClean="0">
                <a:latin typeface="Cambria Math" pitchFamily="18" charset="0"/>
                <a:ea typeface="Cambria Math" pitchFamily="18" charset="0"/>
              </a:rPr>
              <a:t>z</a:t>
            </a:r>
            <a:r>
              <a:rPr lang="en-US" i="1" baseline="30000" dirty="0" err="1" smtClean="0">
                <a:latin typeface="Cambria Math" pitchFamily="18" charset="0"/>
                <a:ea typeface="Cambria Math" pitchFamily="18" charset="0"/>
              </a:rPr>
              <a:t>n</a:t>
            </a:r>
            <a:endParaRPr lang="en-US" i="1" baseline="30000" dirty="0" smtClean="0">
              <a:latin typeface="Cambria Math" pitchFamily="18" charset="0"/>
              <a:ea typeface="Cambria Math" pitchFamily="18" charset="0"/>
            </a:endParaRPr>
          </a:p>
          <a:p>
            <a:pPr>
              <a:buNone/>
            </a:pPr>
            <a:r>
              <a:rPr lang="en-US" i="1" baseline="30000" dirty="0" smtClean="0">
                <a:latin typeface="Cambria Math" pitchFamily="18" charset="0"/>
                <a:ea typeface="Cambria Math" pitchFamily="18" charset="0"/>
              </a:rPr>
              <a:t>     </a:t>
            </a:r>
            <a:r>
              <a:rPr lang="en-US" dirty="0" smtClean="0">
                <a:ea typeface="Cambria Math" pitchFamily="18" charset="0"/>
              </a:rPr>
              <a:t>has no solutions in integers </a:t>
            </a:r>
            <a:r>
              <a:rPr lang="en-US" i="1" dirty="0" smtClean="0">
                <a:ea typeface="Cambria Math" pitchFamily="18" charset="0"/>
              </a:rPr>
              <a:t>x</a:t>
            </a:r>
            <a:r>
              <a:rPr lang="en-US" dirty="0" smtClean="0">
                <a:ea typeface="Cambria Math" pitchFamily="18" charset="0"/>
              </a:rPr>
              <a:t>, </a:t>
            </a:r>
            <a:r>
              <a:rPr lang="en-US" i="1" dirty="0" smtClean="0">
                <a:ea typeface="Cambria Math" pitchFamily="18" charset="0"/>
              </a:rPr>
              <a:t>y</a:t>
            </a:r>
            <a:r>
              <a:rPr lang="en-US" dirty="0" smtClean="0">
                <a:ea typeface="Cambria Math" pitchFamily="18" charset="0"/>
              </a:rPr>
              <a:t>, and </a:t>
            </a:r>
            <a:r>
              <a:rPr lang="en-US" i="1" dirty="0" smtClean="0">
                <a:ea typeface="Cambria Math" pitchFamily="18" charset="0"/>
              </a:rPr>
              <a:t>z</a:t>
            </a:r>
            <a:r>
              <a:rPr lang="en-US" dirty="0" smtClean="0">
                <a:ea typeface="Cambria Math" pitchFamily="18" charset="0"/>
              </a:rPr>
              <a:t>, with </a:t>
            </a:r>
            <a:r>
              <a:rPr lang="en-US" i="1" dirty="0" smtClean="0">
                <a:ea typeface="Cambria Math" pitchFamily="18" charset="0"/>
              </a:rPr>
              <a:t>xyz</a:t>
            </a:r>
            <a:r>
              <a:rPr lang="en-US" dirty="0" smtClean="0">
                <a:latin typeface="Cambria Math"/>
                <a:ea typeface="Cambria Math"/>
              </a:rPr>
              <a:t>≠0 whenever n is an integer with </a:t>
            </a:r>
            <a:r>
              <a:rPr lang="en-US" i="1" dirty="0" smtClean="0">
                <a:latin typeface="Cambria Math"/>
                <a:ea typeface="Cambria Math"/>
              </a:rPr>
              <a:t>n</a:t>
            </a:r>
            <a:r>
              <a:rPr lang="en-US" dirty="0" smtClean="0">
                <a:latin typeface="Cambria Math"/>
                <a:ea typeface="Cambria Math"/>
              </a:rPr>
              <a:t> &gt; 2.</a:t>
            </a:r>
          </a:p>
          <a:p>
            <a:pPr>
              <a:buNone/>
            </a:pPr>
            <a:endParaRPr lang="en-US" dirty="0" smtClean="0">
              <a:latin typeface="Cambria Math"/>
              <a:ea typeface="Cambria Math"/>
            </a:endParaRPr>
          </a:p>
          <a:p>
            <a:pPr>
              <a:buNone/>
            </a:pPr>
            <a:r>
              <a:rPr lang="en-US" dirty="0" smtClean="0">
                <a:latin typeface="Cambria Math"/>
                <a:ea typeface="Cambria Math"/>
              </a:rPr>
              <a:t>   A proof was found by Andrew Wiles in the 1990s. </a:t>
            </a:r>
            <a:endParaRPr lang="en-US" dirty="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222</a:t>
            </a:fld>
            <a:endParaRPr 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Open Problem</a:t>
            </a:r>
            <a:endParaRPr lang="en-US" dirty="0"/>
          </a:p>
        </p:txBody>
      </p:sp>
      <p:sp>
        <p:nvSpPr>
          <p:cNvPr id="3" name="Content Placeholder 2"/>
          <p:cNvSpPr>
            <a:spLocks noGrp="1"/>
          </p:cNvSpPr>
          <p:nvPr>
            <p:ph idx="1"/>
          </p:nvPr>
        </p:nvSpPr>
        <p:spPr/>
        <p:txBody>
          <a:bodyPr>
            <a:normAutofit lnSpcReduction="10000"/>
          </a:bodyPr>
          <a:lstStyle/>
          <a:p>
            <a:r>
              <a:rPr lang="en-US" b="1" dirty="0" smtClean="0"/>
              <a:t>The </a:t>
            </a:r>
            <a:r>
              <a:rPr lang="en-US" b="1" dirty="0" smtClean="0">
                <a:latin typeface="Cambria Math" pitchFamily="18" charset="0"/>
                <a:ea typeface="Cambria Math" pitchFamily="18" charset="0"/>
              </a:rPr>
              <a:t>3</a:t>
            </a:r>
            <a:r>
              <a:rPr lang="en-US" b="1" i="1" dirty="0" smtClean="0"/>
              <a:t>x</a:t>
            </a:r>
            <a:r>
              <a:rPr lang="en-US" b="1" dirty="0" smtClean="0"/>
              <a:t> + </a:t>
            </a:r>
            <a:r>
              <a:rPr lang="en-US" b="1" dirty="0" smtClean="0">
                <a:latin typeface="Cambria Math" pitchFamily="18" charset="0"/>
                <a:ea typeface="Cambria Math" pitchFamily="18" charset="0"/>
              </a:rPr>
              <a:t>1</a:t>
            </a:r>
            <a:r>
              <a:rPr lang="en-US" b="1" dirty="0" smtClean="0"/>
              <a:t> Conjecture</a:t>
            </a:r>
            <a:r>
              <a:rPr lang="en-US" dirty="0" smtClean="0"/>
              <a:t>: Let T be the transformation that sends an even integer </a:t>
            </a:r>
            <a:r>
              <a:rPr lang="en-US" i="1" dirty="0" smtClean="0"/>
              <a:t>x</a:t>
            </a:r>
            <a:r>
              <a:rPr lang="en-US" dirty="0" smtClean="0"/>
              <a:t> to </a:t>
            </a:r>
            <a:r>
              <a:rPr lang="en-US" i="1" dirty="0" smtClean="0"/>
              <a:t>x</a:t>
            </a:r>
            <a:r>
              <a:rPr lang="en-US" dirty="0" smtClean="0"/>
              <a:t>/</a:t>
            </a:r>
            <a:r>
              <a:rPr lang="en-US" dirty="0" smtClean="0">
                <a:latin typeface="Cambria Math" pitchFamily="18" charset="0"/>
                <a:ea typeface="Cambria Math" pitchFamily="18" charset="0"/>
              </a:rPr>
              <a:t>2 </a:t>
            </a:r>
            <a:r>
              <a:rPr lang="en-US" dirty="0" smtClean="0"/>
              <a:t>and an odd integer </a:t>
            </a:r>
            <a:r>
              <a:rPr lang="en-US" i="1" dirty="0" smtClean="0"/>
              <a:t>x</a:t>
            </a:r>
            <a:r>
              <a:rPr lang="en-US" dirty="0" smtClean="0"/>
              <a:t> to </a:t>
            </a:r>
            <a:r>
              <a:rPr lang="en-US" dirty="0" smtClean="0">
                <a:latin typeface="Cambria Math" pitchFamily="18" charset="0"/>
                <a:ea typeface="Cambria Math" pitchFamily="18" charset="0"/>
              </a:rPr>
              <a:t>3</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For all positive integers </a:t>
            </a:r>
            <a:r>
              <a:rPr lang="en-US" i="1" dirty="0" smtClean="0"/>
              <a:t>x</a:t>
            </a:r>
            <a:r>
              <a:rPr lang="en-US" dirty="0" smtClean="0"/>
              <a:t>, when we repeatedly apply the transformation T, we will eventually reach the integer </a:t>
            </a:r>
            <a:r>
              <a:rPr lang="en-US" dirty="0" smtClean="0">
                <a:latin typeface="Cambria Math" pitchFamily="18" charset="0"/>
                <a:ea typeface="Cambria Math" pitchFamily="18" charset="0"/>
              </a:rPr>
              <a:t>1</a:t>
            </a:r>
            <a:r>
              <a:rPr lang="en-US" dirty="0" smtClean="0"/>
              <a:t>. </a:t>
            </a:r>
          </a:p>
          <a:p>
            <a:pPr>
              <a:buNone/>
            </a:pPr>
            <a:r>
              <a:rPr lang="en-US" dirty="0" smtClean="0"/>
              <a:t>    For example, starting with </a:t>
            </a:r>
            <a:r>
              <a:rPr lang="en-US" i="1" dirty="0" smtClean="0"/>
              <a:t>x</a:t>
            </a:r>
            <a:r>
              <a:rPr lang="en-US" dirty="0" smtClean="0"/>
              <a:t> = </a:t>
            </a:r>
            <a:r>
              <a:rPr lang="en-US" dirty="0" smtClean="0">
                <a:latin typeface="Cambria Math" pitchFamily="18" charset="0"/>
                <a:ea typeface="Cambria Math" pitchFamily="18" charset="0"/>
              </a:rPr>
              <a:t>13</a:t>
            </a:r>
            <a:r>
              <a:rPr lang="en-US" dirty="0" smtClean="0"/>
              <a:t>:</a:t>
            </a:r>
          </a:p>
          <a:p>
            <a:pPr>
              <a:buNone/>
            </a:pPr>
            <a:r>
              <a:rPr lang="en-US" dirty="0" smtClean="0"/>
              <a:t>    </a:t>
            </a:r>
            <a:r>
              <a:rPr lang="en-US" sz="2200" dirty="0" smtClean="0"/>
              <a:t>T(</a:t>
            </a:r>
            <a:r>
              <a:rPr lang="en-US" sz="2200" dirty="0" smtClean="0">
                <a:latin typeface="Cambria Math" pitchFamily="18" charset="0"/>
                <a:ea typeface="Cambria Math" pitchFamily="18" charset="0"/>
              </a:rPr>
              <a:t>13</a:t>
            </a:r>
            <a:r>
              <a:rPr lang="en-US" sz="2200" dirty="0" smtClean="0"/>
              <a:t>) = </a:t>
            </a:r>
            <a:r>
              <a:rPr lang="en-US" sz="2200" dirty="0" smtClean="0">
                <a:latin typeface="Cambria Math" pitchFamily="18" charset="0"/>
                <a:ea typeface="Cambria Math" pitchFamily="18" charset="0"/>
              </a:rPr>
              <a:t>3∙13 + 1 </a:t>
            </a:r>
            <a:r>
              <a:rPr lang="en-US" sz="2200" dirty="0" smtClean="0">
                <a:latin typeface="Cambria Math"/>
                <a:ea typeface="Cambria Math"/>
              </a:rPr>
              <a:t>= 40, </a:t>
            </a:r>
            <a:r>
              <a:rPr lang="en-US" sz="2200" dirty="0" smtClean="0"/>
              <a:t>T(</a:t>
            </a:r>
            <a:r>
              <a:rPr lang="en-US" sz="2200" dirty="0" smtClean="0">
                <a:latin typeface="Cambria Math" pitchFamily="18" charset="0"/>
                <a:ea typeface="Cambria Math" pitchFamily="18" charset="0"/>
              </a:rPr>
              <a:t>40</a:t>
            </a:r>
            <a:r>
              <a:rPr lang="en-US" sz="2200" dirty="0" smtClean="0"/>
              <a:t>) = </a:t>
            </a:r>
            <a:r>
              <a:rPr lang="en-US" sz="2200" dirty="0" smtClean="0">
                <a:latin typeface="Cambria Math" pitchFamily="18" charset="0"/>
                <a:ea typeface="Cambria Math" pitchFamily="18" charset="0"/>
              </a:rPr>
              <a:t>40/2  </a:t>
            </a:r>
            <a:r>
              <a:rPr lang="en-US" sz="2200" dirty="0" smtClean="0">
                <a:latin typeface="Cambria Math"/>
                <a:ea typeface="Cambria Math"/>
              </a:rPr>
              <a:t>= 20, </a:t>
            </a:r>
            <a:r>
              <a:rPr lang="en-US" sz="2200" dirty="0" smtClean="0"/>
              <a:t>T(</a:t>
            </a:r>
            <a:r>
              <a:rPr lang="en-US" sz="2200" dirty="0" smtClean="0">
                <a:latin typeface="Cambria Math" pitchFamily="18" charset="0"/>
                <a:ea typeface="Cambria Math" pitchFamily="18" charset="0"/>
              </a:rPr>
              <a:t>20</a:t>
            </a:r>
            <a:r>
              <a:rPr lang="en-US" sz="2200" dirty="0" smtClean="0"/>
              <a:t>) = </a:t>
            </a:r>
            <a:r>
              <a:rPr lang="en-US" sz="2200" dirty="0" smtClean="0">
                <a:latin typeface="Cambria Math" pitchFamily="18" charset="0"/>
                <a:ea typeface="Cambria Math" pitchFamily="18" charset="0"/>
              </a:rPr>
              <a:t>20/2  </a:t>
            </a:r>
            <a:r>
              <a:rPr lang="en-US" sz="2200" dirty="0" smtClean="0">
                <a:latin typeface="Cambria Math"/>
                <a:ea typeface="Cambria Math"/>
              </a:rPr>
              <a:t>= 10, </a:t>
            </a:r>
          </a:p>
          <a:p>
            <a:pPr>
              <a:buNone/>
            </a:pPr>
            <a:r>
              <a:rPr lang="en-US" sz="2200" dirty="0" smtClean="0">
                <a:latin typeface="Cambria Math"/>
                <a:ea typeface="Cambria Math"/>
              </a:rPr>
              <a:t>      </a:t>
            </a:r>
            <a:r>
              <a:rPr lang="en-US" sz="2200" dirty="0" smtClean="0"/>
              <a:t>T(</a:t>
            </a:r>
            <a:r>
              <a:rPr lang="en-US" sz="2200" dirty="0" smtClean="0">
                <a:latin typeface="Cambria Math" pitchFamily="18" charset="0"/>
                <a:ea typeface="Cambria Math" pitchFamily="18" charset="0"/>
              </a:rPr>
              <a:t>10</a:t>
            </a:r>
            <a:r>
              <a:rPr lang="en-US" sz="2200" dirty="0" smtClean="0"/>
              <a:t>) = </a:t>
            </a:r>
            <a:r>
              <a:rPr lang="en-US" sz="2200" dirty="0" smtClean="0">
                <a:latin typeface="Cambria Math" pitchFamily="18" charset="0"/>
                <a:ea typeface="Cambria Math" pitchFamily="18" charset="0"/>
              </a:rPr>
              <a:t>10/2  </a:t>
            </a:r>
            <a:r>
              <a:rPr lang="en-US" sz="2200" dirty="0" smtClean="0">
                <a:latin typeface="Cambria Math"/>
                <a:ea typeface="Cambria Math"/>
              </a:rPr>
              <a:t>= 5, </a:t>
            </a:r>
            <a:r>
              <a:rPr lang="en-US" sz="2200" dirty="0" smtClean="0"/>
              <a:t>T(</a:t>
            </a:r>
            <a:r>
              <a:rPr lang="en-US" sz="2200" dirty="0" smtClean="0">
                <a:latin typeface="Cambria Math" pitchFamily="18" charset="0"/>
                <a:ea typeface="Cambria Math" pitchFamily="18" charset="0"/>
              </a:rPr>
              <a:t>5</a:t>
            </a:r>
            <a:r>
              <a:rPr lang="en-US" sz="2200" dirty="0" smtClean="0"/>
              <a:t>) = </a:t>
            </a:r>
            <a:r>
              <a:rPr lang="en-US" sz="2200" dirty="0" smtClean="0">
                <a:latin typeface="Cambria Math" pitchFamily="18" charset="0"/>
                <a:ea typeface="Cambria Math" pitchFamily="18" charset="0"/>
              </a:rPr>
              <a:t>3∙5 + 1 </a:t>
            </a:r>
            <a:r>
              <a:rPr lang="en-US" sz="2200" dirty="0" smtClean="0">
                <a:latin typeface="Cambria Math"/>
                <a:ea typeface="Cambria Math"/>
              </a:rPr>
              <a:t>= 16,</a:t>
            </a:r>
            <a:r>
              <a:rPr lang="en-US" sz="2200" dirty="0" smtClean="0"/>
              <a:t>T(</a:t>
            </a:r>
            <a:r>
              <a:rPr lang="en-US" sz="2200" dirty="0" smtClean="0">
                <a:latin typeface="Cambria Math" pitchFamily="18" charset="0"/>
                <a:ea typeface="Cambria Math" pitchFamily="18" charset="0"/>
              </a:rPr>
              <a:t>16</a:t>
            </a:r>
            <a:r>
              <a:rPr lang="en-US" sz="2200" dirty="0" smtClean="0"/>
              <a:t>) = </a:t>
            </a:r>
            <a:r>
              <a:rPr lang="en-US" sz="2200" dirty="0" smtClean="0">
                <a:latin typeface="Cambria Math" pitchFamily="18" charset="0"/>
                <a:ea typeface="Cambria Math" pitchFamily="18" charset="0"/>
              </a:rPr>
              <a:t>16/2  </a:t>
            </a:r>
            <a:r>
              <a:rPr lang="en-US" sz="2200" dirty="0" smtClean="0">
                <a:latin typeface="Cambria Math"/>
                <a:ea typeface="Cambria Math"/>
              </a:rPr>
              <a:t>= 8, </a:t>
            </a:r>
          </a:p>
          <a:p>
            <a:pPr>
              <a:buNone/>
            </a:pPr>
            <a:r>
              <a:rPr lang="en-US" sz="2200" dirty="0" smtClean="0">
                <a:latin typeface="Cambria Math"/>
                <a:ea typeface="Cambria Math"/>
              </a:rPr>
              <a:t>      </a:t>
            </a:r>
            <a:r>
              <a:rPr lang="en-US" sz="2200" dirty="0" smtClean="0"/>
              <a:t>T(</a:t>
            </a:r>
            <a:r>
              <a:rPr lang="en-US" sz="2200" dirty="0" smtClean="0">
                <a:latin typeface="Cambria Math" pitchFamily="18" charset="0"/>
                <a:ea typeface="Cambria Math" pitchFamily="18" charset="0"/>
              </a:rPr>
              <a:t>8</a:t>
            </a:r>
            <a:r>
              <a:rPr lang="en-US" sz="2200" dirty="0" smtClean="0"/>
              <a:t>) = </a:t>
            </a:r>
            <a:r>
              <a:rPr lang="en-US" sz="2200" dirty="0" smtClean="0">
                <a:latin typeface="Cambria Math" pitchFamily="18" charset="0"/>
                <a:ea typeface="Cambria Math" pitchFamily="18" charset="0"/>
              </a:rPr>
              <a:t>8/2  </a:t>
            </a:r>
            <a:r>
              <a:rPr lang="en-US" sz="2200" dirty="0" smtClean="0">
                <a:latin typeface="Cambria Math"/>
                <a:ea typeface="Cambria Math"/>
              </a:rPr>
              <a:t>= 4, </a:t>
            </a:r>
            <a:r>
              <a:rPr lang="en-US" sz="2200" dirty="0" smtClean="0"/>
              <a:t>T(</a:t>
            </a:r>
            <a:r>
              <a:rPr lang="en-US" sz="2200" dirty="0" smtClean="0">
                <a:latin typeface="Cambria Math" pitchFamily="18" charset="0"/>
                <a:ea typeface="Cambria Math" pitchFamily="18" charset="0"/>
              </a:rPr>
              <a:t>4</a:t>
            </a:r>
            <a:r>
              <a:rPr lang="en-US" sz="2200" dirty="0" smtClean="0"/>
              <a:t>) = </a:t>
            </a:r>
            <a:r>
              <a:rPr lang="en-US" sz="2200" dirty="0" smtClean="0">
                <a:latin typeface="Cambria Math" pitchFamily="18" charset="0"/>
                <a:ea typeface="Cambria Math" pitchFamily="18" charset="0"/>
              </a:rPr>
              <a:t>4/2  </a:t>
            </a:r>
            <a:r>
              <a:rPr lang="en-US" sz="2200" dirty="0" smtClean="0">
                <a:latin typeface="Cambria Math"/>
                <a:ea typeface="Cambria Math"/>
              </a:rPr>
              <a:t>= 2, </a:t>
            </a:r>
            <a:r>
              <a:rPr lang="en-US" sz="2200" dirty="0" smtClean="0"/>
              <a:t>T(</a:t>
            </a:r>
            <a:r>
              <a:rPr lang="en-US" sz="2200" dirty="0" smtClean="0">
                <a:latin typeface="Cambria Math" pitchFamily="18" charset="0"/>
                <a:ea typeface="Cambria Math" pitchFamily="18" charset="0"/>
              </a:rPr>
              <a:t>2</a:t>
            </a:r>
            <a:r>
              <a:rPr lang="en-US" sz="2200" dirty="0" smtClean="0"/>
              <a:t>) = </a:t>
            </a:r>
            <a:r>
              <a:rPr lang="en-US" sz="2200" dirty="0" smtClean="0">
                <a:latin typeface="Cambria Math" pitchFamily="18" charset="0"/>
                <a:ea typeface="Cambria Math" pitchFamily="18" charset="0"/>
              </a:rPr>
              <a:t>2/2  </a:t>
            </a:r>
            <a:r>
              <a:rPr lang="en-US" sz="2200" dirty="0" smtClean="0">
                <a:latin typeface="Cambria Math"/>
                <a:ea typeface="Cambria Math"/>
              </a:rPr>
              <a:t>= 1</a:t>
            </a:r>
          </a:p>
          <a:p>
            <a:pPr>
              <a:buNone/>
            </a:pPr>
            <a:r>
              <a:rPr lang="en-US" dirty="0" smtClean="0">
                <a:latin typeface="Cambria Math"/>
                <a:ea typeface="Cambria Math"/>
              </a:rPr>
              <a:t>    The conjecture has been verified using computers up to    5.6 ∙ 10</a:t>
            </a:r>
            <a:r>
              <a:rPr lang="en-US" baseline="30000" dirty="0" smtClean="0">
                <a:latin typeface="Cambria Math"/>
                <a:ea typeface="Cambria Math"/>
              </a:rPr>
              <a:t>13 </a:t>
            </a:r>
            <a:r>
              <a:rPr lang="en-US" dirty="0" smtClean="0">
                <a:latin typeface="Cambria Math"/>
                <a:ea typeface="Cambria Math"/>
              </a:rPr>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223</a:t>
            </a:fld>
            <a:endParaRPr 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Proof Methods</a:t>
            </a:r>
            <a:endParaRPr lang="en-US" dirty="0"/>
          </a:p>
        </p:txBody>
      </p:sp>
      <p:sp>
        <p:nvSpPr>
          <p:cNvPr id="3" name="Content Placeholder 2"/>
          <p:cNvSpPr>
            <a:spLocks noGrp="1"/>
          </p:cNvSpPr>
          <p:nvPr>
            <p:ph idx="1"/>
          </p:nvPr>
        </p:nvSpPr>
        <p:spPr/>
        <p:txBody>
          <a:bodyPr/>
          <a:lstStyle/>
          <a:p>
            <a:r>
              <a:rPr lang="en-US" dirty="0" smtClean="0"/>
              <a:t>Later we will see many other proof methods:</a:t>
            </a:r>
          </a:p>
          <a:p>
            <a:pPr lvl="1"/>
            <a:r>
              <a:rPr lang="en-US" dirty="0" smtClean="0"/>
              <a:t>Mathematical induction, which is a useful method for proving statements of the form </a:t>
            </a:r>
            <a:r>
              <a:rPr lang="en-US" dirty="0" smtClean="0">
                <a:sym typeface="Symbol"/>
              </a:rPr>
              <a:t></a:t>
            </a:r>
            <a:r>
              <a:rPr lang="en-US" i="1" dirty="0" smtClean="0">
                <a:sym typeface="Symbol"/>
              </a:rPr>
              <a:t>n P</a:t>
            </a:r>
            <a:r>
              <a:rPr lang="en-US" dirty="0" smtClean="0">
                <a:sym typeface="Symbol"/>
              </a:rPr>
              <a:t>(</a:t>
            </a:r>
            <a:r>
              <a:rPr lang="en-US" i="1" dirty="0" smtClean="0">
                <a:sym typeface="Symbol"/>
              </a:rPr>
              <a:t>n</a:t>
            </a:r>
            <a:r>
              <a:rPr lang="en-US" dirty="0" smtClean="0">
                <a:sym typeface="Symbol"/>
              </a:rPr>
              <a:t>), where the domain consists of all positive integers.</a:t>
            </a:r>
          </a:p>
          <a:p>
            <a:pPr lvl="1"/>
            <a:r>
              <a:rPr lang="en-US" dirty="0" smtClean="0">
                <a:sym typeface="Symbol"/>
              </a:rPr>
              <a:t>Structural induction, which can be used to prove such results about recursively defined sets.</a:t>
            </a:r>
          </a:p>
          <a:p>
            <a:pPr lvl="1"/>
            <a:r>
              <a:rPr lang="en-US" dirty="0" smtClean="0">
                <a:sym typeface="Symbol"/>
              </a:rPr>
              <a:t>Cantor </a:t>
            </a:r>
            <a:r>
              <a:rPr lang="en-US" dirty="0" err="1" smtClean="0">
                <a:sym typeface="Symbol"/>
              </a:rPr>
              <a:t>diagonalization</a:t>
            </a:r>
            <a:r>
              <a:rPr lang="en-US" dirty="0" smtClean="0">
                <a:sym typeface="Symbol"/>
              </a:rPr>
              <a:t> is used to prove </a:t>
            </a:r>
            <a:r>
              <a:rPr lang="en-US" smtClean="0">
                <a:sym typeface="Symbol"/>
              </a:rPr>
              <a:t>results about </a:t>
            </a:r>
            <a:r>
              <a:rPr lang="en-US" dirty="0" smtClean="0">
                <a:sym typeface="Symbol"/>
              </a:rPr>
              <a:t>the size of infinite sets.</a:t>
            </a:r>
          </a:p>
          <a:p>
            <a:pPr lvl="1"/>
            <a:r>
              <a:rPr lang="en-US" dirty="0" smtClean="0">
                <a:sym typeface="Symbol"/>
              </a:rPr>
              <a:t>Combinatorial proofs use counting arguments.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224</a:t>
            </a:fld>
            <a:endParaRPr 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Basic Structures: Sets, Functions, Sequences, Sums, </a:t>
            </a:r>
            <a:r>
              <a:rPr lang="en-US" smtClean="0"/>
              <a:t>and Matrices</a:t>
            </a:r>
            <a:endParaRPr lang="en-US" dirty="0"/>
          </a:p>
        </p:txBody>
      </p:sp>
      <p:sp>
        <p:nvSpPr>
          <p:cNvPr id="3" name="Subtitle 2"/>
          <p:cNvSpPr>
            <a:spLocks noGrp="1"/>
          </p:cNvSpPr>
          <p:nvPr>
            <p:ph type="subTitle" idx="1"/>
          </p:nvPr>
        </p:nvSpPr>
        <p:spPr/>
        <p:txBody>
          <a:bodyPr/>
          <a:lstStyle/>
          <a:p>
            <a:r>
              <a:rPr lang="en-US" dirty="0" smtClean="0"/>
              <a:t>Chapter 2</a:t>
            </a:r>
            <a:endParaRPr lang="en-US" dirty="0"/>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smtClean="0"/>
              <a:t>With Question/Answer Animations</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225</a:t>
            </a:fld>
            <a:endParaRPr 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Sets </a:t>
            </a:r>
          </a:p>
          <a:p>
            <a:pPr lvl="1"/>
            <a:r>
              <a:rPr lang="en-US" dirty="0" smtClean="0"/>
              <a:t>The Language of Sets</a:t>
            </a:r>
          </a:p>
          <a:p>
            <a:pPr lvl="1"/>
            <a:r>
              <a:rPr lang="en-US" dirty="0" smtClean="0"/>
              <a:t>Set Operations</a:t>
            </a:r>
          </a:p>
          <a:p>
            <a:pPr lvl="1"/>
            <a:r>
              <a:rPr lang="en-US" dirty="0" smtClean="0"/>
              <a:t>Set Identities</a:t>
            </a:r>
          </a:p>
          <a:p>
            <a:r>
              <a:rPr lang="en-US" dirty="0" smtClean="0"/>
              <a:t>Functions</a:t>
            </a:r>
          </a:p>
          <a:p>
            <a:pPr lvl="1"/>
            <a:r>
              <a:rPr lang="en-US" dirty="0" smtClean="0"/>
              <a:t>Types of Functions</a:t>
            </a:r>
          </a:p>
          <a:p>
            <a:pPr lvl="1"/>
            <a:r>
              <a:rPr lang="en-US" dirty="0" smtClean="0"/>
              <a:t>Operations on Functions</a:t>
            </a:r>
          </a:p>
          <a:p>
            <a:pPr lvl="1"/>
            <a:r>
              <a:rPr lang="en-US" dirty="0" smtClean="0"/>
              <a:t>Computability</a:t>
            </a:r>
          </a:p>
          <a:p>
            <a:r>
              <a:rPr lang="en-US" dirty="0" smtClean="0"/>
              <a:t>Sequences and Summations</a:t>
            </a:r>
          </a:p>
          <a:p>
            <a:pPr lvl="1"/>
            <a:r>
              <a:rPr lang="en-US" dirty="0" smtClean="0"/>
              <a:t>Types of Sequences</a:t>
            </a:r>
          </a:p>
          <a:p>
            <a:pPr lvl="1"/>
            <a:r>
              <a:rPr lang="en-US" dirty="0" smtClean="0"/>
              <a:t>Summation Formulae</a:t>
            </a:r>
          </a:p>
          <a:p>
            <a:r>
              <a:rPr lang="en-US" dirty="0" smtClean="0"/>
              <a:t>Set Cardinality</a:t>
            </a:r>
          </a:p>
          <a:p>
            <a:pPr lvl="1"/>
            <a:r>
              <a:rPr lang="en-US" dirty="0" smtClean="0"/>
              <a:t>Countable Sets</a:t>
            </a:r>
          </a:p>
          <a:p>
            <a:r>
              <a:rPr lang="en-US" dirty="0" smtClean="0"/>
              <a:t>Matrices</a:t>
            </a:r>
          </a:p>
          <a:p>
            <a:pPr lvl="1"/>
            <a:r>
              <a:rPr lang="en-US" dirty="0" smtClean="0"/>
              <a:t>Matrix Arithmetic</a:t>
            </a:r>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226</a:t>
            </a:fld>
            <a:endParaRPr lang="en-US"/>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Sets</a:t>
            </a:r>
            <a:endParaRPr lang="en-US" dirty="0"/>
          </a:p>
        </p:txBody>
      </p:sp>
      <p:sp>
        <p:nvSpPr>
          <p:cNvPr id="3" name="Subtitle 2"/>
          <p:cNvSpPr>
            <a:spLocks noGrp="1"/>
          </p:cNvSpPr>
          <p:nvPr>
            <p:ph type="subTitle" idx="1"/>
          </p:nvPr>
        </p:nvSpPr>
        <p:spPr/>
        <p:txBody>
          <a:bodyPr/>
          <a:lstStyle/>
          <a:p>
            <a:r>
              <a:rPr lang="en-US" dirty="0" smtClean="0"/>
              <a:t>Section 2.1</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227</a:t>
            </a:fld>
            <a:endParaRPr 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Definition of sets</a:t>
            </a:r>
          </a:p>
          <a:p>
            <a:r>
              <a:rPr lang="en-US" dirty="0" smtClean="0"/>
              <a:t>Describing Sets</a:t>
            </a:r>
          </a:p>
          <a:p>
            <a:pPr lvl="1"/>
            <a:r>
              <a:rPr lang="en-US" dirty="0" smtClean="0"/>
              <a:t>Roster Method</a:t>
            </a:r>
          </a:p>
          <a:p>
            <a:pPr lvl="1"/>
            <a:r>
              <a:rPr lang="en-US" dirty="0" smtClean="0"/>
              <a:t>Set-Builder Notation</a:t>
            </a:r>
          </a:p>
          <a:p>
            <a:r>
              <a:rPr lang="en-US" dirty="0" smtClean="0"/>
              <a:t>Some Important Sets in Mathematics</a:t>
            </a:r>
          </a:p>
          <a:p>
            <a:r>
              <a:rPr lang="en-US" dirty="0" smtClean="0"/>
              <a:t>Empty Set and Universal Set</a:t>
            </a:r>
          </a:p>
          <a:p>
            <a:r>
              <a:rPr lang="en-US" dirty="0" smtClean="0"/>
              <a:t>Subsets and Set Equality</a:t>
            </a:r>
          </a:p>
          <a:p>
            <a:r>
              <a:rPr lang="en-US" dirty="0" smtClean="0"/>
              <a:t>Cardinality of Sets</a:t>
            </a:r>
          </a:p>
          <a:p>
            <a:r>
              <a:rPr lang="en-US" dirty="0" err="1" smtClean="0"/>
              <a:t>Tuples</a:t>
            </a:r>
            <a:endParaRPr lang="en-US" dirty="0" smtClean="0"/>
          </a:p>
          <a:p>
            <a:r>
              <a:rPr lang="en-US" dirty="0" smtClean="0"/>
              <a:t>Cartesian Product</a:t>
            </a:r>
          </a:p>
        </p:txBody>
      </p:sp>
      <p:sp>
        <p:nvSpPr>
          <p:cNvPr id="4" name="Slide Number Placeholder 3"/>
          <p:cNvSpPr>
            <a:spLocks noGrp="1"/>
          </p:cNvSpPr>
          <p:nvPr>
            <p:ph type="sldNum" sz="quarter" idx="12"/>
          </p:nvPr>
        </p:nvSpPr>
        <p:spPr/>
        <p:txBody>
          <a:bodyPr/>
          <a:lstStyle/>
          <a:p>
            <a:fld id="{9CA217EF-0505-4C33-BB20-8A8DF2039023}" type="slidenum">
              <a:rPr lang="en-US" smtClean="0"/>
              <a:pPr/>
              <a:t>228</a:t>
            </a:fld>
            <a:endParaRPr 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Sets are one of the basic building blocks for the types of objects considered in discrete mathematics.</a:t>
            </a:r>
          </a:p>
          <a:p>
            <a:pPr lvl="1"/>
            <a:r>
              <a:rPr lang="en-US" dirty="0" smtClean="0"/>
              <a:t>Important for counting.</a:t>
            </a:r>
          </a:p>
          <a:p>
            <a:pPr lvl="1"/>
            <a:r>
              <a:rPr lang="en-US" dirty="0" smtClean="0"/>
              <a:t>Programming languages have set operations.</a:t>
            </a:r>
          </a:p>
          <a:p>
            <a:r>
              <a:rPr lang="en-US" dirty="0" smtClean="0"/>
              <a:t>Set theory is an important branch of mathematics.</a:t>
            </a:r>
          </a:p>
          <a:p>
            <a:pPr lvl="1"/>
            <a:r>
              <a:rPr lang="en-US" dirty="0" smtClean="0"/>
              <a:t>Many different systems of axioms have been used to develop set theory.</a:t>
            </a:r>
          </a:p>
          <a:p>
            <a:pPr lvl="1"/>
            <a:r>
              <a:rPr lang="en-US" dirty="0" smtClean="0"/>
              <a:t>Here we are not concerned with a formal set of axioms for set theory. Instead, we will use what is called naïve set theory.</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229</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the </a:t>
            </a:r>
            <a:r>
              <a:rPr lang="en-US" dirty="0" err="1" smtClean="0"/>
              <a:t>Biconditional</a:t>
            </a:r>
            <a:endParaRPr lang="en-US" dirty="0"/>
          </a:p>
        </p:txBody>
      </p:sp>
      <p:sp>
        <p:nvSpPr>
          <p:cNvPr id="3" name="Content Placeholder 2"/>
          <p:cNvSpPr>
            <a:spLocks noGrp="1"/>
          </p:cNvSpPr>
          <p:nvPr>
            <p:ph idx="1"/>
          </p:nvPr>
        </p:nvSpPr>
        <p:spPr/>
        <p:txBody>
          <a:bodyPr/>
          <a:lstStyle/>
          <a:p>
            <a:r>
              <a:rPr lang="en-US" dirty="0" smtClean="0"/>
              <a:t>Some alternative ways “</a:t>
            </a:r>
            <a:r>
              <a:rPr lang="en-US" i="1" dirty="0" smtClean="0"/>
              <a:t>p</a:t>
            </a:r>
            <a:r>
              <a:rPr lang="en-US" dirty="0" smtClean="0"/>
              <a:t> if and only if </a:t>
            </a:r>
            <a:r>
              <a:rPr lang="en-US" i="1" dirty="0" smtClean="0"/>
              <a:t>q</a:t>
            </a:r>
            <a:r>
              <a:rPr lang="en-US" dirty="0" smtClean="0"/>
              <a:t>” is expressed in English:</a:t>
            </a:r>
          </a:p>
          <a:p>
            <a:pPr>
              <a:buNone/>
            </a:pPr>
            <a:endParaRPr lang="en-US" dirty="0" smtClean="0"/>
          </a:p>
          <a:p>
            <a:pPr lvl="1"/>
            <a:r>
              <a:rPr lang="en-US" dirty="0" smtClean="0"/>
              <a:t>  </a:t>
            </a:r>
            <a:r>
              <a:rPr lang="en-US" i="1" dirty="0" smtClean="0"/>
              <a:t>p</a:t>
            </a:r>
            <a:r>
              <a:rPr lang="en-US" dirty="0" smtClean="0"/>
              <a:t> </a:t>
            </a:r>
            <a:r>
              <a:rPr lang="en-US" b="1" dirty="0" smtClean="0"/>
              <a:t>is necessary and sufficient for </a:t>
            </a:r>
            <a:r>
              <a:rPr lang="en-US" i="1" dirty="0" smtClean="0"/>
              <a:t>q</a:t>
            </a:r>
            <a:endParaRPr lang="en-US" dirty="0" smtClean="0"/>
          </a:p>
          <a:p>
            <a:pPr lvl="1"/>
            <a:r>
              <a:rPr lang="en-US" dirty="0" smtClean="0"/>
              <a:t>  </a:t>
            </a:r>
            <a:r>
              <a:rPr lang="en-US" b="1" dirty="0" smtClean="0"/>
              <a:t>if</a:t>
            </a:r>
            <a:r>
              <a:rPr lang="en-US" dirty="0" smtClean="0"/>
              <a:t> </a:t>
            </a:r>
            <a:r>
              <a:rPr lang="en-US" i="1" dirty="0" smtClean="0"/>
              <a:t>p</a:t>
            </a:r>
            <a:r>
              <a:rPr lang="en-US" dirty="0" smtClean="0"/>
              <a:t> </a:t>
            </a:r>
            <a:r>
              <a:rPr lang="en-US" b="1" dirty="0" smtClean="0"/>
              <a:t>then</a:t>
            </a:r>
            <a:r>
              <a:rPr lang="en-US" dirty="0" smtClean="0"/>
              <a:t> </a:t>
            </a:r>
            <a:r>
              <a:rPr lang="en-US" i="1" dirty="0" smtClean="0"/>
              <a:t>q</a:t>
            </a:r>
            <a:r>
              <a:rPr lang="en-US" dirty="0" smtClean="0"/>
              <a:t> , </a:t>
            </a:r>
            <a:r>
              <a:rPr lang="en-US" b="1" dirty="0" smtClean="0"/>
              <a:t>and conversely</a:t>
            </a:r>
          </a:p>
          <a:p>
            <a:pPr lvl="1"/>
            <a:r>
              <a:rPr lang="en-US" dirty="0" smtClean="0"/>
              <a:t>  </a:t>
            </a:r>
            <a:r>
              <a:rPr lang="en-US" i="1" dirty="0" smtClean="0"/>
              <a:t>p</a:t>
            </a:r>
            <a:r>
              <a:rPr lang="en-US" dirty="0" smtClean="0"/>
              <a:t> </a:t>
            </a:r>
            <a:r>
              <a:rPr lang="en-US" b="1" dirty="0" err="1" smtClean="0"/>
              <a:t>iff</a:t>
            </a:r>
            <a:r>
              <a:rPr lang="en-US" dirty="0" smtClean="0"/>
              <a:t> </a:t>
            </a:r>
            <a:r>
              <a:rPr lang="en-US" i="1" dirty="0" smtClean="0"/>
              <a:t>q</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23</a:t>
            </a:fld>
            <a:endParaRPr lang="en-US"/>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set</a:t>
            </a:r>
            <a:r>
              <a:rPr lang="en-US" dirty="0" smtClean="0"/>
              <a:t> is an unordered collection of objects.</a:t>
            </a:r>
          </a:p>
          <a:p>
            <a:pPr lvl="1"/>
            <a:r>
              <a:rPr lang="en-US" dirty="0" smtClean="0"/>
              <a:t> the students in this class</a:t>
            </a:r>
          </a:p>
          <a:p>
            <a:pPr lvl="1"/>
            <a:r>
              <a:rPr lang="en-US" dirty="0" smtClean="0"/>
              <a:t> the chairs in this room</a:t>
            </a:r>
          </a:p>
          <a:p>
            <a:r>
              <a:rPr lang="en-US" dirty="0" smtClean="0"/>
              <a:t>The objects in a set are called the </a:t>
            </a:r>
            <a:r>
              <a:rPr lang="en-US" i="1" dirty="0" smtClean="0"/>
              <a:t>elements</a:t>
            </a:r>
            <a:r>
              <a:rPr lang="en-US" dirty="0" smtClean="0"/>
              <a:t>, or </a:t>
            </a:r>
            <a:r>
              <a:rPr lang="en-US" i="1" dirty="0" smtClean="0"/>
              <a:t>members</a:t>
            </a:r>
            <a:r>
              <a:rPr lang="en-US" dirty="0" smtClean="0"/>
              <a:t> of the set. A set is said to </a:t>
            </a:r>
            <a:r>
              <a:rPr lang="en-US" i="1" dirty="0" smtClean="0"/>
              <a:t>contain</a:t>
            </a:r>
            <a:r>
              <a:rPr lang="en-US" dirty="0" smtClean="0"/>
              <a:t> its elements.</a:t>
            </a:r>
          </a:p>
          <a:p>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t>denotes that </a:t>
            </a:r>
            <a:r>
              <a:rPr lang="en-US" i="1" dirty="0" smtClean="0">
                <a:latin typeface="Cambria Math" pitchFamily="18" charset="0"/>
                <a:ea typeface="Cambria Math" pitchFamily="18" charset="0"/>
              </a:rPr>
              <a:t>a</a:t>
            </a:r>
            <a:r>
              <a:rPr lang="en-US" dirty="0" smtClean="0"/>
              <a:t> is an element of the set </a:t>
            </a:r>
            <a:r>
              <a:rPr lang="en-US" i="1" dirty="0" smtClean="0">
                <a:latin typeface="Cambria Math" pitchFamily="18" charset="0"/>
                <a:ea typeface="Cambria Math" pitchFamily="18" charset="0"/>
              </a:rPr>
              <a:t>A</a:t>
            </a:r>
            <a:r>
              <a:rPr lang="en-US" dirty="0" smtClean="0"/>
              <a:t>.</a:t>
            </a:r>
          </a:p>
          <a:p>
            <a:r>
              <a:rPr lang="en-US" dirty="0" smtClean="0"/>
              <a:t>If </a:t>
            </a:r>
            <a:r>
              <a:rPr lang="en-US" i="1" dirty="0" smtClean="0">
                <a:latin typeface="Cambria Math" pitchFamily="18" charset="0"/>
                <a:ea typeface="Cambria Math" pitchFamily="18" charset="0"/>
              </a:rPr>
              <a:t>a</a:t>
            </a:r>
            <a:r>
              <a:rPr lang="en-US" dirty="0" smtClean="0"/>
              <a:t> is not a member of </a:t>
            </a:r>
            <a:r>
              <a:rPr lang="en-US" i="1" dirty="0" smtClean="0">
                <a:latin typeface="Cambria Math" pitchFamily="18" charset="0"/>
                <a:ea typeface="Cambria Math" pitchFamily="18" charset="0"/>
              </a:rPr>
              <a:t>A</a:t>
            </a:r>
            <a:r>
              <a:rPr lang="en-US" dirty="0" smtClean="0"/>
              <a:t>, write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230</a:t>
            </a:fld>
            <a:endParaRPr 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Describing a Set: Roster Method</a:t>
            </a:r>
            <a:endParaRPr lang="en-US" dirty="0"/>
          </a:p>
        </p:txBody>
      </p:sp>
      <p:sp>
        <p:nvSpPr>
          <p:cNvPr id="3" name="Content Placeholder 2"/>
          <p:cNvSpPr>
            <a:spLocks noGrp="1"/>
          </p:cNvSpPr>
          <p:nvPr>
            <p:ph idx="1"/>
          </p:nvPr>
        </p:nvSpPr>
        <p:spPr/>
        <p:txBody>
          <a:bodyPr/>
          <a:lstStyle/>
          <a:p>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a:t>
            </a:r>
          </a:p>
          <a:p>
            <a:r>
              <a:rPr lang="en-US" dirty="0" smtClean="0"/>
              <a:t>Order not important </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b,c,a,d</a:t>
            </a:r>
            <a:r>
              <a:rPr lang="en-US" dirty="0" smtClean="0">
                <a:latin typeface="Cambria Math" pitchFamily="18" charset="0"/>
                <a:ea typeface="Cambria Math" pitchFamily="18" charset="0"/>
              </a:rPr>
              <a:t>}</a:t>
            </a:r>
          </a:p>
          <a:p>
            <a:r>
              <a:rPr lang="en-US" dirty="0" smtClean="0"/>
              <a:t>Each distinct object is either a member or not; listing more than once does not change the set.</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a,b,c,b,c,d</a:t>
            </a:r>
            <a:r>
              <a:rPr lang="en-US" dirty="0" smtClean="0">
                <a:latin typeface="Cambria Math" pitchFamily="18" charset="0"/>
                <a:ea typeface="Cambria Math" pitchFamily="18" charset="0"/>
              </a:rPr>
              <a:t>}</a:t>
            </a:r>
          </a:p>
          <a:p>
            <a:r>
              <a:rPr lang="en-US" dirty="0" err="1" smtClean="0">
                <a:latin typeface="Cambria Math" pitchFamily="18" charset="0"/>
                <a:ea typeface="Cambria Math" pitchFamily="18" charset="0"/>
              </a:rPr>
              <a:t>Elipses</a:t>
            </a:r>
            <a:r>
              <a:rPr lang="en-US" dirty="0" smtClean="0">
                <a:latin typeface="Cambria Math" pitchFamily="18" charset="0"/>
                <a:ea typeface="Cambria Math" pitchFamily="18" charset="0"/>
              </a:rPr>
              <a:t> (…) may be used to describe a set without listing all of the members when the pattern is clear.</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i="1" dirty="0" smtClean="0">
                <a:latin typeface="Cambria Math" pitchFamily="18" charset="0"/>
                <a:ea typeface="Cambria Math" pitchFamily="18" charset="0"/>
              </a:rPr>
              <a:t>, …,z </a:t>
            </a:r>
            <a:r>
              <a:rPr lang="en-US" dirty="0" smtClean="0">
                <a:latin typeface="Cambria Math" pitchFamily="18" charset="0"/>
                <a:ea typeface="Cambria Math" pitchFamily="18" charset="0"/>
              </a:rPr>
              <a:t>}</a:t>
            </a:r>
          </a:p>
          <a:p>
            <a:pPr>
              <a:buNone/>
            </a:pP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231</a:t>
            </a:fld>
            <a:endParaRPr lang="en-US"/>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Roster Method</a:t>
            </a:r>
            <a:endParaRPr lang="en-US" dirty="0"/>
          </a:p>
        </p:txBody>
      </p:sp>
      <p:sp>
        <p:nvSpPr>
          <p:cNvPr id="3" name="Content Placeholder 2"/>
          <p:cNvSpPr>
            <a:spLocks noGrp="1"/>
          </p:cNvSpPr>
          <p:nvPr>
            <p:ph idx="1"/>
          </p:nvPr>
        </p:nvSpPr>
        <p:spPr/>
        <p:txBody>
          <a:bodyPr>
            <a:normAutofit/>
          </a:bodyPr>
          <a:lstStyle/>
          <a:p>
            <a:r>
              <a:rPr lang="en-US" dirty="0" smtClean="0"/>
              <a:t>Set of all vowels in the English alphabet:</a:t>
            </a:r>
          </a:p>
          <a:p>
            <a:pPr>
              <a:buNone/>
            </a:pPr>
            <a:r>
              <a:rPr lang="en-US" dirty="0" smtClean="0"/>
              <a:t>              </a:t>
            </a:r>
            <a:r>
              <a:rPr lang="en-US" i="1" dirty="0" smtClean="0">
                <a:latin typeface="Cambria Math" pitchFamily="18" charset="0"/>
                <a:ea typeface="Cambria Math" pitchFamily="18" charset="0"/>
              </a:rPr>
              <a:t>V</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a,e,i,o,u</a:t>
            </a:r>
            <a:r>
              <a:rPr lang="en-US" dirty="0" smtClean="0">
                <a:latin typeface="Cambria Math" pitchFamily="18" charset="0"/>
                <a:ea typeface="Cambria Math" pitchFamily="18" charset="0"/>
              </a:rPr>
              <a:t>}</a:t>
            </a:r>
          </a:p>
          <a:p>
            <a:r>
              <a:rPr lang="en-US" dirty="0" smtClean="0"/>
              <a:t>Set of all odd positive integers less than </a:t>
            </a:r>
            <a:r>
              <a:rPr lang="en-US" dirty="0" smtClean="0">
                <a:latin typeface="Cambria Math" pitchFamily="18" charset="0"/>
                <a:ea typeface="Cambria Math" pitchFamily="18" charset="0"/>
              </a:rPr>
              <a:t>10</a:t>
            </a:r>
            <a:r>
              <a:rPr lang="en-US" dirty="0" smtClean="0"/>
              <a:t>:</a:t>
            </a:r>
          </a:p>
          <a:p>
            <a:pPr>
              <a:buNone/>
            </a:pPr>
            <a:r>
              <a:rPr lang="en-US" dirty="0" smtClean="0"/>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{1,3,5,7,9}</a:t>
            </a:r>
          </a:p>
          <a:p>
            <a:r>
              <a:rPr lang="en-US" dirty="0" smtClean="0"/>
              <a:t>Set of all strictly positive integers less than </a:t>
            </a:r>
            <a:r>
              <a:rPr lang="en-US" dirty="0" smtClean="0">
                <a:latin typeface="Cambria Math" pitchFamily="18" charset="0"/>
                <a:ea typeface="Cambria Math" pitchFamily="18" charset="0"/>
              </a:rPr>
              <a:t>100</a:t>
            </a:r>
            <a:r>
              <a:rPr lang="en-US" dirty="0" smtClean="0"/>
              <a:t>:</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{1,2,3,…,99}</a:t>
            </a:r>
          </a:p>
          <a:p>
            <a:pPr marL="514350" indent="-514350"/>
            <a:r>
              <a:rPr lang="en-US" dirty="0" smtClean="0">
                <a:latin typeface="Cambria Math" pitchFamily="18" charset="0"/>
                <a:ea typeface="Cambria Math" pitchFamily="18" charset="0"/>
              </a:rPr>
              <a:t>Set of all integers less than 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 -3,-2,-1}</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232</a:t>
            </a:fld>
            <a:endParaRPr 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Important Sets</a:t>
            </a:r>
            <a:endParaRPr lang="en-US" dirty="0"/>
          </a:p>
        </p:txBody>
      </p:sp>
      <p:sp>
        <p:nvSpPr>
          <p:cNvPr id="3" name="Content Placeholder 2"/>
          <p:cNvSpPr>
            <a:spLocks noGrp="1"/>
          </p:cNvSpPr>
          <p:nvPr>
            <p:ph idx="1"/>
          </p:nvPr>
        </p:nvSpPr>
        <p:spPr/>
        <p:txBody>
          <a:bodyPr/>
          <a:lstStyle/>
          <a:p>
            <a:pPr>
              <a:buNone/>
            </a:pPr>
            <a:r>
              <a:rPr lang="en-US" b="1" dirty="0" smtClean="0">
                <a:latin typeface="Cambria Math" pitchFamily="18" charset="0"/>
                <a:ea typeface="Cambria Math" pitchFamily="18" charset="0"/>
              </a:rPr>
              <a:t>N</a:t>
            </a:r>
            <a:r>
              <a:rPr lang="en-US" dirty="0" smtClean="0"/>
              <a:t> = </a:t>
            </a:r>
            <a:r>
              <a:rPr lang="en-US" i="1" dirty="0" smtClean="0"/>
              <a:t>natural numbers </a:t>
            </a:r>
            <a:r>
              <a:rPr lang="en-US" dirty="0" smtClean="0"/>
              <a:t>= </a:t>
            </a:r>
            <a:r>
              <a:rPr lang="en-US" dirty="0" smtClean="0">
                <a:latin typeface="Cambria Math" pitchFamily="18" charset="0"/>
                <a:ea typeface="Cambria Math" pitchFamily="18" charset="0"/>
              </a:rPr>
              <a:t>{0,1,2,3….}</a:t>
            </a:r>
          </a:p>
          <a:p>
            <a:pPr>
              <a:buNone/>
            </a:pPr>
            <a:r>
              <a:rPr lang="en-US" b="1" dirty="0" smtClean="0">
                <a:latin typeface="Cambria Math" pitchFamily="18" charset="0"/>
                <a:ea typeface="Cambria Math" pitchFamily="18" charset="0"/>
              </a:rPr>
              <a:t>Z</a:t>
            </a:r>
            <a:r>
              <a:rPr lang="en-US" dirty="0" smtClean="0"/>
              <a:t> = </a:t>
            </a:r>
            <a:r>
              <a:rPr lang="en-US" i="1" dirty="0" smtClean="0"/>
              <a:t>integers</a:t>
            </a:r>
            <a:r>
              <a:rPr lang="en-US" dirty="0" smtClean="0"/>
              <a:t> = </a:t>
            </a:r>
            <a:r>
              <a:rPr lang="en-US" dirty="0" smtClean="0">
                <a:latin typeface="Cambria Math" pitchFamily="18" charset="0"/>
                <a:ea typeface="Cambria Math" pitchFamily="18" charset="0"/>
              </a:rPr>
              <a:t>{…,-3,-2,-1,0,1,2,3,…}</a:t>
            </a:r>
          </a:p>
          <a:p>
            <a:pPr>
              <a:buNone/>
            </a:pPr>
            <a:r>
              <a:rPr lang="en-US" b="1" dirty="0" smtClean="0">
                <a:latin typeface="Cambria Math" pitchFamily="18" charset="0"/>
                <a:ea typeface="Cambria Math" pitchFamily="18" charset="0"/>
              </a:rPr>
              <a:t>Z⁺</a:t>
            </a:r>
            <a:r>
              <a:rPr lang="en-US" dirty="0" smtClean="0"/>
              <a:t> = </a:t>
            </a:r>
            <a:r>
              <a:rPr lang="en-US" i="1" dirty="0" smtClean="0"/>
              <a:t>positive integers </a:t>
            </a:r>
            <a:r>
              <a:rPr lang="en-US" dirty="0" smtClean="0"/>
              <a:t>= </a:t>
            </a:r>
            <a:r>
              <a:rPr lang="en-US" dirty="0" smtClean="0">
                <a:latin typeface="Cambria Math" pitchFamily="18" charset="0"/>
                <a:ea typeface="Cambria Math" pitchFamily="18" charset="0"/>
              </a:rPr>
              <a:t>{1,2,3,…..}</a:t>
            </a:r>
          </a:p>
          <a:p>
            <a:pPr>
              <a:buNone/>
            </a:pPr>
            <a:r>
              <a:rPr lang="en-US" b="1" dirty="0" smtClean="0">
                <a:latin typeface="Cambria Math" pitchFamily="18" charset="0"/>
                <a:ea typeface="Cambria Math" pitchFamily="18" charset="0"/>
              </a:rPr>
              <a:t>R</a:t>
            </a:r>
            <a:r>
              <a:rPr lang="en-US" dirty="0" smtClean="0"/>
              <a:t> = set of </a:t>
            </a:r>
            <a:r>
              <a:rPr lang="en-US" i="1" dirty="0" smtClean="0"/>
              <a:t>real numbers</a:t>
            </a:r>
          </a:p>
          <a:p>
            <a:pPr>
              <a:buNone/>
            </a:pPr>
            <a:r>
              <a:rPr lang="en-US" b="1" dirty="0" smtClean="0">
                <a:latin typeface="Cambria Math" pitchFamily="18" charset="0"/>
                <a:ea typeface="Cambria Math" pitchFamily="18" charset="0"/>
              </a:rPr>
              <a:t>R</a:t>
            </a:r>
            <a:r>
              <a:rPr lang="en-US" b="1" baseline="30000" dirty="0" smtClean="0">
                <a:latin typeface="Cambria Math" pitchFamily="18" charset="0"/>
                <a:ea typeface="Cambria Math" pitchFamily="18" charset="0"/>
              </a:rPr>
              <a:t>+</a:t>
            </a:r>
            <a:r>
              <a:rPr lang="en-US" dirty="0" smtClean="0"/>
              <a:t> = set of </a:t>
            </a:r>
            <a:r>
              <a:rPr lang="en-US" i="1" dirty="0" smtClean="0"/>
              <a:t>positive real numbers</a:t>
            </a:r>
          </a:p>
          <a:p>
            <a:pPr>
              <a:buNone/>
            </a:pPr>
            <a:r>
              <a:rPr lang="en-US" b="1" dirty="0" smtClean="0">
                <a:latin typeface="Cambria Math" pitchFamily="18" charset="0"/>
                <a:ea typeface="Cambria Math" pitchFamily="18" charset="0"/>
              </a:rPr>
              <a:t>C</a:t>
            </a:r>
            <a:r>
              <a:rPr lang="en-US" dirty="0" smtClean="0"/>
              <a:t> =  set of </a:t>
            </a:r>
            <a:r>
              <a:rPr lang="en-US" i="1" dirty="0" smtClean="0"/>
              <a:t>complex numbers</a:t>
            </a:r>
            <a:r>
              <a:rPr lang="en-US" dirty="0" smtClean="0"/>
              <a:t>.</a:t>
            </a:r>
          </a:p>
          <a:p>
            <a:pPr>
              <a:buNone/>
            </a:pPr>
            <a:r>
              <a:rPr lang="en-US" b="1" dirty="0" smtClean="0"/>
              <a:t>Q</a:t>
            </a:r>
            <a:r>
              <a:rPr lang="en-US" dirty="0" smtClean="0"/>
              <a:t> = set of rational numbers</a:t>
            </a:r>
          </a:p>
          <a:p>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233</a:t>
            </a:fld>
            <a:endParaRPr 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Set-Builder Notation</a:t>
            </a:r>
            <a:endParaRPr lang="en-US" dirty="0"/>
          </a:p>
        </p:txBody>
      </p:sp>
      <p:sp>
        <p:nvSpPr>
          <p:cNvPr id="3" name="Content Placeholder 2"/>
          <p:cNvSpPr>
            <a:spLocks noGrp="1"/>
          </p:cNvSpPr>
          <p:nvPr>
            <p:ph idx="1"/>
          </p:nvPr>
        </p:nvSpPr>
        <p:spPr/>
        <p:txBody>
          <a:bodyPr>
            <a:normAutofit lnSpcReduction="10000"/>
          </a:bodyPr>
          <a:lstStyle/>
          <a:p>
            <a:r>
              <a:rPr lang="en-US" dirty="0" smtClean="0"/>
              <a:t>Specify the property or properties that all members must satisfy:</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is a positive integer less than 100}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is an odd positive integer less than 10}</a:t>
            </a:r>
          </a:p>
          <a:p>
            <a:pPr>
              <a:buNone/>
            </a:pPr>
            <a:r>
              <a:rPr lang="en-US" b="1"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 Z⁺</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odd and </a:t>
            </a:r>
            <a:r>
              <a:rPr lang="en-US" i="1" dirty="0" smtClean="0">
                <a:ea typeface="Cambria Math" pitchFamily="18" charset="0"/>
              </a:rPr>
              <a:t>x</a:t>
            </a:r>
            <a:r>
              <a:rPr lang="en-US" dirty="0" smtClean="0">
                <a:latin typeface="Cambria Math" pitchFamily="18" charset="0"/>
                <a:ea typeface="Cambria Math" pitchFamily="18" charset="0"/>
              </a:rPr>
              <a:t> &lt; 10}</a:t>
            </a:r>
          </a:p>
          <a:p>
            <a:r>
              <a:rPr lang="en-US" dirty="0" smtClean="0"/>
              <a:t>A predicate may be used: </a:t>
            </a:r>
          </a:p>
          <a:p>
            <a:pPr>
              <a:buNone/>
            </a:pPr>
            <a:r>
              <a:rPr lang="en-US" dirty="0" smtClean="0"/>
              <a:t>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P(</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t>Example: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Prime(</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ea typeface="Cambria Math" pitchFamily="18" charset="0"/>
              </a:rPr>
              <a:t>Positive rational numbers</a:t>
            </a:r>
            <a:r>
              <a:rPr lang="en-US" i="1" dirty="0" smtClean="0">
                <a:ea typeface="Cambria Math" pitchFamily="18" charset="0"/>
              </a:rPr>
              <a:t>:</a:t>
            </a:r>
          </a:p>
          <a:p>
            <a:pPr>
              <a:buNone/>
            </a:pPr>
            <a:r>
              <a:rPr lang="en-US" i="1" dirty="0" smtClean="0">
                <a:ea typeface="Cambria Math" pitchFamily="18" charset="0"/>
              </a:rPr>
              <a:t>        </a:t>
            </a:r>
            <a:r>
              <a:rPr lang="en-US" b="1" dirty="0" smtClean="0">
                <a:latin typeface="Cambria Math" pitchFamily="18" charset="0"/>
                <a:ea typeface="Cambria Math" pitchFamily="18" charset="0"/>
              </a:rPr>
              <a:t>Q</a:t>
            </a:r>
            <a:r>
              <a:rPr lang="en-US" b="1" baseline="30000" dirty="0" smtClean="0">
                <a:latin typeface="Cambria Math" pitchFamily="18" charset="0"/>
                <a:ea typeface="Cambria Math" pitchFamily="18" charset="0"/>
              </a:rPr>
              <a:t>+</a:t>
            </a:r>
            <a:r>
              <a:rPr lang="en-US" baseline="30000"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 </a:t>
            </a:r>
            <a:r>
              <a:rPr lang="en-US" b="1" dirty="0" smtClean="0">
                <a:ea typeface="Cambria Math" pitchFamily="18" charset="0"/>
              </a:rPr>
              <a:t>R</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p</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 for some positive integers </a:t>
            </a:r>
            <a:r>
              <a:rPr lang="en-US" i="1" dirty="0" err="1" smtClean="0">
                <a:latin typeface="Cambria Math" pitchFamily="18" charset="0"/>
                <a:ea typeface="Cambria Math" pitchFamily="18" charset="0"/>
              </a:rPr>
              <a:t>p</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q</a:t>
            </a:r>
            <a:r>
              <a:rPr lang="en-US" dirty="0" smtClean="0">
                <a:latin typeface="Cambria Math" pitchFamily="18" charset="0"/>
                <a:ea typeface="Cambria Math" pitchFamily="18" charset="0"/>
              </a:rPr>
              <a:t>}</a:t>
            </a:r>
          </a:p>
          <a:p>
            <a:endParaRPr lang="en-US" i="1" dirty="0" smtClean="0">
              <a:latin typeface="Cambria Math" pitchFamily="18" charset="0"/>
              <a:ea typeface="Cambria Math" pitchFamily="18" charset="0"/>
            </a:endParaRPr>
          </a:p>
          <a:p>
            <a:pPr>
              <a:buNone/>
            </a:pPr>
            <a:endParaRPr lang="en-US" dirty="0" smtClean="0"/>
          </a:p>
        </p:txBody>
      </p:sp>
      <p:sp>
        <p:nvSpPr>
          <p:cNvPr id="4" name="Slide Number Placeholder 3"/>
          <p:cNvSpPr>
            <a:spLocks noGrp="1"/>
          </p:cNvSpPr>
          <p:nvPr>
            <p:ph type="sldNum" sz="quarter" idx="12"/>
          </p:nvPr>
        </p:nvSpPr>
        <p:spPr/>
        <p:txBody>
          <a:bodyPr/>
          <a:lstStyle/>
          <a:p>
            <a:fld id="{9CA217EF-0505-4C33-BB20-8A8DF2039023}" type="slidenum">
              <a:rPr lang="en-US" smtClean="0"/>
              <a:pPr/>
              <a:t>234</a:t>
            </a:fld>
            <a:endParaRPr 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Notation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  </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a:t>
            </a:r>
          </a:p>
          <a:p>
            <a:pPr>
              <a:buNone/>
            </a:pPr>
            <a:endParaRPr lang="en-US" dirty="0" smtClean="0">
              <a:latin typeface="Cambria Math"/>
              <a:ea typeface="Cambria Math"/>
            </a:endParaRPr>
          </a:p>
          <a:p>
            <a:pPr>
              <a:buNone/>
            </a:pPr>
            <a:r>
              <a:rPr lang="en-US" i="1" dirty="0" smtClean="0"/>
              <a:t>  closed interval  </a:t>
            </a:r>
            <a:r>
              <a:rPr lang="en-US" dirty="0" smtClean="0"/>
              <a:t>[</a:t>
            </a:r>
            <a:r>
              <a:rPr lang="en-US" i="1" dirty="0" err="1" smtClean="0"/>
              <a:t>a</a:t>
            </a:r>
            <a:r>
              <a:rPr lang="en-US" dirty="0" err="1" smtClean="0"/>
              <a:t>,</a:t>
            </a:r>
            <a:r>
              <a:rPr lang="en-US" i="1" dirty="0" err="1" smtClean="0"/>
              <a:t>b</a:t>
            </a:r>
            <a:r>
              <a:rPr lang="en-US" dirty="0" smtClean="0"/>
              <a:t>]</a:t>
            </a:r>
          </a:p>
          <a:p>
            <a:pPr>
              <a:buNone/>
            </a:pPr>
            <a:r>
              <a:rPr lang="en-US" i="1" dirty="0" smtClean="0"/>
              <a:t>  open interval     </a:t>
            </a:r>
            <a:r>
              <a:rPr lang="en-US" dirty="0" smtClean="0"/>
              <a:t>(</a:t>
            </a:r>
            <a:r>
              <a:rPr lang="en-US" i="1" dirty="0" err="1" smtClean="0"/>
              <a:t>a</a:t>
            </a:r>
            <a:r>
              <a:rPr lang="en-US" dirty="0" err="1" smtClean="0"/>
              <a:t>,</a:t>
            </a:r>
            <a:r>
              <a:rPr lang="en-US" i="1" dirty="0" err="1" smtClean="0"/>
              <a:t>b</a:t>
            </a:r>
            <a:r>
              <a:rPr lang="en-US" dirty="0" smtClean="0"/>
              <a:t>) or ]</a:t>
            </a:r>
            <a:r>
              <a:rPr lang="en-US" i="1" dirty="0" err="1" smtClean="0"/>
              <a:t>a</a:t>
            </a:r>
            <a:r>
              <a:rPr lang="en-US" dirty="0" err="1" smtClean="0"/>
              <a:t>,</a:t>
            </a:r>
            <a:r>
              <a:rPr lang="en-US" i="1" dirty="0" err="1" smtClean="0"/>
              <a:t>b</a:t>
            </a:r>
            <a:r>
              <a:rPr lang="en-US" dirty="0" smtClean="0"/>
              <a:t>[</a:t>
            </a:r>
          </a:p>
          <a:p>
            <a:pPr>
              <a:buNone/>
            </a:pP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235</a:t>
            </a:fld>
            <a:endParaRPr lang="en-US"/>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Set and Empty Set</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universal set</a:t>
            </a:r>
            <a:r>
              <a:rPr lang="en-US" dirty="0" smtClean="0"/>
              <a:t> </a:t>
            </a:r>
            <a:r>
              <a:rPr lang="en-US" i="1" dirty="0" smtClean="0"/>
              <a:t>U </a:t>
            </a:r>
            <a:r>
              <a:rPr lang="en-US" dirty="0" smtClean="0"/>
              <a:t>is the set containing everything currently under consideration. </a:t>
            </a:r>
            <a:endParaRPr lang="en-US" i="1" dirty="0" smtClean="0"/>
          </a:p>
          <a:p>
            <a:pPr lvl="1"/>
            <a:r>
              <a:rPr lang="en-US" dirty="0" smtClean="0"/>
              <a:t>Sometimes implicit</a:t>
            </a:r>
          </a:p>
          <a:p>
            <a:pPr lvl="1"/>
            <a:r>
              <a:rPr lang="en-US" dirty="0" smtClean="0"/>
              <a:t>Sometimes explicitly stated.</a:t>
            </a:r>
          </a:p>
          <a:p>
            <a:pPr lvl="1"/>
            <a:r>
              <a:rPr lang="en-US" dirty="0" smtClean="0"/>
              <a:t>Contents depend on the context.</a:t>
            </a:r>
          </a:p>
          <a:p>
            <a:r>
              <a:rPr lang="en-US" dirty="0" smtClean="0"/>
              <a:t>The empty set is the set with no</a:t>
            </a:r>
          </a:p>
          <a:p>
            <a:pPr>
              <a:buNone/>
            </a:pPr>
            <a:r>
              <a:rPr lang="en-US" dirty="0" smtClean="0"/>
              <a:t>      elements. Symbolized </a:t>
            </a:r>
            <a:r>
              <a:rPr lang="en-US" dirty="0" smtClean="0">
                <a:latin typeface="Cambria Math"/>
                <a:ea typeface="Cambria Math"/>
              </a:rPr>
              <a:t>∅, but</a:t>
            </a:r>
          </a:p>
          <a:p>
            <a:pPr>
              <a:buNone/>
            </a:pPr>
            <a:r>
              <a:rPr lang="en-US" dirty="0" smtClean="0">
                <a:latin typeface="Cambria Math"/>
                <a:ea typeface="Cambria Math"/>
              </a:rPr>
              <a:t>       </a:t>
            </a:r>
            <a:r>
              <a:rPr lang="en-US" dirty="0" smtClean="0"/>
              <a:t>{} also used.</a:t>
            </a:r>
            <a:endParaRPr lang="en-US" dirty="0">
              <a:ea typeface="Cambria Math"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smtClean="0"/>
              <a:t>U</a:t>
            </a:r>
            <a:endParaRPr lang="en-US" i="1" dirty="0"/>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smtClean="0"/>
              <a:t>Venn Diagram</a:t>
            </a:r>
            <a:endParaRPr lang="en-US" dirty="0"/>
          </a:p>
        </p:txBody>
      </p:sp>
      <p:sp>
        <p:nvSpPr>
          <p:cNvPr id="10" name="TextBox 9"/>
          <p:cNvSpPr txBox="1"/>
          <p:nvPr/>
        </p:nvSpPr>
        <p:spPr>
          <a:xfrm>
            <a:off x="6629400" y="4267200"/>
            <a:ext cx="1828800" cy="646331"/>
          </a:xfrm>
          <a:prstGeom prst="rect">
            <a:avLst/>
          </a:prstGeom>
          <a:noFill/>
        </p:spPr>
        <p:txBody>
          <a:bodyPr wrap="square" rtlCol="0">
            <a:spAutoFit/>
          </a:bodyPr>
          <a:lstStyle/>
          <a:p>
            <a:r>
              <a:rPr lang="en-US" dirty="0" smtClean="0"/>
              <a:t>   a e </a:t>
            </a:r>
            <a:r>
              <a:rPr lang="en-US" dirty="0" err="1" smtClean="0"/>
              <a:t>i</a:t>
            </a:r>
            <a:endParaRPr lang="en-US" dirty="0" smtClean="0"/>
          </a:p>
          <a:p>
            <a:r>
              <a:rPr lang="en-US" dirty="0" smtClean="0"/>
              <a:t>    o u</a:t>
            </a:r>
            <a:endParaRPr lang="en-US" dirty="0"/>
          </a:p>
        </p:txBody>
      </p:sp>
      <p:sp>
        <p:nvSpPr>
          <p:cNvPr id="11" name="TextBox 10"/>
          <p:cNvSpPr txBox="1"/>
          <p:nvPr/>
        </p:nvSpPr>
        <p:spPr>
          <a:xfrm>
            <a:off x="6400800" y="4267200"/>
            <a:ext cx="457200" cy="369332"/>
          </a:xfrm>
          <a:prstGeom prst="rect">
            <a:avLst/>
          </a:prstGeom>
          <a:noFill/>
        </p:spPr>
        <p:txBody>
          <a:bodyPr wrap="square" rtlCol="0">
            <a:spAutoFit/>
          </a:bodyPr>
          <a:lstStyle/>
          <a:p>
            <a:r>
              <a:rPr lang="en-US" i="1" dirty="0" smtClean="0"/>
              <a:t>V</a:t>
            </a:r>
            <a:endParaRPr lang="en-US" i="1" dirty="0"/>
          </a:p>
        </p:txBody>
      </p:sp>
      <p:pic>
        <p:nvPicPr>
          <p:cNvPr id="13" name="Picture 12" descr="0204.jpg"/>
          <p:cNvPicPr>
            <a:picLocks noChangeAspect="1"/>
          </p:cNvPicPr>
          <p:nvPr/>
        </p:nvPicPr>
        <p:blipFill>
          <a:blip r:embed="rId2"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r>
              <a:rPr lang="en-US" dirty="0" smtClean="0"/>
              <a:t>John Venn (1834-1923)</a:t>
            </a:r>
          </a:p>
          <a:p>
            <a:r>
              <a:rPr lang="en-US" dirty="0" smtClean="0"/>
              <a:t>Cambridge, UK</a:t>
            </a:r>
            <a:endParaRPr lang="en-US" dirty="0"/>
          </a:p>
        </p:txBody>
      </p:sp>
      <p:sp>
        <p:nvSpPr>
          <p:cNvPr id="8" name="Slide Number Placeholder 7"/>
          <p:cNvSpPr>
            <a:spLocks noGrp="1"/>
          </p:cNvSpPr>
          <p:nvPr>
            <p:ph type="sldNum" sz="quarter" idx="12"/>
          </p:nvPr>
        </p:nvSpPr>
        <p:spPr/>
        <p:txBody>
          <a:bodyPr/>
          <a:lstStyle/>
          <a:p>
            <a:fld id="{9CA217EF-0505-4C33-BB20-8A8DF2039023}" type="slidenum">
              <a:rPr lang="en-US" smtClean="0"/>
              <a:pPr/>
              <a:t>236</a:t>
            </a:fld>
            <a:endParaRPr 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Russell’s Paradox</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S</a:t>
            </a:r>
            <a:r>
              <a:rPr lang="en-US" dirty="0" smtClean="0"/>
              <a:t> be the set of all sets which are not members of themselves. A paradox results from trying to answer the question “Is </a:t>
            </a:r>
            <a:r>
              <a:rPr lang="en-US" i="1" dirty="0" smtClean="0"/>
              <a:t>S</a:t>
            </a:r>
            <a:r>
              <a:rPr lang="en-US" dirty="0" smtClean="0"/>
              <a:t> a member of itself?”</a:t>
            </a:r>
          </a:p>
          <a:p>
            <a:r>
              <a:rPr lang="en-US" dirty="0" smtClean="0"/>
              <a:t>Related Paradox:</a:t>
            </a:r>
          </a:p>
          <a:p>
            <a:pPr lvl="1"/>
            <a:r>
              <a:rPr lang="en-US" dirty="0" smtClean="0"/>
              <a:t>Henry is a barber who shaves all people who do not shave themselves. A paradox results from trying to answer the question “Does Henry shave himself?”</a:t>
            </a:r>
          </a:p>
          <a:p>
            <a:endParaRPr lang="en-US" dirty="0"/>
          </a:p>
        </p:txBody>
      </p:sp>
      <p:pic>
        <p:nvPicPr>
          <p:cNvPr id="4" name="Picture 3" descr="0202.jpg"/>
          <p:cNvPicPr>
            <a:picLocks noChangeAspect="1"/>
          </p:cNvPicPr>
          <p:nvPr/>
        </p:nvPicPr>
        <p:blipFill>
          <a:blip r:embed="rId2" cstate="print"/>
          <a:stretch>
            <a:fillRect/>
          </a:stretch>
        </p:blipFill>
        <p:spPr>
          <a:xfrm>
            <a:off x="4191000" y="5105400"/>
            <a:ext cx="893064" cy="1030224"/>
          </a:xfrm>
          <a:prstGeom prst="rect">
            <a:avLst/>
          </a:prstGeom>
        </p:spPr>
      </p:pic>
      <p:sp>
        <p:nvSpPr>
          <p:cNvPr id="5" name="TextBox 4"/>
          <p:cNvSpPr txBox="1"/>
          <p:nvPr/>
        </p:nvSpPr>
        <p:spPr>
          <a:xfrm>
            <a:off x="5486400" y="5181600"/>
            <a:ext cx="2971800" cy="923330"/>
          </a:xfrm>
          <a:prstGeom prst="rect">
            <a:avLst/>
          </a:prstGeom>
          <a:noFill/>
        </p:spPr>
        <p:txBody>
          <a:bodyPr wrap="square" rtlCol="0">
            <a:spAutoFit/>
          </a:bodyPr>
          <a:lstStyle/>
          <a:p>
            <a:r>
              <a:rPr lang="en-US" dirty="0" smtClean="0"/>
              <a:t>Bertrand Russell (1872-1970)</a:t>
            </a:r>
          </a:p>
          <a:p>
            <a:r>
              <a:rPr lang="en-US" dirty="0" smtClean="0"/>
              <a:t>Cambridge, UK</a:t>
            </a:r>
          </a:p>
          <a:p>
            <a:r>
              <a:rPr lang="en-US" dirty="0" smtClean="0"/>
              <a:t>Nobel Prize Winner</a:t>
            </a:r>
            <a:endParaRPr lang="en-US" dirty="0"/>
          </a:p>
        </p:txBody>
      </p:sp>
      <p:sp>
        <p:nvSpPr>
          <p:cNvPr id="6" name="Slide Number Placeholder 5"/>
          <p:cNvSpPr>
            <a:spLocks noGrp="1"/>
          </p:cNvSpPr>
          <p:nvPr>
            <p:ph type="sldNum" sz="quarter" idx="12"/>
          </p:nvPr>
        </p:nvSpPr>
        <p:spPr/>
        <p:txBody>
          <a:bodyPr/>
          <a:lstStyle/>
          <a:p>
            <a:fld id="{9CA217EF-0505-4C33-BB20-8A8DF2039023}" type="slidenum">
              <a:rPr lang="en-US" smtClean="0"/>
              <a:pPr/>
              <a:t>237</a:t>
            </a:fld>
            <a:endParaRPr lang="en-US"/>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things to remember</a:t>
            </a:r>
            <a:endParaRPr lang="en-US" dirty="0"/>
          </a:p>
        </p:txBody>
      </p:sp>
      <p:sp>
        <p:nvSpPr>
          <p:cNvPr id="3" name="Content Placeholder 2"/>
          <p:cNvSpPr>
            <a:spLocks noGrp="1"/>
          </p:cNvSpPr>
          <p:nvPr>
            <p:ph idx="1"/>
          </p:nvPr>
        </p:nvSpPr>
        <p:spPr/>
        <p:txBody>
          <a:bodyPr/>
          <a:lstStyle/>
          <a:p>
            <a:r>
              <a:rPr lang="en-US" dirty="0" smtClean="0"/>
              <a:t>Sets can be elements of sets.</a:t>
            </a:r>
          </a:p>
          <a:p>
            <a:pPr>
              <a:buNone/>
            </a:pPr>
            <a:r>
              <a:rPr lang="en-US" dirty="0" smtClean="0">
                <a:latin typeface="Cambria Math" pitchFamily="18" charset="0"/>
                <a:ea typeface="Cambria Math" pitchFamily="18" charset="0"/>
              </a:rPr>
              <a:t>         {{1,2,3},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b,c</a:t>
            </a:r>
            <a:r>
              <a:rPr lang="en-US"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Z</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Q</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R</a:t>
            </a:r>
            <a:r>
              <a:rPr lang="en-US" dirty="0" smtClean="0">
                <a:latin typeface="Cambria Math" pitchFamily="18" charset="0"/>
                <a:ea typeface="Cambria Math" pitchFamily="18" charset="0"/>
              </a:rPr>
              <a:t>}</a:t>
            </a:r>
          </a:p>
          <a:p>
            <a:r>
              <a:rPr lang="en-US" dirty="0" smtClean="0"/>
              <a:t>The empty set is different from a set containing the empty set.</a:t>
            </a:r>
          </a:p>
          <a:p>
            <a:pPr>
              <a:buNone/>
            </a:pPr>
            <a:r>
              <a:rPr lang="en-US" dirty="0" smtClean="0"/>
              <a:t>       </a:t>
            </a:r>
            <a:r>
              <a:rPr lang="en-US" dirty="0" smtClean="0">
                <a:latin typeface="Cambria Math"/>
                <a:ea typeface="Cambria Math"/>
              </a:rPr>
              <a:t>∅</a:t>
            </a:r>
            <a:r>
              <a:rPr lang="en-US" dirty="0" smtClean="0"/>
              <a:t>  </a:t>
            </a:r>
            <a:r>
              <a:rPr lang="en-US" dirty="0" smtClean="0">
                <a:latin typeface="Cambria Math"/>
                <a:ea typeface="Cambria Math"/>
              </a:rPr>
              <a:t>≠ { ∅ }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238</a:t>
            </a:fld>
            <a:endParaRPr lang="en-US"/>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Equality</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Two sets are </a:t>
            </a:r>
            <a:r>
              <a:rPr lang="en-US" i="1" dirty="0" smtClean="0"/>
              <a:t>equal</a:t>
            </a:r>
            <a:r>
              <a:rPr lang="en-US" dirty="0" smtClean="0"/>
              <a:t> if and only if they have the same elements. </a:t>
            </a:r>
          </a:p>
          <a:p>
            <a:pPr lvl="1"/>
            <a:r>
              <a:rPr lang="en-US" dirty="0" smtClean="0"/>
              <a:t>Therefore if A and B are sets, then A and B are equal if and only if                                         . </a:t>
            </a:r>
          </a:p>
          <a:p>
            <a:pPr lvl="1"/>
            <a:r>
              <a:rPr lang="en-US" dirty="0" smtClean="0"/>
              <a:t>We write </a:t>
            </a:r>
            <a:r>
              <a:rPr lang="en-US" i="1" dirty="0" smtClean="0"/>
              <a:t>A</a:t>
            </a:r>
            <a:r>
              <a:rPr lang="en-US" dirty="0" smtClean="0"/>
              <a:t> = </a:t>
            </a:r>
            <a:r>
              <a:rPr lang="en-US" i="1" dirty="0" smtClean="0"/>
              <a:t>B</a:t>
            </a:r>
            <a:r>
              <a:rPr lang="en-US" dirty="0" smtClean="0"/>
              <a:t> if </a:t>
            </a:r>
            <a:r>
              <a:rPr lang="en-US" i="1" dirty="0" smtClean="0"/>
              <a:t>A</a:t>
            </a:r>
            <a:r>
              <a:rPr lang="en-US" dirty="0" smtClean="0"/>
              <a:t> and </a:t>
            </a:r>
            <a:r>
              <a:rPr lang="en-US" i="1" dirty="0" smtClean="0"/>
              <a:t>B</a:t>
            </a:r>
            <a:r>
              <a:rPr lang="en-US" dirty="0" smtClean="0"/>
              <a:t> are equal sets.</a:t>
            </a:r>
          </a:p>
          <a:p>
            <a:pPr>
              <a:buNone/>
            </a:pPr>
            <a:r>
              <a:rPr lang="en-US" dirty="0" smtClean="0"/>
              <a:t>                </a:t>
            </a:r>
            <a:r>
              <a:rPr lang="en-US" dirty="0" smtClean="0">
                <a:latin typeface="Cambria Math" pitchFamily="18" charset="0"/>
                <a:ea typeface="Cambria Math" pitchFamily="18" charset="0"/>
              </a:rPr>
              <a:t>{1,3,5}   = {3, 5, 1}</a:t>
            </a:r>
          </a:p>
          <a:p>
            <a:pPr>
              <a:buNone/>
            </a:pPr>
            <a:r>
              <a:rPr lang="en-US" dirty="0" smtClean="0">
                <a:latin typeface="Cambria Math" pitchFamily="18" charset="0"/>
                <a:ea typeface="Cambria Math" pitchFamily="18" charset="0"/>
              </a:rPr>
              <a:t>                  {1,5,5,5,3,3,1} = {1,3,5}</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4" cstate="print"/>
          <a:stretch>
            <a:fillRect/>
          </a:stretch>
        </p:blipFill>
        <p:spPr>
          <a:xfrm>
            <a:off x="2819400" y="3200400"/>
            <a:ext cx="3231833" cy="382905"/>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239</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Compound Propositions</a:t>
            </a:r>
            <a:endParaRPr lang="en-US" dirty="0"/>
          </a:p>
        </p:txBody>
      </p:sp>
      <p:sp>
        <p:nvSpPr>
          <p:cNvPr id="3" name="Content Placeholder 2"/>
          <p:cNvSpPr>
            <a:spLocks noGrp="1"/>
          </p:cNvSpPr>
          <p:nvPr>
            <p:ph idx="1"/>
          </p:nvPr>
        </p:nvSpPr>
        <p:spPr/>
        <p:txBody>
          <a:bodyPr>
            <a:normAutofit/>
          </a:bodyPr>
          <a:lstStyle/>
          <a:p>
            <a:r>
              <a:rPr lang="en-US" dirty="0" smtClean="0"/>
              <a:t>We can build more complicated </a:t>
            </a:r>
            <a:r>
              <a:rPr lang="en-US" b="1" dirty="0" smtClean="0"/>
              <a:t>compound propositions</a:t>
            </a:r>
            <a:r>
              <a:rPr lang="en-US" dirty="0" smtClean="0"/>
              <a:t>, </a:t>
            </a:r>
            <a:r>
              <a:rPr lang="en-US" b="1" dirty="0" smtClean="0"/>
              <a:t>logical formula </a:t>
            </a:r>
            <a:r>
              <a:rPr lang="en-US" dirty="0" smtClean="0"/>
              <a:t>or </a:t>
            </a:r>
            <a:r>
              <a:rPr lang="en-US" b="1" dirty="0" smtClean="0"/>
              <a:t>logical expressions</a:t>
            </a:r>
            <a:r>
              <a:rPr lang="en-US" dirty="0" smtClean="0"/>
              <a:t>:</a:t>
            </a:r>
          </a:p>
          <a:p>
            <a:r>
              <a:rPr lang="en-US" dirty="0" smtClean="0"/>
              <a:t>Atomic propositions are formula</a:t>
            </a:r>
          </a:p>
          <a:p>
            <a:r>
              <a:rPr lang="en-US" dirty="0" smtClean="0"/>
              <a:t>If </a:t>
            </a:r>
            <a:r>
              <a:rPr lang="en-US" i="1" dirty="0" smtClean="0"/>
              <a:t>R</a:t>
            </a:r>
            <a:r>
              <a:rPr lang="en-US" dirty="0" smtClean="0"/>
              <a:t> is a formula then (</a:t>
            </a:r>
            <a:r>
              <a:rPr lang="en-US" dirty="0" smtClean="0">
                <a:latin typeface="Cambria Math"/>
                <a:ea typeface="Cambria Math"/>
              </a:rPr>
              <a:t>¬</a:t>
            </a:r>
            <a:r>
              <a:rPr lang="en-US" i="1" dirty="0" smtClean="0">
                <a:latin typeface="Cambria Math"/>
                <a:ea typeface="Cambria Math"/>
              </a:rPr>
              <a:t>R</a:t>
            </a:r>
            <a:r>
              <a:rPr lang="en-US" dirty="0" smtClean="0"/>
              <a:t>) is a formula</a:t>
            </a:r>
          </a:p>
          <a:p>
            <a:r>
              <a:rPr lang="en-US" dirty="0" smtClean="0"/>
              <a:t>If </a:t>
            </a:r>
            <a:r>
              <a:rPr lang="en-US" i="1" dirty="0" smtClean="0"/>
              <a:t>R</a:t>
            </a:r>
            <a:r>
              <a:rPr lang="en-US" dirty="0" smtClean="0"/>
              <a:t> and </a:t>
            </a:r>
            <a:r>
              <a:rPr lang="en-US" i="1" dirty="0" smtClean="0"/>
              <a:t>S</a:t>
            </a:r>
            <a:r>
              <a:rPr lang="en-US" dirty="0" smtClean="0"/>
              <a:t> are formula then (</a:t>
            </a:r>
            <a:r>
              <a:rPr lang="en-US" sz="2400" i="1" dirty="0" smtClean="0">
                <a:latin typeface="Cambria Math" pitchFamily="18" charset="0"/>
                <a:ea typeface="Cambria Math" pitchFamily="18" charset="0"/>
              </a:rPr>
              <a:t>R </a:t>
            </a:r>
            <a:r>
              <a:rPr lang="en-US" sz="2400" dirty="0" smtClean="0">
                <a:latin typeface="Cambria Math"/>
                <a:ea typeface="Cambria Math"/>
              </a:rPr>
              <a:t>∨</a:t>
            </a:r>
            <a:r>
              <a:rPr lang="en-US" sz="2400" i="1" dirty="0" smtClean="0">
                <a:latin typeface="Cambria Math" pitchFamily="18" charset="0"/>
                <a:ea typeface="Cambria Math" pitchFamily="18" charset="0"/>
              </a:rPr>
              <a:t>S</a:t>
            </a:r>
            <a:r>
              <a:rPr lang="en-US" dirty="0" smtClean="0"/>
              <a:t>), (</a:t>
            </a:r>
            <a:r>
              <a:rPr lang="en-US" sz="2400" i="1" dirty="0" smtClean="0">
                <a:latin typeface="Cambria Math" pitchFamily="18" charset="0"/>
                <a:ea typeface="Cambria Math" pitchFamily="18" charset="0"/>
              </a:rPr>
              <a:t>R </a:t>
            </a:r>
            <a:r>
              <a:rPr lang="en-US" sz="2400" dirty="0" smtClean="0">
                <a:latin typeface="Cambria Math" pitchFamily="18" charset="0"/>
                <a:ea typeface="Cambria Math" pitchFamily="18" charset="0"/>
              </a:rPr>
              <a:t>∧ </a:t>
            </a:r>
            <a:r>
              <a:rPr lang="en-US" sz="2400" i="1" dirty="0" smtClean="0">
                <a:latin typeface="Cambria Math" pitchFamily="18" charset="0"/>
                <a:ea typeface="Cambria Math" pitchFamily="18" charset="0"/>
              </a:rPr>
              <a:t>S</a:t>
            </a:r>
            <a:r>
              <a:rPr lang="en-US" dirty="0" smtClean="0"/>
              <a:t>), (</a:t>
            </a:r>
            <a:r>
              <a:rPr lang="en-US" sz="2400" i="1" dirty="0" smtClean="0">
                <a:latin typeface="Cambria Math" pitchFamily="18" charset="0"/>
                <a:ea typeface="Cambria Math" pitchFamily="18" charset="0"/>
              </a:rPr>
              <a:t>R </a:t>
            </a:r>
            <a:r>
              <a:rPr lang="en-US" sz="2400" dirty="0" smtClean="0">
                <a:latin typeface="Cambria Math"/>
                <a:ea typeface="Cambria Math"/>
              </a:rPr>
              <a:t>→ </a:t>
            </a:r>
            <a:r>
              <a:rPr lang="en-US" sz="2400" i="1" dirty="0" smtClean="0">
                <a:latin typeface="Cambria Math" pitchFamily="18" charset="0"/>
                <a:ea typeface="Cambria Math" pitchFamily="18" charset="0"/>
              </a:rPr>
              <a:t>S</a:t>
            </a:r>
            <a:r>
              <a:rPr lang="en-US" dirty="0" smtClean="0"/>
              <a:t>), (</a:t>
            </a:r>
            <a:r>
              <a:rPr lang="en-US" sz="2800" i="1" dirty="0" smtClean="0">
                <a:latin typeface="Cambria Math" pitchFamily="18" charset="0"/>
                <a:ea typeface="Cambria Math" pitchFamily="18" charset="0"/>
              </a:rPr>
              <a:t>R </a:t>
            </a:r>
            <a:r>
              <a:rPr lang="en-US" sz="2800" dirty="0" smtClean="0">
                <a:latin typeface="Cambria Math"/>
                <a:ea typeface="Cambria Math"/>
              </a:rPr>
              <a:t>↔</a:t>
            </a:r>
            <a:r>
              <a:rPr lang="en-US" sz="2800" i="1" dirty="0" smtClean="0">
                <a:latin typeface="Cambria Math" pitchFamily="18" charset="0"/>
                <a:ea typeface="Cambria Math" pitchFamily="18" charset="0"/>
              </a:rPr>
              <a:t>S</a:t>
            </a:r>
            <a:r>
              <a:rPr lang="en-US" dirty="0" smtClean="0"/>
              <a:t>) all are formula</a:t>
            </a:r>
          </a:p>
        </p:txBody>
      </p:sp>
      <p:sp>
        <p:nvSpPr>
          <p:cNvPr id="4" name="Slide Number Placeholder 3"/>
          <p:cNvSpPr>
            <a:spLocks noGrp="1"/>
          </p:cNvSpPr>
          <p:nvPr>
            <p:ph type="sldNum" sz="quarter" idx="12"/>
          </p:nvPr>
        </p:nvSpPr>
        <p:spPr/>
        <p:txBody>
          <a:bodyPr/>
          <a:lstStyle/>
          <a:p>
            <a:fld id="{9CA217EF-0505-4C33-BB20-8A8DF2039023}" type="slidenum">
              <a:rPr lang="en-US" smtClean="0"/>
              <a:pPr/>
              <a:t>24</a:t>
            </a:fld>
            <a:endParaRPr 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The set </a:t>
            </a:r>
            <a:r>
              <a:rPr lang="en-US" i="1" dirty="0" smtClean="0"/>
              <a:t>A</a:t>
            </a:r>
            <a:r>
              <a:rPr lang="en-US" dirty="0" smtClean="0"/>
              <a:t> is a </a:t>
            </a:r>
            <a:r>
              <a:rPr lang="en-US" i="1" dirty="0" smtClean="0"/>
              <a:t>subset</a:t>
            </a:r>
            <a:r>
              <a:rPr lang="en-US" dirty="0" smtClean="0"/>
              <a:t> of </a:t>
            </a:r>
            <a:r>
              <a:rPr lang="en-US" i="1" dirty="0" smtClean="0"/>
              <a:t>B</a:t>
            </a:r>
            <a:r>
              <a:rPr lang="en-US" dirty="0" smtClean="0"/>
              <a:t>, if and only if every element of </a:t>
            </a:r>
            <a:r>
              <a:rPr lang="en-US" i="1" dirty="0" smtClean="0"/>
              <a:t>A</a:t>
            </a:r>
            <a:r>
              <a:rPr lang="en-US" dirty="0" smtClean="0"/>
              <a:t> is also an element of </a:t>
            </a:r>
            <a:r>
              <a:rPr lang="en-US" i="1" dirty="0" smtClean="0"/>
              <a:t>B</a:t>
            </a:r>
            <a:r>
              <a:rPr lang="en-US" dirty="0" smtClean="0"/>
              <a:t>.  </a:t>
            </a:r>
          </a:p>
          <a:p>
            <a:pPr lvl="1"/>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is used </a:t>
            </a:r>
            <a:r>
              <a:rPr lang="en-US" dirty="0" smtClean="0">
                <a:latin typeface="Cambria Math"/>
                <a:ea typeface="Cambria Math"/>
              </a:rPr>
              <a:t>to indicate that </a:t>
            </a:r>
            <a:r>
              <a:rPr lang="en-US" i="1" dirty="0" smtClean="0">
                <a:latin typeface="Cambria Math"/>
                <a:ea typeface="Cambria Math"/>
              </a:rPr>
              <a:t>A</a:t>
            </a:r>
            <a:r>
              <a:rPr lang="en-US" dirty="0" smtClean="0">
                <a:latin typeface="Cambria Math"/>
                <a:ea typeface="Cambria Math"/>
              </a:rPr>
              <a:t> is a subset of the set </a:t>
            </a:r>
            <a:r>
              <a:rPr lang="en-US" i="1" dirty="0" smtClean="0">
                <a:latin typeface="Cambria Math"/>
                <a:ea typeface="Cambria Math"/>
              </a:rPr>
              <a:t>B</a:t>
            </a:r>
            <a:r>
              <a:rPr lang="en-US" dirty="0" smtClean="0">
                <a:latin typeface="Cambria Math"/>
                <a:ea typeface="Cambria Math"/>
              </a:rPr>
              <a:t>. </a:t>
            </a:r>
          </a:p>
          <a:p>
            <a:pPr lvl="1"/>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holds if and only if                                            </a:t>
            </a:r>
            <a:r>
              <a:rPr lang="en-US" dirty="0" smtClean="0"/>
              <a:t>is true. </a:t>
            </a:r>
          </a:p>
          <a:p>
            <a:pPr marL="1124712" lvl="2" indent="-457200">
              <a:buFont typeface="+mj-lt"/>
              <a:buAutoNum type="arabicPeriod"/>
            </a:pPr>
            <a:r>
              <a:rPr lang="en-US" dirty="0" smtClean="0"/>
              <a:t>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smtClean="0">
                <a:latin typeface="Cambria Math"/>
                <a:ea typeface="Cambria Math"/>
              </a:rPr>
              <a:t>∅</a:t>
            </a:r>
            <a:r>
              <a:rPr lang="en-US" dirty="0" smtClean="0">
                <a:latin typeface="MS Reference Sans Serif" pitchFamily="34" charset="0"/>
                <a:ea typeface="Cambria Math" pitchFamily="18" charset="0"/>
              </a:rPr>
              <a:t>  </a:t>
            </a:r>
            <a:r>
              <a:rPr lang="en-US" dirty="0" smtClean="0"/>
              <a:t>is  always false, </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endParaRPr lang="en-US" b="1" dirty="0" smtClean="0"/>
          </a:p>
          <a:p>
            <a:pPr marL="1124712" lvl="2" indent="-457200">
              <a:buFont typeface="+mj-lt"/>
              <a:buAutoNum type="arabicPeriod"/>
            </a:pPr>
            <a:r>
              <a:rPr lang="en-US" dirty="0" smtClean="0"/>
              <a:t> 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dirty="0" smtClean="0">
                <a:latin typeface="Cambria Math"/>
                <a:ea typeface="Cambria Math"/>
              </a:rPr>
              <a:t>→</a:t>
            </a:r>
            <a:r>
              <a:rPr lang="en-US" i="1" dirty="0" smtClean="0">
                <a:latin typeface="Cambria Math" pitchFamily="18" charset="0"/>
                <a:ea typeface="Cambria Math" pitchFamily="18" charset="0"/>
              </a:rPr>
              <a:t> 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648200" y="3657600"/>
            <a:ext cx="2693194" cy="319088"/>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240</a:t>
            </a:fld>
            <a:endParaRPr lang="en-US"/>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a Set is or is not a Subset of Another Set</a:t>
            </a:r>
            <a:endParaRPr lang="en-US" dirty="0"/>
          </a:p>
        </p:txBody>
      </p:sp>
      <p:sp>
        <p:nvSpPr>
          <p:cNvPr id="3" name="Content Placeholder 2"/>
          <p:cNvSpPr>
            <a:spLocks noGrp="1"/>
          </p:cNvSpPr>
          <p:nvPr>
            <p:ph idx="1"/>
          </p:nvPr>
        </p:nvSpPr>
        <p:spPr/>
        <p:txBody>
          <a:bodyPr>
            <a:normAutofit lnSpcReduction="10000"/>
          </a:bodyPr>
          <a:lstStyle/>
          <a:p>
            <a:r>
              <a:rPr lang="en-US" b="1" dirty="0" smtClean="0">
                <a:ea typeface="Cambria Math" pitchFamily="18" charset="0"/>
              </a:rPr>
              <a:t>Showing  that A is a Subset of B</a:t>
            </a:r>
            <a:r>
              <a:rPr lang="en-US" dirty="0" smtClean="0">
                <a:ea typeface="Cambria Math" pitchFamily="18" charset="0"/>
              </a:rPr>
              <a:t>: To </a:t>
            </a:r>
            <a:r>
              <a:rPr lang="en-US" dirty="0" smtClean="0">
                <a:latin typeface="Cambria Math" pitchFamily="18" charset="0"/>
                <a:ea typeface="Cambria Math" pitchFamily="18" charset="0"/>
              </a:rPr>
              <a:t>show that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latin typeface="Cambria Math" pitchFamily="18" charset="0"/>
                <a:ea typeface="Cambria Math" pitchFamily="18" charset="0"/>
              </a:rPr>
              <a:t>, show that if </a:t>
            </a:r>
            <a:r>
              <a:rPr lang="en-US" i="1" dirty="0" smtClean="0">
                <a:ea typeface="Cambria Math" pitchFamily="18" charset="0"/>
              </a:rPr>
              <a:t>x</a:t>
            </a:r>
            <a:r>
              <a:rPr lang="en-US" dirty="0" smtClean="0">
                <a:latin typeface="Cambria Math" pitchFamily="18" charset="0"/>
                <a:ea typeface="Cambria Math" pitchFamily="18" charset="0"/>
              </a:rPr>
              <a:t> belongs to </a:t>
            </a:r>
            <a:r>
              <a:rPr lang="en-US" i="1" dirty="0" smtClean="0">
                <a:ea typeface="Cambria Math" pitchFamily="18" charset="0"/>
              </a:rPr>
              <a:t>A,</a:t>
            </a:r>
            <a:r>
              <a:rPr lang="en-US" dirty="0" smtClean="0">
                <a:latin typeface="Cambria Math" pitchFamily="18" charset="0"/>
                <a:ea typeface="Cambria Math" pitchFamily="18" charset="0"/>
              </a:rPr>
              <a:t> then </a:t>
            </a:r>
            <a:r>
              <a:rPr lang="en-US" i="1" dirty="0" smtClean="0">
                <a:ea typeface="Cambria Math" pitchFamily="18" charset="0"/>
              </a:rPr>
              <a:t>x</a:t>
            </a:r>
            <a:r>
              <a:rPr lang="en-US" dirty="0" smtClean="0">
                <a:ea typeface="Cambria Math" pitchFamily="18" charset="0"/>
              </a:rPr>
              <a:t> </a:t>
            </a:r>
            <a:r>
              <a:rPr lang="en-US" dirty="0" smtClean="0">
                <a:latin typeface="Cambria Math" pitchFamily="18" charset="0"/>
                <a:ea typeface="Cambria Math" pitchFamily="18" charset="0"/>
              </a:rPr>
              <a:t>also belongs to </a:t>
            </a:r>
            <a:r>
              <a:rPr lang="en-US" i="1" dirty="0" smtClean="0">
                <a:ea typeface="Cambria Math" pitchFamily="18" charset="0"/>
              </a:rPr>
              <a:t>B</a:t>
            </a:r>
            <a:r>
              <a:rPr lang="en-US" dirty="0" smtClean="0">
                <a:latin typeface="Cambria Math" pitchFamily="18" charset="0"/>
                <a:ea typeface="Cambria Math" pitchFamily="18" charset="0"/>
              </a:rPr>
              <a:t>.</a:t>
            </a:r>
            <a:endParaRPr lang="en-US" b="1" dirty="0" smtClean="0">
              <a:latin typeface="Cambria Math" pitchFamily="18" charset="0"/>
              <a:ea typeface="Cambria Math" pitchFamily="18" charset="0"/>
            </a:endParaRPr>
          </a:p>
          <a:p>
            <a:r>
              <a:rPr lang="en-US" b="1" dirty="0" smtClean="0">
                <a:ea typeface="Cambria Math" pitchFamily="18" charset="0"/>
              </a:rPr>
              <a:t>Showing that A is not a Subset of B</a:t>
            </a:r>
            <a:r>
              <a:rPr lang="en-US" dirty="0" smtClean="0">
                <a:latin typeface="Cambria Math" pitchFamily="18" charset="0"/>
                <a:ea typeface="Cambria Math" pitchFamily="18" charset="0"/>
              </a:rPr>
              <a:t>: </a:t>
            </a:r>
            <a:r>
              <a:rPr lang="en-US" dirty="0" smtClean="0"/>
              <a:t>To show that </a:t>
            </a:r>
            <a:r>
              <a:rPr lang="en-US" i="1" dirty="0" smtClean="0"/>
              <a:t>A</a:t>
            </a:r>
            <a:r>
              <a:rPr lang="en-US" dirty="0" smtClean="0"/>
              <a:t> is not a subset of </a:t>
            </a:r>
            <a:r>
              <a:rPr lang="en-US" i="1" dirty="0" smtClean="0"/>
              <a:t>B</a:t>
            </a: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t>  find an element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with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Such an </a:t>
            </a:r>
            <a:r>
              <a:rPr lang="en-US" i="1" dirty="0" smtClean="0">
                <a:ea typeface="Cambria Math" pitchFamily="18" charset="0"/>
              </a:rPr>
              <a:t>x</a:t>
            </a:r>
            <a:r>
              <a:rPr lang="en-US" dirty="0" smtClean="0">
                <a:latin typeface="Cambria Math" pitchFamily="18" charset="0"/>
                <a:ea typeface="Cambria Math" pitchFamily="18" charset="0"/>
              </a:rPr>
              <a:t> is a counterexample to the claim that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implies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ea typeface="Cambria Math" pitchFamily="18" charset="0"/>
              </a:rPr>
              <a:t>.)</a:t>
            </a:r>
          </a:p>
          <a:p>
            <a:pPr>
              <a:buNone/>
            </a:pPr>
            <a:r>
              <a:rPr lang="en-US" b="1" dirty="0" smtClean="0">
                <a:latin typeface="Cambria Math" pitchFamily="18" charset="0"/>
                <a:ea typeface="Cambria Math" pitchFamily="18" charset="0"/>
              </a:rPr>
              <a:t>    </a:t>
            </a:r>
            <a:r>
              <a:rPr lang="en-US" b="1" dirty="0" smtClean="0">
                <a:ea typeface="Cambria Math" pitchFamily="18" charset="0"/>
              </a:rPr>
              <a:t>Examples</a:t>
            </a:r>
            <a:r>
              <a:rPr lang="en-US" dirty="0" smtClean="0">
                <a:ea typeface="Cambria Math" pitchFamily="18" charset="0"/>
              </a:rPr>
              <a:t>:</a:t>
            </a:r>
            <a:r>
              <a:rPr lang="en-US" b="1" dirty="0" smtClean="0">
                <a:ea typeface="Cambria Math" pitchFamily="18" charset="0"/>
              </a:rPr>
              <a:t> </a:t>
            </a:r>
          </a:p>
          <a:p>
            <a:pPr marL="850392" lvl="1" indent="-457200">
              <a:buFont typeface="+mj-lt"/>
              <a:buAutoNum type="arabicPeriod"/>
            </a:pPr>
            <a:r>
              <a:rPr lang="en-US" dirty="0" smtClean="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smtClean="0">
                <a:latin typeface="Cambria Math" pitchFamily="18" charset="0"/>
                <a:ea typeface="Cambria Math" pitchFamily="18" charset="0"/>
              </a:rPr>
              <a:t>The set of integers with squares less than 100 is not a subset of the set of nonnegative integers.</a:t>
            </a:r>
          </a:p>
          <a:p>
            <a:endParaRPr lang="en-US" b="1" dirty="0" smtClean="0">
              <a:latin typeface="Cambria Math" pitchFamily="18" charset="0"/>
              <a:ea typeface="Cambria Math" pitchFamily="18" charset="0"/>
            </a:endParaRP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241</a:t>
            </a:fld>
            <a:endParaRPr 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look at Equality of Sets</a:t>
            </a:r>
            <a:endParaRPr lang="en-US" dirty="0"/>
          </a:p>
        </p:txBody>
      </p:sp>
      <p:sp>
        <p:nvSpPr>
          <p:cNvPr id="3" name="Content Placeholder 2"/>
          <p:cNvSpPr>
            <a:spLocks noGrp="1"/>
          </p:cNvSpPr>
          <p:nvPr>
            <p:ph idx="1"/>
          </p:nvPr>
        </p:nvSpPr>
        <p:spPr/>
        <p:txBody>
          <a:bodyPr/>
          <a:lstStyle/>
          <a:p>
            <a:r>
              <a:rPr lang="en-US" dirty="0" smtClean="0"/>
              <a:t>Recall that two sets </a:t>
            </a:r>
            <a:r>
              <a:rPr lang="en-US" i="1" dirty="0" smtClean="0"/>
              <a:t>A</a:t>
            </a:r>
            <a:r>
              <a:rPr lang="en-US" dirty="0" smtClean="0"/>
              <a:t> and </a:t>
            </a:r>
            <a:r>
              <a:rPr lang="en-US" i="1" dirty="0" smtClean="0"/>
              <a:t>B</a:t>
            </a:r>
            <a:r>
              <a:rPr lang="en-US" dirty="0" smtClean="0"/>
              <a:t> are </a:t>
            </a:r>
            <a:r>
              <a:rPr lang="en-US" i="1" dirty="0" smtClean="0"/>
              <a:t>equal</a:t>
            </a:r>
            <a:r>
              <a:rPr lang="en-US" dirty="0" smtClean="0"/>
              <a:t>, denoted by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r>
              <a:rPr lang="en-US" dirty="0" smtClean="0"/>
              <a:t>Using logical equivalences we have that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endParaRPr lang="en-US" dirty="0" smtClean="0"/>
          </a:p>
          <a:p>
            <a:r>
              <a:rPr lang="en-US" dirty="0" smtClean="0"/>
              <a:t> This is equivalent to</a:t>
            </a:r>
          </a:p>
          <a:p>
            <a:pPr>
              <a:buNone/>
            </a:pP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and      </a:t>
            </a:r>
            <a:r>
              <a:rPr lang="en-US" i="1" dirty="0" smtClean="0">
                <a:ea typeface="Cambria Math" pitchFamily="18" charset="0"/>
              </a:rPr>
              <a:t>B </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362200" y="2667000"/>
            <a:ext cx="3231833" cy="382905"/>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242</a:t>
            </a:fld>
            <a:endParaRPr 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 Subsets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but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pitchFamily="18" charset="0"/>
              </a:rPr>
              <a:t>B</a:t>
            </a:r>
            <a:r>
              <a:rPr lang="en-US" dirty="0" smtClean="0"/>
              <a:t>, then we say </a:t>
            </a:r>
            <a:r>
              <a:rPr lang="en-US" i="1" dirty="0" smtClean="0"/>
              <a:t>A</a:t>
            </a:r>
            <a:r>
              <a:rPr lang="en-US" dirty="0" smtClean="0"/>
              <a:t> is a </a:t>
            </a:r>
            <a:r>
              <a:rPr lang="en-US" i="1" dirty="0" smtClean="0"/>
              <a:t>proper subset </a:t>
            </a:r>
            <a:r>
              <a:rPr lang="en-US" dirty="0" smtClean="0"/>
              <a:t>of </a:t>
            </a:r>
            <a:r>
              <a:rPr lang="en-US" i="1" dirty="0" smtClean="0"/>
              <a:t>B</a:t>
            </a:r>
            <a:r>
              <a:rPr lang="en-US" dirty="0" smtClean="0"/>
              <a:t>, denoted by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latin typeface="Cambria Math" pitchFamily="18" charset="0"/>
                <a:ea typeface="Cambria Math" pitchFamily="18" charset="0"/>
              </a:rPr>
              <a:t>. If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ea typeface="Cambria Math" pitchFamily="18" charset="0"/>
              </a:rPr>
              <a:t>, then</a:t>
            </a:r>
          </a:p>
          <a:p>
            <a:pPr>
              <a:buNone/>
            </a:pPr>
            <a:endParaRPr lang="en-US" b="1" dirty="0" smtClean="0">
              <a:latin typeface="Cambria Math" pitchFamily="18" charset="0"/>
              <a:ea typeface="Cambria Math" pitchFamily="18" charset="0"/>
            </a:endParaRPr>
          </a:p>
          <a:p>
            <a:pPr>
              <a:buNone/>
            </a:pPr>
            <a:endParaRPr lang="en-US" b="1" dirty="0" smtClean="0">
              <a:latin typeface="Cambria Math" pitchFamily="18" charset="0"/>
              <a:ea typeface="Cambria Math" pitchFamily="18" charset="0"/>
            </a:endParaRPr>
          </a:p>
          <a:p>
            <a:pPr>
              <a:buNone/>
            </a:pP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is true. </a:t>
            </a:r>
            <a:endParaRPr lang="en-US" dirty="0" smtClean="0"/>
          </a:p>
          <a:p>
            <a:endParaRPr lang="en-US" dirty="0" smtClean="0"/>
          </a:p>
          <a:p>
            <a:pPr>
              <a:buNone/>
            </a:pPr>
            <a:r>
              <a:rPr lang="en-US" dirty="0" smtClean="0"/>
              <a:t>    Venn Diagram</a:t>
            </a: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4495800"/>
            <a:ext cx="609600" cy="369332"/>
          </a:xfrm>
          <a:prstGeom prst="rect">
            <a:avLst/>
          </a:prstGeom>
          <a:noFill/>
        </p:spPr>
        <p:txBody>
          <a:bodyPr wrap="square" rtlCol="0">
            <a:spAutoFit/>
          </a:bodyPr>
          <a:lstStyle/>
          <a:p>
            <a:r>
              <a:rPr lang="en-US" i="1" dirty="0" smtClean="0"/>
              <a:t>U</a:t>
            </a:r>
            <a:endParaRPr lang="en-US" i="1" dirty="0"/>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smtClean="0"/>
              <a:t>A</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243</a:t>
            </a:fld>
            <a:endParaRPr 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a:t>
            </a:r>
            <a:r>
              <a:rPr lang="en-US" b="1" dirty="0" smtClean="0"/>
              <a:t> </a:t>
            </a:r>
            <a:r>
              <a:rPr lang="en-US" dirty="0" smtClean="0"/>
              <a:t>If there are exactly </a:t>
            </a:r>
            <a:r>
              <a:rPr lang="en-US" i="1" dirty="0" smtClean="0"/>
              <a:t>n</a:t>
            </a:r>
            <a:r>
              <a:rPr lang="en-US" dirty="0" smtClean="0"/>
              <a:t> distinct elements in </a:t>
            </a:r>
            <a:r>
              <a:rPr lang="en-US" i="1" dirty="0" smtClean="0"/>
              <a:t>S </a:t>
            </a:r>
            <a:r>
              <a:rPr lang="en-US" dirty="0" smtClean="0"/>
              <a:t>where </a:t>
            </a:r>
            <a:r>
              <a:rPr lang="en-US" i="1" dirty="0" smtClean="0"/>
              <a:t>n</a:t>
            </a:r>
            <a:r>
              <a:rPr lang="en-US" dirty="0" smtClean="0"/>
              <a:t> is a nonnegative integer, we say that </a:t>
            </a:r>
            <a:r>
              <a:rPr lang="en-US" i="1" dirty="0" smtClean="0"/>
              <a:t>S</a:t>
            </a:r>
            <a:r>
              <a:rPr lang="en-US" dirty="0" smtClean="0"/>
              <a:t> is </a:t>
            </a:r>
            <a:r>
              <a:rPr lang="en-US" i="1" dirty="0" smtClean="0"/>
              <a:t>finite</a:t>
            </a:r>
            <a:r>
              <a:rPr lang="en-US" dirty="0" smtClean="0"/>
              <a:t>. Otherwise it is </a:t>
            </a:r>
            <a:r>
              <a:rPr lang="en-US" i="1" dirty="0" smtClean="0"/>
              <a:t>infinite</a:t>
            </a:r>
            <a:r>
              <a:rPr lang="en-US" dirty="0" smtClean="0"/>
              <a:t>. </a:t>
            </a:r>
          </a:p>
          <a:p>
            <a:pPr>
              <a:buNone/>
            </a:pPr>
            <a:r>
              <a:rPr lang="en-US" b="1" dirty="0" smtClean="0"/>
              <a:t>   Definition</a:t>
            </a:r>
            <a:r>
              <a:rPr lang="en-US" dirty="0" smtClean="0"/>
              <a:t>:</a:t>
            </a:r>
            <a:r>
              <a:rPr lang="en-US" b="1" dirty="0" smtClean="0"/>
              <a:t> </a:t>
            </a:r>
            <a:r>
              <a:rPr lang="en-US" dirty="0" smtClean="0"/>
              <a:t>The  </a:t>
            </a:r>
            <a:r>
              <a:rPr lang="en-US" i="1" dirty="0" smtClean="0"/>
              <a:t>cardinality</a:t>
            </a:r>
            <a:r>
              <a:rPr lang="en-US" dirty="0" smtClean="0"/>
              <a:t> of  a finite set </a:t>
            </a:r>
            <a:r>
              <a:rPr lang="en-US" i="1" dirty="0" smtClean="0"/>
              <a:t>A, </a:t>
            </a:r>
            <a:r>
              <a:rPr lang="en-US" dirty="0" smtClean="0"/>
              <a:t>denoted by |</a:t>
            </a:r>
            <a:r>
              <a:rPr lang="en-US" i="1" dirty="0" smtClean="0"/>
              <a:t>A</a:t>
            </a:r>
            <a:r>
              <a:rPr lang="en-US" dirty="0" smtClean="0"/>
              <a:t>|,  is the number of (distinct) elements of </a:t>
            </a:r>
            <a:r>
              <a:rPr lang="en-US" i="1" dirty="0" smtClean="0"/>
              <a:t>A</a:t>
            </a:r>
            <a:r>
              <a:rPr lang="en-US" dirty="0" smtClean="0"/>
              <a:t>. </a:t>
            </a:r>
          </a:p>
          <a:p>
            <a:pPr>
              <a:buNone/>
            </a:pPr>
            <a:r>
              <a:rPr lang="en-US" dirty="0" smtClean="0"/>
              <a:t>   </a:t>
            </a:r>
            <a:r>
              <a:rPr lang="en-US" b="1" dirty="0" smtClean="0"/>
              <a:t>Examples</a:t>
            </a:r>
            <a:r>
              <a:rPr lang="en-US" dirty="0" smtClean="0"/>
              <a:t>:</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0</a:t>
            </a:r>
          </a:p>
          <a:p>
            <a:pPr marL="514350" indent="-514350">
              <a:buFont typeface="+mj-lt"/>
              <a:buAutoNum type="arabicPeriod"/>
            </a:pPr>
            <a:r>
              <a:rPr lang="en-US" dirty="0" smtClean="0"/>
              <a:t>Let S be the letters of the English alphabet. Then |</a:t>
            </a:r>
            <a:r>
              <a:rPr lang="en-US" i="1" dirty="0" smtClean="0"/>
              <a:t>S</a:t>
            </a:r>
            <a:r>
              <a:rPr lang="en-US" dirty="0" smtClean="0"/>
              <a:t>| = </a:t>
            </a:r>
            <a:r>
              <a:rPr lang="en-US" dirty="0" smtClean="0">
                <a:latin typeface="Cambria Math" pitchFamily="18" charset="0"/>
                <a:ea typeface="Cambria Math" pitchFamily="18" charset="0"/>
              </a:rPr>
              <a:t>26</a:t>
            </a:r>
          </a:p>
          <a:p>
            <a:pPr marL="514350" indent="-514350">
              <a:buFont typeface="+mj-lt"/>
              <a:buAutoNum type="arabicPeriod"/>
            </a:pPr>
            <a:r>
              <a:rPr lang="en-US" dirty="0" smtClean="0"/>
              <a:t>|{</a:t>
            </a:r>
            <a:r>
              <a:rPr lang="en-US" dirty="0" smtClean="0">
                <a:latin typeface="Cambria Math" pitchFamily="18" charset="0"/>
                <a:ea typeface="Cambria Math" pitchFamily="18" charset="0"/>
              </a:rPr>
              <a:t>1,2,3</a:t>
            </a:r>
            <a:r>
              <a:rPr lang="en-US" dirty="0" smtClean="0"/>
              <a:t>}| = </a:t>
            </a:r>
            <a:r>
              <a:rPr lang="en-US" dirty="0" smtClean="0">
                <a:latin typeface="Cambria Math" pitchFamily="18" charset="0"/>
                <a:ea typeface="Cambria Math" pitchFamily="18" charset="0"/>
              </a:rPr>
              <a:t>3</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1</a:t>
            </a:r>
          </a:p>
          <a:p>
            <a:pPr marL="514350" indent="-514350">
              <a:buFont typeface="+mj-lt"/>
              <a:buAutoNum type="arabicPeriod"/>
            </a:pPr>
            <a:r>
              <a:rPr lang="en-US" dirty="0" smtClean="0"/>
              <a:t>The set of integers is infinite.</a:t>
            </a:r>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244</a:t>
            </a:fld>
            <a:endParaRPr lang="en-US"/>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set of all subsets of a set </a:t>
            </a:r>
            <a:r>
              <a:rPr lang="en-US" i="1" dirty="0" smtClean="0"/>
              <a:t>A</a:t>
            </a:r>
            <a:r>
              <a:rPr lang="en-US" dirty="0" smtClean="0"/>
              <a:t>,  denoted </a:t>
            </a:r>
            <a:r>
              <a:rPr lang="en-US" dirty="0" smtClean="0">
                <a:latin typeface="Brush Script MT" pitchFamily="66" charset="0"/>
              </a:rPr>
              <a:t>P</a:t>
            </a:r>
            <a:r>
              <a:rPr lang="en-US" b="1" dirty="0" smtClean="0"/>
              <a:t>(</a:t>
            </a:r>
            <a:r>
              <a:rPr lang="en-US" i="1" dirty="0" smtClean="0"/>
              <a:t>A</a:t>
            </a:r>
            <a:r>
              <a:rPr lang="en-US" b="1" dirty="0" smtClean="0"/>
              <a:t>)</a:t>
            </a:r>
            <a:r>
              <a:rPr lang="en-US" dirty="0" smtClean="0"/>
              <a:t>, is called the </a:t>
            </a:r>
            <a:r>
              <a:rPr lang="en-US" i="1" dirty="0" smtClean="0"/>
              <a:t>power set </a:t>
            </a:r>
            <a:r>
              <a:rPr lang="en-US" dirty="0" smtClean="0"/>
              <a:t>of </a:t>
            </a:r>
            <a:r>
              <a:rPr lang="en-US" i="1" dirty="0" smtClean="0"/>
              <a:t>A</a:t>
            </a:r>
            <a:r>
              <a:rPr lang="en-US" dirty="0" smtClean="0"/>
              <a:t>.</a:t>
            </a:r>
          </a:p>
          <a:p>
            <a:pPr>
              <a:buNone/>
            </a:pPr>
            <a:r>
              <a:rPr lang="en-US" dirty="0" smtClean="0"/>
              <a:t>   </a:t>
            </a:r>
            <a:r>
              <a:rPr lang="en-US" b="1" dirty="0" smtClean="0"/>
              <a:t>Example</a:t>
            </a:r>
            <a:r>
              <a:rPr lang="en-US" dirty="0" smtClean="0"/>
              <a:t>: If </a:t>
            </a:r>
            <a:r>
              <a:rPr lang="en-US" i="1" dirty="0" smtClean="0"/>
              <a:t>A</a:t>
            </a:r>
            <a:r>
              <a:rPr lang="en-US" dirty="0" smtClean="0"/>
              <a:t> = {</a:t>
            </a:r>
            <a:r>
              <a:rPr lang="en-US" i="1" dirty="0" err="1" smtClean="0"/>
              <a:t>a</a:t>
            </a:r>
            <a:r>
              <a:rPr lang="en-US" dirty="0" err="1" smtClean="0"/>
              <a:t>,</a:t>
            </a:r>
            <a:r>
              <a:rPr lang="en-US" i="1" dirty="0" err="1" smtClean="0"/>
              <a:t>b</a:t>
            </a:r>
            <a:r>
              <a:rPr lang="en-US" dirty="0" smtClean="0"/>
              <a:t>} then </a:t>
            </a:r>
          </a:p>
          <a:p>
            <a:pPr>
              <a:buNone/>
            </a:pPr>
            <a:r>
              <a:rPr lang="en-US" dirty="0" smtClean="0"/>
              <a:t>              </a:t>
            </a:r>
            <a:r>
              <a:rPr lang="en-US" dirty="0" smtClean="0">
                <a:latin typeface="Brush Script MT" pitchFamily="66" charset="0"/>
              </a:rPr>
              <a:t>P</a:t>
            </a:r>
            <a:r>
              <a:rPr lang="en-US" dirty="0" smtClean="0"/>
              <a:t>(A) = {</a:t>
            </a:r>
            <a:r>
              <a:rPr lang="en-US" dirty="0" err="1" smtClean="0"/>
              <a:t>ø</a:t>
            </a:r>
            <a:r>
              <a:rPr lang="en-US" dirty="0" smtClean="0"/>
              <a:t>,{</a:t>
            </a:r>
            <a:r>
              <a:rPr lang="en-US" i="1" dirty="0" smtClean="0"/>
              <a:t>a</a:t>
            </a:r>
            <a:r>
              <a:rPr lang="en-US" dirty="0" smtClean="0"/>
              <a:t>},{</a:t>
            </a:r>
            <a:r>
              <a:rPr lang="en-US" i="1" dirty="0" smtClean="0"/>
              <a:t>b</a:t>
            </a:r>
            <a:r>
              <a:rPr lang="en-US" dirty="0" smtClean="0"/>
              <a:t>},{</a:t>
            </a:r>
            <a:r>
              <a:rPr lang="en-US" i="1" dirty="0" err="1" smtClean="0"/>
              <a:t>a</a:t>
            </a:r>
            <a:r>
              <a:rPr lang="en-US" dirty="0" err="1" smtClean="0"/>
              <a:t>,</a:t>
            </a:r>
            <a:r>
              <a:rPr lang="en-US" i="1" dirty="0" err="1" smtClean="0"/>
              <a:t>b</a:t>
            </a:r>
            <a:r>
              <a:rPr lang="en-US" dirty="0" smtClean="0"/>
              <a:t>}}</a:t>
            </a:r>
          </a:p>
          <a:p>
            <a:pPr>
              <a:buNone/>
            </a:pPr>
            <a:endParaRPr lang="en-US" dirty="0" smtClean="0"/>
          </a:p>
          <a:p>
            <a:r>
              <a:rPr lang="en-US" dirty="0" smtClean="0"/>
              <a:t>If a set has </a:t>
            </a:r>
            <a:r>
              <a:rPr lang="en-US" i="1" dirty="0" smtClean="0"/>
              <a:t>n</a:t>
            </a:r>
            <a:r>
              <a:rPr lang="en-US" dirty="0" smtClean="0"/>
              <a:t> elements, then the cardinality of the power set is </a:t>
            </a:r>
            <a:r>
              <a:rPr lang="en-US" dirty="0" smtClean="0">
                <a:latin typeface="Cambria Math" pitchFamily="18" charset="0"/>
                <a:ea typeface="Cambria Math" pitchFamily="18" charset="0"/>
              </a:rPr>
              <a:t>2</a:t>
            </a:r>
            <a:r>
              <a:rPr lang="en-US" i="1" dirty="0" smtClean="0"/>
              <a:t>ⁿ</a:t>
            </a:r>
            <a:r>
              <a:rPr lang="en-US" dirty="0" smtClean="0"/>
              <a:t>. (In Chapters 5 and 6, we will discuss different ways to show this.)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245</a:t>
            </a:fld>
            <a:endParaRPr lang="en-US"/>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ordered n-tuple </a:t>
            </a:r>
            <a:r>
              <a:rPr lang="en-US" dirty="0" smtClean="0"/>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dirty="0" smtClean="0"/>
              <a:t>  is the ordered collection that has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t> as its first element and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t> as its second element and so on until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as its last element.</a:t>
            </a:r>
          </a:p>
          <a:p>
            <a:r>
              <a:rPr lang="en-US" dirty="0" smtClean="0"/>
              <a:t>Two n-</a:t>
            </a:r>
            <a:r>
              <a:rPr lang="en-US" dirty="0" err="1" smtClean="0"/>
              <a:t>tuples</a:t>
            </a:r>
            <a:r>
              <a:rPr lang="en-US" dirty="0" smtClean="0"/>
              <a:t> are equal if and only if their corresponding elements are equal.</a:t>
            </a:r>
          </a:p>
          <a:p>
            <a:r>
              <a:rPr lang="en-US" dirty="0" smtClean="0"/>
              <a:t>2-tuples are called </a:t>
            </a:r>
            <a:r>
              <a:rPr lang="en-US" i="1" dirty="0" smtClean="0"/>
              <a:t>ordered pairs</a:t>
            </a:r>
            <a:r>
              <a:rPr lang="en-US" dirty="0" smtClean="0"/>
              <a:t>.</a:t>
            </a:r>
          </a:p>
          <a:p>
            <a:r>
              <a:rPr lang="en-US" dirty="0" smtClean="0"/>
              <a:t>The ordered pairs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t>) and (</a:t>
            </a:r>
            <a:r>
              <a:rPr lang="en-US" i="1" dirty="0" err="1" smtClean="0">
                <a:latin typeface="Cambria Math" pitchFamily="18" charset="0"/>
                <a:ea typeface="Cambria Math" pitchFamily="18" charset="0"/>
              </a:rPr>
              <a:t>c,d</a:t>
            </a:r>
            <a:r>
              <a:rPr lang="en-US" dirty="0" smtClean="0"/>
              <a:t>) are equal if and only if </a:t>
            </a:r>
            <a:r>
              <a:rPr lang="en-US" i="1" dirty="0" smtClean="0">
                <a:latin typeface="Cambria Math" pitchFamily="18" charset="0"/>
                <a:ea typeface="Cambria Math" pitchFamily="18" charset="0"/>
              </a:rPr>
              <a:t>a = c </a:t>
            </a:r>
            <a:r>
              <a:rPr lang="en-US" dirty="0" smtClean="0"/>
              <a:t>and </a:t>
            </a:r>
            <a:r>
              <a:rPr lang="en-US" i="1" dirty="0" smtClean="0">
                <a:latin typeface="Cambria Math" pitchFamily="18" charset="0"/>
                <a:ea typeface="Cambria Math" pitchFamily="18" charset="0"/>
              </a:rPr>
              <a:t>b = d</a:t>
            </a:r>
            <a:r>
              <a:rPr lang="en-US" dirty="0" smtClean="0"/>
              <a:t>.</a:t>
            </a: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246</a:t>
            </a:fld>
            <a:endParaRPr lang="en-US"/>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a:t>
            </a:r>
            <a:endParaRPr lang="en-US" dirty="0"/>
          </a:p>
        </p:txBody>
      </p:sp>
      <p:sp>
        <p:nvSpPr>
          <p:cNvPr id="3" name="Content Placeholder 2"/>
          <p:cNvSpPr>
            <a:spLocks noGrp="1"/>
          </p:cNvSpPr>
          <p:nvPr>
            <p:ph idx="1"/>
          </p:nvPr>
        </p:nvSpPr>
        <p:spPr>
          <a:xfrm>
            <a:off x="457200" y="1905000"/>
            <a:ext cx="8229600" cy="4648200"/>
          </a:xfrm>
        </p:spPr>
        <p:txBody>
          <a:bodyPr>
            <a:normAutofit fontScale="55000" lnSpcReduction="20000"/>
          </a:bodyPr>
          <a:lstStyle/>
          <a:p>
            <a:pPr>
              <a:buNone/>
            </a:pPr>
            <a:r>
              <a:rPr lang="en-US" sz="4500" b="1" dirty="0" smtClean="0">
                <a:ea typeface="Cambria Math" pitchFamily="18" charset="0"/>
              </a:rPr>
              <a:t>   Definition</a:t>
            </a:r>
            <a:r>
              <a:rPr lang="en-US" sz="4500" dirty="0" smtClean="0">
                <a:ea typeface="Cambria Math" pitchFamily="18" charset="0"/>
              </a:rPr>
              <a:t>:  The </a:t>
            </a:r>
            <a:r>
              <a:rPr lang="en-US" sz="4500" i="1" dirty="0" smtClean="0">
                <a:ea typeface="Cambria Math" pitchFamily="18" charset="0"/>
              </a:rPr>
              <a:t>Cartesian Product </a:t>
            </a:r>
            <a:r>
              <a:rPr lang="en-US" sz="4500" dirty="0" smtClean="0">
                <a:ea typeface="Cambria Math" pitchFamily="18" charset="0"/>
              </a:rPr>
              <a:t>of two sets </a:t>
            </a:r>
            <a:r>
              <a:rPr lang="en-US" sz="4500" i="1" dirty="0" smtClean="0">
                <a:ea typeface="Cambria Math" pitchFamily="18" charset="0"/>
              </a:rPr>
              <a:t>A</a:t>
            </a:r>
            <a:r>
              <a:rPr lang="en-US" sz="4500" b="1" dirty="0" smtClean="0">
                <a:ea typeface="Cambria Math" pitchFamily="18" charset="0"/>
              </a:rPr>
              <a:t> </a:t>
            </a:r>
            <a:r>
              <a:rPr lang="en-US" sz="4500" dirty="0" smtClean="0">
                <a:ea typeface="Cambria Math" pitchFamily="18" charset="0"/>
              </a:rPr>
              <a:t>and </a:t>
            </a:r>
            <a:r>
              <a:rPr lang="en-US" sz="4500" i="1" dirty="0" smtClean="0">
                <a:ea typeface="Cambria Math" pitchFamily="18" charset="0"/>
              </a:rPr>
              <a:t>B</a:t>
            </a:r>
            <a:r>
              <a:rPr lang="en-US" sz="4500" dirty="0" smtClean="0">
                <a:ea typeface="Cambria Math" pitchFamily="18" charset="0"/>
              </a:rPr>
              <a:t>, denoted by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the set of ordered pairs (</a:t>
            </a:r>
            <a:r>
              <a:rPr lang="en-US" sz="4500" dirty="0" err="1" smtClean="0">
                <a:ea typeface="Cambria Math" pitchFamily="18" charset="0"/>
              </a:rPr>
              <a:t>a,b</a:t>
            </a:r>
            <a:r>
              <a:rPr lang="en-US" sz="4500" dirty="0" smtClean="0">
                <a:ea typeface="Cambria Math" pitchFamily="18" charset="0"/>
              </a:rPr>
              <a:t>) where    </a:t>
            </a:r>
            <a:r>
              <a:rPr lang="en-US" sz="4500" i="1" dirty="0" smtClean="0">
                <a:ea typeface="Cambria Math" pitchFamily="18" charset="0"/>
              </a:rPr>
              <a:t>a </a:t>
            </a: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and </a:t>
            </a:r>
            <a:r>
              <a:rPr lang="en-US" sz="4500" i="1" dirty="0" smtClean="0">
                <a:ea typeface="Cambria Math" pitchFamily="18" charset="0"/>
              </a:rPr>
              <a:t>b </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a:t>
            </a:r>
          </a:p>
          <a:p>
            <a:pPr>
              <a:buNone/>
            </a:pPr>
            <a:endParaRPr lang="en-US" sz="4500" dirty="0" smtClean="0">
              <a:ea typeface="Cambria Math" pitchFamily="18" charset="0"/>
            </a:endParaRPr>
          </a:p>
          <a:p>
            <a:pPr>
              <a:buNone/>
            </a:pPr>
            <a:r>
              <a:rPr lang="en-US" sz="4500" b="1" dirty="0" smtClean="0">
                <a:ea typeface="Cambria Math" pitchFamily="18" charset="0"/>
              </a:rPr>
              <a:t>   Example</a:t>
            </a:r>
            <a:r>
              <a:rPr lang="en-US" sz="4500" dirty="0" smtClean="0">
                <a:ea typeface="Cambria Math" pitchFamily="18" charset="0"/>
              </a:rPr>
              <a:t>:</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err="1" smtClean="0">
                <a:ea typeface="Cambria Math" pitchFamily="18" charset="0"/>
              </a:rPr>
              <a:t>a,b</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 {1,2,3}</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 {(</a:t>
            </a:r>
            <a:r>
              <a:rPr lang="en-US" sz="4500" i="1" dirty="0" smtClean="0">
                <a:ea typeface="Cambria Math" pitchFamily="18" charset="0"/>
              </a:rPr>
              <a:t>a</a:t>
            </a:r>
            <a:r>
              <a:rPr lang="en-US" sz="4500" dirty="0" smtClean="0">
                <a:ea typeface="Cambria Math" pitchFamily="18" charset="0"/>
              </a:rPr>
              <a:t>,1),(</a:t>
            </a:r>
            <a:r>
              <a:rPr lang="en-US" sz="4500" i="1" dirty="0" smtClean="0">
                <a:ea typeface="Cambria Math" pitchFamily="18" charset="0"/>
              </a:rPr>
              <a:t>a</a:t>
            </a:r>
            <a:r>
              <a:rPr lang="en-US" sz="4500" dirty="0" smtClean="0">
                <a:ea typeface="Cambria Math" pitchFamily="18" charset="0"/>
              </a:rPr>
              <a:t>,2),(</a:t>
            </a:r>
            <a:r>
              <a:rPr lang="en-US" sz="4500" i="1" dirty="0" smtClean="0">
                <a:ea typeface="Cambria Math" pitchFamily="18" charset="0"/>
              </a:rPr>
              <a:t>a</a:t>
            </a:r>
            <a:r>
              <a:rPr lang="en-US" sz="4500" dirty="0" smtClean="0">
                <a:ea typeface="Cambria Math" pitchFamily="18" charset="0"/>
              </a:rPr>
              <a:t>,3), (</a:t>
            </a:r>
            <a:r>
              <a:rPr lang="en-US" sz="4500" i="1" dirty="0" smtClean="0">
                <a:ea typeface="Cambria Math" pitchFamily="18" charset="0"/>
              </a:rPr>
              <a:t>b</a:t>
            </a:r>
            <a:r>
              <a:rPr lang="en-US" sz="4500" dirty="0" smtClean="0">
                <a:ea typeface="Cambria Math" pitchFamily="18" charset="0"/>
              </a:rPr>
              <a:t>,1),(</a:t>
            </a:r>
            <a:r>
              <a:rPr lang="en-US" sz="4500" i="1" dirty="0" smtClean="0">
                <a:ea typeface="Cambria Math" pitchFamily="18" charset="0"/>
              </a:rPr>
              <a:t>b,</a:t>
            </a:r>
            <a:r>
              <a:rPr lang="en-US" sz="4500" dirty="0" smtClean="0">
                <a:ea typeface="Cambria Math" pitchFamily="18" charset="0"/>
              </a:rPr>
              <a:t>2),(</a:t>
            </a:r>
            <a:r>
              <a:rPr lang="en-US" sz="4500" i="1" dirty="0" smtClean="0">
                <a:ea typeface="Cambria Math" pitchFamily="18" charset="0"/>
              </a:rPr>
              <a:t>b,</a:t>
            </a:r>
            <a:r>
              <a:rPr lang="en-US" sz="4500" dirty="0" smtClean="0">
                <a:ea typeface="Cambria Math" pitchFamily="18" charset="0"/>
              </a:rPr>
              <a:t>3)}</a:t>
            </a:r>
          </a:p>
          <a:p>
            <a:pPr>
              <a:buNone/>
            </a:pPr>
            <a:endParaRPr lang="en-US" sz="4500" dirty="0" smtClean="0">
              <a:ea typeface="Cambria Math" pitchFamily="18" charset="0"/>
            </a:endParaRPr>
          </a:p>
          <a:p>
            <a:r>
              <a:rPr lang="en-US" sz="4500" b="1" dirty="0" smtClean="0">
                <a:ea typeface="Cambria Math" pitchFamily="18" charset="0"/>
              </a:rPr>
              <a:t>Definition</a:t>
            </a:r>
            <a:r>
              <a:rPr lang="en-US" sz="4500" dirty="0" smtClean="0">
                <a:ea typeface="Cambria Math" pitchFamily="18" charset="0"/>
              </a:rPr>
              <a:t>: A subset </a:t>
            </a:r>
            <a:r>
              <a:rPr lang="en-US" sz="4500" i="1" dirty="0" smtClean="0">
                <a:ea typeface="Cambria Math" pitchFamily="18" charset="0"/>
              </a:rPr>
              <a:t>R</a:t>
            </a:r>
            <a:r>
              <a:rPr lang="en-US" sz="4500" dirty="0" smtClean="0">
                <a:ea typeface="Cambria Math" pitchFamily="18" charset="0"/>
              </a:rPr>
              <a:t> of the Cartesian product</a:t>
            </a:r>
            <a:r>
              <a:rPr lang="en-US" sz="4500" b="1"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called a </a:t>
            </a:r>
            <a:r>
              <a:rPr lang="en-US" sz="4500" i="1" dirty="0" smtClean="0">
                <a:ea typeface="Cambria Math" pitchFamily="18" charset="0"/>
              </a:rPr>
              <a:t>relation </a:t>
            </a:r>
            <a:r>
              <a:rPr lang="en-US" sz="4500" dirty="0" smtClean="0">
                <a:ea typeface="Cambria Math" pitchFamily="18" charset="0"/>
              </a:rPr>
              <a:t>from the set </a:t>
            </a:r>
            <a:r>
              <a:rPr lang="en-US" sz="4500" i="1" dirty="0" smtClean="0">
                <a:ea typeface="Cambria Math" pitchFamily="18" charset="0"/>
              </a:rPr>
              <a:t>A</a:t>
            </a:r>
            <a:r>
              <a:rPr lang="en-US" sz="4500" dirty="0" smtClean="0">
                <a:ea typeface="Cambria Math" pitchFamily="18" charset="0"/>
              </a:rPr>
              <a:t> to the set </a:t>
            </a:r>
            <a:r>
              <a:rPr lang="en-US" sz="4500" i="1" dirty="0" smtClean="0">
                <a:ea typeface="Cambria Math" pitchFamily="18" charset="0"/>
              </a:rPr>
              <a:t>B</a:t>
            </a:r>
            <a:r>
              <a:rPr lang="en-US" sz="4500" dirty="0" smtClean="0">
                <a:ea typeface="Cambria Math" pitchFamily="18" charset="0"/>
              </a:rPr>
              <a:t>. (Relations will be covered in depth in Chapter </a:t>
            </a:r>
            <a:r>
              <a:rPr lang="en-US" sz="4500" dirty="0" smtClean="0">
                <a:latin typeface="Cambria Math" pitchFamily="18" charset="0"/>
                <a:ea typeface="Cambria Math" pitchFamily="18" charset="0"/>
              </a:rPr>
              <a:t>9</a:t>
            </a:r>
            <a:r>
              <a:rPr lang="en-US" sz="4500" dirty="0" smtClean="0">
                <a:ea typeface="Cambria Math" pitchFamily="18" charset="0"/>
              </a:rPr>
              <a:t>. )</a:t>
            </a:r>
          </a:p>
          <a:p>
            <a:endParaRPr lang="en-US" dirty="0" smtClean="0"/>
          </a:p>
          <a:p>
            <a:pPr>
              <a:buNone/>
            </a:pPr>
            <a:r>
              <a:rPr lang="en-US" dirty="0" smtClean="0"/>
              <a:t>   </a:t>
            </a:r>
            <a:endParaRPr lang="en-US" i="1" dirty="0"/>
          </a:p>
        </p:txBody>
      </p:sp>
      <p:pic>
        <p:nvPicPr>
          <p:cNvPr id="8" name="Picture 7" descr="addin_tmp.png"/>
          <p:cNvPicPr>
            <a:picLocks noChangeAspect="1"/>
          </p:cNvPicPr>
          <p:nvPr>
            <p:custDataLst>
              <p:tags r:id="rId1"/>
            </p:custDataLst>
          </p:nvPr>
        </p:nvPicPr>
        <p:blipFill>
          <a:blip r:embed="rId3"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4" cstate="print"/>
          <a:stretch>
            <a:fillRect/>
          </a:stretch>
        </p:blipFill>
        <p:spPr>
          <a:xfrm>
            <a:off x="5410200" y="381000"/>
            <a:ext cx="899160" cy="1042416"/>
          </a:xfrm>
          <a:prstGeom prst="rect">
            <a:avLst/>
          </a:prstGeom>
        </p:spPr>
      </p:pic>
      <p:sp>
        <p:nvSpPr>
          <p:cNvPr id="6" name="TextBox 5"/>
          <p:cNvSpPr txBox="1"/>
          <p:nvPr/>
        </p:nvSpPr>
        <p:spPr>
          <a:xfrm>
            <a:off x="6400800" y="533400"/>
            <a:ext cx="1752600" cy="646331"/>
          </a:xfrm>
          <a:prstGeom prst="rect">
            <a:avLst/>
          </a:prstGeom>
          <a:noFill/>
        </p:spPr>
        <p:txBody>
          <a:bodyPr wrap="square" rtlCol="0">
            <a:spAutoFit/>
          </a:bodyPr>
          <a:lstStyle/>
          <a:p>
            <a:r>
              <a:rPr lang="en-US" dirty="0" smtClean="0"/>
              <a:t>Ren</a:t>
            </a:r>
            <a:r>
              <a:rPr lang="en-US" dirty="0" smtClean="0">
                <a:latin typeface="Cambria Math"/>
                <a:ea typeface="Cambria Math"/>
              </a:rPr>
              <a:t>é Descartes (1596-1650)</a:t>
            </a:r>
          </a:p>
        </p:txBody>
      </p:sp>
      <p:sp>
        <p:nvSpPr>
          <p:cNvPr id="4" name="Slide Number Placeholder 3"/>
          <p:cNvSpPr>
            <a:spLocks noGrp="1"/>
          </p:cNvSpPr>
          <p:nvPr>
            <p:ph type="sldNum" sz="quarter" idx="12"/>
          </p:nvPr>
        </p:nvSpPr>
        <p:spPr/>
        <p:txBody>
          <a:bodyPr/>
          <a:lstStyle/>
          <a:p>
            <a:fld id="{9CA217EF-0505-4C33-BB20-8A8DF2039023}" type="slidenum">
              <a:rPr lang="en-US" smtClean="0"/>
              <a:pPr/>
              <a:t>247</a:t>
            </a:fld>
            <a:endParaRPr lang="en-US"/>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 </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   </a:t>
            </a:r>
            <a:r>
              <a:rPr lang="en-US" b="1" dirty="0" smtClean="0"/>
              <a:t>Definition</a:t>
            </a:r>
            <a:r>
              <a:rPr lang="en-US" dirty="0" smtClean="0"/>
              <a:t>: The </a:t>
            </a:r>
            <a:r>
              <a:rPr lang="en-US" dirty="0" err="1" smtClean="0"/>
              <a:t>cartesian</a:t>
            </a:r>
            <a:r>
              <a:rPr lang="en-US" dirty="0" smtClean="0"/>
              <a:t> products of the sets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denoted by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a:t>
            </a:r>
            <a:r>
              <a:rPr lang="en-US" b="1"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r>
              <a:rPr lang="en-US" dirty="0" smtClean="0"/>
              <a:t>is the set of ordered           </a:t>
            </a:r>
            <a:r>
              <a:rPr lang="en-US" i="1" dirty="0" smtClean="0"/>
              <a:t>n</a:t>
            </a:r>
            <a:r>
              <a:rPr lang="en-US" dirty="0" smtClean="0"/>
              <a:t>-</a:t>
            </a:r>
            <a:r>
              <a:rPr lang="en-US" dirty="0" err="1" smtClean="0"/>
              <a:t>tuples</a:t>
            </a:r>
            <a:r>
              <a:rPr lang="en-US" dirty="0" smtClean="0"/>
              <a:t>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where   </a:t>
            </a:r>
            <a:r>
              <a:rPr lang="en-US" i="1" dirty="0" err="1" smtClean="0">
                <a:latin typeface="Cambria Math" pitchFamily="18" charset="0"/>
                <a:ea typeface="Cambria Math" pitchFamily="18" charset="0"/>
              </a:rPr>
              <a:t>a</a:t>
            </a:r>
            <a:r>
              <a:rPr lang="en-US" i="1" baseline="-25000" dirty="0" err="1" smtClean="0">
                <a:latin typeface="Cambria Math" pitchFamily="18" charset="0"/>
                <a:ea typeface="Cambria Math" pitchFamily="18" charset="0"/>
              </a:rPr>
              <a:t>i</a:t>
            </a:r>
            <a:r>
              <a:rPr lang="en-US" dirty="0" smtClean="0"/>
              <a:t>   belongs to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i</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 </a:t>
            </a:r>
            <a:r>
              <a:rPr lang="en-US" i="1" dirty="0" smtClean="0">
                <a:latin typeface="Cambria Math" pitchFamily="18" charset="0"/>
                <a:ea typeface="Cambria Math" pitchFamily="18" charset="0"/>
              </a:rPr>
              <a:t>n</a:t>
            </a:r>
            <a:r>
              <a:rPr lang="en-US" dirty="0" smtClean="0"/>
              <a:t>. </a:t>
            </a:r>
          </a:p>
          <a:p>
            <a:endParaRPr lang="en-US" dirty="0" smtClean="0"/>
          </a:p>
          <a:p>
            <a:endParaRPr lang="en-US" dirty="0" smtClean="0"/>
          </a:p>
          <a:p>
            <a:endParaRPr lang="en-US" dirty="0" smtClean="0"/>
          </a:p>
          <a:p>
            <a:pPr>
              <a:buNone/>
            </a:pPr>
            <a:r>
              <a:rPr lang="en-US" b="1" dirty="0" smtClean="0"/>
              <a:t>  Example</a:t>
            </a:r>
            <a:r>
              <a:rPr lang="en-US" dirty="0" smtClean="0"/>
              <a:t>: What is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a:t>
            </a:r>
            <a:r>
              <a:rPr lang="en-US" dirty="0" smtClean="0"/>
              <a:t>where </a:t>
            </a:r>
            <a:r>
              <a:rPr lang="en-US" i="1" dirty="0" smtClean="0"/>
              <a:t>A</a:t>
            </a:r>
            <a:r>
              <a:rPr lang="en-US" dirty="0" smtClean="0"/>
              <a:t> = {0,1}, </a:t>
            </a:r>
            <a:r>
              <a:rPr lang="en-US" i="1" dirty="0" smtClean="0"/>
              <a:t>B</a:t>
            </a:r>
            <a:r>
              <a:rPr lang="en-US" dirty="0" smtClean="0"/>
              <a:t> = {1,2} and    </a:t>
            </a:r>
            <a:r>
              <a:rPr lang="en-US" i="1" dirty="0" smtClean="0"/>
              <a:t>C</a:t>
            </a:r>
            <a:r>
              <a:rPr lang="en-US" dirty="0" smtClean="0"/>
              <a:t> = {0,1,2}</a:t>
            </a:r>
            <a:endParaRPr lang="en-US" b="1" dirty="0" smtClean="0"/>
          </a:p>
          <a:p>
            <a:pPr>
              <a:buNone/>
            </a:pPr>
            <a:r>
              <a:rPr lang="en-US" b="1" dirty="0" smtClean="0"/>
              <a:t>  Solution: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 </a:t>
            </a:r>
            <a:r>
              <a:rPr lang="en-US" dirty="0" smtClean="0"/>
              <a:t>{(0,1,0), (0,1,1), (0,1,2),(0,2,0), (0,2,1), (0,2,2),(1,1,0), (1,1,1), (1,1,2), (1,2,0), (1,2,1), (1,1,2)}</a:t>
            </a:r>
            <a:endParaRPr lang="en-US" b="1"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447801" y="3429000"/>
            <a:ext cx="6386513" cy="688181"/>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Truth Sets of Quantifiers</a:t>
            </a:r>
            <a:endParaRPr lang="en-US" dirty="0"/>
          </a:p>
        </p:txBody>
      </p:sp>
      <p:sp>
        <p:nvSpPr>
          <p:cNvPr id="3" name="Content Placeholder 2"/>
          <p:cNvSpPr>
            <a:spLocks noGrp="1"/>
          </p:cNvSpPr>
          <p:nvPr>
            <p:ph idx="1"/>
          </p:nvPr>
        </p:nvSpPr>
        <p:spPr/>
        <p:txBody>
          <a:bodyPr/>
          <a:lstStyle/>
          <a:p>
            <a:r>
              <a:rPr lang="en-US" dirty="0" smtClean="0"/>
              <a:t>Given a predicate </a:t>
            </a:r>
            <a:r>
              <a:rPr lang="en-US" i="1" dirty="0" smtClean="0"/>
              <a:t>P</a:t>
            </a:r>
            <a:r>
              <a:rPr lang="en-US" dirty="0" smtClean="0"/>
              <a:t> and a domain </a:t>
            </a:r>
            <a:r>
              <a:rPr lang="en-US" i="1" dirty="0" smtClean="0"/>
              <a:t>D</a:t>
            </a:r>
            <a:r>
              <a:rPr lang="en-US" dirty="0" smtClean="0"/>
              <a:t>, we define the </a:t>
            </a:r>
            <a:r>
              <a:rPr lang="en-US" i="1" dirty="0" smtClean="0"/>
              <a:t>truth set </a:t>
            </a:r>
            <a:r>
              <a:rPr lang="en-US" dirty="0" smtClean="0"/>
              <a:t>of </a:t>
            </a:r>
            <a:r>
              <a:rPr lang="en-US" i="1" dirty="0" smtClean="0"/>
              <a:t>P</a:t>
            </a:r>
            <a:r>
              <a:rPr lang="en-US" dirty="0" smtClean="0"/>
              <a:t> to be the set of elements in </a:t>
            </a:r>
            <a:r>
              <a:rPr lang="en-US" i="1" dirty="0" smtClean="0"/>
              <a:t>D</a:t>
            </a:r>
            <a:r>
              <a:rPr lang="en-US" dirty="0" smtClean="0"/>
              <a:t> for which </a:t>
            </a:r>
            <a:r>
              <a:rPr lang="en-US" i="1" dirty="0" smtClean="0"/>
              <a:t>P</a:t>
            </a:r>
            <a:r>
              <a:rPr lang="en-US" dirty="0" smtClean="0"/>
              <a:t>(</a:t>
            </a:r>
            <a:r>
              <a:rPr lang="en-US" i="1" dirty="0" smtClean="0"/>
              <a:t>x</a:t>
            </a:r>
            <a:r>
              <a:rPr lang="en-US" dirty="0" smtClean="0"/>
              <a:t>) is true. The truth set of </a:t>
            </a:r>
            <a:r>
              <a:rPr lang="en-US" i="1" dirty="0" smtClean="0"/>
              <a:t>P</a:t>
            </a:r>
            <a:r>
              <a:rPr lang="en-US" dirty="0" smtClean="0"/>
              <a:t>(x) is denoted by </a:t>
            </a:r>
          </a:p>
          <a:p>
            <a:endParaRPr lang="en-US" dirty="0" smtClean="0"/>
          </a:p>
          <a:p>
            <a:endParaRPr lang="en-US" dirty="0" smtClean="0"/>
          </a:p>
          <a:p>
            <a:r>
              <a:rPr lang="en-US" b="1" dirty="0" smtClean="0"/>
              <a:t>Example</a:t>
            </a:r>
            <a:r>
              <a:rPr lang="en-US" dirty="0" smtClean="0"/>
              <a:t>: The truth set of </a:t>
            </a:r>
            <a:r>
              <a:rPr lang="en-US" i="1" dirty="0" smtClean="0"/>
              <a:t>P</a:t>
            </a:r>
            <a:r>
              <a:rPr lang="en-US" dirty="0" smtClean="0"/>
              <a:t>(</a:t>
            </a:r>
            <a:r>
              <a:rPr lang="en-US" i="1" dirty="0" smtClean="0"/>
              <a:t>x</a:t>
            </a:r>
            <a:r>
              <a:rPr lang="en-US" dirty="0" smtClean="0"/>
              <a:t>) where the domain is the integers and </a:t>
            </a:r>
            <a:r>
              <a:rPr lang="en-US" i="1" dirty="0" smtClean="0"/>
              <a:t>P</a:t>
            </a:r>
            <a:r>
              <a:rPr lang="en-US" dirty="0" smtClean="0"/>
              <a:t>(</a:t>
            </a:r>
            <a:r>
              <a:rPr lang="en-US" i="1" dirty="0" smtClean="0"/>
              <a:t>x</a:t>
            </a:r>
            <a:r>
              <a:rPr lang="en-US" dirty="0" smtClean="0"/>
              <a:t>) is “|</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is the set </a:t>
            </a:r>
            <a:r>
              <a:rPr lang="en-US" dirty="0" smtClean="0">
                <a:latin typeface="Cambria Math" pitchFamily="18" charset="0"/>
                <a:ea typeface="Cambria Math" pitchFamily="18" charset="0"/>
              </a:rPr>
              <a:t>{-1,1}</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3" cstate="print"/>
          <a:stretch>
            <a:fillRect/>
          </a:stretch>
        </p:blipFill>
        <p:spPr>
          <a:xfrm>
            <a:off x="2971800" y="3505200"/>
            <a:ext cx="2248853" cy="382905"/>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249</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Truth Tables For Compound Propositions</a:t>
            </a:r>
            <a:endParaRPr lang="en-US" dirty="0"/>
          </a:p>
        </p:txBody>
      </p:sp>
      <p:sp>
        <p:nvSpPr>
          <p:cNvPr id="3" name="Content Placeholder 2"/>
          <p:cNvSpPr>
            <a:spLocks noGrp="1"/>
          </p:cNvSpPr>
          <p:nvPr>
            <p:ph idx="1"/>
          </p:nvPr>
        </p:nvSpPr>
        <p:spPr/>
        <p:txBody>
          <a:bodyPr>
            <a:normAutofit fontScale="92500"/>
          </a:bodyPr>
          <a:lstStyle/>
          <a:p>
            <a:r>
              <a:rPr lang="en-US" dirty="0" smtClean="0"/>
              <a:t>Construction of a truth table:</a:t>
            </a:r>
          </a:p>
          <a:p>
            <a:r>
              <a:rPr lang="en-US" dirty="0" smtClean="0"/>
              <a:t>Rows</a:t>
            </a:r>
          </a:p>
          <a:p>
            <a:pPr lvl="1"/>
            <a:r>
              <a:rPr lang="en-US" dirty="0" smtClean="0"/>
              <a:t>Need a row for every possible combination of values  for the  </a:t>
            </a:r>
            <a:r>
              <a:rPr lang="en-US" dirty="0" smtClean="0">
                <a:solidFill>
                  <a:srgbClr val="FF0000"/>
                </a:solidFill>
              </a:rPr>
              <a:t>atomic</a:t>
            </a:r>
            <a:r>
              <a:rPr lang="en-US" dirty="0" smtClean="0"/>
              <a:t> propositions. It enumerates all the possible </a:t>
            </a:r>
            <a:r>
              <a:rPr lang="en-US" dirty="0" smtClean="0">
                <a:solidFill>
                  <a:srgbClr val="FF0000"/>
                </a:solidFill>
              </a:rPr>
              <a:t>universes</a:t>
            </a:r>
            <a:r>
              <a:rPr lang="en-US" dirty="0" smtClean="0"/>
              <a:t>.</a:t>
            </a:r>
          </a:p>
          <a:p>
            <a:r>
              <a:rPr lang="en-US" dirty="0" smtClean="0"/>
              <a:t>Columns</a:t>
            </a:r>
          </a:p>
          <a:p>
            <a:pPr lvl="1"/>
            <a:r>
              <a:rPr lang="en-US" dirty="0" smtClean="0"/>
              <a:t>Need a column for the compound proposition (usually at far right)</a:t>
            </a:r>
          </a:p>
          <a:p>
            <a:pPr lvl="1"/>
            <a:r>
              <a:rPr lang="en-US" dirty="0" smtClean="0"/>
              <a:t>Need a column for the truth value of each expression that occurs in the compound proposition as it is built up.</a:t>
            </a:r>
          </a:p>
          <a:p>
            <a:pPr lvl="2"/>
            <a:r>
              <a:rPr lang="en-US" dirty="0" smtClean="0"/>
              <a:t>This includes the atomic propositions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25</a:t>
            </a:fld>
            <a:endParaRPr 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 Operations</a:t>
            </a:r>
            <a:endParaRPr lang="en-US" dirty="0"/>
          </a:p>
        </p:txBody>
      </p:sp>
      <p:sp>
        <p:nvSpPr>
          <p:cNvPr id="3" name="Subtitle 2"/>
          <p:cNvSpPr>
            <a:spLocks noGrp="1"/>
          </p:cNvSpPr>
          <p:nvPr>
            <p:ph type="subTitle" idx="1"/>
          </p:nvPr>
        </p:nvSpPr>
        <p:spPr/>
        <p:txBody>
          <a:bodyPr/>
          <a:lstStyle/>
          <a:p>
            <a:r>
              <a:rPr lang="en-US" dirty="0" smtClean="0"/>
              <a:t>Section 2.2</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250</a:t>
            </a:fld>
            <a:endParaRPr lang="en-US"/>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Set Operations</a:t>
            </a:r>
          </a:p>
          <a:p>
            <a:pPr lvl="1"/>
            <a:r>
              <a:rPr lang="en-US" dirty="0" smtClean="0"/>
              <a:t>Union</a:t>
            </a:r>
          </a:p>
          <a:p>
            <a:pPr lvl="1"/>
            <a:r>
              <a:rPr lang="en-US" dirty="0" smtClean="0"/>
              <a:t>Intersection</a:t>
            </a:r>
          </a:p>
          <a:p>
            <a:pPr lvl="1"/>
            <a:r>
              <a:rPr lang="en-US" dirty="0" smtClean="0"/>
              <a:t>Complementation</a:t>
            </a:r>
          </a:p>
          <a:p>
            <a:pPr lvl="1"/>
            <a:r>
              <a:rPr lang="en-US" dirty="0" smtClean="0"/>
              <a:t>Difference</a:t>
            </a:r>
          </a:p>
          <a:p>
            <a:r>
              <a:rPr lang="en-US" dirty="0" smtClean="0"/>
              <a:t>More on Set Cardinality</a:t>
            </a:r>
          </a:p>
          <a:p>
            <a:r>
              <a:rPr lang="en-US" dirty="0" smtClean="0"/>
              <a:t>Set Identities</a:t>
            </a:r>
          </a:p>
          <a:p>
            <a:r>
              <a:rPr lang="en-US" dirty="0" smtClean="0"/>
              <a:t>Proving Identities</a:t>
            </a:r>
          </a:p>
          <a:p>
            <a:r>
              <a:rPr lang="en-US" dirty="0" smtClean="0"/>
              <a:t>Membership Tables</a:t>
            </a:r>
          </a:p>
        </p:txBody>
      </p:sp>
      <p:sp>
        <p:nvSpPr>
          <p:cNvPr id="4" name="Slide Number Placeholder 3"/>
          <p:cNvSpPr>
            <a:spLocks noGrp="1"/>
          </p:cNvSpPr>
          <p:nvPr>
            <p:ph type="sldNum" sz="quarter" idx="12"/>
          </p:nvPr>
        </p:nvSpPr>
        <p:spPr/>
        <p:txBody>
          <a:bodyPr/>
          <a:lstStyle/>
          <a:p>
            <a:fld id="{9CA217EF-0505-4C33-BB20-8A8DF2039023}" type="slidenum">
              <a:rPr lang="en-US" smtClean="0"/>
              <a:pPr/>
              <a:t>251</a:t>
            </a:fld>
            <a:endParaRPr lang="en-US"/>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Algebra</a:t>
            </a:r>
            <a:endParaRPr lang="en-US" dirty="0"/>
          </a:p>
        </p:txBody>
      </p:sp>
      <p:sp>
        <p:nvSpPr>
          <p:cNvPr id="3" name="Content Placeholder 2"/>
          <p:cNvSpPr>
            <a:spLocks noGrp="1"/>
          </p:cNvSpPr>
          <p:nvPr>
            <p:ph idx="1"/>
          </p:nvPr>
        </p:nvSpPr>
        <p:spPr/>
        <p:txBody>
          <a:bodyPr>
            <a:normAutofit/>
          </a:bodyPr>
          <a:lstStyle/>
          <a:p>
            <a:r>
              <a:rPr lang="en-US" dirty="0" smtClean="0"/>
              <a:t>Propositional calculus and set theory are both instances of an algebraic system called a </a:t>
            </a:r>
            <a:r>
              <a:rPr lang="en-US" i="1" dirty="0" smtClean="0"/>
              <a:t>Boolean Algebra</a:t>
            </a:r>
            <a:r>
              <a:rPr lang="en-US" dirty="0" smtClean="0"/>
              <a:t>. This is discussed in Chapter </a:t>
            </a:r>
            <a:r>
              <a:rPr lang="en-US" dirty="0" smtClean="0">
                <a:latin typeface="Cambria Math" pitchFamily="18" charset="0"/>
                <a:ea typeface="Cambria Math" pitchFamily="18" charset="0"/>
              </a:rPr>
              <a:t>12</a:t>
            </a:r>
            <a:r>
              <a:rPr lang="en-US" dirty="0" smtClean="0"/>
              <a:t>.</a:t>
            </a:r>
          </a:p>
          <a:p>
            <a:r>
              <a:rPr lang="en-US" dirty="0" smtClean="0"/>
              <a:t>The operators in set theory are analogous to the corresponding operator in propositional calculus.</a:t>
            </a:r>
          </a:p>
          <a:p>
            <a:r>
              <a:rPr lang="en-US" dirty="0" smtClean="0"/>
              <a:t>As always there must be a universal set </a:t>
            </a:r>
            <a:r>
              <a:rPr lang="en-US" i="1" dirty="0" smtClean="0"/>
              <a:t>U</a:t>
            </a:r>
            <a:r>
              <a:rPr lang="en-US" dirty="0" smtClean="0"/>
              <a:t>. All sets are assumed to be subsets of </a:t>
            </a:r>
            <a:r>
              <a:rPr lang="en-US" i="1" dirty="0" smtClean="0"/>
              <a:t>U</a:t>
            </a:r>
            <a:r>
              <a:rPr lang="en-US" dirty="0" smtClean="0"/>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252</a:t>
            </a:fld>
            <a:endParaRPr lang="en-US"/>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b="1" dirty="0" smtClean="0"/>
              <a:t>Definition</a:t>
            </a:r>
            <a:r>
              <a:rPr lang="en-US" dirty="0" smtClean="0"/>
              <a:t>: Let </a:t>
            </a:r>
            <a:r>
              <a:rPr lang="en-US" i="1" dirty="0" smtClean="0"/>
              <a:t>A</a:t>
            </a:r>
            <a:r>
              <a:rPr lang="en-US" dirty="0" smtClean="0"/>
              <a:t> and </a:t>
            </a:r>
            <a:r>
              <a:rPr lang="en-US" i="1" dirty="0" smtClean="0"/>
              <a:t>B</a:t>
            </a:r>
            <a:r>
              <a:rPr lang="en-US" dirty="0" smtClean="0"/>
              <a:t> be sets. The </a:t>
            </a:r>
            <a:r>
              <a:rPr lang="en-US" i="1" dirty="0" smtClean="0">
                <a:solidFill>
                  <a:srgbClr val="FF0000"/>
                </a:solidFill>
              </a:rPr>
              <a:t>union</a:t>
            </a:r>
            <a:r>
              <a:rPr lang="en-US" dirty="0" smtClean="0">
                <a:solidFill>
                  <a:srgbClr val="FF0000"/>
                </a:solidFill>
              </a:rPr>
              <a:t> </a:t>
            </a:r>
            <a:r>
              <a:rPr lang="en-US" dirty="0" smtClean="0"/>
              <a:t>of the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a:t>
            </a:r>
            <a:r>
              <a:rPr lang="en-US" b="1"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B,</a:t>
            </a:r>
            <a:r>
              <a:rPr lang="en-US" i="1" dirty="0" smtClean="0"/>
              <a:t> </a:t>
            </a:r>
            <a:r>
              <a:rPr lang="en-US" dirty="0" smtClean="0"/>
              <a:t> is the set:</a:t>
            </a:r>
          </a:p>
          <a:p>
            <a:pPr>
              <a:buNone/>
            </a:pPr>
            <a:endParaRPr lang="en-US" dirty="0" smtClean="0"/>
          </a:p>
          <a:p>
            <a:pPr>
              <a:buNone/>
            </a:pPr>
            <a:endParaRPr lang="en-US" dirty="0" smtClean="0"/>
          </a:p>
          <a:p>
            <a:r>
              <a:rPr lang="en-US" b="1" dirty="0" smtClean="0"/>
              <a:t>Example</a:t>
            </a:r>
            <a:r>
              <a:rPr lang="en-US" dirty="0" smtClean="0"/>
              <a:t>: What is   {</a:t>
            </a:r>
            <a:r>
              <a:rPr lang="en-US" dirty="0" smtClean="0">
                <a:latin typeface="Cambria Math" pitchFamily="18" charset="0"/>
                <a:ea typeface="Cambria Math" pitchFamily="18" charset="0"/>
              </a:rPr>
              <a:t>1,2,3} </a:t>
            </a:r>
            <a:r>
              <a:rPr lang="en-US" dirty="0" smtClean="0"/>
              <a:t> </a:t>
            </a:r>
            <a:r>
              <a:rPr lang="en-US" dirty="0" smtClean="0">
                <a:latin typeface="Cambria Math"/>
                <a:ea typeface="Cambria Math"/>
              </a:rPr>
              <a:t>∪ {3, 4, 5}</a:t>
            </a:r>
            <a:r>
              <a:rPr lang="en-US" dirty="0" smtClean="0"/>
              <a:t>?</a:t>
            </a:r>
          </a:p>
          <a:p>
            <a:pPr>
              <a:buNone/>
            </a:pPr>
            <a:endParaRPr lang="en-US" dirty="0" smtClean="0"/>
          </a:p>
          <a:p>
            <a:pPr>
              <a:buNone/>
            </a:pPr>
            <a:r>
              <a:rPr lang="en-US" dirty="0" smtClean="0"/>
              <a:t>               </a:t>
            </a:r>
            <a:r>
              <a:rPr lang="en-US" b="1" dirty="0" smtClean="0"/>
              <a:t>Solution</a:t>
            </a:r>
            <a:r>
              <a:rPr lang="en-US" dirty="0" smtClean="0"/>
              <a:t>: {</a:t>
            </a:r>
            <a:r>
              <a:rPr lang="en-US" dirty="0" smtClean="0">
                <a:latin typeface="Cambria Math" pitchFamily="18" charset="0"/>
                <a:ea typeface="Cambria Math" pitchFamily="18" charset="0"/>
              </a:rPr>
              <a:t>1,2,3,4,5}</a:t>
            </a:r>
            <a:endParaRPr lang="en-US" dirty="0" smtClean="0"/>
          </a:p>
          <a:p>
            <a:pPr>
              <a:buNone/>
            </a:pPr>
            <a:r>
              <a:rPr lang="en-US" dirty="0" smtClean="0"/>
              <a:t>             </a:t>
            </a:r>
            <a:r>
              <a:rPr lang="en-US" sz="2400" dirty="0" smtClean="0"/>
              <a:t>                                   </a:t>
            </a:r>
            <a:endParaRPr lang="en-US" dirty="0" smtClean="0"/>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smtClean="0"/>
                <a:t>U</a:t>
              </a:r>
              <a:endParaRPr lang="en-US" i="1" dirty="0"/>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smtClean="0"/>
                <a:t>B</a:t>
              </a:r>
              <a:endParaRPr lang="en-US" i="1" dirty="0"/>
            </a:p>
          </p:txBody>
        </p:sp>
      </p:grpSp>
      <p:sp>
        <p:nvSpPr>
          <p:cNvPr id="15" name="TextBox 14"/>
          <p:cNvSpPr txBox="1"/>
          <p:nvPr/>
        </p:nvSpPr>
        <p:spPr>
          <a:xfrm>
            <a:off x="5715000" y="4267200"/>
            <a:ext cx="2743200" cy="369332"/>
          </a:xfrm>
          <a:prstGeom prst="rect">
            <a:avLst/>
          </a:prstGeom>
          <a:noFill/>
        </p:spPr>
        <p:txBody>
          <a:bodyPr wrap="square" rtlCol="0">
            <a:spAutoFit/>
          </a:bodyPr>
          <a:lstStyle/>
          <a:p>
            <a:r>
              <a:rPr lang="en-US" dirty="0" smtClean="0"/>
              <a:t>Venn Diagram for </a:t>
            </a:r>
            <a:r>
              <a:rPr lang="en-US" i="1" dirty="0" smtClean="0"/>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253</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a:t>
            </a:r>
            <a:endParaRPr lang="en-US" dirty="0"/>
          </a:p>
        </p:txBody>
      </p:sp>
      <p:sp>
        <p:nvSpPr>
          <p:cNvPr id="3" name="Content Placeholder 2"/>
          <p:cNvSpPr>
            <a:spLocks noGrp="1"/>
          </p:cNvSpPr>
          <p:nvPr>
            <p:ph idx="1"/>
          </p:nvPr>
        </p:nvSpPr>
        <p:spPr>
          <a:ln>
            <a:noFill/>
          </a:ln>
        </p:spPr>
        <p:txBody>
          <a:bodyPr>
            <a:normAutofit lnSpcReduction="10000"/>
          </a:bodyPr>
          <a:lstStyle/>
          <a:p>
            <a:r>
              <a:rPr lang="en-US" b="1" dirty="0" smtClean="0"/>
              <a:t>Definition</a:t>
            </a:r>
            <a:r>
              <a:rPr lang="en-US" dirty="0" smtClean="0"/>
              <a:t>:  The </a:t>
            </a:r>
            <a:r>
              <a:rPr lang="en-US" i="1" dirty="0" smtClean="0">
                <a:solidFill>
                  <a:srgbClr val="FF0000"/>
                </a:solidFill>
              </a:rPr>
              <a:t>intersection</a:t>
            </a:r>
            <a:r>
              <a:rPr lang="en-US" dirty="0" smtClean="0">
                <a:solidFill>
                  <a:srgbClr val="FF0000"/>
                </a:solidFill>
              </a:rPr>
              <a:t> </a:t>
            </a:r>
            <a:r>
              <a:rPr lang="en-US" dirty="0" smtClean="0"/>
              <a:t>of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 </a:t>
            </a:r>
            <a:r>
              <a:rPr lang="en-US" dirty="0" smtClean="0">
                <a:latin typeface="Cambria Math"/>
                <a:ea typeface="Cambria Math"/>
              </a:rPr>
              <a:t>∩ </a:t>
            </a:r>
            <a:r>
              <a:rPr lang="en-US" i="1" dirty="0" smtClean="0">
                <a:ea typeface="Cambria Math"/>
              </a:rPr>
              <a:t>B,</a:t>
            </a:r>
            <a:r>
              <a:rPr lang="en-US" dirty="0" smtClean="0"/>
              <a:t>  is</a:t>
            </a:r>
          </a:p>
          <a:p>
            <a:endParaRPr lang="en-US" dirty="0" smtClean="0"/>
          </a:p>
          <a:p>
            <a:r>
              <a:rPr lang="en-US" dirty="0" smtClean="0"/>
              <a:t>Note if the intersection is empty, then </a:t>
            </a:r>
            <a:r>
              <a:rPr lang="en-US" i="1" dirty="0" smtClean="0"/>
              <a:t>A</a:t>
            </a:r>
            <a:r>
              <a:rPr lang="en-US" b="1" dirty="0" smtClean="0"/>
              <a:t> </a:t>
            </a:r>
            <a:r>
              <a:rPr lang="en-US" dirty="0" smtClean="0"/>
              <a:t>and </a:t>
            </a:r>
            <a:r>
              <a:rPr lang="en-US" i="1" dirty="0" smtClean="0"/>
              <a:t>B</a:t>
            </a:r>
            <a:r>
              <a:rPr lang="en-US" dirty="0" smtClean="0"/>
              <a:t> are said to be </a:t>
            </a:r>
            <a:r>
              <a:rPr lang="en-US" i="1" dirty="0" smtClean="0"/>
              <a:t>disjoint</a:t>
            </a:r>
            <a:r>
              <a:rPr lang="en-US" dirty="0" smtClean="0"/>
              <a:t>.</a:t>
            </a:r>
          </a:p>
          <a:p>
            <a:r>
              <a:rPr lang="en-US" b="1" dirty="0" smtClean="0"/>
              <a:t>Example</a:t>
            </a:r>
            <a:r>
              <a:rPr lang="en-US" dirty="0" smtClean="0"/>
              <a:t>: What is?  </a:t>
            </a:r>
            <a:r>
              <a:rPr lang="en-US" dirty="0" smtClean="0">
                <a:latin typeface="Cambria Math" pitchFamily="18" charset="0"/>
                <a:ea typeface="Cambria Math" pitchFamily="18" charset="0"/>
              </a:rPr>
              <a:t>{1,2,3} ∩ {3,4,5}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{3}</a:t>
            </a:r>
          </a:p>
          <a:p>
            <a:r>
              <a:rPr lang="en-US" b="1" dirty="0" err="1" smtClean="0"/>
              <a:t>Example:</a:t>
            </a:r>
            <a:r>
              <a:rPr lang="en-US" dirty="0" err="1" smtClean="0"/>
              <a:t>What</a:t>
            </a:r>
            <a:r>
              <a:rPr lang="en-US" dirty="0" smtClean="0"/>
              <a:t> is?  </a:t>
            </a:r>
          </a:p>
          <a:p>
            <a:pPr>
              <a:buNone/>
            </a:pPr>
            <a:r>
              <a:rPr lang="en-US" dirty="0" smtClean="0">
                <a:latin typeface="Cambria Math" pitchFamily="18" charset="0"/>
                <a:ea typeface="Cambria Math" pitchFamily="18" charset="0"/>
              </a:rPr>
              <a:t>                {1,2,3} ∩ {4,5,6}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a:t>
            </a:r>
            <a:r>
              <a:rPr lang="en-US" dirty="0" smtClean="0">
                <a:latin typeface="Cambria Math"/>
                <a:ea typeface="Cambria Math"/>
              </a:rPr>
              <a:t>∅</a:t>
            </a:r>
          </a:p>
          <a:p>
            <a:pPr>
              <a:buNone/>
            </a:pPr>
            <a:endParaRPr lang="en-US" dirty="0" smtClean="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ea typeface="Cambria Math"/>
              </a:rPr>
              <a:t>A</a:t>
            </a:r>
            <a:r>
              <a:rPr lang="en-US" i="1" dirty="0" smtClean="0">
                <a:latin typeface="Cambria Math"/>
                <a:ea typeface="Cambria Math"/>
              </a:rPr>
              <a:t> </a:t>
            </a:r>
            <a:r>
              <a:rPr lang="en-US" dirty="0" smtClean="0">
                <a:latin typeface="Cambria Math"/>
                <a:ea typeface="Cambria Math"/>
              </a:rPr>
              <a:t>∩</a:t>
            </a:r>
            <a:r>
              <a:rPr lang="en-US" i="1" dirty="0" smtClean="0">
                <a:ea typeface="Cambria Math"/>
              </a:rPr>
              <a:t>B</a:t>
            </a: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Complement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t>A</a:t>
            </a:r>
            <a:r>
              <a:rPr lang="en-US" dirty="0" smtClean="0"/>
              <a:t> is a set, then the </a:t>
            </a:r>
            <a:r>
              <a:rPr lang="en-US" dirty="0" smtClean="0">
                <a:solidFill>
                  <a:srgbClr val="FF0000"/>
                </a:solidFill>
              </a:rPr>
              <a:t>complement</a:t>
            </a:r>
            <a:r>
              <a:rPr lang="en-US" dirty="0" smtClean="0"/>
              <a:t> of the </a:t>
            </a:r>
            <a:r>
              <a:rPr lang="en-US" i="1" dirty="0" smtClean="0"/>
              <a:t>A</a:t>
            </a:r>
            <a:r>
              <a:rPr lang="en-US" b="1" dirty="0" smtClean="0"/>
              <a:t> </a:t>
            </a:r>
            <a:r>
              <a:rPr lang="en-US" dirty="0" smtClean="0"/>
              <a:t>(with respect to </a:t>
            </a:r>
            <a:r>
              <a:rPr lang="en-US" i="1" dirty="0" smtClean="0">
                <a:ea typeface="Cambria Math" pitchFamily="18" charset="0"/>
              </a:rPr>
              <a:t>U</a:t>
            </a:r>
            <a:r>
              <a:rPr lang="en-US" dirty="0" smtClean="0"/>
              <a:t>), denoted by </a:t>
            </a:r>
            <a:r>
              <a:rPr lang="en-US" i="1" dirty="0" smtClean="0"/>
              <a:t>Ā</a:t>
            </a:r>
            <a:r>
              <a:rPr lang="en-US" dirty="0" smtClean="0"/>
              <a:t> is the set  </a:t>
            </a:r>
            <a:r>
              <a:rPr lang="en-US" i="1" dirty="0" smtClean="0">
                <a:ea typeface="Cambria Math" pitchFamily="18" charset="0"/>
              </a:rPr>
              <a:t>U</a:t>
            </a:r>
            <a:r>
              <a:rPr lang="en-US" dirty="0" smtClean="0">
                <a:latin typeface="Cambria Math" pitchFamily="18" charset="0"/>
                <a:ea typeface="Cambria Math" pitchFamily="18" charset="0"/>
              </a:rPr>
              <a:t> – </a:t>
            </a:r>
            <a:r>
              <a:rPr lang="en-US" i="1" dirty="0" smtClean="0">
                <a:ea typeface="Cambria Math" pitchFamily="18" charset="0"/>
              </a:rPr>
              <a:t>A</a:t>
            </a:r>
          </a:p>
          <a:p>
            <a:pPr>
              <a:buNone/>
            </a:pPr>
            <a:r>
              <a:rPr lang="en-US" dirty="0" smtClean="0"/>
              <a:t>                       </a:t>
            </a:r>
            <a:r>
              <a:rPr lang="en-US" i="1" dirty="0" smtClean="0">
                <a:ea typeface="Cambria Math" pitchFamily="18" charset="0"/>
              </a:rPr>
              <a:t>Ā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U</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A</a:t>
            </a:r>
            <a:r>
              <a:rPr lang="en-US" dirty="0" smtClean="0">
                <a:latin typeface="Cambria Math"/>
                <a:ea typeface="Cambria Math"/>
              </a:rPr>
              <a:t>}</a:t>
            </a:r>
            <a:endParaRPr lang="en-US" dirty="0" smtClean="0">
              <a:latin typeface="Cambria Math" pitchFamily="18" charset="0"/>
              <a:ea typeface="Cambria Math" pitchFamily="18" charset="0"/>
            </a:endParaRPr>
          </a:p>
          <a:p>
            <a:pPr>
              <a:buNone/>
            </a:pPr>
            <a:r>
              <a:rPr lang="en-US" dirty="0" smtClean="0"/>
              <a:t>  (The complement of </a:t>
            </a:r>
            <a:r>
              <a:rPr lang="en-US" i="1" dirty="0" smtClean="0"/>
              <a:t>A</a:t>
            </a:r>
            <a:r>
              <a:rPr lang="en-US" dirty="0" smtClean="0"/>
              <a:t> is sometimes denoted by </a:t>
            </a:r>
            <a:r>
              <a:rPr lang="en-US" i="1" dirty="0" smtClean="0"/>
              <a:t>A</a:t>
            </a:r>
            <a:r>
              <a:rPr lang="en-US" i="1" baseline="30000" dirty="0" smtClean="0"/>
              <a:t>c </a:t>
            </a:r>
            <a:r>
              <a:rPr lang="en-US" i="1" dirty="0" smtClean="0"/>
              <a:t>.</a:t>
            </a:r>
            <a:r>
              <a:rPr lang="en-US" dirty="0" smtClean="0"/>
              <a:t>)</a:t>
            </a:r>
          </a:p>
          <a:p>
            <a:pPr>
              <a:buNone/>
            </a:pPr>
            <a:r>
              <a:rPr lang="en-US" b="1" dirty="0" smtClean="0"/>
              <a:t>  Example</a:t>
            </a:r>
            <a:r>
              <a:rPr lang="en-US" dirty="0" smtClean="0"/>
              <a:t>: If </a:t>
            </a:r>
            <a:r>
              <a:rPr lang="en-US" i="1" dirty="0" smtClean="0"/>
              <a:t>U</a:t>
            </a:r>
            <a:r>
              <a:rPr lang="en-US" dirty="0" smtClean="0"/>
              <a:t> is the positive integers less than 100, what is the complement of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&gt; 70} </a:t>
            </a:r>
          </a:p>
          <a:p>
            <a:pPr>
              <a:buNone/>
            </a:pPr>
            <a:r>
              <a:rPr lang="en-US" dirty="0" smtClean="0">
                <a:latin typeface="Cambria Math"/>
                <a:ea typeface="Cambria Math"/>
              </a:rPr>
              <a:t>            Solution: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ea typeface="Cambria Math"/>
              </a:rPr>
              <a:t> </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70} </a:t>
            </a: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smtClean="0"/>
                <a:t>U</a:t>
              </a:r>
              <a:endParaRPr lang="en-US" i="1" dirty="0"/>
            </a:p>
          </p:txBody>
        </p:sp>
      </p:grpSp>
      <p:sp>
        <p:nvSpPr>
          <p:cNvPr id="10" name="TextBox 9"/>
          <p:cNvSpPr txBox="1"/>
          <p:nvPr/>
        </p:nvSpPr>
        <p:spPr>
          <a:xfrm>
            <a:off x="5257800" y="4724400"/>
            <a:ext cx="3581400" cy="369332"/>
          </a:xfrm>
          <a:prstGeom prst="rect">
            <a:avLst/>
          </a:prstGeom>
          <a:noFill/>
        </p:spPr>
        <p:txBody>
          <a:bodyPr wrap="square" rtlCol="0">
            <a:spAutoFit/>
          </a:bodyPr>
          <a:lstStyle/>
          <a:p>
            <a:r>
              <a:rPr lang="en-US" dirty="0" smtClean="0"/>
              <a:t>Venn Diagram for Complement</a:t>
            </a:r>
            <a:endParaRPr lang="en-US" dirty="0"/>
          </a:p>
        </p:txBody>
      </p:sp>
      <p:sp>
        <p:nvSpPr>
          <p:cNvPr id="11" name="Rectangle 10"/>
          <p:cNvSpPr/>
          <p:nvPr/>
        </p:nvSpPr>
        <p:spPr>
          <a:xfrm>
            <a:off x="5638800" y="5410200"/>
            <a:ext cx="336952" cy="369332"/>
          </a:xfrm>
          <a:prstGeom prst="rect">
            <a:avLst/>
          </a:prstGeom>
        </p:spPr>
        <p:txBody>
          <a:bodyPr wrap="none">
            <a:spAutoFit/>
          </a:bodyPr>
          <a:lstStyle/>
          <a:p>
            <a:r>
              <a:rPr lang="en-US" i="1" dirty="0" smtClean="0">
                <a:ea typeface="Cambria Math" pitchFamily="18" charset="0"/>
              </a:rPr>
              <a:t>Ā</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255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A </a:t>
            </a:r>
            <a:r>
              <a:rPr lang="en-US" dirty="0" smtClean="0"/>
              <a:t>and </a:t>
            </a:r>
            <a:r>
              <a:rPr lang="en-US" i="1" dirty="0" smtClean="0"/>
              <a:t>B</a:t>
            </a:r>
            <a:r>
              <a:rPr lang="en-US" dirty="0" smtClean="0"/>
              <a:t> be sets. The </a:t>
            </a:r>
            <a:r>
              <a:rPr lang="en-US" i="1" dirty="0" smtClean="0">
                <a:solidFill>
                  <a:srgbClr val="FF0000"/>
                </a:solidFill>
              </a:rPr>
              <a:t>difference</a:t>
            </a:r>
            <a:r>
              <a:rPr lang="en-US" dirty="0" smtClean="0">
                <a:solidFill>
                  <a:srgbClr val="FF0000"/>
                </a:solidFill>
              </a:rPr>
              <a:t> </a:t>
            </a:r>
            <a:r>
              <a:rPr lang="en-US" dirty="0" smtClean="0"/>
              <a:t>of </a:t>
            </a:r>
            <a:r>
              <a:rPr lang="en-US" i="1" dirty="0" smtClean="0"/>
              <a:t>A</a:t>
            </a:r>
            <a:r>
              <a:rPr lang="en-US" dirty="0" smtClean="0"/>
              <a:t> and </a:t>
            </a:r>
            <a:r>
              <a:rPr lang="en-US" i="1" dirty="0" smtClean="0"/>
              <a:t>B</a:t>
            </a:r>
            <a:r>
              <a:rPr lang="en-US" dirty="0" smtClean="0"/>
              <a:t>, denoted by </a:t>
            </a:r>
            <a:r>
              <a:rPr lang="en-US" i="1" dirty="0" smtClean="0"/>
              <a:t>A</a:t>
            </a:r>
            <a:r>
              <a:rPr lang="en-US" dirty="0" smtClean="0"/>
              <a:t> – </a:t>
            </a:r>
            <a:r>
              <a:rPr lang="en-US" i="1" dirty="0" smtClean="0"/>
              <a:t>B</a:t>
            </a:r>
            <a:r>
              <a:rPr lang="en-US" dirty="0" smtClean="0"/>
              <a:t>, is the set containing the elements of </a:t>
            </a:r>
            <a:r>
              <a:rPr lang="en-US" i="1" dirty="0" smtClean="0"/>
              <a:t>A</a:t>
            </a:r>
            <a:r>
              <a:rPr lang="en-US" dirty="0" smtClean="0"/>
              <a:t> that are not in </a:t>
            </a:r>
            <a:r>
              <a:rPr lang="en-US" i="1" dirty="0" smtClean="0"/>
              <a:t>B</a:t>
            </a:r>
            <a:r>
              <a:rPr lang="en-US" dirty="0" smtClean="0"/>
              <a:t>. The difference of </a:t>
            </a:r>
            <a:r>
              <a:rPr lang="en-US" i="1" dirty="0" smtClean="0"/>
              <a:t>A</a:t>
            </a:r>
            <a:r>
              <a:rPr lang="en-US" dirty="0" smtClean="0"/>
              <a:t> and </a:t>
            </a:r>
            <a:r>
              <a:rPr lang="en-US" i="1" dirty="0" smtClean="0"/>
              <a:t>B</a:t>
            </a:r>
            <a:r>
              <a:rPr lang="en-US" dirty="0" smtClean="0"/>
              <a:t> is also called the complement of </a:t>
            </a:r>
            <a:r>
              <a:rPr lang="en-US" i="1" dirty="0" smtClean="0"/>
              <a:t>B</a:t>
            </a:r>
            <a:r>
              <a:rPr lang="en-US" dirty="0" smtClean="0"/>
              <a:t> with respect to </a:t>
            </a:r>
            <a:r>
              <a:rPr lang="en-US" i="1" dirty="0" smtClean="0"/>
              <a:t>A</a:t>
            </a:r>
            <a:r>
              <a:rPr lang="en-US" dirty="0" smtClean="0"/>
              <a:t>.</a:t>
            </a:r>
          </a:p>
          <a:p>
            <a:pPr>
              <a:buNone/>
            </a:pPr>
            <a:r>
              <a:rPr lang="en-US" dirty="0" smtClean="0"/>
              <a:t>               </a:t>
            </a:r>
            <a:r>
              <a:rPr lang="en-US" i="1" dirty="0" smtClean="0"/>
              <a:t>A</a:t>
            </a:r>
            <a:r>
              <a:rPr lang="en-US" dirty="0" smtClean="0"/>
              <a:t> – </a:t>
            </a:r>
            <a:r>
              <a:rPr lang="en-US" i="1" dirty="0" smtClean="0"/>
              <a:t>B</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x</a:t>
            </a:r>
            <a:r>
              <a:rPr lang="en-US" dirty="0" smtClean="0">
                <a:latin typeface="Cambria Math"/>
                <a:ea typeface="Cambria Math"/>
              </a:rPr>
              <a:t> ∈ A </a:t>
            </a:r>
            <a:r>
              <a:rPr lang="en-US" dirty="0" smtClean="0">
                <a:latin typeface="Cambria Math"/>
                <a:ea typeface="Cambria Math"/>
                <a:sym typeface="Symbol"/>
              </a:rPr>
              <a:t></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err="1" smtClean="0"/>
              <a:t>B</a:t>
            </a:r>
            <a:r>
              <a:rPr lang="en-US" i="1" baseline="30000" dirty="0" err="1" smtClean="0"/>
              <a:t>c</a:t>
            </a:r>
            <a:endParaRPr lang="en-US" i="1" dirty="0" smtClean="0">
              <a:ea typeface="Cambria Math"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smtClean="0"/>
                <a:t>U</a:t>
              </a:r>
              <a:endParaRPr lang="en-US" dirty="0"/>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smtClean="0"/>
                <a:t>B</a:t>
              </a:r>
              <a:endParaRPr lang="en-US" dirty="0"/>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256</a:t>
            </a:fld>
            <a:endParaRPr lang="en-US"/>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Cardinality of the Union of Two Sets</a:t>
            </a:r>
            <a:endParaRPr lang="en-US" sz="4000" dirty="0"/>
          </a:p>
        </p:txBody>
      </p:sp>
      <p:sp>
        <p:nvSpPr>
          <p:cNvPr id="13" name="Content Placeholder 2"/>
          <p:cNvSpPr txBox="1">
            <a:spLocks/>
          </p:cNvSpPr>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endParaRPr lang="en-US" sz="2600" dirty="0" smtClean="0">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b="1" dirty="0" smtClean="0"/>
              <a:t>Example</a:t>
            </a:r>
            <a:r>
              <a:rPr lang="en-US" sz="2600" dirty="0" smtClean="0"/>
              <a:t>: Let </a:t>
            </a:r>
            <a:r>
              <a:rPr lang="en-US" sz="2600" i="1" dirty="0" smtClean="0"/>
              <a:t>A</a:t>
            </a:r>
            <a:r>
              <a:rPr lang="en-US" sz="2600" dirty="0" smtClean="0"/>
              <a:t> be the math majors in your class and </a:t>
            </a:r>
            <a:r>
              <a:rPr lang="en-US" sz="2600" i="1" dirty="0" smtClean="0"/>
              <a:t>B</a:t>
            </a:r>
            <a:r>
              <a:rPr lang="en-US" sz="2600" dirty="0" smtClean="0"/>
              <a:t> be the CS majors. To count the number of students who are either math majors or CS majors, add the number of math majors and the number of CS majors, and subtract the number of joint CS/math majors.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dirty="0" smtClean="0"/>
              <a:t>We will return to this principle in Chapter 6 and Chapter 8 where we will derive a formula for the cardinality of the union of </a:t>
            </a:r>
            <a:r>
              <a:rPr lang="en-US" sz="2600" i="1" dirty="0" smtClean="0"/>
              <a:t>n</a:t>
            </a:r>
            <a:r>
              <a:rPr lang="en-US" sz="2600" dirty="0" smtClean="0"/>
              <a:t> sets, where </a:t>
            </a:r>
            <a:r>
              <a:rPr lang="en-US" sz="2600" i="1" dirty="0" smtClean="0"/>
              <a:t>n</a:t>
            </a:r>
            <a:r>
              <a:rPr lang="en-US" sz="2600" dirty="0" smtClean="0"/>
              <a:t> is a positive integer.</a:t>
            </a:r>
          </a:p>
          <a:p>
            <a:pPr marL="274320" lvl="0" indent="-274320">
              <a:spcBef>
                <a:spcPct val="20000"/>
              </a:spcBef>
              <a:buClr>
                <a:schemeClr val="accent3"/>
              </a:buClr>
              <a:buSzPct val="95000"/>
            </a:pPr>
            <a:r>
              <a:rPr lang="en-US" sz="2600" dirty="0" smtClean="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r>
              <a:rPr lang="en-US" i="1" dirty="0" smtClean="0">
                <a:ea typeface="Cambria Math" pitchFamily="18" charset="0"/>
              </a:rPr>
              <a:t> A</a:t>
            </a:r>
            <a:r>
              <a:rPr lang="en-US" dirty="0" smtClean="0">
                <a:latin typeface="Cambria Math" pitchFamily="18" charset="0"/>
                <a:ea typeface="Cambria Math" pitchFamily="18" charset="0"/>
              </a:rPr>
              <a:t> ∩ </a:t>
            </a:r>
            <a:r>
              <a:rPr lang="en-US" i="1" dirty="0" smtClean="0">
                <a:ea typeface="Cambria Math" pitchFamily="18" charset="0"/>
              </a:rPr>
              <a:t>B, A</a:t>
            </a:r>
            <a:r>
              <a:rPr lang="en-US" dirty="0" smtClean="0">
                <a:latin typeface="Cambria Math" pitchFamily="18" charset="0"/>
                <a:ea typeface="Cambria Math" pitchFamily="18" charset="0"/>
              </a:rPr>
              <a:t> ∪ </a:t>
            </a:r>
            <a:r>
              <a:rPr lang="en-US" i="1" dirty="0" smtClean="0">
                <a:ea typeface="Cambria Math" pitchFamily="18" charset="0"/>
              </a:rPr>
              <a:t>B </a:t>
            </a:r>
            <a:r>
              <a:rPr lang="en-US" dirty="0" smtClean="0">
                <a:latin typeface="Cambria Math"/>
                <a:ea typeface="Cambria Math"/>
              </a:rPr>
              <a:t> </a:t>
            </a:r>
            <a:r>
              <a:rPr lang="en-US" dirty="0" smtClean="0"/>
              <a:t>    </a:t>
            </a:r>
            <a:endParaRPr lang="en-US" dirty="0"/>
          </a:p>
        </p:txBody>
      </p:sp>
      <p:sp>
        <p:nvSpPr>
          <p:cNvPr id="7" name="Slide Number Placeholder 6"/>
          <p:cNvSpPr>
            <a:spLocks noGrp="1"/>
          </p:cNvSpPr>
          <p:nvPr>
            <p:ph type="sldNum" sz="quarter" idx="12"/>
          </p:nvPr>
        </p:nvSpPr>
        <p:spPr/>
        <p:txBody>
          <a:bodyPr/>
          <a:lstStyle/>
          <a:p>
            <a:fld id="{9CA217EF-0505-4C33-BB20-8A8DF2039023}" type="slidenum">
              <a:rPr lang="en-US" smtClean="0"/>
              <a:pPr/>
              <a:t>257</a:t>
            </a:fld>
            <a:endParaRPr lang="en-US"/>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a:buNone/>
            </a:pPr>
            <a:r>
              <a:rPr lang="en-US" sz="2000" b="1" dirty="0" smtClean="0"/>
              <a:t>Example</a:t>
            </a:r>
            <a:r>
              <a:rPr lang="en-US" sz="2000" dirty="0" smtClean="0"/>
              <a:t>: </a:t>
            </a:r>
            <a:r>
              <a:rPr lang="en-US" sz="2000" i="1" dirty="0" smtClean="0"/>
              <a:t>U</a:t>
            </a:r>
            <a:r>
              <a:rPr lang="en-US" sz="2000" dirty="0" smtClean="0"/>
              <a:t> = {</a:t>
            </a:r>
            <a:r>
              <a:rPr lang="en-US" sz="2000" dirty="0" smtClean="0">
                <a:latin typeface="Cambria Math" pitchFamily="18" charset="0"/>
                <a:ea typeface="Cambria Math" pitchFamily="18" charset="0"/>
              </a:rPr>
              <a:t>0,1,2,3,4,5</a:t>
            </a:r>
            <a:r>
              <a:rPr lang="en-US" sz="2000" dirty="0" smtClean="0"/>
              <a:t>,</a:t>
            </a:r>
            <a:r>
              <a:rPr lang="en-US" sz="2000" dirty="0" smtClean="0">
                <a:latin typeface="Cambria Math" pitchFamily="18" charset="0"/>
                <a:ea typeface="Cambria Math" pitchFamily="18" charset="0"/>
              </a:rPr>
              <a:t>6,7,8,9,10</a:t>
            </a:r>
            <a:r>
              <a:rPr lang="en-US" sz="2000" dirty="0" smtClean="0"/>
              <a:t>}  </a:t>
            </a:r>
            <a:r>
              <a:rPr lang="en-US" sz="2000" i="1" dirty="0" smtClean="0"/>
              <a:t>A</a:t>
            </a:r>
            <a:r>
              <a:rPr lang="en-US" sz="2000" dirty="0" smtClean="0"/>
              <a:t> = {</a:t>
            </a:r>
            <a:r>
              <a:rPr lang="en-US" sz="2000" dirty="0" smtClean="0">
                <a:latin typeface="Cambria Math" pitchFamily="18" charset="0"/>
                <a:ea typeface="Cambria Math" pitchFamily="18" charset="0"/>
              </a:rPr>
              <a:t>1,2,3,4,5</a:t>
            </a:r>
            <a:r>
              <a:rPr lang="en-US" sz="2000" dirty="0" smtClean="0"/>
              <a:t>},    </a:t>
            </a:r>
            <a:r>
              <a:rPr lang="en-US" sz="2000" i="1" dirty="0" smtClean="0"/>
              <a:t>B</a:t>
            </a:r>
            <a:r>
              <a:rPr lang="en-US" sz="2000" dirty="0" smtClean="0"/>
              <a:t> ={</a:t>
            </a:r>
            <a:r>
              <a:rPr lang="en-US" sz="2000" dirty="0" smtClean="0">
                <a:latin typeface="Cambria Math" pitchFamily="18" charset="0"/>
                <a:ea typeface="Cambria Math" pitchFamily="18" charset="0"/>
              </a:rPr>
              <a:t>4,5,6,7,8</a:t>
            </a:r>
            <a:r>
              <a:rPr lang="en-US" sz="2000" dirty="0" smtClean="0"/>
              <a:t>}</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latin typeface="Cambria Math"/>
                <a:ea typeface="Cambria Math"/>
              </a:rPr>
              <a:t>             </a:t>
            </a:r>
          </a:p>
          <a:p>
            <a:pPr marL="1010412" lvl="2" indent="-342900">
              <a:buNone/>
            </a:pPr>
            <a:r>
              <a:rPr lang="en-US" sz="1600" b="1" dirty="0" smtClean="0">
                <a:latin typeface="Cambria Math"/>
                <a:ea typeface="Cambria Math"/>
              </a:rPr>
              <a:t> </a:t>
            </a:r>
            <a:r>
              <a:rPr lang="en-US" sz="1600" b="1" dirty="0" smtClean="0">
                <a:ea typeface="Cambria Math"/>
              </a:rPr>
              <a:t>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1,2,3,4,5</a:t>
            </a:r>
            <a:r>
              <a:rPr lang="en-US" sz="1600" dirty="0" smtClean="0"/>
              <a:t>,</a:t>
            </a:r>
            <a:r>
              <a:rPr lang="en-US" sz="1600" dirty="0" smtClean="0">
                <a:latin typeface="Cambria Math" pitchFamily="18" charset="0"/>
                <a:ea typeface="Cambria Math" pitchFamily="18" charset="0"/>
              </a:rPr>
              <a:t>6,7,8</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4,5</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Ā</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0,6,7,8,9,10</a:t>
            </a:r>
            <a:r>
              <a:rPr lang="en-US" sz="1600" dirty="0" smtClean="0"/>
              <a:t>}</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dirty="0" smtClean="0">
                <a:latin typeface="Cambria Math" pitchFamily="18" charset="0"/>
                <a:ea typeface="Cambria Math" pitchFamily="18" charset="0"/>
                <a:sym typeface="Symbol"/>
              </a:rPr>
              <a:t>                        </a:t>
            </a:r>
          </a:p>
          <a:p>
            <a:pPr marL="1010412" lvl="2" indent="-342900">
              <a:buNone/>
            </a:pPr>
            <a:r>
              <a:rPr lang="en-US" sz="1600" dirty="0" smtClean="0">
                <a:latin typeface="Cambria Math" pitchFamily="18" charset="0"/>
                <a:ea typeface="Cambria Math" pitchFamily="18" charset="0"/>
                <a:sym typeface="Symbol"/>
              </a:rPr>
              <a:t> </a:t>
            </a:r>
            <a:r>
              <a:rPr lang="en-US" sz="1600" b="1" dirty="0" smtClean="0">
                <a:ea typeface="Cambria Math"/>
              </a:rPr>
              <a:t>Solution:</a:t>
            </a:r>
            <a:r>
              <a:rPr lang="en-US" sz="1600" dirty="0" smtClean="0"/>
              <a:t> {</a:t>
            </a:r>
            <a:r>
              <a:rPr lang="en-US" sz="1600" dirty="0" smtClean="0">
                <a:latin typeface="Cambria Math" pitchFamily="18" charset="0"/>
                <a:ea typeface="Cambria Math" pitchFamily="18" charset="0"/>
              </a:rPr>
              <a:t>0,1,2,3,9,10</a:t>
            </a:r>
            <a:r>
              <a:rPr lang="en-US" sz="1600" dirty="0" smtClean="0"/>
              <a:t>}</a:t>
            </a:r>
            <a:endParaRPr lang="en-US" sz="1600" dirty="0" smtClean="0">
              <a:latin typeface="Cambria Math" pitchFamily="18" charset="0"/>
              <a:ea typeface="Cambria Math" pitchFamily="18" charset="0"/>
              <a:sym typeface="Symbol"/>
            </a:endParaRP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 </a:t>
            </a:r>
            <a:r>
              <a:rPr lang="en-US" sz="1600" i="1" dirty="0" smtClean="0">
                <a:ea typeface="Cambria Math" pitchFamily="18" charset="0"/>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a:t>
            </a:r>
            <a:r>
              <a:rPr lang="en-US" sz="1600" dirty="0" smtClean="0"/>
              <a:t>} </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i="1" dirty="0" smtClean="0">
                <a:ea typeface="Cambria Math" pitchFamily="18" charset="0"/>
              </a:rPr>
              <a:t>B</a:t>
            </a:r>
            <a:r>
              <a:rPr lang="en-US" sz="1600" b="1" dirty="0" smtClean="0">
                <a:latin typeface="Cambria Math" pitchFamily="18" charset="0"/>
                <a:ea typeface="Cambria Math" pitchFamily="18" charset="0"/>
              </a:rPr>
              <a:t> – </a:t>
            </a:r>
            <a:r>
              <a:rPr lang="en-US" sz="1600" i="1" dirty="0" smtClean="0">
                <a:ea typeface="Cambria Math" pitchFamily="18" charset="0"/>
              </a:rPr>
              <a:t>A</a:t>
            </a:r>
            <a:r>
              <a:rPr lang="en-US" sz="1600" b="1" dirty="0" smtClean="0">
                <a:latin typeface="Cambria Math" pitchFamily="18" charset="0"/>
                <a:ea typeface="Cambria Math" pitchFamily="18" charset="0"/>
              </a:rPr>
              <a:t>               </a:t>
            </a:r>
          </a:p>
          <a:p>
            <a:pPr marL="1010412" lvl="2" indent="-342900">
              <a:buNone/>
            </a:pPr>
            <a:r>
              <a:rPr lang="en-US" sz="1600" b="1" dirty="0" smtClean="0">
                <a:ea typeface="Cambria Math"/>
              </a:rPr>
              <a:t>Solution:</a:t>
            </a:r>
            <a:r>
              <a:rPr lang="en-US" sz="1600" b="1" dirty="0" smtClean="0">
                <a:latin typeface="Cambria Math" pitchFamily="18" charset="0"/>
                <a:ea typeface="Cambria Math" pitchFamily="18" charset="0"/>
              </a:rPr>
              <a:t> </a:t>
            </a:r>
            <a:r>
              <a:rPr lang="en-US" sz="1600" dirty="0" smtClean="0"/>
              <a:t>{</a:t>
            </a:r>
            <a:r>
              <a:rPr lang="en-US" sz="1600" dirty="0" smtClean="0">
                <a:latin typeface="Cambria Math" pitchFamily="18" charset="0"/>
                <a:ea typeface="Cambria Math" pitchFamily="18" charset="0"/>
              </a:rPr>
              <a:t>6,7,8</a:t>
            </a:r>
            <a:r>
              <a:rPr lang="en-US" sz="1600" dirty="0" smtClean="0"/>
              <a:t>} </a:t>
            </a:r>
            <a:r>
              <a:rPr lang="en-US" sz="1600" b="1" dirty="0" smtClean="0">
                <a:latin typeface="Cambria Math" pitchFamily="18" charset="0"/>
                <a:ea typeface="Cambria Math" pitchFamily="18" charset="0"/>
              </a:rPr>
              <a:t>			</a:t>
            </a:r>
          </a:p>
          <a:p>
            <a:pPr lvl="1"/>
            <a:endParaRPr lang="en-US" b="1" dirty="0" smtClean="0">
              <a:latin typeface="Cambria Math" pitchFamily="18" charset="0"/>
              <a:ea typeface="Cambria Math" pitchFamily="18" charset="0"/>
            </a:endParaRPr>
          </a:p>
          <a:p>
            <a:pPr lvl="1"/>
            <a:endParaRPr lang="en-US" b="1" dirty="0" smtClean="0">
              <a:latin typeface="Cambria Math"/>
              <a:ea typeface="Cambria Math"/>
            </a:endParaRPr>
          </a:p>
          <a:p>
            <a:pPr lvl="1"/>
            <a:endParaRPr lang="en-US" b="1" dirty="0" smtClean="0">
              <a:latin typeface="Cambria Math"/>
              <a:ea typeface="Cambria Math"/>
            </a:endParaRPr>
          </a:p>
          <a:p>
            <a:pPr lvl="1"/>
            <a:endParaRPr lang="en-US" dirty="0" smtClean="0"/>
          </a:p>
          <a:p>
            <a:pPr lvl="1">
              <a:buNone/>
            </a:pP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295400" y="4114800"/>
            <a:ext cx="128016" cy="150686"/>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258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Symmetric Difference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symmetric difference </a:t>
            </a:r>
            <a:r>
              <a:rPr lang="en-US" dirty="0" smtClean="0"/>
              <a:t>of </a:t>
            </a:r>
            <a:r>
              <a:rPr lang="en-US" i="1" dirty="0" smtClean="0"/>
              <a:t>A</a:t>
            </a:r>
            <a:r>
              <a:rPr lang="en-US" dirty="0" smtClean="0"/>
              <a:t> and </a:t>
            </a:r>
            <a:r>
              <a:rPr lang="en-US" i="1" dirty="0" smtClean="0"/>
              <a:t>B</a:t>
            </a:r>
            <a:r>
              <a:rPr lang="en-US" dirty="0" smtClean="0"/>
              <a:t>, denoted by                   is the set</a:t>
            </a:r>
          </a:p>
          <a:p>
            <a:endParaRPr lang="en-US" dirty="0" smtClean="0"/>
          </a:p>
          <a:p>
            <a:pPr>
              <a:buNone/>
            </a:pPr>
            <a:r>
              <a:rPr lang="en-US" b="1" dirty="0" smtClean="0"/>
              <a:t> Example</a:t>
            </a:r>
            <a:r>
              <a:rPr lang="en-US" dirty="0" smtClean="0"/>
              <a:t>:</a:t>
            </a:r>
          </a:p>
          <a:p>
            <a:pPr lvl="1">
              <a:buNone/>
            </a:pPr>
            <a:r>
              <a:rPr lang="en-US" i="1" dirty="0" smtClean="0">
                <a:ea typeface="Cambria Math" pitchFamily="18" charset="0"/>
              </a:rPr>
              <a:t>U</a:t>
            </a:r>
            <a:r>
              <a:rPr lang="en-US" dirty="0" smtClean="0">
                <a:latin typeface="Cambria Math" pitchFamily="18" charset="0"/>
                <a:ea typeface="Cambria Math" pitchFamily="18" charset="0"/>
              </a:rPr>
              <a:t> = {0,1,2,3,4,5,6,7,8,9,10}  </a:t>
            </a:r>
          </a:p>
          <a:p>
            <a:pPr lvl="1">
              <a:buNone/>
            </a:pPr>
            <a:r>
              <a:rPr lang="en-US" i="1" dirty="0" smtClean="0">
                <a:ea typeface="Cambria Math" pitchFamily="18" charset="0"/>
              </a:rPr>
              <a:t>A</a:t>
            </a:r>
            <a:r>
              <a:rPr lang="en-US" dirty="0" smtClean="0">
                <a:ea typeface="Cambria Math" pitchFamily="18" charset="0"/>
              </a:rPr>
              <a:t> </a:t>
            </a:r>
            <a:r>
              <a:rPr lang="en-US" dirty="0" smtClean="0">
                <a:latin typeface="Cambria Math" pitchFamily="18" charset="0"/>
                <a:ea typeface="Cambria Math" pitchFamily="18" charset="0"/>
              </a:rPr>
              <a:t>= {1,2,3,4,5}   </a:t>
            </a:r>
            <a:r>
              <a:rPr lang="en-US" i="1" dirty="0" smtClean="0">
                <a:ea typeface="Cambria Math" pitchFamily="18" charset="0"/>
              </a:rPr>
              <a:t>B</a:t>
            </a:r>
            <a:r>
              <a:rPr lang="en-US" dirty="0" smtClean="0">
                <a:latin typeface="Cambria Math" pitchFamily="18" charset="0"/>
                <a:ea typeface="Cambria Math" pitchFamily="18" charset="0"/>
              </a:rPr>
              <a:t> ={4,5,6,7,8}</a:t>
            </a:r>
          </a:p>
          <a:p>
            <a:pPr lvl="1">
              <a:buNone/>
            </a:pPr>
            <a:r>
              <a:rPr lang="en-US" dirty="0" smtClean="0"/>
              <a:t>What is: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p>
          <a:p>
            <a:pPr lvl="1"/>
            <a:r>
              <a:rPr lang="en-US" b="1" dirty="0" smtClean="0">
                <a:ea typeface="Cambria Math" pitchFamily="18" charset="0"/>
              </a:rPr>
              <a:t>Solution</a:t>
            </a:r>
            <a:r>
              <a:rPr lang="en-US" dirty="0" smtClean="0">
                <a:latin typeface="Cambria Math" pitchFamily="18" charset="0"/>
                <a:ea typeface="Cambria Math" pitchFamily="18" charset="0"/>
              </a:rPr>
              <a:t>: {1,2,3,6,7,8}</a:t>
            </a:r>
            <a:endParaRPr lang="en-US" dirty="0" smtClean="0"/>
          </a:p>
          <a:p>
            <a:pPr lvl="1">
              <a:buNone/>
            </a:pPr>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5" cstate="print"/>
          <a:stretch>
            <a:fillRect/>
          </a:stretch>
        </p:blipFill>
        <p:spPr>
          <a:xfrm>
            <a:off x="2286000" y="3048000"/>
            <a:ext cx="3051810" cy="382905"/>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2590800" y="2438400"/>
            <a:ext cx="1025843" cy="30861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6172200" y="3657600"/>
            <a:ext cx="854869" cy="257175"/>
          </a:xfrm>
          <a:prstGeom prst="rect">
            <a:avLst/>
          </a:prstGeom>
        </p:spPr>
      </p:pic>
      <p:grpSp>
        <p:nvGrpSpPr>
          <p:cNvPr id="35" name="Group 34"/>
          <p:cNvGrpSpPr/>
          <p:nvPr/>
        </p:nvGrpSpPr>
        <p:grpSpPr>
          <a:xfrm>
            <a:off x="4953000" y="3581400"/>
            <a:ext cx="3493476" cy="2057400"/>
            <a:chOff x="4953000" y="3581400"/>
            <a:chExt cx="3493476" cy="2057400"/>
          </a:xfrm>
        </p:grpSpPr>
        <p:sp>
          <p:nvSpPr>
            <p:cNvPr id="10" name="Rectangle 9"/>
            <p:cNvSpPr/>
            <p:nvPr/>
          </p:nvSpPr>
          <p:spPr>
            <a:xfrm>
              <a:off x="4953000" y="3581400"/>
              <a:ext cx="3352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863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721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43799" y="4210725"/>
              <a:ext cx="902677" cy="369332"/>
            </a:xfrm>
            <a:prstGeom prst="rect">
              <a:avLst/>
            </a:prstGeom>
            <a:noFill/>
          </p:spPr>
          <p:txBody>
            <a:bodyPr wrap="square" rtlCol="0">
              <a:spAutoFit/>
            </a:bodyPr>
            <a:lstStyle/>
            <a:p>
              <a:r>
                <a:rPr lang="en-US" dirty="0" smtClean="0"/>
                <a:t>U</a:t>
              </a:r>
              <a:endParaRPr lang="en-US" dirty="0"/>
            </a:p>
          </p:txBody>
        </p:sp>
        <p:sp>
          <p:nvSpPr>
            <p:cNvPr id="14" name="TextBox 13"/>
            <p:cNvSpPr txBox="1"/>
            <p:nvPr/>
          </p:nvSpPr>
          <p:spPr>
            <a:xfrm>
              <a:off x="5562600" y="4643862"/>
              <a:ext cx="410308" cy="369332"/>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6858000" y="4643862"/>
              <a:ext cx="410308" cy="369332"/>
            </a:xfrm>
            <a:prstGeom prst="rect">
              <a:avLst/>
            </a:prstGeom>
            <a:noFill/>
          </p:spPr>
          <p:txBody>
            <a:bodyPr wrap="square" rtlCol="0">
              <a:spAutoFit/>
            </a:bodyPr>
            <a:lstStyle/>
            <a:p>
              <a:r>
                <a:rPr lang="en-US" dirty="0" smtClean="0"/>
                <a:t>B</a:t>
              </a:r>
              <a:endParaRPr lang="en-US" dirty="0"/>
            </a:p>
          </p:txBody>
        </p:sp>
        <p:sp>
          <p:nvSpPr>
            <p:cNvPr id="16" name="Oval 15"/>
            <p:cNvSpPr/>
            <p:nvPr/>
          </p:nvSpPr>
          <p:spPr>
            <a:xfrm>
              <a:off x="6172199" y="4319336"/>
              <a:ext cx="574431" cy="11028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638800" y="5943600"/>
            <a:ext cx="2438400" cy="369332"/>
          </a:xfrm>
          <a:prstGeom prst="rect">
            <a:avLst/>
          </a:prstGeom>
          <a:noFill/>
        </p:spPr>
        <p:txBody>
          <a:bodyPr wrap="square" rtlCol="0">
            <a:spAutoFit/>
          </a:bodyPr>
          <a:lstStyle/>
          <a:p>
            <a:r>
              <a:rPr lang="en-US" dirty="0" smtClean="0"/>
              <a:t>Venn Diagram</a:t>
            </a:r>
            <a:endParaRPr lang="en-US" dirty="0"/>
          </a:p>
        </p:txBody>
      </p:sp>
      <p:cxnSp>
        <p:nvCxnSpPr>
          <p:cNvPr id="32" name="Straight Arrow Connector 31"/>
          <p:cNvCxnSpPr>
            <a:stCxn id="9" idx="2"/>
          </p:cNvCxnSpPr>
          <p:nvPr/>
        </p:nvCxnSpPr>
        <p:spPr>
          <a:xfrm rot="16200000" flipH="1">
            <a:off x="6590705" y="3923704"/>
            <a:ext cx="276225" cy="25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p:cNvCxnSpPr>
          <p:nvPr/>
        </p:nvCxnSpPr>
        <p:spPr>
          <a:xfrm rot="5400000">
            <a:off x="6285906" y="3877270"/>
            <a:ext cx="276225" cy="351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9CA217EF-0505-4C33-BB20-8A8DF2039023}" type="slidenum">
              <a:rPr lang="en-US" smtClean="0"/>
              <a:pPr/>
              <a:t>259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Truth Table</a:t>
            </a:r>
            <a:endParaRPr lang="en-US" dirty="0"/>
          </a:p>
        </p:txBody>
      </p:sp>
      <p:sp>
        <p:nvSpPr>
          <p:cNvPr id="3" name="Content Placeholder 2"/>
          <p:cNvSpPr>
            <a:spLocks noGrp="1"/>
          </p:cNvSpPr>
          <p:nvPr>
            <p:ph idx="1"/>
          </p:nvPr>
        </p:nvSpPr>
        <p:spPr/>
        <p:txBody>
          <a:bodyPr/>
          <a:lstStyle/>
          <a:p>
            <a:r>
              <a:rPr lang="en-US" dirty="0" smtClean="0"/>
              <a:t>Construct a truth table for  </a:t>
            </a:r>
            <a:endParaRPr lang="en-US"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5105400" y="2057400"/>
            <a:ext cx="1820228" cy="302895"/>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915940082"/>
              </p:ext>
            </p:extLst>
          </p:nvPr>
        </p:nvGraphicFramePr>
        <p:xfrm>
          <a:off x="914400" y="2590800"/>
          <a:ext cx="7467600" cy="3337560"/>
        </p:xfrm>
        <a:graphic>
          <a:graphicData uri="http://schemas.openxmlformats.org/drawingml/2006/table">
            <a:tbl>
              <a:tblPr firstRow="1" bandRow="1">
                <a:tableStyleId>{5C22544A-7EE6-4342-B048-85BDC9FD1C3A}</a:tableStyleId>
              </a:tblPr>
              <a:tblGrid>
                <a:gridCol w="1244600"/>
                <a:gridCol w="1244600"/>
                <a:gridCol w="1244600"/>
                <a:gridCol w="1244600"/>
                <a:gridCol w="1244600"/>
                <a:gridCol w="1244600"/>
              </a:tblGrid>
              <a:tr h="370840">
                <a:tc>
                  <a:txBody>
                    <a:bodyPr/>
                    <a:lstStyle/>
                    <a:p>
                      <a:r>
                        <a:rPr lang="en-US" b="0" i="1" dirty="0" smtClean="0"/>
                        <a:t>p</a:t>
                      </a:r>
                      <a:endParaRPr lang="en-US" b="0" i="1" dirty="0"/>
                    </a:p>
                  </a:txBody>
                  <a:tcPr/>
                </a:tc>
                <a:tc>
                  <a:txBody>
                    <a:bodyPr/>
                    <a:lstStyle/>
                    <a:p>
                      <a:r>
                        <a:rPr lang="en-US" b="0" i="1" dirty="0" smtClean="0"/>
                        <a:t>q</a:t>
                      </a:r>
                      <a:endParaRPr lang="en-US" b="0" i="1" dirty="0"/>
                    </a:p>
                  </a:txBody>
                  <a:tcPr/>
                </a:tc>
                <a:tc>
                  <a:txBody>
                    <a:bodyPr/>
                    <a:lstStyle/>
                    <a:p>
                      <a:r>
                        <a:rPr lang="en-US" b="0" i="1" dirty="0" smtClean="0"/>
                        <a:t>r</a:t>
                      </a:r>
                      <a:endParaRPr lang="en-US" b="0" i="1" dirty="0"/>
                    </a:p>
                  </a:txBody>
                  <a:tcPr/>
                </a:tc>
                <a:tc>
                  <a:txBody>
                    <a:bodyPr/>
                    <a:lstStyle/>
                    <a:p>
                      <a:r>
                        <a:rPr lang="en-US" dirty="0" smtClean="0">
                          <a:latin typeface="Cambria Math"/>
                          <a:ea typeface="Cambria Math"/>
                          <a:sym typeface="Symbol"/>
                        </a:rPr>
                        <a:t></a:t>
                      </a:r>
                      <a:r>
                        <a:rPr lang="en-US" i="1" dirty="0" smtClean="0">
                          <a:latin typeface="Cambria Math"/>
                          <a:ea typeface="Cambria Math"/>
                        </a:rPr>
                        <a:t>r</a:t>
                      </a:r>
                      <a:endParaRPr lang="en-US" i="1" dirty="0"/>
                    </a:p>
                  </a:txBody>
                  <a:tcPr/>
                </a:tc>
                <a:tc>
                  <a:txBody>
                    <a:bodyPr/>
                    <a:lstStyle/>
                    <a:p>
                      <a:r>
                        <a:rPr lang="en-US" b="0" i="1" dirty="0" smtClean="0">
                          <a:latin typeface="+mn-lt"/>
                          <a:ea typeface="+mn-ea"/>
                        </a:rPr>
                        <a:t>p</a:t>
                      </a:r>
                      <a:r>
                        <a:rPr lang="en-US" dirty="0" smtClean="0">
                          <a:latin typeface="+mn-lt"/>
                          <a:ea typeface="+mn-ea"/>
                        </a:rPr>
                        <a:t> </a:t>
                      </a:r>
                      <a:r>
                        <a:rPr lang="en-US" dirty="0" smtClean="0">
                          <a:latin typeface="Cambria Math"/>
                          <a:ea typeface="Cambria Math"/>
                          <a:sym typeface="Symbol"/>
                        </a:rPr>
                        <a:t> </a:t>
                      </a:r>
                      <a:r>
                        <a:rPr lang="en-US" i="1" dirty="0" smtClean="0">
                          <a:latin typeface="Cambria Math"/>
                          <a:ea typeface="Cambria Math"/>
                        </a:rPr>
                        <a:t>q</a:t>
                      </a:r>
                      <a:endParaRPr lang="en-US" i="1" dirty="0"/>
                    </a:p>
                  </a:txBody>
                  <a:tcPr/>
                </a:tc>
                <a:tc>
                  <a:txBody>
                    <a:bodyPr/>
                    <a:lstStyle/>
                    <a:p>
                      <a:r>
                        <a:rPr lang="en-US" b="0" i="1" dirty="0" smtClean="0">
                          <a:latin typeface="+mn-lt"/>
                          <a:ea typeface="+mn-ea"/>
                        </a:rPr>
                        <a:t>p</a:t>
                      </a:r>
                      <a:r>
                        <a:rPr lang="en-US" dirty="0" smtClean="0">
                          <a:latin typeface="+mn-lt"/>
                          <a:ea typeface="+mn-ea"/>
                        </a:rPr>
                        <a:t> </a:t>
                      </a:r>
                      <a:r>
                        <a:rPr lang="en-US" dirty="0" smtClean="0">
                          <a:latin typeface="Cambria Math"/>
                          <a:ea typeface="Cambria Math"/>
                          <a:sym typeface="Symbol"/>
                        </a:rPr>
                        <a:t> </a:t>
                      </a:r>
                      <a:r>
                        <a:rPr lang="en-US" i="1" dirty="0" smtClean="0">
                          <a:latin typeface="Cambria Math"/>
                          <a:ea typeface="Cambria Math"/>
                        </a:rPr>
                        <a:t>q</a:t>
                      </a:r>
                      <a:r>
                        <a:rPr lang="en-US" dirty="0" smtClean="0">
                          <a:latin typeface="Cambria Math"/>
                          <a:ea typeface="Cambria Math"/>
                        </a:rPr>
                        <a:t> → </a:t>
                      </a:r>
                      <a:r>
                        <a:rPr lang="en-US" dirty="0" smtClean="0">
                          <a:latin typeface="Cambria Math"/>
                          <a:ea typeface="Cambria Math"/>
                          <a:sym typeface="Symbol"/>
                        </a:rPr>
                        <a:t></a:t>
                      </a:r>
                      <a:r>
                        <a:rPr lang="en-US" i="1" dirty="0" smtClean="0">
                          <a:latin typeface="Cambria Math"/>
                          <a:ea typeface="Cambria Math"/>
                        </a:rPr>
                        <a:t>r</a:t>
                      </a:r>
                      <a:endParaRPr lang="en-US" i="1" dirty="0"/>
                    </a:p>
                  </a:txBody>
                  <a:tcPr/>
                </a:tc>
              </a:tr>
              <a:tr h="370840">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70840">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T </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70840">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9CA217EF-0505-4C33-BB20-8A8DF2039023}" type="slidenum">
              <a:rPr lang="en-US" smtClean="0"/>
              <a:pPr/>
              <a:t>26</a:t>
            </a:fld>
            <a:endParaRPr lang="en-US"/>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Identity laws</a:t>
            </a:r>
          </a:p>
          <a:p>
            <a:pPr>
              <a:buNone/>
            </a:pPr>
            <a:r>
              <a:rPr lang="en-US" dirty="0" smtClean="0"/>
              <a:t>                                           </a:t>
            </a:r>
          </a:p>
          <a:p>
            <a:r>
              <a:rPr lang="en-US" dirty="0" smtClean="0"/>
              <a:t>Domination laws</a:t>
            </a:r>
          </a:p>
          <a:p>
            <a:pPr>
              <a:buNone/>
            </a:pPr>
            <a:r>
              <a:rPr lang="en-US" dirty="0" smtClean="0"/>
              <a:t>                                            </a:t>
            </a:r>
          </a:p>
          <a:p>
            <a:r>
              <a:rPr lang="en-US" dirty="0" smtClean="0"/>
              <a:t>Idempotent laws</a:t>
            </a:r>
          </a:p>
          <a:p>
            <a:pPr>
              <a:buNone/>
            </a:pPr>
            <a:r>
              <a:rPr lang="en-US" dirty="0" smtClean="0"/>
              <a:t>                                           </a:t>
            </a:r>
          </a:p>
          <a:p>
            <a:r>
              <a:rPr lang="en-US" dirty="0" smtClean="0"/>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12" name="Slide Number Placeholder 11"/>
          <p:cNvSpPr>
            <a:spLocks noGrp="1"/>
          </p:cNvSpPr>
          <p:nvPr>
            <p:ph type="sldNum" sz="quarter" idx="12"/>
          </p:nvPr>
        </p:nvSpPr>
        <p:spPr/>
        <p:txBody>
          <a:bodyPr/>
          <a:lstStyle/>
          <a:p>
            <a:fld id="{9CA217EF-0505-4C33-BB20-8A8DF2039023}" type="slidenum">
              <a:rPr lang="en-US" smtClean="0"/>
              <a:pPr/>
              <a:t>260</a:t>
            </a:fld>
            <a:endParaRPr lang="en-US"/>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Commutative laws</a:t>
            </a:r>
          </a:p>
          <a:p>
            <a:pPr>
              <a:buNone/>
            </a:pPr>
            <a:r>
              <a:rPr lang="en-US" dirty="0" smtClean="0"/>
              <a:t>                                           </a:t>
            </a:r>
          </a:p>
          <a:p>
            <a:r>
              <a:rPr lang="en-US" dirty="0" smtClean="0"/>
              <a:t>Associative laws</a:t>
            </a:r>
          </a:p>
          <a:p>
            <a:pPr>
              <a:buNone/>
            </a:pPr>
            <a:r>
              <a:rPr lang="en-US" dirty="0" smtClean="0"/>
              <a:t>    </a:t>
            </a:r>
          </a:p>
          <a:p>
            <a:pPr>
              <a:buNone/>
            </a:pPr>
            <a:r>
              <a:rPr lang="en-US" dirty="0" smtClean="0"/>
              <a:t>                                                                         </a:t>
            </a:r>
          </a:p>
          <a:p>
            <a:r>
              <a:rPr lang="en-US" dirty="0" smtClean="0"/>
              <a:t>Distributive laws</a:t>
            </a:r>
          </a:p>
          <a:p>
            <a:pPr>
              <a:buNone/>
            </a:pPr>
            <a:endParaRPr lang="en-US" dirty="0" smtClean="0"/>
          </a:p>
          <a:p>
            <a:pPr>
              <a:buNone/>
            </a:pPr>
            <a:endParaRPr lang="en-US" dirty="0" smtClean="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261</a:t>
            </a:fld>
            <a:endParaRPr 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De Morgan’s laws</a:t>
            </a:r>
          </a:p>
          <a:p>
            <a:endParaRPr lang="en-US" dirty="0" smtClean="0"/>
          </a:p>
          <a:p>
            <a:pPr>
              <a:buNone/>
            </a:pPr>
            <a:r>
              <a:rPr lang="en-US" dirty="0" smtClean="0"/>
              <a:t>                                 </a:t>
            </a:r>
          </a:p>
          <a:p>
            <a:r>
              <a:rPr lang="en-US" dirty="0" smtClean="0"/>
              <a:t>Absorption laws</a:t>
            </a:r>
          </a:p>
          <a:p>
            <a:pPr>
              <a:buNone/>
            </a:pPr>
            <a:r>
              <a:rPr lang="en-US" dirty="0" smtClean="0"/>
              <a:t>    </a:t>
            </a:r>
          </a:p>
          <a:p>
            <a:pPr>
              <a:buNone/>
            </a:pPr>
            <a:r>
              <a:rPr lang="en-US" dirty="0" smtClean="0"/>
              <a:t>                                                                         </a:t>
            </a:r>
          </a:p>
          <a:p>
            <a:r>
              <a:rPr lang="en-US" dirty="0" smtClean="0"/>
              <a:t>Complement laws</a:t>
            </a:r>
          </a:p>
          <a:p>
            <a:pPr>
              <a:buNone/>
            </a:pPr>
            <a:endParaRPr lang="en-US" dirty="0" smtClean="0"/>
          </a:p>
          <a:p>
            <a:pPr>
              <a:buNone/>
            </a:pPr>
            <a:endParaRPr lang="en-US" dirty="0" smtClean="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262</a:t>
            </a:fld>
            <a:endParaRPr lang="en-US"/>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Set Identities</a:t>
            </a:r>
            <a:endParaRPr lang="en-US" dirty="0"/>
          </a:p>
        </p:txBody>
      </p:sp>
      <p:sp>
        <p:nvSpPr>
          <p:cNvPr id="3" name="Content Placeholder 2"/>
          <p:cNvSpPr>
            <a:spLocks noGrp="1"/>
          </p:cNvSpPr>
          <p:nvPr>
            <p:ph idx="1"/>
          </p:nvPr>
        </p:nvSpPr>
        <p:spPr/>
        <p:txBody>
          <a:bodyPr/>
          <a:lstStyle/>
          <a:p>
            <a:pPr marL="514350" indent="-514350"/>
            <a:r>
              <a:rPr lang="en-US" dirty="0" smtClean="0"/>
              <a:t>Different ways to prove set identities:</a:t>
            </a:r>
          </a:p>
          <a:p>
            <a:pPr marL="880110" lvl="1" indent="-514350">
              <a:buFont typeface="+mj-lt"/>
              <a:buAutoNum type="arabicPeriod"/>
            </a:pPr>
            <a:r>
              <a:rPr lang="en-US" dirty="0" smtClean="0"/>
              <a:t>Prove that each set (side of the identity) is a subset of the other.</a:t>
            </a:r>
          </a:p>
          <a:p>
            <a:pPr marL="880110" lvl="1" indent="-514350">
              <a:buFont typeface="+mj-lt"/>
              <a:buAutoNum type="arabicPeriod"/>
            </a:pPr>
            <a:r>
              <a:rPr lang="en-US" dirty="0" smtClean="0"/>
              <a:t>Use set builder notation and propositional logic.</a:t>
            </a:r>
          </a:p>
          <a:p>
            <a:pPr marL="880110" lvl="1" indent="-514350">
              <a:buFont typeface="+mj-lt"/>
              <a:buAutoNum type="arabicPeriod"/>
            </a:pPr>
            <a:r>
              <a:rPr lang="en-US" dirty="0" smtClean="0"/>
              <a:t>Membership Tables: Verify that elements in the same combination of sets always either belong or do not belong to the same side of the identity.  Use </a:t>
            </a:r>
            <a:r>
              <a:rPr lang="en-US" dirty="0" smtClean="0">
                <a:latin typeface="Cambria Math" pitchFamily="18" charset="0"/>
                <a:ea typeface="Cambria Math" pitchFamily="18" charset="0"/>
              </a:rPr>
              <a:t>1</a:t>
            </a:r>
            <a:r>
              <a:rPr lang="en-US" dirty="0" smtClean="0"/>
              <a:t> to indicate it is in the set and a </a:t>
            </a:r>
            <a:r>
              <a:rPr lang="en-US" dirty="0" smtClean="0">
                <a:latin typeface="Cambria Math" pitchFamily="18" charset="0"/>
                <a:ea typeface="Cambria Math" pitchFamily="18" charset="0"/>
              </a:rPr>
              <a:t>0</a:t>
            </a:r>
            <a:r>
              <a:rPr lang="en-US" dirty="0" smtClean="0"/>
              <a:t> to indicate that it is not.</a:t>
            </a:r>
          </a:p>
          <a:p>
            <a:pPr marL="514350" indent="-514350">
              <a:buFont typeface="+mj-lt"/>
              <a:buAutoNum type="arabicPeriod"/>
            </a:pPr>
            <a:endParaRPr lang="en-US" dirty="0" smtClean="0"/>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263</a:t>
            </a:fld>
            <a:endParaRPr lang="en-US"/>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 Prove that</a:t>
            </a:r>
          </a:p>
          <a:p>
            <a:pPr>
              <a:buNone/>
            </a:pPr>
            <a:r>
              <a:rPr lang="en-US" b="1" dirty="0" smtClean="0"/>
              <a:t>Solution</a:t>
            </a:r>
            <a:r>
              <a:rPr lang="en-US" dirty="0" smtClean="0"/>
              <a:t>:   We prove this identity by showing that:</a:t>
            </a:r>
          </a:p>
          <a:p>
            <a:pPr marL="514350" indent="-514350">
              <a:buNone/>
            </a:pPr>
            <a:r>
              <a:rPr lang="en-US" dirty="0" smtClean="0"/>
              <a:t>  </a:t>
            </a:r>
          </a:p>
          <a:p>
            <a:pPr marL="514350" indent="-514350">
              <a:buNone/>
            </a:pPr>
            <a:r>
              <a:rPr lang="en-US" dirty="0" smtClean="0"/>
              <a:t>        1)                                           and</a:t>
            </a:r>
          </a:p>
          <a:p>
            <a:pPr marL="514350" indent="-514350">
              <a:buNone/>
            </a:pPr>
            <a:endParaRPr lang="en-US" dirty="0" smtClean="0"/>
          </a:p>
          <a:p>
            <a:pPr marL="514350" indent="-514350">
              <a:buNone/>
            </a:pPr>
            <a:r>
              <a:rPr lang="en-US" dirty="0" smtClean="0"/>
              <a:t>     </a:t>
            </a:r>
          </a:p>
          <a:p>
            <a:pPr marL="514350" indent="-514350">
              <a:buNone/>
            </a:pPr>
            <a:r>
              <a:rPr lang="en-US" dirty="0" smtClean="0"/>
              <a:t>         2)</a:t>
            </a:r>
          </a:p>
          <a:p>
            <a:pPr>
              <a:buNone/>
            </a:pPr>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264</a:t>
            </a:fld>
            <a:endParaRPr lang="en-US"/>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265</a:t>
            </a:fld>
            <a:endParaRPr lang="en-US"/>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12" name="Picture 11" descr="addin_tmp.png"/>
          <p:cNvPicPr>
            <a:picLocks noChangeAspect="1"/>
          </p:cNvPicPr>
          <p:nvPr>
            <p:custDataLst>
              <p:tags r:id="rId1"/>
            </p:custDataLst>
          </p:nvPr>
        </p:nvPicPr>
        <p:blipFill>
          <a:blip r:embed="rId4"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266</a:t>
            </a:fld>
            <a:endParaRPr lang="en-US"/>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Set-Builder Notation: Second De Morgan Law</a:t>
            </a:r>
            <a:endParaRPr lang="en-US" dirty="0"/>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9CA217EF-0505-4C33-BB20-8A8DF2039023}" type="slidenum">
              <a:rPr lang="en-US" smtClean="0"/>
              <a:pPr/>
              <a:t>267</a:t>
            </a:fld>
            <a:endParaRPr lang="en-US"/>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dirty="0" smtClean="0"/>
              <a:t>Membership Table</a:t>
            </a:r>
            <a:endParaRPr lang="en-US" dirty="0"/>
          </a:p>
        </p:txBody>
      </p:sp>
      <p:graphicFrame>
        <p:nvGraphicFramePr>
          <p:cNvPr id="4" name="Content Placeholder 3"/>
          <p:cNvGraphicFramePr>
            <a:graphicFrameLocks noGrp="1"/>
          </p:cNvGraphicFramePr>
          <p:nvPr>
            <p:ph idx="1"/>
          </p:nvPr>
        </p:nvGraphicFramePr>
        <p:xfrm>
          <a:off x="533400" y="3200400"/>
          <a:ext cx="8229600" cy="3606800"/>
        </p:xfrm>
        <a:graphic>
          <a:graphicData uri="http://schemas.openxmlformats.org/drawingml/2006/table">
            <a:tbl>
              <a:tblPr firstRow="1" bandRow="1">
                <a:tableStyleId>{5C22544A-7EE6-4342-B048-85BDC9FD1C3A}</a:tableStyleId>
              </a:tblPr>
              <a:tblGrid>
                <a:gridCol w="381000"/>
                <a:gridCol w="304800"/>
                <a:gridCol w="381000"/>
                <a:gridCol w="914400"/>
                <a:gridCol w="1524000"/>
                <a:gridCol w="838200"/>
                <a:gridCol w="914400"/>
                <a:gridCol w="2971800"/>
              </a:tblGrid>
              <a:tr h="142240">
                <a:tc>
                  <a:txBody>
                    <a:bodyPr/>
                    <a:lstStyle/>
                    <a:p>
                      <a:r>
                        <a:rPr lang="en-US" dirty="0" smtClean="0">
                          <a:solidFill>
                            <a:schemeClr val="tx1"/>
                          </a:solidFill>
                        </a:rPr>
                        <a:t>A</a:t>
                      </a:r>
                      <a:endParaRPr lang="en-US" dirty="0">
                        <a:solidFill>
                          <a:schemeClr val="tx1"/>
                        </a:solidFill>
                      </a:endParaRPr>
                    </a:p>
                  </a:txBody>
                  <a:tcPr/>
                </a:tc>
                <a:tc>
                  <a:txBody>
                    <a:bodyPr/>
                    <a:lstStyle/>
                    <a:p>
                      <a:r>
                        <a:rPr lang="en-US" dirty="0" smtClean="0">
                          <a:solidFill>
                            <a:schemeClr val="tx1"/>
                          </a:solidFill>
                        </a:rPr>
                        <a:t>B</a:t>
                      </a:r>
                      <a:endParaRPr lang="en-US" dirty="0">
                        <a:solidFill>
                          <a:schemeClr val="tx1"/>
                        </a:solidFill>
                      </a:endParaRPr>
                    </a:p>
                  </a:txBody>
                  <a:tcPr/>
                </a:tc>
                <a:tc>
                  <a:txBody>
                    <a:bodyPr/>
                    <a:lstStyle/>
                    <a:p>
                      <a:r>
                        <a:rPr lang="en-US" dirty="0" smtClean="0">
                          <a:solidFill>
                            <a:schemeClr val="tx1"/>
                          </a:solidFill>
                        </a:rPr>
                        <a:t>C</a:t>
                      </a:r>
                      <a:endParaRPr lang="en-US" dirty="0">
                        <a:solidFill>
                          <a:schemeClr val="tx1"/>
                        </a:solidFill>
                      </a:endParaRP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pic>
        <p:nvPicPr>
          <p:cNvPr id="6" name="Picture 5" descr="addin_tmp.png"/>
          <p:cNvPicPr>
            <a:picLocks noChangeAspect="1"/>
          </p:cNvPicPr>
          <p:nvPr>
            <p:custDataLst>
              <p:tags r:id="rId1"/>
            </p:custDataLst>
          </p:nvPr>
        </p:nvPicPr>
        <p:blipFill>
          <a:blip r:embed="rId8"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2"/>
            </p:custDataLst>
          </p:nvPr>
        </p:nvPicPr>
        <p:blipFill>
          <a:blip r:embed="rId9"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3"/>
            </p:custDataLst>
          </p:nvPr>
        </p:nvPicPr>
        <p:blipFill>
          <a:blip r:embed="rId10"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4"/>
            </p:custDataLst>
          </p:nvPr>
        </p:nvPicPr>
        <p:blipFill>
          <a:blip r:embed="rId11"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5"/>
            </p:custDataLst>
          </p:nvPr>
        </p:nvPicPr>
        <p:blipFill>
          <a:blip r:embed="rId12"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6"/>
            </p:custDataLst>
          </p:nvPr>
        </p:nvPicPr>
        <p:blipFill>
          <a:blip r:embed="rId13" cstate="print"/>
          <a:stretch>
            <a:fillRect/>
          </a:stretch>
        </p:blipFill>
        <p:spPr>
          <a:xfrm>
            <a:off x="1981200" y="2362200"/>
            <a:ext cx="5520690" cy="382905"/>
          </a:xfrm>
          <a:prstGeom prst="rect">
            <a:avLst/>
          </a:prstGeom>
        </p:spPr>
      </p:pic>
      <p:sp>
        <p:nvSpPr>
          <p:cNvPr id="12" name="TextBox 11"/>
          <p:cNvSpPr txBox="1"/>
          <p:nvPr/>
        </p:nvSpPr>
        <p:spPr>
          <a:xfrm>
            <a:off x="457200" y="1752600"/>
            <a:ext cx="1219200" cy="369332"/>
          </a:xfrm>
          <a:prstGeom prst="rect">
            <a:avLst/>
          </a:prstGeom>
          <a:noFill/>
        </p:spPr>
        <p:txBody>
          <a:bodyPr wrap="square" rtlCol="0">
            <a:spAutoFit/>
          </a:bodyPr>
          <a:lstStyle/>
          <a:p>
            <a:r>
              <a:rPr lang="en-US" b="1" dirty="0" smtClean="0"/>
              <a:t>Example</a:t>
            </a:r>
            <a:r>
              <a:rPr lang="en-US" dirty="0" smtClean="0"/>
              <a:t>:</a:t>
            </a:r>
            <a:endParaRPr lang="en-US" dirty="0"/>
          </a:p>
        </p:txBody>
      </p:sp>
      <p:sp>
        <p:nvSpPr>
          <p:cNvPr id="13" name="TextBox 12"/>
          <p:cNvSpPr txBox="1"/>
          <p:nvPr/>
        </p:nvSpPr>
        <p:spPr>
          <a:xfrm>
            <a:off x="457200" y="2743200"/>
            <a:ext cx="1219200" cy="369332"/>
          </a:xfrm>
          <a:prstGeom prst="rect">
            <a:avLst/>
          </a:prstGeom>
          <a:noFill/>
        </p:spPr>
        <p:txBody>
          <a:bodyPr wrap="square" rtlCol="0">
            <a:spAutoFit/>
          </a:bodyPr>
          <a:lstStyle/>
          <a:p>
            <a:r>
              <a:rPr lang="en-US" b="1" dirty="0" smtClean="0"/>
              <a:t>Solution</a:t>
            </a:r>
            <a:r>
              <a:rPr lang="en-US" dirty="0" smtClean="0"/>
              <a:t>:</a:t>
            </a:r>
            <a:endParaRPr lang="en-US" dirty="0"/>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smtClean="0"/>
              <a:t>Construct a membership table to show that the distributive law holds.</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268</a:t>
            </a:fld>
            <a:endParaRPr lang="en-US"/>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Generalized Unions and Intersections</a:t>
            </a:r>
            <a:endParaRPr lang="en-US" dirty="0"/>
          </a:p>
        </p:txBody>
      </p:sp>
      <p:sp>
        <p:nvSpPr>
          <p:cNvPr id="3" name="Content Placeholder 2"/>
          <p:cNvSpPr>
            <a:spLocks noGrp="1"/>
          </p:cNvSpPr>
          <p:nvPr>
            <p:ph idx="1"/>
          </p:nvPr>
        </p:nvSpPr>
        <p:spPr/>
        <p:txBody>
          <a:bodyPr>
            <a:normAutofit lnSpcReduction="10000"/>
          </a:bodyPr>
          <a:lstStyle/>
          <a:p>
            <a:r>
              <a:rPr lang="en-US" dirty="0" smtClean="0"/>
              <a:t>Let </a:t>
            </a:r>
            <a:r>
              <a:rPr lang="en-US" i="1" dirty="0" smtClean="0"/>
              <a:t>A</a:t>
            </a:r>
            <a:r>
              <a:rPr lang="en-US" baseline="-25000" dirty="0" smtClean="0"/>
              <a:t>1</a:t>
            </a:r>
            <a:r>
              <a:rPr lang="en-US" dirty="0" smtClean="0"/>
              <a:t>, </a:t>
            </a:r>
            <a:r>
              <a:rPr lang="en-US" i="1" dirty="0" smtClean="0"/>
              <a:t>A</a:t>
            </a:r>
            <a:r>
              <a:rPr lang="en-US" baseline="-25000" dirty="0" smtClean="0"/>
              <a:t>2</a:t>
            </a:r>
            <a:r>
              <a:rPr lang="en-US" dirty="0" smtClean="0"/>
              <a:t> ,…, </a:t>
            </a:r>
            <a:r>
              <a:rPr lang="en-US" i="1" dirty="0" smtClean="0"/>
              <a:t>A</a:t>
            </a:r>
            <a:r>
              <a:rPr lang="en-US" i="1" baseline="-25000" dirty="0" smtClean="0"/>
              <a:t>n</a:t>
            </a:r>
            <a:r>
              <a:rPr lang="en-US" dirty="0" smtClean="0"/>
              <a:t> be an indexed collection of sets.</a:t>
            </a:r>
          </a:p>
          <a:p>
            <a:pPr>
              <a:buNone/>
            </a:pPr>
            <a:r>
              <a:rPr lang="en-US" dirty="0" smtClean="0"/>
              <a:t>    We define:</a:t>
            </a:r>
          </a:p>
          <a:p>
            <a:pPr>
              <a:buNone/>
            </a:pPr>
            <a:endParaRPr lang="en-US" dirty="0" smtClean="0"/>
          </a:p>
          <a:p>
            <a:pPr>
              <a:buNone/>
            </a:pPr>
            <a:r>
              <a:rPr lang="en-US" dirty="0" smtClean="0"/>
              <a:t>   </a:t>
            </a:r>
          </a:p>
          <a:p>
            <a:pPr>
              <a:buNone/>
            </a:pPr>
            <a:r>
              <a:rPr lang="en-US" dirty="0" smtClean="0"/>
              <a:t>   These are well defined, since union and intersection are associative.</a:t>
            </a:r>
          </a:p>
          <a:p>
            <a:r>
              <a:rPr lang="en-US" dirty="0" smtClean="0"/>
              <a:t>For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let </a:t>
            </a:r>
            <a:r>
              <a:rPr lang="en-US" i="1" dirty="0" smtClean="0"/>
              <a:t>A</a:t>
            </a:r>
            <a:r>
              <a:rPr lang="en-US" baseline="-25000" dirty="0" smtClean="0"/>
              <a:t>i </a:t>
            </a:r>
            <a:r>
              <a:rPr lang="en-US" dirty="0" smtClean="0"/>
              <a:t> = {</a:t>
            </a:r>
            <a:r>
              <a:rPr lang="en-US" i="1" dirty="0" err="1" smtClean="0"/>
              <a:t>i</a:t>
            </a:r>
            <a:r>
              <a:rPr lang="en-US" dirty="0" smtClean="0"/>
              <a:t>,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 </a:t>
            </a:r>
            <a:r>
              <a:rPr lang="en-US" i="1" dirty="0" err="1" smtClean="0"/>
              <a:t>i</a:t>
            </a:r>
            <a:r>
              <a:rPr lang="en-US" dirty="0" smtClean="0"/>
              <a:t> + </a:t>
            </a:r>
            <a:r>
              <a:rPr lang="en-US" dirty="0" smtClean="0">
                <a:latin typeface="Cambria Math" pitchFamily="18" charset="0"/>
                <a:ea typeface="Cambria Math" pitchFamily="18" charset="0"/>
              </a:rPr>
              <a:t>2</a:t>
            </a:r>
            <a:r>
              <a:rPr lang="en-US" dirty="0" smtClean="0"/>
              <a:t>, ….}. Then,</a:t>
            </a:r>
          </a:p>
          <a:p>
            <a:pPr>
              <a:buNone/>
            </a:pPr>
            <a:endParaRPr lang="en-US" dirty="0" smtClean="0"/>
          </a:p>
          <a:p>
            <a:pPr>
              <a:buNone/>
            </a:pPr>
            <a:endParaRPr lang="en-US" dirty="0" smtClean="0"/>
          </a:p>
          <a:p>
            <a:pPr>
              <a:buNone/>
            </a:pPr>
            <a:r>
              <a:rPr lang="en-US" dirty="0" smtClean="0"/>
              <a:t> </a:t>
            </a:r>
            <a:endParaRPr lang="en-US" dirty="0"/>
          </a:p>
        </p:txBody>
      </p:sp>
      <p:pic>
        <p:nvPicPr>
          <p:cNvPr id="19" name="Picture 18" descr="addin_tmp.png"/>
          <p:cNvPicPr>
            <a:picLocks noChangeAspect="1"/>
          </p:cNvPicPr>
          <p:nvPr>
            <p:custDataLst>
              <p:tags r:id="rId1"/>
            </p:custDataLst>
          </p:nvPr>
        </p:nvPicPr>
        <p:blipFill>
          <a:blip r:embed="rId6" cstate="print"/>
          <a:stretch>
            <a:fillRect/>
          </a:stretch>
        </p:blipFill>
        <p:spPr>
          <a:xfrm>
            <a:off x="2895600" y="2514600"/>
            <a:ext cx="2271713" cy="521494"/>
          </a:xfrm>
          <a:prstGeom prst="rect">
            <a:avLst/>
          </a:prstGeom>
        </p:spPr>
      </p:pic>
      <p:pic>
        <p:nvPicPr>
          <p:cNvPr id="20" name="Picture 19" descr="addin_tmp.png"/>
          <p:cNvPicPr>
            <a:picLocks noChangeAspect="1"/>
          </p:cNvPicPr>
          <p:nvPr>
            <p:custDataLst>
              <p:tags r:id="rId2"/>
            </p:custDataLst>
          </p:nvPr>
        </p:nvPicPr>
        <p:blipFill>
          <a:blip r:embed="rId7" cstate="print"/>
          <a:stretch>
            <a:fillRect/>
          </a:stretch>
        </p:blipFill>
        <p:spPr>
          <a:xfrm>
            <a:off x="2895600" y="3124200"/>
            <a:ext cx="2271713" cy="521494"/>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286000" y="4953000"/>
            <a:ext cx="3553301" cy="521494"/>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286000" y="5715000"/>
            <a:ext cx="4869180" cy="521494"/>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269</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Propositions</a:t>
            </a:r>
            <a:endParaRPr lang="en-US" dirty="0"/>
          </a:p>
        </p:txBody>
      </p:sp>
      <p:sp>
        <p:nvSpPr>
          <p:cNvPr id="3" name="Content Placeholder 2"/>
          <p:cNvSpPr>
            <a:spLocks noGrp="1"/>
          </p:cNvSpPr>
          <p:nvPr>
            <p:ph idx="1"/>
          </p:nvPr>
        </p:nvSpPr>
        <p:spPr/>
        <p:txBody>
          <a:bodyPr/>
          <a:lstStyle/>
          <a:p>
            <a:r>
              <a:rPr lang="en-US" dirty="0" smtClean="0"/>
              <a:t>Two (compound) propositions are </a:t>
            </a:r>
            <a:r>
              <a:rPr lang="en-US" dirty="0" smtClean="0">
                <a:solidFill>
                  <a:srgbClr val="FF0000"/>
                </a:solidFill>
              </a:rPr>
              <a:t>logically</a:t>
            </a:r>
            <a:r>
              <a:rPr lang="en-US" dirty="0" smtClean="0"/>
              <a:t> </a:t>
            </a:r>
            <a:r>
              <a:rPr lang="en-US" dirty="0" smtClean="0">
                <a:solidFill>
                  <a:srgbClr val="FF0000"/>
                </a:solidFill>
              </a:rPr>
              <a:t>equivalent</a:t>
            </a:r>
            <a:r>
              <a:rPr lang="en-US" b="1" dirty="0" smtClean="0">
                <a:solidFill>
                  <a:srgbClr val="FF0000"/>
                </a:solidFill>
              </a:rPr>
              <a:t> </a:t>
            </a:r>
            <a:r>
              <a:rPr lang="en-US" dirty="0" smtClean="0"/>
              <a:t>if they always (in all universes) have the same truth value.</a:t>
            </a:r>
            <a:endParaRPr lang="en-US" b="1" dirty="0" smtClean="0"/>
          </a:p>
          <a:p>
            <a:r>
              <a:rPr lang="en-US" b="1" dirty="0" smtClean="0"/>
              <a:t>Example</a:t>
            </a:r>
            <a:r>
              <a:rPr lang="en-US" dirty="0" smtClean="0"/>
              <a:t>: Show using a truth table that the conditional is equivalent to the contrapositive.</a:t>
            </a:r>
          </a:p>
          <a:p>
            <a:pPr>
              <a:buNone/>
            </a:pPr>
            <a:r>
              <a:rPr lang="en-US" dirty="0" smtClean="0"/>
              <a:t>   </a:t>
            </a:r>
            <a:r>
              <a:rPr lang="en-US" b="1" dirty="0" smtClean="0"/>
              <a:t>Solution:</a:t>
            </a:r>
            <a:r>
              <a:rPr lang="en-US"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39724589"/>
              </p:ext>
            </p:extLst>
          </p:nvPr>
        </p:nvGraphicFramePr>
        <p:xfrm>
          <a:off x="838200" y="4704080"/>
          <a:ext cx="7315200" cy="1849120"/>
        </p:xfrm>
        <a:graphic>
          <a:graphicData uri="http://schemas.openxmlformats.org/drawingml/2006/table">
            <a:tbl>
              <a:tblPr firstRow="1" bandRow="1">
                <a:tableStyleId>{5C22544A-7EE6-4342-B048-85BDC9FD1C3A}</a:tableStyleId>
              </a:tblPr>
              <a:tblGrid>
                <a:gridCol w="1219200"/>
                <a:gridCol w="1219200"/>
                <a:gridCol w="1219200"/>
                <a:gridCol w="1219200"/>
                <a:gridCol w="1219200"/>
                <a:gridCol w="1219200"/>
              </a:tblGrid>
              <a:tr h="152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smtClean="0">
                          <a:latin typeface="Cambria Math" pitchFamily="18" charset="0"/>
                          <a:ea typeface="Cambria Math" pitchFamily="18" charset="0"/>
                        </a:rPr>
                        <a:t>p</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smtClean="0">
                          <a:latin typeface="Cambria Math" pitchFamily="18" charset="0"/>
                          <a:ea typeface="Cambria Math" pitchFamily="18" charset="0"/>
                        </a:rPr>
                        <a:t>q</a:t>
                      </a:r>
                      <a:endParaRPr lang="en-US" dirty="0" smtClean="0"/>
                    </a:p>
                  </a:txBody>
                  <a:tcPr/>
                </a:tc>
                <a:tc>
                  <a:txBody>
                    <a:bodyPr/>
                    <a:lstStyle/>
                    <a:p>
                      <a:r>
                        <a:rPr lang="en-US" dirty="0" smtClean="0">
                          <a:latin typeface="Cambria Math"/>
                          <a:ea typeface="Cambria Math"/>
                        </a:rPr>
                        <a:t>¬ </a:t>
                      </a:r>
                      <a:r>
                        <a:rPr lang="en-US" i="1" dirty="0" smtClean="0">
                          <a:latin typeface="Cambria Math" pitchFamily="18" charset="0"/>
                          <a:ea typeface="Cambria Math" pitchFamily="18" charset="0"/>
                        </a:rPr>
                        <a:t>p</a:t>
                      </a:r>
                      <a:endParaRPr lang="en-US" dirty="0"/>
                    </a:p>
                  </a:txBody>
                  <a:tcPr/>
                </a:tc>
                <a:tc>
                  <a:txBody>
                    <a:bodyPr/>
                    <a:lstStyle/>
                    <a:p>
                      <a:r>
                        <a:rPr lang="en-US" dirty="0" smtClean="0">
                          <a:latin typeface="Cambria Math"/>
                          <a:ea typeface="Cambria Math"/>
                        </a:rPr>
                        <a:t>¬ </a:t>
                      </a:r>
                      <a:r>
                        <a:rPr lang="en-US" i="1" dirty="0" smtClean="0">
                          <a:latin typeface="Cambria Math" pitchFamily="18" charset="0"/>
                          <a:ea typeface="Cambria Math" pitchFamily="18" charset="0"/>
                        </a:rPr>
                        <a:t>q</a:t>
                      </a:r>
                      <a:endParaRPr lang="en-US" dirty="0"/>
                    </a:p>
                  </a:txBody>
                  <a:tcPr/>
                </a:tc>
                <a:tc>
                  <a:txBody>
                    <a:bodyPr/>
                    <a:lstStyle/>
                    <a:p>
                      <a:r>
                        <a:rPr lang="en-US" sz="1800" i="1" dirty="0" smtClean="0">
                          <a:latin typeface="Cambria Math" pitchFamily="18" charset="0"/>
                          <a:ea typeface="Cambria Math" pitchFamily="18" charset="0"/>
                        </a:rPr>
                        <a:t>p </a:t>
                      </a:r>
                      <a:r>
                        <a:rPr lang="en-US" sz="1800" dirty="0" smtClean="0">
                          <a:latin typeface="Cambria Math"/>
                          <a:ea typeface="Cambria Math"/>
                        </a:rPr>
                        <a:t>→</a:t>
                      </a:r>
                      <a:r>
                        <a:rPr lang="en-US" sz="1800" i="1" dirty="0" smtClean="0">
                          <a:latin typeface="Cambria Math" pitchFamily="18" charset="0"/>
                          <a:ea typeface="Cambria Math" pitchFamily="18" charset="0"/>
                        </a:rPr>
                        <a:t>q</a:t>
                      </a:r>
                      <a:r>
                        <a:rPr lang="en-US" dirty="0" smtClean="0"/>
                        <a:t> </a:t>
                      </a:r>
                      <a:endParaRPr lang="en-US" dirty="0"/>
                    </a:p>
                  </a:txBody>
                  <a:tcPr/>
                </a:tc>
                <a:tc>
                  <a:txBody>
                    <a:bodyPr/>
                    <a:lstStyle/>
                    <a:p>
                      <a:r>
                        <a:rPr lang="en-US" dirty="0" smtClean="0">
                          <a:latin typeface="Cambria Math"/>
                          <a:ea typeface="Cambria Math"/>
                        </a:rPr>
                        <a:t>¬</a:t>
                      </a:r>
                      <a:r>
                        <a:rPr lang="en-US" i="1" dirty="0" smtClean="0">
                          <a:latin typeface="Cambria Math" pitchFamily="18" charset="0"/>
                          <a:ea typeface="Cambria Math" pitchFamily="18" charset="0"/>
                        </a:rPr>
                        <a:t>q </a:t>
                      </a:r>
                      <a:r>
                        <a:rPr lang="en-US" dirty="0" smtClean="0">
                          <a:latin typeface="Cambria Math"/>
                          <a:ea typeface="Cambria Math"/>
                        </a:rPr>
                        <a:t>→ ¬ </a:t>
                      </a:r>
                      <a:r>
                        <a:rPr lang="en-US" i="1" dirty="0" smtClean="0">
                          <a:latin typeface="Cambria Math" pitchFamily="18" charset="0"/>
                          <a:ea typeface="Cambria Math" pitchFamily="18" charset="0"/>
                        </a:rPr>
                        <a:t>p</a:t>
                      </a:r>
                      <a:r>
                        <a:rPr lang="en-US" dirty="0" smtClean="0"/>
                        <a:t> </a:t>
                      </a:r>
                      <a:endParaRPr lang="en-US" dirty="0"/>
                    </a:p>
                  </a:txBody>
                  <a:tcPr/>
                </a:tc>
              </a:tr>
              <a:tr h="370840">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9CA217EF-0505-4C33-BB20-8A8DF2039023}" type="slidenum">
              <a:rPr lang="en-US" smtClean="0"/>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r>
              <a:rPr lang="en-US" dirty="0" smtClean="0"/>
              <a:t>Section 2.3</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270</a:t>
            </a:fld>
            <a:endParaRPr lang="en-US"/>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Function.</a:t>
            </a:r>
          </a:p>
          <a:p>
            <a:pPr lvl="1"/>
            <a:r>
              <a:rPr lang="en-US" dirty="0" smtClean="0"/>
              <a:t>Domain, </a:t>
            </a:r>
            <a:r>
              <a:rPr lang="en-US" dirty="0" err="1" smtClean="0"/>
              <a:t>Cdomain</a:t>
            </a:r>
            <a:endParaRPr lang="en-US" dirty="0" smtClean="0"/>
          </a:p>
          <a:p>
            <a:pPr lvl="1"/>
            <a:r>
              <a:rPr lang="en-US" dirty="0" smtClean="0"/>
              <a:t>Image, </a:t>
            </a:r>
            <a:r>
              <a:rPr lang="en-US" dirty="0" err="1" smtClean="0"/>
              <a:t>Preimage</a:t>
            </a:r>
            <a:endParaRPr lang="en-US" dirty="0" smtClean="0"/>
          </a:p>
          <a:p>
            <a:r>
              <a:rPr lang="en-US" dirty="0" smtClean="0"/>
              <a:t>Injection, Surjection, </a:t>
            </a:r>
            <a:r>
              <a:rPr lang="en-US" dirty="0" err="1" smtClean="0"/>
              <a:t>Bijection</a:t>
            </a:r>
            <a:endParaRPr lang="en-US" dirty="0" smtClean="0"/>
          </a:p>
          <a:p>
            <a:r>
              <a:rPr lang="en-US" dirty="0" smtClean="0"/>
              <a:t>Inverse Function</a:t>
            </a:r>
          </a:p>
          <a:p>
            <a:r>
              <a:rPr lang="en-US" dirty="0" smtClean="0"/>
              <a:t>Function Composition</a:t>
            </a:r>
          </a:p>
          <a:p>
            <a:r>
              <a:rPr lang="en-US" dirty="0" smtClean="0"/>
              <a:t>Graphing Functions</a:t>
            </a:r>
          </a:p>
          <a:p>
            <a:r>
              <a:rPr lang="en-US" dirty="0" smtClean="0"/>
              <a:t>Floor, Ceiling, Factorial</a:t>
            </a:r>
          </a:p>
          <a:p>
            <a:r>
              <a:rPr lang="en-US" dirty="0" smtClean="0"/>
              <a:t>Partial Functions (optional)</a:t>
            </a:r>
          </a:p>
        </p:txBody>
      </p:sp>
      <p:sp>
        <p:nvSpPr>
          <p:cNvPr id="4" name="Slide Number Placeholder 3"/>
          <p:cNvSpPr>
            <a:spLocks noGrp="1"/>
          </p:cNvSpPr>
          <p:nvPr>
            <p:ph type="sldNum" sz="quarter" idx="12"/>
          </p:nvPr>
        </p:nvSpPr>
        <p:spPr/>
        <p:txBody>
          <a:bodyPr/>
          <a:lstStyle/>
          <a:p>
            <a:fld id="{9CA217EF-0505-4C33-BB20-8A8DF2039023}" type="slidenum">
              <a:rPr lang="en-US" smtClean="0"/>
              <a:pPr/>
              <a:t>271</a:t>
            </a:fld>
            <a:endParaRPr lang="en-US"/>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A</a:t>
            </a:r>
            <a:r>
              <a:rPr lang="en-US" dirty="0" smtClean="0"/>
              <a:t> and </a:t>
            </a:r>
            <a:r>
              <a:rPr lang="en-US" i="1" dirty="0" smtClean="0"/>
              <a:t>B </a:t>
            </a:r>
            <a:r>
              <a:rPr lang="en-US" dirty="0" smtClean="0"/>
              <a:t>be nonempty sets. A </a:t>
            </a:r>
            <a:r>
              <a:rPr lang="en-US" i="1" dirty="0" smtClean="0"/>
              <a:t>function</a:t>
            </a:r>
            <a:r>
              <a:rPr lang="en-US" dirty="0" smtClean="0"/>
              <a:t> </a:t>
            </a:r>
            <a:r>
              <a:rPr lang="en-US" sz="2000" dirty="0" smtClean="0">
                <a:latin typeface="Lucida Calligraphy"/>
              </a:rPr>
              <a:t>f</a:t>
            </a:r>
            <a:r>
              <a:rPr lang="en-US" dirty="0" smtClean="0">
                <a:latin typeface="Lucida Calligraphy"/>
              </a:rPr>
              <a:t>  </a:t>
            </a:r>
            <a:r>
              <a:rPr lang="en-US" dirty="0" smtClean="0"/>
              <a:t>from </a:t>
            </a:r>
            <a:r>
              <a:rPr lang="en-US" i="1" dirty="0" smtClean="0"/>
              <a:t>A</a:t>
            </a:r>
            <a:r>
              <a:rPr lang="en-US" dirty="0" smtClean="0"/>
              <a:t> to </a:t>
            </a:r>
            <a:r>
              <a:rPr lang="en-US" i="1" dirty="0" smtClean="0"/>
              <a:t>B</a:t>
            </a:r>
            <a:r>
              <a:rPr lang="en-US" dirty="0" smtClean="0"/>
              <a:t>, denoted </a:t>
            </a:r>
            <a:r>
              <a:rPr lang="en-US" dirty="0" smtClean="0">
                <a:latin typeface="Lucida Calligraphy" pitchFamily="66" charset="0"/>
              </a:rPr>
              <a:t> </a:t>
            </a:r>
            <a:r>
              <a:rPr lang="en-US" sz="2000"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is an assignment of each element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to exactly one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We write</a:t>
            </a:r>
            <a:r>
              <a:rPr lang="en-US" dirty="0" smtClean="0">
                <a:sym typeface="Wingdings" pitchFamily="2" charset="2"/>
              </a:rPr>
              <a:t>  </a:t>
            </a:r>
            <a:r>
              <a:rPr lang="en-US" sz="2000" dirty="0" smtClean="0">
                <a:latin typeface="Lucida Calligraphy"/>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if </a:t>
            </a:r>
            <a:r>
              <a:rPr lang="en-US" i="1" dirty="0" smtClean="0">
                <a:latin typeface="Cambria Math" pitchFamily="18" charset="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is the unique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assigned by the function </a:t>
            </a:r>
            <a:r>
              <a:rPr lang="en-US" sz="2000" dirty="0" smtClean="0">
                <a:latin typeface="Lucida Calligraphy"/>
              </a:rPr>
              <a:t>f</a:t>
            </a:r>
            <a:r>
              <a:rPr lang="en-US" dirty="0" smtClean="0">
                <a:latin typeface="Cambria Math" pitchFamily="18" charset="0"/>
                <a:ea typeface="Cambria Math" pitchFamily="18" charset="0"/>
                <a:sym typeface="Wingdings" pitchFamily="2" charset="2"/>
              </a:rPr>
              <a:t> to the element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a:t>
            </a:r>
          </a:p>
          <a:p>
            <a:r>
              <a:rPr lang="en-US" dirty="0" smtClean="0">
                <a:latin typeface="Cambria Math" pitchFamily="18" charset="0"/>
                <a:ea typeface="Cambria Math" pitchFamily="18" charset="0"/>
                <a:sym typeface="Wingdings" pitchFamily="2" charset="2"/>
              </a:rPr>
              <a:t>Functions are sometimes</a:t>
            </a:r>
          </a:p>
          <a:p>
            <a:pPr>
              <a:buNone/>
            </a:pPr>
            <a:r>
              <a:rPr lang="en-US" dirty="0" smtClean="0">
                <a:latin typeface="Cambria Math" pitchFamily="18" charset="0"/>
                <a:ea typeface="Cambria Math" pitchFamily="18" charset="0"/>
                <a:sym typeface="Wingdings" pitchFamily="2" charset="2"/>
              </a:rPr>
              <a:t>     called </a:t>
            </a:r>
            <a:r>
              <a:rPr lang="en-US" i="1" dirty="0" smtClean="0">
                <a:ea typeface="Cambria Math" pitchFamily="18" charset="0"/>
                <a:sym typeface="Wingdings" pitchFamily="2" charset="2"/>
              </a:rPr>
              <a:t>mappings</a:t>
            </a:r>
            <a:r>
              <a:rPr lang="en-US" dirty="0" smtClean="0">
                <a:latin typeface="Cambria Math" pitchFamily="18" charset="0"/>
                <a:ea typeface="Cambria Math" pitchFamily="18" charset="0"/>
                <a:sym typeface="Wingdings" pitchFamily="2" charset="2"/>
              </a:rPr>
              <a:t> or </a:t>
            </a:r>
          </a:p>
          <a:p>
            <a:pPr>
              <a:buNone/>
            </a:pP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transformations</a:t>
            </a:r>
            <a:r>
              <a:rPr lang="en-US" dirty="0" smtClean="0">
                <a:latin typeface="Cambria Math" pitchFamily="18" charset="0"/>
                <a:ea typeface="Cambria Math" pitchFamily="18" charset="0"/>
                <a:sym typeface="Wingdings" pitchFamily="2" charset="2"/>
              </a:rPr>
              <a:t>.</a:t>
            </a:r>
            <a:endParaRPr lang="en-US" b="1" dirty="0" smtClean="0">
              <a:latin typeface="Cambria Math" pitchFamily="18" charset="0"/>
              <a:ea typeface="Cambria Math" pitchFamily="18" charset="0"/>
              <a:sym typeface="Wingdings" pitchFamily="2" charset="2"/>
            </a:endParaRPr>
          </a:p>
          <a:p>
            <a:pPr>
              <a:buNone/>
            </a:pPr>
            <a:r>
              <a:rPr lang="en-US" dirty="0" smtClean="0">
                <a:latin typeface="Cambria Math" pitchFamily="18" charset="0"/>
                <a:ea typeface="Cambria Math" pitchFamily="18" charset="0"/>
                <a:sym typeface="Wingdings" pitchFamily="2" charset="2"/>
              </a:rPr>
              <a:t> </a:t>
            </a:r>
          </a:p>
          <a:p>
            <a:pPr>
              <a:buNone/>
            </a:pPr>
            <a:endParaRPr lang="en-US" dirty="0" smtClean="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58200" y="4114800"/>
            <a:ext cx="203200" cy="369332"/>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8458200" y="4648200"/>
            <a:ext cx="20320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8534400" y="5181600"/>
            <a:ext cx="762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6248400" y="3733800"/>
            <a:ext cx="1600200" cy="369332"/>
          </a:xfrm>
          <a:prstGeom prst="rect">
            <a:avLst/>
          </a:prstGeom>
          <a:noFill/>
        </p:spPr>
        <p:txBody>
          <a:bodyPr wrap="square" rtlCol="0">
            <a:spAutoFit/>
          </a:bodyPr>
          <a:lstStyle/>
          <a:p>
            <a:r>
              <a:rPr lang="en-US" b="1" dirty="0" smtClean="0"/>
              <a:t>Students</a:t>
            </a:r>
            <a:endParaRPr lang="en-US" b="1" dirty="0"/>
          </a:p>
        </p:txBody>
      </p:sp>
      <p:sp>
        <p:nvSpPr>
          <p:cNvPr id="25" name="TextBox 24"/>
          <p:cNvSpPr txBox="1"/>
          <p:nvPr/>
        </p:nvSpPr>
        <p:spPr>
          <a:xfrm>
            <a:off x="7772400" y="3733800"/>
            <a:ext cx="1066800" cy="369332"/>
          </a:xfrm>
          <a:prstGeom prst="rect">
            <a:avLst/>
          </a:prstGeom>
          <a:noFill/>
        </p:spPr>
        <p:txBody>
          <a:bodyPr wrap="square" rtlCol="0">
            <a:spAutoFit/>
          </a:bodyPr>
          <a:lstStyle/>
          <a:p>
            <a:r>
              <a:rPr lang="en-US" b="1" dirty="0" smtClean="0"/>
              <a:t>Grades</a:t>
            </a:r>
            <a:endParaRPr lang="en-US" b="1" dirty="0"/>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58200" y="5638800"/>
            <a:ext cx="203200" cy="369332"/>
          </a:xfrm>
          <a:prstGeom prst="rect">
            <a:avLst/>
          </a:prstGeom>
          <a:noFill/>
        </p:spPr>
        <p:txBody>
          <a:bodyPr wrap="square" rtlCol="0">
            <a:spAutoFit/>
          </a:bodyPr>
          <a:lstStyle/>
          <a:p>
            <a:r>
              <a:rPr lang="en-US" dirty="0" smtClean="0"/>
              <a:t>D</a:t>
            </a:r>
            <a:endParaRPr lang="en-US" dirty="0"/>
          </a:p>
        </p:txBody>
      </p:sp>
      <p:sp>
        <p:nvSpPr>
          <p:cNvPr id="31" name="TextBox 30"/>
          <p:cNvSpPr txBox="1"/>
          <p:nvPr/>
        </p:nvSpPr>
        <p:spPr>
          <a:xfrm>
            <a:off x="8534400" y="6096000"/>
            <a:ext cx="228600" cy="369332"/>
          </a:xfrm>
          <a:prstGeom prst="rect">
            <a:avLst/>
          </a:prstGeom>
          <a:noFill/>
        </p:spPr>
        <p:txBody>
          <a:bodyPr wrap="square" rtlCol="0">
            <a:spAutoFit/>
          </a:bodyPr>
          <a:lstStyle/>
          <a:p>
            <a:r>
              <a:rPr lang="en-US" dirty="0" smtClean="0"/>
              <a:t>F</a:t>
            </a:r>
            <a:endParaRPr lang="en-US" dirty="0"/>
          </a:p>
        </p:txBody>
      </p:sp>
      <p:sp>
        <p:nvSpPr>
          <p:cNvPr id="33" name="TextBox 32"/>
          <p:cNvSpPr txBox="1"/>
          <p:nvPr/>
        </p:nvSpPr>
        <p:spPr>
          <a:xfrm>
            <a:off x="4648200" y="6248400"/>
            <a:ext cx="1676400" cy="369332"/>
          </a:xfrm>
          <a:prstGeom prst="rect">
            <a:avLst/>
          </a:prstGeom>
          <a:noFill/>
        </p:spPr>
        <p:txBody>
          <a:bodyPr wrap="square" rtlCol="0">
            <a:spAutoFit/>
          </a:bodyPr>
          <a:lstStyle/>
          <a:p>
            <a:r>
              <a:rPr lang="en-US" dirty="0" smtClean="0"/>
              <a:t>Kathy  Scott</a:t>
            </a:r>
            <a:endParaRPr lang="en-US" dirty="0"/>
          </a:p>
        </p:txBody>
      </p:sp>
      <p:sp>
        <p:nvSpPr>
          <p:cNvPr id="34" name="TextBox 33"/>
          <p:cNvSpPr txBox="1"/>
          <p:nvPr/>
        </p:nvSpPr>
        <p:spPr>
          <a:xfrm>
            <a:off x="4572000" y="5105400"/>
            <a:ext cx="1981200" cy="369332"/>
          </a:xfrm>
          <a:prstGeom prst="rect">
            <a:avLst/>
          </a:prstGeom>
          <a:noFill/>
        </p:spPr>
        <p:txBody>
          <a:bodyPr wrap="square" rtlCol="0">
            <a:spAutoFit/>
          </a:bodyPr>
          <a:lstStyle/>
          <a:p>
            <a:r>
              <a:rPr lang="en-US" dirty="0" err="1" smtClean="0"/>
              <a:t>Sandeep</a:t>
            </a:r>
            <a:r>
              <a:rPr lang="en-US" dirty="0" smtClean="0"/>
              <a:t> Patel</a:t>
            </a:r>
            <a:endParaRPr lang="en-US" dirty="0"/>
          </a:p>
        </p:txBody>
      </p:sp>
      <p:sp>
        <p:nvSpPr>
          <p:cNvPr id="35" name="TextBox 34"/>
          <p:cNvSpPr txBox="1"/>
          <p:nvPr/>
        </p:nvSpPr>
        <p:spPr>
          <a:xfrm>
            <a:off x="4495800" y="4419600"/>
            <a:ext cx="2362200" cy="369332"/>
          </a:xfrm>
          <a:prstGeom prst="rect">
            <a:avLst/>
          </a:prstGeom>
          <a:noFill/>
        </p:spPr>
        <p:txBody>
          <a:bodyPr wrap="square" rtlCol="0">
            <a:spAutoFit/>
          </a:bodyPr>
          <a:lstStyle/>
          <a:p>
            <a:r>
              <a:rPr lang="en-US" dirty="0" smtClean="0"/>
              <a:t>Carlota Rodriguez</a:t>
            </a:r>
            <a:endParaRPr lang="en-US" dirty="0"/>
          </a:p>
        </p:txBody>
      </p:sp>
      <p:sp>
        <p:nvSpPr>
          <p:cNvPr id="36" name="TextBox 35"/>
          <p:cNvSpPr txBox="1"/>
          <p:nvPr/>
        </p:nvSpPr>
        <p:spPr>
          <a:xfrm>
            <a:off x="4648200" y="5638800"/>
            <a:ext cx="2362200" cy="369332"/>
          </a:xfrm>
          <a:prstGeom prst="rect">
            <a:avLst/>
          </a:prstGeom>
          <a:noFill/>
        </p:spPr>
        <p:txBody>
          <a:bodyPr wrap="square" rtlCol="0">
            <a:spAutoFit/>
          </a:bodyPr>
          <a:lstStyle/>
          <a:p>
            <a:r>
              <a:rPr lang="en-US" dirty="0" err="1" smtClean="0"/>
              <a:t>Jalen</a:t>
            </a:r>
            <a:r>
              <a:rPr lang="en-US" dirty="0" smtClean="0"/>
              <a:t> Williams</a:t>
            </a:r>
            <a:endParaRPr lang="en-US" dirty="0"/>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9CA217EF-0505-4C33-BB20-8A8DF2039023}" type="slidenum">
              <a:rPr lang="en-US" smtClean="0"/>
              <a:pPr/>
              <a:t>272</a:t>
            </a:fld>
            <a:endParaRPr lang="en-US"/>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t>
            </a:r>
            <a:endParaRPr lang="en-US" dirty="0"/>
          </a:p>
        </p:txBody>
      </p:sp>
      <p:sp>
        <p:nvSpPr>
          <p:cNvPr id="3" name="Content Placeholder 2"/>
          <p:cNvSpPr>
            <a:spLocks noGrp="1"/>
          </p:cNvSpPr>
          <p:nvPr>
            <p:ph idx="1"/>
          </p:nvPr>
        </p:nvSpPr>
        <p:spPr/>
        <p:txBody>
          <a:bodyPr>
            <a:normAutofit/>
          </a:bodyPr>
          <a:lstStyle/>
          <a:p>
            <a:r>
              <a:rPr lang="en-US" dirty="0" smtClean="0"/>
              <a:t>A function </a:t>
            </a:r>
            <a:r>
              <a:rPr lang="en-US"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rPr>
              <a:t>  </a:t>
            </a:r>
            <a:r>
              <a:rPr lang="en-US" dirty="0" smtClean="0"/>
              <a:t>can also be defined as a subset of </a:t>
            </a:r>
            <a:r>
              <a:rPr lang="en-US" i="1" dirty="0" smtClean="0">
                <a:ea typeface="Cambria Math" pitchFamily="18" charset="0"/>
              </a:rPr>
              <a:t>A</a:t>
            </a:r>
            <a:r>
              <a:rPr lang="en-US" dirty="0" smtClean="0">
                <a:latin typeface="Cambria Math" pitchFamily="18" charset="0"/>
                <a:ea typeface="Cambria Math" pitchFamily="18" charset="0"/>
              </a:rPr>
              <a:t>×</a:t>
            </a:r>
            <a:r>
              <a:rPr lang="en-US" i="1" dirty="0" smtClean="0">
                <a:ea typeface="Cambria Math" pitchFamily="18" charset="0"/>
              </a:rPr>
              <a:t>B</a:t>
            </a:r>
            <a:r>
              <a:rPr lang="en-US" dirty="0" smtClean="0"/>
              <a:t> (a relation). This subset is restricted to be a relation where no two elements of the relation have the same first element. </a:t>
            </a:r>
          </a:p>
          <a:p>
            <a:r>
              <a:rPr lang="en-US" dirty="0" smtClean="0"/>
              <a:t>Specifically, a function </a:t>
            </a:r>
            <a:r>
              <a:rPr lang="en-US" dirty="0" smtClean="0">
                <a:latin typeface="Lucida Calligraphy"/>
              </a:rPr>
              <a:t>f</a:t>
            </a:r>
            <a:r>
              <a:rPr lang="en-US" dirty="0" smtClean="0"/>
              <a:t> from </a:t>
            </a:r>
            <a:r>
              <a:rPr lang="en-US" i="1" dirty="0" smtClean="0"/>
              <a:t>A</a:t>
            </a:r>
            <a:r>
              <a:rPr lang="en-US" dirty="0" smtClean="0"/>
              <a:t> to </a:t>
            </a:r>
            <a:r>
              <a:rPr lang="en-US" i="1" dirty="0" smtClean="0"/>
              <a:t>B </a:t>
            </a:r>
            <a:r>
              <a:rPr lang="en-US" dirty="0" smtClean="0"/>
              <a:t>contains one, and only one ordered pair (</a:t>
            </a:r>
            <a:r>
              <a:rPr lang="en-US" i="1" dirty="0" smtClean="0">
                <a:ea typeface="Cambria Math" pitchFamily="18" charset="0"/>
              </a:rPr>
              <a:t>a, b</a:t>
            </a:r>
            <a:r>
              <a:rPr lang="en-US" dirty="0" smtClean="0"/>
              <a:t>) for every element </a:t>
            </a:r>
            <a:r>
              <a:rPr lang="en-US" i="1" dirty="0" smtClean="0"/>
              <a:t>a</a:t>
            </a:r>
            <a:r>
              <a:rPr lang="en-US" dirty="0" smtClean="0">
                <a:latin typeface="Cambria Math"/>
                <a:ea typeface="Cambria Math"/>
              </a:rPr>
              <a:t>∈</a:t>
            </a:r>
            <a:r>
              <a:rPr lang="en-US" dirty="0" smtClean="0"/>
              <a:t> </a:t>
            </a:r>
            <a:r>
              <a:rPr lang="en-US" i="1" dirty="0" smtClean="0"/>
              <a:t>A</a:t>
            </a:r>
            <a:r>
              <a:rPr lang="en-US" dirty="0" smtClean="0"/>
              <a:t>. </a:t>
            </a:r>
          </a:p>
          <a:p>
            <a:endParaRPr lang="en-US" dirty="0" smtClean="0"/>
          </a:p>
          <a:p>
            <a:pPr>
              <a:buNone/>
            </a:pPr>
            <a:r>
              <a:rPr lang="en-US" dirty="0" smtClean="0"/>
              <a:t> and</a:t>
            </a:r>
          </a:p>
          <a:p>
            <a:pPr>
              <a:buNone/>
            </a:pPr>
            <a:endParaRPr lang="en-US" dirty="0" smtClean="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1447800" y="5638800"/>
            <a:ext cx="6855143" cy="382905"/>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273</a:t>
            </a:fld>
            <a:endParaRPr lang="en-US"/>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sz="2800" dirty="0" smtClean="0"/>
              <a:t>Given a function </a:t>
            </a:r>
            <a:r>
              <a:rPr lang="en-US" sz="2800" i="1" dirty="0" smtClean="0"/>
              <a:t>f</a:t>
            </a:r>
            <a:r>
              <a:rPr lang="en-US" sz="2800" dirty="0" smtClean="0">
                <a:latin typeface="Cambria Math" pitchFamily="18" charset="0"/>
                <a:ea typeface="Cambria Math" pitchFamily="18" charset="0"/>
              </a:rPr>
              <a:t>: </a:t>
            </a:r>
            <a:r>
              <a:rPr lang="en-US" sz="2800" i="1" dirty="0" smtClean="0">
                <a:ea typeface="Cambria Math" pitchFamily="18" charset="0"/>
              </a:rPr>
              <a:t>A</a:t>
            </a:r>
            <a:r>
              <a:rPr lang="en-US" sz="2800"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Wingdings" pitchFamily="2" charset="2"/>
              </a:rPr>
              <a:t>→ </a:t>
            </a:r>
            <a:r>
              <a:rPr lang="en-US" sz="2800" i="1" dirty="0" smtClean="0">
                <a:ea typeface="Cambria Math" pitchFamily="18" charset="0"/>
                <a:sym typeface="Wingdings" pitchFamily="2" charset="2"/>
              </a:rPr>
              <a:t>B</a:t>
            </a:r>
            <a:r>
              <a:rPr lang="en-US" sz="2800" b="1" dirty="0" smtClean="0">
                <a:latin typeface="Cambria Math" pitchFamily="18" charset="0"/>
                <a:ea typeface="Cambria Math" pitchFamily="18" charset="0"/>
                <a:sym typeface="Wingdings" pitchFamily="2" charset="2"/>
              </a:rPr>
              <a:t>:</a:t>
            </a:r>
            <a:r>
              <a:rPr lang="en-US" sz="2800" dirty="0" smtClean="0"/>
              <a:t> </a:t>
            </a:r>
          </a:p>
          <a:p>
            <a:r>
              <a:rPr lang="en-US" sz="2800" dirty="0" smtClean="0"/>
              <a:t>We say </a:t>
            </a:r>
            <a:r>
              <a:rPr lang="en-US" sz="2800" i="1" dirty="0" smtClean="0"/>
              <a:t>f</a:t>
            </a:r>
            <a:r>
              <a:rPr lang="en-US" sz="2800" dirty="0" smtClean="0">
                <a:latin typeface="Lucida Calligraphy"/>
              </a:rPr>
              <a:t> </a:t>
            </a:r>
            <a:r>
              <a:rPr lang="en-US" sz="2800" i="1" dirty="0" smtClean="0"/>
              <a:t>maps</a:t>
            </a:r>
            <a:r>
              <a:rPr lang="en-US" sz="2800" dirty="0" smtClean="0"/>
              <a:t> </a:t>
            </a:r>
            <a:r>
              <a:rPr lang="en-US" sz="2800" i="1" dirty="0" smtClean="0"/>
              <a:t>A</a:t>
            </a:r>
            <a:r>
              <a:rPr lang="en-US" sz="2800" dirty="0" smtClean="0"/>
              <a:t> to </a:t>
            </a:r>
            <a:r>
              <a:rPr lang="en-US" sz="2800" i="1" dirty="0" smtClean="0"/>
              <a:t>B or </a:t>
            </a:r>
          </a:p>
          <a:p>
            <a:pPr>
              <a:buNone/>
            </a:pPr>
            <a:r>
              <a:rPr lang="en-US" sz="2800" i="1" dirty="0" smtClean="0"/>
              <a:t>        f </a:t>
            </a:r>
            <a:r>
              <a:rPr lang="en-US" sz="2800" dirty="0" smtClean="0"/>
              <a:t>is a </a:t>
            </a:r>
            <a:r>
              <a:rPr lang="en-US" sz="2800" i="1" dirty="0" smtClean="0"/>
              <a:t>mapping</a:t>
            </a:r>
            <a:r>
              <a:rPr lang="en-US" sz="2800" dirty="0" smtClean="0"/>
              <a:t> from  </a:t>
            </a:r>
            <a:r>
              <a:rPr lang="en-US" sz="2800" i="1" dirty="0" smtClean="0"/>
              <a:t>A</a:t>
            </a:r>
            <a:r>
              <a:rPr lang="en-US" sz="2800" dirty="0" smtClean="0"/>
              <a:t> to </a:t>
            </a:r>
            <a:r>
              <a:rPr lang="en-US" sz="2800" i="1" dirty="0" smtClean="0"/>
              <a:t>B</a:t>
            </a:r>
            <a:r>
              <a:rPr lang="en-US" sz="2800" dirty="0" smtClean="0"/>
              <a:t>.</a:t>
            </a:r>
          </a:p>
          <a:p>
            <a:r>
              <a:rPr lang="en-US" sz="2800" i="1" dirty="0" smtClean="0"/>
              <a:t>A</a:t>
            </a:r>
            <a:r>
              <a:rPr lang="en-US" sz="2800" dirty="0" smtClean="0"/>
              <a:t> is called the </a:t>
            </a:r>
            <a:r>
              <a:rPr lang="en-US" sz="2800" i="1" dirty="0" smtClean="0"/>
              <a:t>domain</a:t>
            </a:r>
            <a:r>
              <a:rPr lang="en-US" sz="2800" dirty="0" smtClean="0"/>
              <a:t> of </a:t>
            </a:r>
            <a:r>
              <a:rPr lang="en-US" sz="2800" i="1" dirty="0" smtClean="0"/>
              <a:t>f</a:t>
            </a:r>
            <a:r>
              <a:rPr lang="en-US" sz="2800" dirty="0" smtClean="0"/>
              <a:t>.</a:t>
            </a:r>
          </a:p>
          <a:p>
            <a:r>
              <a:rPr lang="en-US" sz="2800" i="1" dirty="0" smtClean="0"/>
              <a:t>B</a:t>
            </a:r>
            <a:r>
              <a:rPr lang="en-US" sz="2800" dirty="0" smtClean="0"/>
              <a:t> is called the </a:t>
            </a:r>
            <a:r>
              <a:rPr lang="en-US" sz="2800" i="1" dirty="0" err="1" smtClean="0"/>
              <a:t>codomain</a:t>
            </a:r>
            <a:r>
              <a:rPr lang="en-US" sz="2800" dirty="0" smtClean="0"/>
              <a:t> of </a:t>
            </a:r>
            <a:r>
              <a:rPr lang="en-US" sz="2800" i="1" dirty="0" smtClean="0"/>
              <a:t>f</a:t>
            </a:r>
            <a:r>
              <a:rPr lang="en-US" sz="2800" dirty="0" smtClean="0"/>
              <a:t>.</a:t>
            </a:r>
          </a:p>
          <a:p>
            <a:r>
              <a:rPr lang="en-US" sz="2800" dirty="0" smtClean="0"/>
              <a:t>If </a:t>
            </a:r>
            <a:r>
              <a:rPr lang="en-US" sz="2800" i="1" dirty="0" smtClean="0"/>
              <a:t>f</a:t>
            </a:r>
            <a:r>
              <a:rPr lang="en-US" sz="2800" dirty="0" smtClean="0"/>
              <a:t>(</a:t>
            </a:r>
            <a:r>
              <a:rPr lang="en-US" sz="2800" i="1" dirty="0" smtClean="0">
                <a:ea typeface="Cambria Math" pitchFamily="18" charset="0"/>
              </a:rPr>
              <a:t>a</a:t>
            </a:r>
            <a:r>
              <a:rPr lang="en-US" sz="2800" dirty="0" smtClean="0"/>
              <a:t>)</a:t>
            </a:r>
            <a:r>
              <a:rPr lang="en-US" sz="2800" i="1" dirty="0" smtClean="0"/>
              <a:t> = </a:t>
            </a:r>
            <a:r>
              <a:rPr lang="en-US" sz="2800" i="1" dirty="0" smtClean="0">
                <a:ea typeface="Cambria Math" pitchFamily="18" charset="0"/>
              </a:rPr>
              <a:t>b</a:t>
            </a:r>
            <a:r>
              <a:rPr lang="en-US" sz="2800" dirty="0" smtClean="0"/>
              <a:t>, </a:t>
            </a:r>
          </a:p>
          <a:p>
            <a:pPr lvl="1"/>
            <a:r>
              <a:rPr lang="en-US" sz="2800" dirty="0" smtClean="0"/>
              <a:t>then </a:t>
            </a:r>
            <a:r>
              <a:rPr lang="en-US" sz="2800" i="1" dirty="0" smtClean="0">
                <a:ea typeface="Cambria Math" pitchFamily="18" charset="0"/>
              </a:rPr>
              <a:t>b</a:t>
            </a:r>
            <a:r>
              <a:rPr lang="en-US" sz="2800" dirty="0" smtClean="0">
                <a:latin typeface="Cambria Math" pitchFamily="18" charset="0"/>
                <a:ea typeface="Cambria Math" pitchFamily="18" charset="0"/>
              </a:rPr>
              <a:t> </a:t>
            </a:r>
            <a:r>
              <a:rPr lang="en-US" sz="2800" dirty="0" smtClean="0"/>
              <a:t>is called the </a:t>
            </a:r>
            <a:r>
              <a:rPr lang="en-US" sz="2800" i="1" dirty="0" smtClean="0"/>
              <a:t>image</a:t>
            </a:r>
            <a:r>
              <a:rPr lang="en-US" sz="2800" dirty="0" smtClean="0"/>
              <a:t> of </a:t>
            </a:r>
            <a:r>
              <a:rPr lang="en-US" sz="2800" i="1" dirty="0" smtClean="0">
                <a:ea typeface="Cambria Math" pitchFamily="18" charset="0"/>
              </a:rPr>
              <a:t>a</a:t>
            </a:r>
            <a:r>
              <a:rPr lang="en-US" sz="2800" i="1" dirty="0" smtClean="0">
                <a:latin typeface="Cambria Math" pitchFamily="18" charset="0"/>
                <a:ea typeface="Cambria Math" pitchFamily="18" charset="0"/>
              </a:rPr>
              <a:t> </a:t>
            </a:r>
            <a:r>
              <a:rPr lang="en-US" sz="2800" dirty="0" smtClean="0"/>
              <a:t>under </a:t>
            </a:r>
            <a:r>
              <a:rPr lang="en-US" sz="2800" i="1" dirty="0" smtClean="0"/>
              <a:t>f</a:t>
            </a:r>
            <a:r>
              <a:rPr lang="en-US" sz="2800" dirty="0" smtClean="0"/>
              <a:t>.</a:t>
            </a:r>
          </a:p>
          <a:p>
            <a:pPr lvl="1"/>
            <a:r>
              <a:rPr lang="en-US" sz="2800" i="1" dirty="0" smtClean="0">
                <a:ea typeface="Cambria Math" pitchFamily="18" charset="0"/>
              </a:rPr>
              <a:t>a</a:t>
            </a:r>
            <a:r>
              <a:rPr lang="en-US" sz="2800" dirty="0" smtClean="0"/>
              <a:t> is called the </a:t>
            </a:r>
            <a:r>
              <a:rPr lang="en-US" sz="2800" i="1" dirty="0" err="1" smtClean="0"/>
              <a:t>preimage</a:t>
            </a:r>
            <a:r>
              <a:rPr lang="en-US" sz="2800" dirty="0" smtClean="0"/>
              <a:t> of </a:t>
            </a:r>
            <a:r>
              <a:rPr lang="en-US" sz="2800" i="1" dirty="0" smtClean="0">
                <a:latin typeface="Cambria Math" pitchFamily="18" charset="0"/>
                <a:ea typeface="Cambria Math" pitchFamily="18" charset="0"/>
              </a:rPr>
              <a:t>b.</a:t>
            </a:r>
          </a:p>
          <a:p>
            <a:r>
              <a:rPr lang="en-US" sz="2800" dirty="0" smtClean="0"/>
              <a:t>The range of </a:t>
            </a:r>
            <a:r>
              <a:rPr lang="en-US" sz="2800" i="1" dirty="0" smtClean="0">
                <a:latin typeface="Constantia" pitchFamily="18" charset="0"/>
              </a:rPr>
              <a:t>f</a:t>
            </a:r>
            <a:r>
              <a:rPr lang="en-US" sz="2800" dirty="0" smtClean="0"/>
              <a:t> is the set of all images of points in </a:t>
            </a:r>
            <a:r>
              <a:rPr lang="en-US" sz="2800" b="1" dirty="0" smtClean="0"/>
              <a:t>A</a:t>
            </a:r>
            <a:r>
              <a:rPr lang="en-US" sz="2800" dirty="0" smtClean="0"/>
              <a:t> under </a:t>
            </a:r>
            <a:r>
              <a:rPr lang="en-US" sz="2800" i="1" dirty="0" smtClean="0"/>
              <a:t>f</a:t>
            </a:r>
            <a:r>
              <a:rPr lang="en-US" sz="2800" dirty="0" smtClean="0"/>
              <a:t>. We denote it by </a:t>
            </a:r>
            <a:r>
              <a:rPr lang="en-US" sz="2800" i="1" dirty="0" smtClean="0"/>
              <a:t>f</a:t>
            </a:r>
            <a:r>
              <a:rPr lang="en-US" sz="2800" dirty="0" smtClean="0"/>
              <a:t>(</a:t>
            </a:r>
            <a:r>
              <a:rPr lang="en-US" sz="2800" i="1" dirty="0" smtClean="0"/>
              <a:t>A</a:t>
            </a:r>
            <a:r>
              <a:rPr lang="en-US" sz="2800" dirty="0" smtClean="0"/>
              <a:t>).</a:t>
            </a:r>
          </a:p>
          <a:p>
            <a:r>
              <a:rPr lang="en-US" sz="2800" dirty="0" smtClean="0"/>
              <a:t>Two functions are </a:t>
            </a:r>
            <a:r>
              <a:rPr lang="en-US" sz="2800" i="1" dirty="0" smtClean="0"/>
              <a:t>equal </a:t>
            </a:r>
            <a:r>
              <a:rPr lang="en-US" sz="2800" dirty="0" smtClean="0"/>
              <a:t>when they have the same domain, the same </a:t>
            </a:r>
            <a:r>
              <a:rPr lang="en-US" sz="2800" dirty="0" err="1" smtClean="0"/>
              <a:t>codomain</a:t>
            </a:r>
            <a:r>
              <a:rPr lang="en-US" sz="2800" dirty="0" smtClean="0"/>
              <a:t> and map each element of the domain to the same element of the </a:t>
            </a:r>
            <a:r>
              <a:rPr lang="en-US" sz="2800" dirty="0" err="1" smtClean="0"/>
              <a:t>codomain</a:t>
            </a:r>
            <a:r>
              <a:rPr lang="en-US" sz="2800" dirty="0" smtClean="0"/>
              <a:t>. </a:t>
            </a:r>
          </a:p>
          <a:p>
            <a:endParaRPr lang="en-US" sz="2800" dirty="0" smtClean="0"/>
          </a:p>
          <a:p>
            <a:endParaRPr lang="en-US" dirty="0" smtClean="0"/>
          </a:p>
          <a:p>
            <a:endParaRPr lang="en-US" dirty="0" smtClean="0"/>
          </a:p>
          <a:p>
            <a:endParaRPr lang="en-US" dirty="0" smtClean="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274</a:t>
            </a:fld>
            <a:endParaRPr lang="en-US"/>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Functions</a:t>
            </a:r>
            <a:endParaRPr lang="en-US" dirty="0"/>
          </a:p>
        </p:txBody>
      </p:sp>
      <p:sp>
        <p:nvSpPr>
          <p:cNvPr id="3" name="Content Placeholder 2"/>
          <p:cNvSpPr>
            <a:spLocks noGrp="1"/>
          </p:cNvSpPr>
          <p:nvPr>
            <p:ph idx="1"/>
          </p:nvPr>
        </p:nvSpPr>
        <p:spPr/>
        <p:txBody>
          <a:bodyPr/>
          <a:lstStyle/>
          <a:p>
            <a:r>
              <a:rPr lang="en-US" dirty="0" smtClean="0"/>
              <a:t>Functions may be specified in different ways:</a:t>
            </a:r>
          </a:p>
          <a:p>
            <a:pPr lvl="1"/>
            <a:r>
              <a:rPr lang="en-US" dirty="0" smtClean="0"/>
              <a:t>An explicit statement of the assignment.</a:t>
            </a:r>
          </a:p>
          <a:p>
            <a:pPr lvl="2">
              <a:buNone/>
            </a:pPr>
            <a:r>
              <a:rPr lang="en-US" dirty="0" smtClean="0"/>
              <a:t>Students and grades example.</a:t>
            </a:r>
          </a:p>
          <a:p>
            <a:pPr lvl="1"/>
            <a:r>
              <a:rPr lang="en-US" dirty="0" smtClean="0"/>
              <a:t>A formula. </a:t>
            </a:r>
          </a:p>
          <a:p>
            <a:pPr lvl="2">
              <a:buNone/>
            </a:pP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+ 1</a:t>
            </a:r>
            <a:endParaRPr lang="en-US" dirty="0" smtClean="0"/>
          </a:p>
          <a:p>
            <a:pPr lvl="1"/>
            <a:r>
              <a:rPr lang="en-US" dirty="0" smtClean="0"/>
              <a:t>A computer program.</a:t>
            </a:r>
          </a:p>
          <a:p>
            <a:pPr lvl="2"/>
            <a:r>
              <a:rPr lang="en-US" dirty="0" smtClean="0"/>
              <a:t>A Java program that when given an integer </a:t>
            </a:r>
            <a:r>
              <a:rPr lang="en-US" i="1" dirty="0" smtClean="0"/>
              <a:t>n</a:t>
            </a:r>
            <a:r>
              <a:rPr lang="en-US" dirty="0" smtClean="0"/>
              <a:t>, produces the </a:t>
            </a:r>
            <a:r>
              <a:rPr lang="en-US" i="1" dirty="0" smtClean="0"/>
              <a:t>n</a:t>
            </a:r>
            <a:r>
              <a:rPr lang="en-US" dirty="0" smtClean="0"/>
              <a:t>th Fibonacci Number (covered in the next section and also in Chapter </a:t>
            </a:r>
            <a:r>
              <a:rPr lang="en-US" dirty="0" smtClean="0">
                <a:latin typeface="Cambria Math" pitchFamily="18" charset="0"/>
                <a:ea typeface="Cambria Math" pitchFamily="18" charset="0"/>
              </a:rPr>
              <a:t>5</a:t>
            </a:r>
            <a:r>
              <a:rPr lang="en-US" dirty="0" smtClean="0"/>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275</a:t>
            </a:fld>
            <a:endParaRPr lang="en-US"/>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smtClean="0"/>
              <a:t>f</a:t>
            </a:r>
            <a:r>
              <a:rPr lang="en-US" sz="3200" dirty="0" smtClean="0"/>
              <a:t>(a) = ?</a:t>
            </a:r>
            <a:endParaRPr lang="en-US" sz="3200" dirty="0"/>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smtClean="0"/>
                <a:t>x</a:t>
              </a:r>
              <a:endParaRPr lang="en-US" dirty="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r>
              <a:rPr lang="en-US" sz="3200" dirty="0" smtClean="0"/>
              <a:t>z</a:t>
            </a:r>
            <a:endParaRPr lang="en-US" sz="3200" dirty="0"/>
          </a:p>
        </p:txBody>
      </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smtClean="0"/>
              <a:t>The image of d is ?</a:t>
            </a:r>
            <a:endParaRPr lang="en-US" sz="3200" dirty="0"/>
          </a:p>
        </p:txBody>
      </p:sp>
      <p:sp>
        <p:nvSpPr>
          <p:cNvPr id="35" name="TextBox 34"/>
          <p:cNvSpPr txBox="1"/>
          <p:nvPr/>
        </p:nvSpPr>
        <p:spPr>
          <a:xfrm>
            <a:off x="3733800" y="2590800"/>
            <a:ext cx="685800" cy="584775"/>
          </a:xfrm>
          <a:prstGeom prst="rect">
            <a:avLst/>
          </a:prstGeom>
          <a:noFill/>
        </p:spPr>
        <p:txBody>
          <a:bodyPr wrap="square" rtlCol="0">
            <a:spAutoFit/>
          </a:bodyPr>
          <a:lstStyle/>
          <a:p>
            <a:r>
              <a:rPr lang="en-US" sz="3200" dirty="0" smtClean="0"/>
              <a:t>z</a:t>
            </a:r>
            <a:endParaRPr lang="en-US" sz="3200" dirty="0"/>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smtClean="0"/>
              <a:t>The domain of f is ?</a:t>
            </a:r>
            <a:endParaRPr lang="en-US" sz="3200" dirty="0"/>
          </a:p>
        </p:txBody>
      </p:sp>
      <p:sp>
        <p:nvSpPr>
          <p:cNvPr id="38" name="TextBox 37"/>
          <p:cNvSpPr txBox="1"/>
          <p:nvPr/>
        </p:nvSpPr>
        <p:spPr>
          <a:xfrm>
            <a:off x="3962400" y="3352800"/>
            <a:ext cx="609600" cy="584775"/>
          </a:xfrm>
          <a:prstGeom prst="rect">
            <a:avLst/>
          </a:prstGeom>
          <a:noFill/>
        </p:spPr>
        <p:txBody>
          <a:bodyPr wrap="square" rtlCol="0">
            <a:spAutoFit/>
          </a:bodyPr>
          <a:lstStyle/>
          <a:p>
            <a:r>
              <a:rPr lang="en-US" sz="3200" i="1" dirty="0" smtClean="0"/>
              <a:t>A</a:t>
            </a:r>
            <a:endParaRPr lang="en-US" sz="3200" i="1" dirty="0"/>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smtClean="0"/>
              <a:t>The </a:t>
            </a:r>
            <a:r>
              <a:rPr lang="en-US" sz="3200" dirty="0" err="1" smtClean="0"/>
              <a:t>codomain</a:t>
            </a:r>
            <a:r>
              <a:rPr lang="en-US" sz="3200" dirty="0" smtClean="0"/>
              <a:t> of f is ?</a:t>
            </a:r>
            <a:endParaRPr lang="en-US" sz="3200" dirty="0"/>
          </a:p>
        </p:txBody>
      </p:sp>
      <p:sp>
        <p:nvSpPr>
          <p:cNvPr id="40" name="TextBox 39"/>
          <p:cNvSpPr txBox="1"/>
          <p:nvPr/>
        </p:nvSpPr>
        <p:spPr>
          <a:xfrm>
            <a:off x="4267200" y="4038600"/>
            <a:ext cx="381000" cy="584775"/>
          </a:xfrm>
          <a:prstGeom prst="rect">
            <a:avLst/>
          </a:prstGeom>
          <a:noFill/>
        </p:spPr>
        <p:txBody>
          <a:bodyPr wrap="square" rtlCol="0">
            <a:spAutoFit/>
          </a:bodyPr>
          <a:lstStyle/>
          <a:p>
            <a:r>
              <a:rPr lang="en-US" sz="3200" i="1" dirty="0" smtClean="0"/>
              <a:t>B</a:t>
            </a:r>
            <a:endParaRPr lang="en-US" sz="3200" i="1" dirty="0"/>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 of y is ?</a:t>
            </a:r>
            <a:endParaRPr lang="en-US" sz="3200" dirty="0"/>
          </a:p>
        </p:txBody>
      </p:sp>
      <p:sp>
        <p:nvSpPr>
          <p:cNvPr id="42" name="TextBox 41"/>
          <p:cNvSpPr txBox="1"/>
          <p:nvPr/>
        </p:nvSpPr>
        <p:spPr>
          <a:xfrm>
            <a:off x="4114800" y="4724400"/>
            <a:ext cx="457200" cy="584775"/>
          </a:xfrm>
          <a:prstGeom prst="rect">
            <a:avLst/>
          </a:prstGeom>
          <a:noFill/>
        </p:spPr>
        <p:txBody>
          <a:bodyPr wrap="square" rtlCol="0">
            <a:spAutoFit/>
          </a:bodyPr>
          <a:lstStyle/>
          <a:p>
            <a:r>
              <a:rPr lang="en-US" sz="3200" dirty="0" smtClean="0"/>
              <a:t>b</a:t>
            </a:r>
            <a:endParaRPr lang="en-US" sz="3200" dirty="0"/>
          </a:p>
        </p:txBody>
      </p:sp>
      <p:sp>
        <p:nvSpPr>
          <p:cNvPr id="43" name="TextBox 42"/>
          <p:cNvSpPr txBox="1"/>
          <p:nvPr/>
        </p:nvSpPr>
        <p:spPr>
          <a:xfrm>
            <a:off x="457200" y="5486400"/>
            <a:ext cx="1600200" cy="584775"/>
          </a:xfrm>
          <a:prstGeom prst="rect">
            <a:avLst/>
          </a:prstGeom>
          <a:noFill/>
        </p:spPr>
        <p:txBody>
          <a:bodyPr wrap="square" rtlCol="0">
            <a:spAutoFit/>
          </a:bodyPr>
          <a:lstStyle/>
          <a:p>
            <a:r>
              <a:rPr lang="en-US" sz="3200" i="1" dirty="0" smtClean="0"/>
              <a:t>f</a:t>
            </a:r>
            <a:r>
              <a:rPr lang="en-US" sz="3200" dirty="0" smtClean="0"/>
              <a:t>(</a:t>
            </a:r>
            <a:r>
              <a:rPr lang="en-US" sz="3200" i="1" dirty="0" smtClean="0"/>
              <a:t>A</a:t>
            </a:r>
            <a:r>
              <a:rPr lang="en-US" sz="3200" dirty="0" smtClean="0"/>
              <a:t>) = ?</a:t>
            </a:r>
            <a:endParaRPr lang="en-US" sz="3200" dirty="0"/>
          </a:p>
        </p:txBody>
      </p:sp>
      <p:sp>
        <p:nvSpPr>
          <p:cNvPr id="44" name="TextBox 43"/>
          <p:cNvSpPr txBox="1"/>
          <p:nvPr/>
        </p:nvSpPr>
        <p:spPr>
          <a:xfrm>
            <a:off x="6477000" y="6019800"/>
            <a:ext cx="2667000" cy="584775"/>
          </a:xfrm>
          <a:prstGeom prst="rect">
            <a:avLst/>
          </a:prstGeom>
          <a:noFill/>
        </p:spPr>
        <p:txBody>
          <a:bodyPr wrap="square" rtlCol="0">
            <a:spAutoFit/>
          </a:bodyPr>
          <a:lstStyle/>
          <a:p>
            <a:r>
              <a:rPr lang="en-US" sz="3200" dirty="0" smtClean="0"/>
              <a:t>{</a:t>
            </a:r>
            <a:r>
              <a:rPr lang="en-US" sz="3200" dirty="0" err="1" smtClean="0"/>
              <a:t>a,c,d</a:t>
            </a:r>
            <a:r>
              <a:rPr lang="en-US" sz="3200" dirty="0" smtClean="0"/>
              <a:t>}</a:t>
            </a:r>
            <a:endParaRPr lang="en-US" sz="3200" dirty="0"/>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(s) of z is (are) ?</a:t>
            </a:r>
            <a:endParaRPr lang="en-US" sz="3200"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276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on Functions and Sets </a:t>
            </a:r>
            <a:endParaRPr lang="en-US" dirty="0"/>
          </a:p>
        </p:txBody>
      </p:sp>
      <p:sp>
        <p:nvSpPr>
          <p:cNvPr id="3" name="Content Placeholder 2"/>
          <p:cNvSpPr>
            <a:spLocks noGrp="1"/>
          </p:cNvSpPr>
          <p:nvPr>
            <p:ph idx="1"/>
          </p:nvPr>
        </p:nvSpPr>
        <p:spPr/>
        <p:txBody>
          <a:bodyPr/>
          <a:lstStyle/>
          <a:p>
            <a:r>
              <a:rPr lang="en-US" dirty="0" smtClean="0"/>
              <a:t>If                         and  S is a subset of A, then </a:t>
            </a:r>
          </a:p>
          <a:p>
            <a:endParaRPr lang="en-US" dirty="0" smtClean="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smtClean="0"/>
                <a:t>x</a:t>
              </a:r>
              <a:endParaRPr lang="en-US" dirty="0"/>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c,d</a:t>
            </a:r>
            <a:r>
              <a:rPr lang="en-US" sz="3200" dirty="0" smtClean="0"/>
              <a:t>} is ?</a:t>
            </a:r>
            <a:endParaRPr lang="en-US" sz="3200" dirty="0"/>
          </a:p>
        </p:txBody>
      </p:sp>
      <p:sp>
        <p:nvSpPr>
          <p:cNvPr id="28" name="TextBox 27"/>
          <p:cNvSpPr txBox="1"/>
          <p:nvPr/>
        </p:nvSpPr>
        <p:spPr>
          <a:xfrm>
            <a:off x="3962400" y="3810000"/>
            <a:ext cx="1066800" cy="461665"/>
          </a:xfrm>
          <a:prstGeom prst="rect">
            <a:avLst/>
          </a:prstGeom>
          <a:noFill/>
        </p:spPr>
        <p:txBody>
          <a:bodyPr wrap="square" rtlCol="0">
            <a:spAutoFit/>
          </a:bodyPr>
          <a:lstStyle/>
          <a:p>
            <a:r>
              <a:rPr lang="en-US" sz="2400" dirty="0" smtClean="0"/>
              <a:t>{</a:t>
            </a:r>
            <a:r>
              <a:rPr lang="en-US" sz="2400" dirty="0" err="1" smtClean="0"/>
              <a:t>y,z</a:t>
            </a:r>
            <a:r>
              <a:rPr lang="en-US" sz="2400" dirty="0" smtClean="0"/>
              <a:t>}</a:t>
            </a:r>
            <a:endParaRPr lang="en-US" sz="2400" dirty="0"/>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a,b,c</a:t>
            </a:r>
            <a:r>
              <a:rPr lang="en-US" sz="3200" dirty="0" smtClean="0"/>
              <a:t>,} is ?</a:t>
            </a:r>
            <a:endParaRPr lang="en-US" sz="3200" dirty="0"/>
          </a:p>
        </p:txBody>
      </p:sp>
      <p:sp>
        <p:nvSpPr>
          <p:cNvPr id="30" name="TextBox 29"/>
          <p:cNvSpPr txBox="1"/>
          <p:nvPr/>
        </p:nvSpPr>
        <p:spPr>
          <a:xfrm>
            <a:off x="4038600" y="4724400"/>
            <a:ext cx="609600" cy="461665"/>
          </a:xfrm>
          <a:prstGeom prst="rect">
            <a:avLst/>
          </a:prstGeom>
          <a:noFill/>
        </p:spPr>
        <p:txBody>
          <a:bodyPr wrap="square" rtlCol="0">
            <a:spAutoFit/>
          </a:bodyPr>
          <a:lstStyle/>
          <a:p>
            <a:r>
              <a:rPr lang="en-US" sz="2400" dirty="0" smtClean="0"/>
              <a:t>{</a:t>
            </a:r>
            <a:r>
              <a:rPr lang="en-US" sz="2400" i="1" dirty="0" smtClean="0"/>
              <a:t>z</a:t>
            </a:r>
            <a:r>
              <a:rPr lang="en-US" sz="2400" dirty="0" smtClean="0"/>
              <a:t>}</a:t>
            </a:r>
            <a:endParaRPr lang="en-US" sz="2400" dirty="0"/>
          </a:p>
        </p:txBody>
      </p:sp>
      <p:sp>
        <p:nvSpPr>
          <p:cNvPr id="31" name="Slide Number Placeholder 30"/>
          <p:cNvSpPr>
            <a:spLocks noGrp="1"/>
          </p:cNvSpPr>
          <p:nvPr>
            <p:ph type="sldNum" sz="quarter" idx="12"/>
          </p:nvPr>
        </p:nvSpPr>
        <p:spPr/>
        <p:txBody>
          <a:bodyPr/>
          <a:lstStyle/>
          <a:p>
            <a:fld id="{9CA217EF-0505-4C33-BB20-8A8DF2039023}" type="slidenum">
              <a:rPr lang="en-US" smtClean="0"/>
              <a:pPr/>
              <a:t>277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Injections</a:t>
            </a:r>
            <a:endParaRPr lang="en-US" dirty="0"/>
          </a:p>
        </p:txBody>
      </p:sp>
      <p:sp>
        <p:nvSpPr>
          <p:cNvPr id="5" name="Content Placeholder 4"/>
          <p:cNvSpPr>
            <a:spLocks noGrp="1"/>
          </p:cNvSpPr>
          <p:nvPr>
            <p:ph idx="1"/>
          </p:nvPr>
        </p:nvSpPr>
        <p:spPr/>
        <p:txBody>
          <a:bodyPr/>
          <a:lstStyle/>
          <a:p>
            <a:pPr>
              <a:buNone/>
            </a:pPr>
            <a:r>
              <a:rPr lang="en-US" b="1" dirty="0" smtClean="0"/>
              <a:t>   Definition</a:t>
            </a:r>
            <a:r>
              <a:rPr lang="en-US" dirty="0" smtClean="0"/>
              <a:t>: A function f is said to be </a:t>
            </a:r>
            <a:r>
              <a:rPr lang="en-US" i="1" dirty="0" smtClean="0"/>
              <a:t>one-to-one</a:t>
            </a:r>
            <a:r>
              <a:rPr lang="en-US" dirty="0" smtClean="0"/>
              <a:t> ,  or </a:t>
            </a:r>
            <a:r>
              <a:rPr lang="en-US" i="1" dirty="0" smtClean="0"/>
              <a:t>injective</a:t>
            </a:r>
            <a:r>
              <a:rPr lang="en-US" dirty="0" smtClean="0"/>
              <a:t>, if and only if </a:t>
            </a:r>
            <a:r>
              <a:rPr lang="en-US" i="1" dirty="0" smtClean="0"/>
              <a:t>f</a:t>
            </a:r>
            <a:r>
              <a:rPr lang="en-US" dirty="0" smtClean="0"/>
              <a:t>(</a:t>
            </a:r>
            <a:r>
              <a:rPr lang="en-US" i="1" dirty="0" smtClean="0"/>
              <a:t>a</a:t>
            </a:r>
            <a:r>
              <a:rPr lang="en-US" dirty="0" smtClean="0"/>
              <a:t>) = </a:t>
            </a:r>
            <a:r>
              <a:rPr lang="en-US" i="1" dirty="0" smtClean="0"/>
              <a:t>f</a:t>
            </a:r>
            <a:r>
              <a:rPr lang="en-US" dirty="0" smtClean="0"/>
              <a:t>(</a:t>
            </a:r>
            <a:r>
              <a:rPr lang="en-US" i="1" dirty="0" smtClean="0"/>
              <a:t>b</a:t>
            </a:r>
            <a:r>
              <a:rPr lang="en-US" dirty="0" smtClean="0"/>
              <a:t>) implies that  </a:t>
            </a:r>
            <a:r>
              <a:rPr lang="en-US" i="1" dirty="0" smtClean="0"/>
              <a:t>a</a:t>
            </a:r>
            <a:r>
              <a:rPr lang="en-US" dirty="0" smtClean="0"/>
              <a:t> = </a:t>
            </a:r>
            <a:r>
              <a:rPr lang="en-US" i="1" dirty="0" smtClean="0"/>
              <a:t>b</a:t>
            </a:r>
            <a:r>
              <a:rPr lang="en-US" dirty="0" smtClean="0"/>
              <a:t> for all </a:t>
            </a:r>
            <a:r>
              <a:rPr lang="en-US" i="1" dirty="0" smtClean="0"/>
              <a:t>a</a:t>
            </a:r>
            <a:r>
              <a:rPr lang="en-US" dirty="0" smtClean="0"/>
              <a:t> and </a:t>
            </a:r>
            <a:r>
              <a:rPr lang="en-US" i="1" dirty="0" smtClean="0"/>
              <a:t>b</a:t>
            </a:r>
            <a:r>
              <a:rPr lang="en-US" dirty="0" smtClean="0"/>
              <a:t> in the domain of </a:t>
            </a:r>
            <a:r>
              <a:rPr lang="en-US" i="1" dirty="0" smtClean="0"/>
              <a:t>f</a:t>
            </a:r>
            <a:r>
              <a:rPr lang="en-US" dirty="0" smtClean="0"/>
              <a:t>. A function is said to be an </a:t>
            </a:r>
            <a:r>
              <a:rPr lang="en-US" i="1" dirty="0" smtClean="0"/>
              <a:t>injection</a:t>
            </a:r>
            <a:r>
              <a:rPr lang="en-US" dirty="0" smtClean="0"/>
              <a:t> if it is one-to-one.</a:t>
            </a:r>
            <a:endParaRPr lang="en-US" dirty="0"/>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2743200"/>
              <a:ext cx="304800" cy="369332"/>
            </a:xfrm>
            <a:prstGeom prst="rect">
              <a:avLst/>
            </a:prstGeom>
            <a:noFill/>
          </p:spPr>
          <p:txBody>
            <a:bodyPr wrap="square" rtlCol="0">
              <a:spAutoFit/>
            </a:bodyPr>
            <a:lstStyle/>
            <a:p>
              <a:r>
                <a:rPr lang="en-US" dirty="0" smtClean="0"/>
                <a:t>v</a:t>
              </a:r>
              <a:endParaRPr lang="en-US" dirty="0"/>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5334000"/>
              <a:ext cx="304800" cy="369332"/>
            </a:xfrm>
            <a:prstGeom prst="rect">
              <a:avLst/>
            </a:prstGeom>
            <a:noFill/>
          </p:spPr>
          <p:txBody>
            <a:bodyPr wrap="square" rtlCol="0">
              <a:spAutoFit/>
            </a:bodyPr>
            <a:lstStyle/>
            <a:p>
              <a:r>
                <a:rPr lang="en-US" dirty="0" smtClean="0"/>
                <a:t>w</a:t>
              </a:r>
              <a:endParaRPr lang="en-US" dirty="0"/>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20" name="TextBox 19"/>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21" name="TextBox 20"/>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3" name="TextBox 22"/>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5" name="TextBox 24"/>
              <p:cNvSpPr txBox="1"/>
              <p:nvPr/>
            </p:nvSpPr>
            <p:spPr>
              <a:xfrm>
                <a:off x="5867400" y="2057400"/>
                <a:ext cx="304800" cy="369332"/>
              </a:xfrm>
              <a:prstGeom prst="rect">
                <a:avLst/>
              </a:prstGeom>
              <a:noFill/>
            </p:spPr>
            <p:txBody>
              <a:bodyPr wrap="square" rtlCol="0">
                <a:spAutoFit/>
              </a:bodyPr>
              <a:lstStyle/>
              <a:p>
                <a:r>
                  <a:rPr lang="en-US" dirty="0" smtClean="0"/>
                  <a:t>x</a:t>
                </a:r>
                <a:endParaRPr lang="en-US" dirty="0"/>
              </a:p>
            </p:txBody>
          </p:sp>
          <p:sp>
            <p:nvSpPr>
              <p:cNvPr id="26" name="TextBox 25"/>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7" name="TextBox 26"/>
              <p:cNvSpPr txBox="1"/>
              <p:nvPr/>
            </p:nvSpPr>
            <p:spPr>
              <a:xfrm>
                <a:off x="5867400" y="42672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
        <p:nvSpPr>
          <p:cNvPr id="3" name="Slide Number Placeholder 2"/>
          <p:cNvSpPr>
            <a:spLocks noGrp="1"/>
          </p:cNvSpPr>
          <p:nvPr>
            <p:ph type="sldNum" sz="quarter" idx="12"/>
          </p:nvPr>
        </p:nvSpPr>
        <p:spPr/>
        <p:txBody>
          <a:bodyPr/>
          <a:lstStyle/>
          <a:p>
            <a:fld id="{9CA217EF-0505-4C33-BB20-8A8DF2039023}" type="slidenum">
              <a:rPr lang="en-US" smtClean="0"/>
              <a:pPr/>
              <a:t>278</a:t>
            </a:fld>
            <a:endParaRPr lang="en-US"/>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Surjections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a:t>
            </a:r>
            <a:r>
              <a:rPr lang="en-US" i="1" dirty="0" smtClean="0"/>
              <a:t>f</a:t>
            </a:r>
            <a:r>
              <a:rPr lang="en-US" dirty="0" smtClean="0"/>
              <a:t> from </a:t>
            </a:r>
            <a:r>
              <a:rPr lang="en-US" i="1" dirty="0" smtClean="0"/>
              <a:t>A</a:t>
            </a:r>
            <a:r>
              <a:rPr lang="en-US" dirty="0" smtClean="0"/>
              <a:t> to </a:t>
            </a:r>
            <a:r>
              <a:rPr lang="en-US" i="1" dirty="0" smtClean="0"/>
              <a:t>B</a:t>
            </a:r>
            <a:r>
              <a:rPr lang="en-US" dirty="0" smtClean="0"/>
              <a:t> is called </a:t>
            </a:r>
            <a:r>
              <a:rPr lang="en-US" i="1" dirty="0" smtClean="0"/>
              <a:t>onto</a:t>
            </a:r>
            <a:r>
              <a:rPr lang="en-US" dirty="0" smtClean="0"/>
              <a:t> or </a:t>
            </a:r>
            <a:r>
              <a:rPr lang="en-US" i="1" dirty="0" err="1" smtClean="0"/>
              <a:t>surjective</a:t>
            </a:r>
            <a:r>
              <a:rPr lang="en-US" dirty="0" smtClean="0"/>
              <a:t>, if and only if for every element               there is an element               with                 .  A function </a:t>
            </a:r>
            <a:r>
              <a:rPr lang="en-US" i="1" dirty="0" smtClean="0"/>
              <a:t>f</a:t>
            </a:r>
            <a:r>
              <a:rPr lang="en-US" b="1" dirty="0" smtClean="0"/>
              <a:t> </a:t>
            </a:r>
            <a:r>
              <a:rPr lang="en-US" dirty="0" smtClean="0"/>
              <a:t>is called a </a:t>
            </a:r>
            <a:r>
              <a:rPr lang="en-US" i="1" dirty="0" smtClean="0"/>
              <a:t>surjection</a:t>
            </a:r>
            <a:r>
              <a:rPr lang="en-US" dirty="0" smtClean="0"/>
              <a:t> if it is onto.</a:t>
            </a:r>
            <a:endParaRPr lang="en-US" dirty="0"/>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85838"/>
              <a:ext cx="685800" cy="707886"/>
            </a:xfrm>
            <a:prstGeom prst="rect">
              <a:avLst/>
            </a:prstGeom>
            <a:noFill/>
          </p:spPr>
          <p:txBody>
            <a:bodyPr wrap="square" rtlCol="0">
              <a:spAutoFit/>
            </a:bodyPr>
            <a:lstStyle/>
            <a:p>
              <a:r>
                <a:rPr lang="en-US" sz="4000" b="1" dirty="0" smtClean="0"/>
                <a:t>A</a:t>
              </a:r>
              <a:endParaRPr lang="en-US" sz="4000" b="1" dirty="0"/>
            </a:p>
          </p:txBody>
        </p:sp>
        <p:sp>
          <p:nvSpPr>
            <p:cNvPr id="16" name="TextBox 15"/>
            <p:cNvSpPr txBox="1"/>
            <p:nvPr/>
          </p:nvSpPr>
          <p:spPr>
            <a:xfrm>
              <a:off x="5771029" y="985838"/>
              <a:ext cx="685800" cy="707886"/>
            </a:xfrm>
            <a:prstGeom prst="rect">
              <a:avLst/>
            </a:prstGeom>
            <a:noFill/>
          </p:spPr>
          <p:txBody>
            <a:bodyPr wrap="square" rtlCol="0">
              <a:spAutoFit/>
            </a:bodyPr>
            <a:lstStyle/>
            <a:p>
              <a:r>
                <a:rPr lang="en-US" sz="4000" b="1" dirty="0" smtClean="0"/>
                <a:t>B</a:t>
              </a:r>
              <a:endParaRPr lang="en-US" sz="4000" b="1" dirty="0"/>
            </a:p>
          </p:txBody>
        </p:sp>
        <p:sp>
          <p:nvSpPr>
            <p:cNvPr id="17" name="TextBox 16"/>
            <p:cNvSpPr txBox="1"/>
            <p:nvPr/>
          </p:nvSpPr>
          <p:spPr>
            <a:xfrm>
              <a:off x="3148853" y="2035969"/>
              <a:ext cx="304800" cy="369331"/>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3148853" y="2969419"/>
              <a:ext cx="304800" cy="369331"/>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3148853" y="3669506"/>
              <a:ext cx="304800" cy="565540"/>
            </a:xfrm>
            <a:prstGeom prst="rect">
              <a:avLst/>
            </a:prstGeom>
            <a:noFill/>
          </p:spPr>
          <p:txBody>
            <a:bodyPr wrap="square" rtlCol="0">
              <a:spAutoFit/>
            </a:bodyPr>
            <a:lstStyle/>
            <a:p>
              <a:r>
                <a:rPr lang="en-US" dirty="0" smtClean="0"/>
                <a:t>c</a:t>
              </a:r>
              <a:endParaRPr lang="en-US" dirty="0"/>
            </a:p>
          </p:txBody>
        </p:sp>
        <p:sp>
          <p:nvSpPr>
            <p:cNvPr id="20" name="TextBox 19"/>
            <p:cNvSpPr txBox="1"/>
            <p:nvPr/>
          </p:nvSpPr>
          <p:spPr>
            <a:xfrm>
              <a:off x="3148853" y="4486275"/>
              <a:ext cx="304800" cy="369331"/>
            </a:xfrm>
            <a:prstGeom prst="rect">
              <a:avLst/>
            </a:prstGeom>
            <a:noFill/>
          </p:spPr>
          <p:txBody>
            <a:bodyPr wrap="square" rtlCol="0">
              <a:spAutoFit/>
            </a:bodyPr>
            <a:lstStyle/>
            <a:p>
              <a:r>
                <a:rPr lang="en-US" dirty="0" smtClean="0"/>
                <a:t>d</a:t>
              </a:r>
              <a:endParaRPr lang="en-US" dirty="0"/>
            </a:p>
          </p:txBody>
        </p:sp>
        <p:sp>
          <p:nvSpPr>
            <p:cNvPr id="21" name="TextBox 20"/>
            <p:cNvSpPr txBox="1"/>
            <p:nvPr/>
          </p:nvSpPr>
          <p:spPr>
            <a:xfrm>
              <a:off x="5871882" y="1919288"/>
              <a:ext cx="304800" cy="369331"/>
            </a:xfrm>
            <a:prstGeom prst="rect">
              <a:avLst/>
            </a:prstGeom>
            <a:noFill/>
          </p:spPr>
          <p:txBody>
            <a:bodyPr wrap="square" rtlCol="0">
              <a:spAutoFit/>
            </a:bodyPr>
            <a:lstStyle/>
            <a:p>
              <a:r>
                <a:rPr lang="en-US" dirty="0" smtClean="0"/>
                <a:t>x</a:t>
              </a:r>
              <a:endParaRPr lang="en-US" dirty="0"/>
            </a:p>
          </p:txBody>
        </p:sp>
        <p:sp>
          <p:nvSpPr>
            <p:cNvPr id="22" name="TextBox 21"/>
            <p:cNvSpPr txBox="1"/>
            <p:nvPr/>
          </p:nvSpPr>
          <p:spPr>
            <a:xfrm>
              <a:off x="5771029" y="3202781"/>
              <a:ext cx="304800" cy="369331"/>
            </a:xfrm>
            <a:prstGeom prst="rect">
              <a:avLst/>
            </a:prstGeom>
            <a:noFill/>
          </p:spPr>
          <p:txBody>
            <a:bodyPr wrap="square" rtlCol="0">
              <a:spAutoFit/>
            </a:bodyPr>
            <a:lstStyle/>
            <a:p>
              <a:r>
                <a:rPr lang="en-US" dirty="0" smtClean="0"/>
                <a:t>y</a:t>
              </a:r>
              <a:endParaRPr lang="en-US" dirty="0"/>
            </a:p>
          </p:txBody>
        </p:sp>
        <p:sp>
          <p:nvSpPr>
            <p:cNvPr id="23" name="TextBox 22"/>
            <p:cNvSpPr txBox="1"/>
            <p:nvPr/>
          </p:nvSpPr>
          <p:spPr>
            <a:xfrm>
              <a:off x="5771029" y="4252913"/>
              <a:ext cx="304800" cy="369331"/>
            </a:xfrm>
            <a:prstGeom prst="rect">
              <a:avLst/>
            </a:prstGeom>
            <a:noFill/>
          </p:spPr>
          <p:txBody>
            <a:bodyPr wrap="square" rtlCol="0">
              <a:spAutoFit/>
            </a:bodyPr>
            <a:lstStyle/>
            <a:p>
              <a:r>
                <a:rPr lang="en-US" dirty="0" smtClean="0"/>
                <a:t>z</a:t>
              </a:r>
              <a:endParaRPr lang="en-US" dirty="0"/>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8" name="Slide Number Placeholder 27"/>
          <p:cNvSpPr>
            <a:spLocks noGrp="1"/>
          </p:cNvSpPr>
          <p:nvPr>
            <p:ph type="sldNum" sz="quarter" idx="12"/>
          </p:nvPr>
        </p:nvSpPr>
        <p:spPr/>
        <p:txBody>
          <a:bodyPr/>
          <a:lstStyle/>
          <a:p>
            <a:fld id="{9CA217EF-0505-4C33-BB20-8A8DF2039023}" type="slidenum">
              <a:rPr lang="en-US" smtClean="0"/>
              <a:pPr/>
              <a:t>279</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a Truth Table to Show  Non-Equivalence</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Show using truth tables that neither the converse nor the inverse of an implication are logically equivalent to the implication.</a:t>
            </a:r>
          </a:p>
          <a:p>
            <a:pPr>
              <a:buNone/>
            </a:pPr>
            <a:r>
              <a:rPr lang="en-US" dirty="0" smtClean="0"/>
              <a:t>   </a:t>
            </a:r>
            <a:r>
              <a:rPr lang="en-US" b="1" dirty="0" smtClean="0"/>
              <a:t>Solution:</a:t>
            </a:r>
            <a:r>
              <a:rPr lang="en-US"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16805381"/>
              </p:ext>
            </p:extLst>
          </p:nvPr>
        </p:nvGraphicFramePr>
        <p:xfrm>
          <a:off x="533401" y="3733800"/>
          <a:ext cx="8458198" cy="1940560"/>
        </p:xfrm>
        <a:graphic>
          <a:graphicData uri="http://schemas.openxmlformats.org/drawingml/2006/table">
            <a:tbl>
              <a:tblPr firstRow="1" bandRow="1">
                <a:tableStyleId>{5C22544A-7EE6-4342-B048-85BDC9FD1C3A}</a:tableStyleId>
              </a:tblPr>
              <a:tblGrid>
                <a:gridCol w="1208314"/>
                <a:gridCol w="1208314"/>
                <a:gridCol w="1208314"/>
                <a:gridCol w="1208314"/>
                <a:gridCol w="1208314"/>
                <a:gridCol w="1208314"/>
                <a:gridCol w="1208314"/>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smtClean="0">
                          <a:latin typeface="Cambria Math" pitchFamily="18" charset="0"/>
                          <a:ea typeface="Cambria Math" pitchFamily="18" charset="0"/>
                        </a:rPr>
                        <a:t>p</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smtClean="0">
                          <a:latin typeface="Cambria Math" pitchFamily="18" charset="0"/>
                          <a:ea typeface="Cambria Math" pitchFamily="18" charset="0"/>
                        </a:rPr>
                        <a:t>q</a:t>
                      </a:r>
                      <a:endParaRPr lang="en-US" dirty="0" smtClean="0"/>
                    </a:p>
                  </a:txBody>
                  <a:tcPr/>
                </a:tc>
                <a:tc>
                  <a:txBody>
                    <a:bodyPr/>
                    <a:lstStyle/>
                    <a:p>
                      <a:r>
                        <a:rPr lang="en-US" dirty="0" smtClean="0">
                          <a:latin typeface="Cambria Math"/>
                          <a:ea typeface="Cambria Math"/>
                        </a:rPr>
                        <a:t>¬ </a:t>
                      </a:r>
                      <a:r>
                        <a:rPr lang="en-US" i="1" dirty="0" smtClean="0">
                          <a:latin typeface="Cambria Math" pitchFamily="18" charset="0"/>
                          <a:ea typeface="Cambria Math" pitchFamily="18" charset="0"/>
                        </a:rPr>
                        <a:t>p</a:t>
                      </a:r>
                      <a:endParaRPr lang="en-US" dirty="0"/>
                    </a:p>
                  </a:txBody>
                  <a:tcPr/>
                </a:tc>
                <a:tc>
                  <a:txBody>
                    <a:bodyPr/>
                    <a:lstStyle/>
                    <a:p>
                      <a:r>
                        <a:rPr lang="en-US" dirty="0" smtClean="0">
                          <a:latin typeface="Cambria Math"/>
                          <a:ea typeface="Cambria Math"/>
                        </a:rPr>
                        <a:t>¬ </a:t>
                      </a:r>
                      <a:r>
                        <a:rPr lang="en-US" i="1" dirty="0" smtClean="0">
                          <a:latin typeface="Cambria Math" pitchFamily="18" charset="0"/>
                          <a:ea typeface="Cambria Math" pitchFamily="18" charset="0"/>
                        </a:rPr>
                        <a:t>q</a:t>
                      </a:r>
                      <a:endParaRPr lang="en-US" dirty="0"/>
                    </a:p>
                  </a:txBody>
                  <a:tcPr/>
                </a:tc>
                <a:tc>
                  <a:txBody>
                    <a:bodyPr/>
                    <a:lstStyle/>
                    <a:p>
                      <a:r>
                        <a:rPr lang="en-US" sz="1800" i="1" dirty="0" smtClean="0">
                          <a:latin typeface="Cambria Math" pitchFamily="18" charset="0"/>
                          <a:ea typeface="Cambria Math" pitchFamily="18" charset="0"/>
                        </a:rPr>
                        <a:t>p </a:t>
                      </a:r>
                      <a:r>
                        <a:rPr lang="en-US" sz="1800" dirty="0" smtClean="0">
                          <a:latin typeface="Cambria Math"/>
                          <a:ea typeface="Cambria Math"/>
                        </a:rPr>
                        <a:t>→</a:t>
                      </a:r>
                      <a:r>
                        <a:rPr lang="en-US" sz="1800" i="1" dirty="0" smtClean="0">
                          <a:latin typeface="Cambria Math" pitchFamily="18" charset="0"/>
                          <a:ea typeface="Cambria Math" pitchFamily="18" charset="0"/>
                        </a:rPr>
                        <a:t>q</a:t>
                      </a:r>
                      <a:r>
                        <a:rPr lang="en-US" dirty="0" smtClean="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mbria Math"/>
                          <a:ea typeface="Cambria Math"/>
                        </a:rPr>
                        <a:t>¬ </a:t>
                      </a:r>
                      <a:r>
                        <a:rPr lang="en-US" i="1" dirty="0" smtClean="0">
                          <a:latin typeface="Cambria Math" pitchFamily="18" charset="0"/>
                          <a:ea typeface="Cambria Math" pitchFamily="18" charset="0"/>
                        </a:rPr>
                        <a:t>p </a:t>
                      </a:r>
                      <a:r>
                        <a:rPr lang="en-US" sz="1800" dirty="0" smtClean="0">
                          <a:latin typeface="Cambria Math"/>
                          <a:ea typeface="Cambria Math"/>
                        </a:rPr>
                        <a:t>→</a:t>
                      </a:r>
                      <a:r>
                        <a:rPr lang="en-US" dirty="0" smtClean="0">
                          <a:latin typeface="Cambria Math"/>
                          <a:ea typeface="Cambria Math"/>
                        </a:rPr>
                        <a:t>¬ </a:t>
                      </a:r>
                      <a:r>
                        <a:rPr lang="en-US" i="1" dirty="0" smtClean="0">
                          <a:latin typeface="Cambria Math" pitchFamily="18" charset="0"/>
                          <a:ea typeface="Cambria Math" pitchFamily="18" charset="0"/>
                        </a:rPr>
                        <a:t>q</a:t>
                      </a:r>
                      <a:endParaRPr lang="en-US" dirty="0" smtClean="0"/>
                    </a:p>
                  </a:txBody>
                  <a:tcPr/>
                </a:tc>
                <a:tc>
                  <a:txBody>
                    <a:bodyPr/>
                    <a:lstStyle/>
                    <a:p>
                      <a:r>
                        <a:rPr lang="en-US" i="1" dirty="0" smtClean="0">
                          <a:latin typeface="Cambria Math" pitchFamily="18" charset="0"/>
                          <a:ea typeface="Cambria Math" pitchFamily="18" charset="0"/>
                        </a:rPr>
                        <a:t>q </a:t>
                      </a:r>
                      <a:r>
                        <a:rPr lang="en-US" dirty="0" smtClean="0">
                          <a:latin typeface="Cambria Math"/>
                          <a:ea typeface="Cambria Math"/>
                        </a:rPr>
                        <a:t>→ </a:t>
                      </a:r>
                      <a:r>
                        <a:rPr lang="en-US" i="1" dirty="0" smtClean="0">
                          <a:latin typeface="Cambria Math" pitchFamily="18" charset="0"/>
                          <a:ea typeface="Cambria Math" pitchFamily="18" charset="0"/>
                        </a:rPr>
                        <a:t>p</a:t>
                      </a:r>
                      <a:r>
                        <a:rPr lang="en-US" dirty="0" smtClean="0"/>
                        <a:t> </a:t>
                      </a:r>
                      <a:endParaRPr lang="en-US" dirty="0"/>
                    </a:p>
                  </a:txBody>
                  <a:tcPr/>
                </a:tc>
              </a:tr>
              <a:tr h="370840">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370840">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bl>
          </a:graphicData>
        </a:graphic>
      </p:graphicFrame>
      <p:sp>
        <p:nvSpPr>
          <p:cNvPr id="5" name="Rectangle 4"/>
          <p:cNvSpPr/>
          <p:nvPr/>
        </p:nvSpPr>
        <p:spPr>
          <a:xfrm>
            <a:off x="5410200" y="4572000"/>
            <a:ext cx="35814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f is a </a:t>
            </a:r>
            <a:r>
              <a:rPr lang="en-US" i="1" dirty="0" smtClean="0"/>
              <a:t>one-to-one correspondence</a:t>
            </a:r>
            <a:r>
              <a:rPr lang="en-US" dirty="0" smtClean="0"/>
              <a:t>, or a </a:t>
            </a:r>
            <a:r>
              <a:rPr lang="en-US" i="1" dirty="0" err="1" smtClean="0"/>
              <a:t>bijection</a:t>
            </a:r>
            <a:r>
              <a:rPr lang="en-US" dirty="0" smtClean="0"/>
              <a:t>, if it is both one-to-one and onto (</a:t>
            </a:r>
            <a:r>
              <a:rPr lang="en-US" dirty="0" err="1" smtClean="0"/>
              <a:t>surjective</a:t>
            </a:r>
            <a:r>
              <a:rPr lang="en-US" dirty="0" smtClean="0"/>
              <a:t> and injective).</a:t>
            </a:r>
            <a:endParaRPr lang="en-US" dirty="0"/>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3" name="TextBox 12"/>
            <p:cNvSpPr txBox="1"/>
            <p:nvPr/>
          </p:nvSpPr>
          <p:spPr>
            <a:xfrm>
              <a:off x="5773615"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4" name="TextBox 13"/>
            <p:cNvSpPr txBox="1"/>
            <p:nvPr/>
          </p:nvSpPr>
          <p:spPr>
            <a:xfrm>
              <a:off x="3135923" y="2005965"/>
              <a:ext cx="304800" cy="369333"/>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3223846" y="3017520"/>
              <a:ext cx="304800" cy="369333"/>
            </a:xfrm>
            <a:prstGeom prst="rect">
              <a:avLst/>
            </a:prstGeom>
            <a:noFill/>
          </p:spPr>
          <p:txBody>
            <a:bodyPr wrap="square" rtlCol="0">
              <a:spAutoFit/>
            </a:bodyPr>
            <a:lstStyle/>
            <a:p>
              <a:r>
                <a:rPr lang="en-US" dirty="0" smtClean="0"/>
                <a:t>b</a:t>
              </a:r>
              <a:endParaRPr lang="en-US" dirty="0"/>
            </a:p>
          </p:txBody>
        </p:sp>
        <p:sp>
          <p:nvSpPr>
            <p:cNvPr id="16" name="TextBox 15"/>
            <p:cNvSpPr txBox="1"/>
            <p:nvPr/>
          </p:nvSpPr>
          <p:spPr>
            <a:xfrm>
              <a:off x="3223846" y="3691890"/>
              <a:ext cx="304800" cy="369333"/>
            </a:xfrm>
            <a:prstGeom prst="rect">
              <a:avLst/>
            </a:prstGeom>
            <a:noFill/>
          </p:spPr>
          <p:txBody>
            <a:bodyPr wrap="square" rtlCol="0">
              <a:spAutoFit/>
            </a:bodyPr>
            <a:lstStyle/>
            <a:p>
              <a:r>
                <a:rPr lang="en-US" dirty="0" smtClean="0"/>
                <a:t>c</a:t>
              </a:r>
              <a:endParaRPr lang="en-US" dirty="0"/>
            </a:p>
          </p:txBody>
        </p:sp>
        <p:sp>
          <p:nvSpPr>
            <p:cNvPr id="17" name="TextBox 16"/>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18" name="TextBox 17"/>
            <p:cNvSpPr txBox="1"/>
            <p:nvPr/>
          </p:nvSpPr>
          <p:spPr>
            <a:xfrm>
              <a:off x="5861538" y="2005965"/>
              <a:ext cx="304800" cy="369333"/>
            </a:xfrm>
            <a:prstGeom prst="rect">
              <a:avLst/>
            </a:prstGeom>
            <a:noFill/>
          </p:spPr>
          <p:txBody>
            <a:bodyPr wrap="square" rtlCol="0">
              <a:spAutoFit/>
            </a:bodyPr>
            <a:lstStyle/>
            <a:p>
              <a:r>
                <a:rPr lang="en-US" dirty="0" smtClean="0"/>
                <a:t>x</a:t>
              </a:r>
              <a:endParaRPr lang="en-US" dirty="0"/>
            </a:p>
          </p:txBody>
        </p:sp>
        <p:sp>
          <p:nvSpPr>
            <p:cNvPr id="19" name="TextBox 18"/>
            <p:cNvSpPr txBox="1"/>
            <p:nvPr/>
          </p:nvSpPr>
          <p:spPr>
            <a:xfrm>
              <a:off x="5773615" y="3242310"/>
              <a:ext cx="304800" cy="369333"/>
            </a:xfrm>
            <a:prstGeom prst="rect">
              <a:avLst/>
            </a:prstGeom>
            <a:noFill/>
          </p:spPr>
          <p:txBody>
            <a:bodyPr wrap="square" rtlCol="0">
              <a:spAutoFit/>
            </a:bodyPr>
            <a:lstStyle/>
            <a:p>
              <a:r>
                <a:rPr lang="en-US" dirty="0" smtClean="0"/>
                <a:t>y</a:t>
              </a:r>
              <a:endParaRPr lang="en-US" dirty="0"/>
            </a:p>
          </p:txBody>
        </p:sp>
        <p:sp>
          <p:nvSpPr>
            <p:cNvPr id="20" name="TextBox 19"/>
            <p:cNvSpPr txBox="1"/>
            <p:nvPr/>
          </p:nvSpPr>
          <p:spPr>
            <a:xfrm>
              <a:off x="5773615" y="4366260"/>
              <a:ext cx="304800" cy="369333"/>
            </a:xfrm>
            <a:prstGeom prst="rect">
              <a:avLst/>
            </a:prstGeom>
            <a:noFill/>
          </p:spPr>
          <p:txBody>
            <a:bodyPr wrap="square" rtlCol="0">
              <a:spAutoFit/>
            </a:bodyPr>
            <a:lstStyle/>
            <a:p>
              <a:r>
                <a:rPr lang="en-US" dirty="0" smtClean="0"/>
                <a:t>z</a:t>
              </a:r>
              <a:endParaRPr lang="en-US" dirty="0"/>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861538" y="5265420"/>
              <a:ext cx="304800" cy="369333"/>
            </a:xfrm>
            <a:prstGeom prst="rect">
              <a:avLst/>
            </a:prstGeom>
            <a:noFill/>
          </p:spPr>
          <p:txBody>
            <a:bodyPr wrap="square" rtlCol="0">
              <a:spAutoFit/>
            </a:bodyPr>
            <a:lstStyle/>
            <a:p>
              <a:r>
                <a:rPr lang="en-US" dirty="0" smtClean="0"/>
                <a:t>w</a:t>
              </a:r>
              <a:endParaRPr lang="en-US" dirty="0"/>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Slide Number Placeholder 26"/>
          <p:cNvSpPr>
            <a:spLocks noGrp="1"/>
          </p:cNvSpPr>
          <p:nvPr>
            <p:ph type="sldNum" sz="quarter" idx="12"/>
          </p:nvPr>
        </p:nvSpPr>
        <p:spPr/>
        <p:txBody>
          <a:bodyPr/>
          <a:lstStyle/>
          <a:p>
            <a:fld id="{9CA217EF-0505-4C33-BB20-8A8DF2039023}" type="slidenum">
              <a:rPr lang="en-US" smtClean="0"/>
              <a:pPr/>
              <a:t>280</a:t>
            </a:fld>
            <a:endParaRPr lang="en-US"/>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
        <p:nvSpPr>
          <p:cNvPr id="3" name="Slide Number Placeholder 2"/>
          <p:cNvSpPr>
            <a:spLocks noGrp="1"/>
          </p:cNvSpPr>
          <p:nvPr>
            <p:ph type="sldNum" sz="quarter" idx="12"/>
          </p:nvPr>
        </p:nvSpPr>
        <p:spPr/>
        <p:txBody>
          <a:bodyPr/>
          <a:lstStyle/>
          <a:p>
            <a:fld id="{9CA217EF-0505-4C33-BB20-8A8DF2039023}" type="slidenum">
              <a:rPr lang="en-US" smtClean="0"/>
              <a:pPr/>
              <a:t>281</a:t>
            </a:fld>
            <a:endParaRPr lang="en-US"/>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sp>
        <p:nvSpPr>
          <p:cNvPr id="5" name="Content Placeholder 4"/>
          <p:cNvSpPr>
            <a:spLocks noGrp="1"/>
          </p:cNvSpPr>
          <p:nvPr>
            <p:ph idx="1"/>
          </p:nvPr>
        </p:nvSpPr>
        <p:spPr/>
        <p:txBody>
          <a:bodyPr>
            <a:normAutofit lnSpcReduction="10000"/>
          </a:bodyPr>
          <a:lstStyle/>
          <a:p>
            <a:pPr>
              <a:buNone/>
            </a:pPr>
            <a:r>
              <a:rPr lang="en-US" dirty="0" smtClean="0"/>
              <a:t>   </a:t>
            </a:r>
            <a:r>
              <a:rPr lang="en-US" b="1" dirty="0" smtClean="0"/>
              <a:t>Example </a:t>
            </a:r>
            <a:r>
              <a:rPr lang="en-US" b="1" dirty="0" smtClean="0">
                <a:latin typeface="Cambria Math" pitchFamily="18" charset="0"/>
                <a:ea typeface="Cambria Math" pitchFamily="18" charset="0"/>
              </a:rPr>
              <a:t>1</a:t>
            </a:r>
            <a:r>
              <a:rPr lang="en-US" dirty="0" smtClean="0"/>
              <a:t>: Let </a:t>
            </a:r>
            <a:r>
              <a:rPr lang="en-US" i="1" dirty="0" smtClean="0"/>
              <a:t>f </a:t>
            </a:r>
            <a:r>
              <a:rPr lang="en-US" dirty="0" smtClean="0"/>
              <a:t>be the function from {</a:t>
            </a:r>
            <a:r>
              <a:rPr lang="en-US" i="1" dirty="0" err="1" smtClean="0"/>
              <a:t>a,b,c,d</a:t>
            </a:r>
            <a:r>
              <a:rPr lang="en-US" dirty="0" smtClean="0"/>
              <a:t>} to {</a:t>
            </a:r>
            <a:r>
              <a:rPr lang="en-US" dirty="0" smtClean="0">
                <a:latin typeface="Cambria Math" pitchFamily="18" charset="0"/>
                <a:ea typeface="Cambria Math" pitchFamily="18" charset="0"/>
              </a:rPr>
              <a:t>1,2,3</a:t>
            </a:r>
            <a:r>
              <a:rPr lang="en-US" dirty="0" smtClean="0"/>
              <a:t>} defined by </a:t>
            </a:r>
            <a:r>
              <a:rPr lang="en-US" i="1" dirty="0" smtClean="0"/>
              <a:t>f</a:t>
            </a:r>
            <a:r>
              <a:rPr lang="en-US" dirty="0" smtClean="0"/>
              <a:t>(</a:t>
            </a:r>
            <a:r>
              <a:rPr lang="en-US" i="1" dirty="0" smtClean="0"/>
              <a:t>a</a:t>
            </a:r>
            <a:r>
              <a:rPr lang="en-US"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c</a:t>
            </a:r>
            <a:r>
              <a:rPr lang="en-US" dirty="0" smtClean="0"/>
              <a:t>) = </a:t>
            </a:r>
            <a:r>
              <a:rPr lang="en-US" dirty="0" smtClean="0">
                <a:latin typeface="Cambria Math" pitchFamily="18" charset="0"/>
                <a:ea typeface="Cambria Math" pitchFamily="18" charset="0"/>
              </a:rPr>
              <a:t>1</a:t>
            </a:r>
            <a:r>
              <a:rPr lang="en-US" dirty="0" smtClean="0"/>
              <a:t>, and </a:t>
            </a:r>
            <a:r>
              <a:rPr lang="en-US" i="1" dirty="0" smtClean="0"/>
              <a:t>f</a:t>
            </a:r>
            <a:r>
              <a:rPr lang="en-US" dirty="0" smtClean="0"/>
              <a:t>(</a:t>
            </a:r>
            <a:r>
              <a:rPr lang="en-US" i="1" dirty="0" smtClean="0"/>
              <a:t>d</a:t>
            </a:r>
            <a:r>
              <a:rPr lang="en-US" dirty="0" smtClean="0"/>
              <a:t>) = </a:t>
            </a:r>
            <a:r>
              <a:rPr lang="en-US" dirty="0" smtClean="0">
                <a:latin typeface="Cambria Math" pitchFamily="18" charset="0"/>
                <a:ea typeface="Cambria Math" pitchFamily="18" charset="0"/>
              </a:rPr>
              <a:t>3</a:t>
            </a:r>
            <a:r>
              <a:rPr lang="en-US" dirty="0" smtClean="0"/>
              <a:t>. Is </a:t>
            </a:r>
            <a:r>
              <a:rPr lang="en-US" i="1" dirty="0" smtClean="0"/>
              <a:t>f</a:t>
            </a:r>
            <a:r>
              <a:rPr lang="en-US" dirty="0" smtClean="0"/>
              <a:t> an onto function?</a:t>
            </a:r>
          </a:p>
          <a:p>
            <a:pPr>
              <a:buNone/>
            </a:pPr>
            <a:r>
              <a:rPr lang="en-US" dirty="0" smtClean="0"/>
              <a:t>    </a:t>
            </a:r>
            <a:r>
              <a:rPr lang="en-US" b="1" dirty="0" smtClean="0"/>
              <a:t>Solution</a:t>
            </a:r>
            <a:r>
              <a:rPr lang="en-US" dirty="0" smtClean="0"/>
              <a:t>: Yes, </a:t>
            </a:r>
            <a:r>
              <a:rPr lang="en-US" i="1" dirty="0" smtClean="0"/>
              <a:t>f </a:t>
            </a:r>
            <a:r>
              <a:rPr lang="en-US" dirty="0" smtClean="0"/>
              <a:t>is onto since all three elements of the </a:t>
            </a:r>
            <a:r>
              <a:rPr lang="en-US" dirty="0" err="1" smtClean="0"/>
              <a:t>codomain</a:t>
            </a:r>
            <a:r>
              <a:rPr lang="en-US" dirty="0" smtClean="0"/>
              <a:t> are images of elements in the domain. If the </a:t>
            </a:r>
            <a:r>
              <a:rPr lang="en-US" dirty="0" err="1" smtClean="0"/>
              <a:t>codomain</a:t>
            </a:r>
            <a:r>
              <a:rPr lang="en-US" dirty="0" smtClean="0"/>
              <a:t> were changed to {</a:t>
            </a:r>
            <a:r>
              <a:rPr lang="en-US" dirty="0" smtClean="0">
                <a:latin typeface="Cambria Math" pitchFamily="18" charset="0"/>
                <a:ea typeface="Cambria Math" pitchFamily="18" charset="0"/>
              </a:rPr>
              <a:t>1,2,3,4</a:t>
            </a:r>
            <a:r>
              <a:rPr lang="en-US" dirty="0" smtClean="0"/>
              <a:t>}, </a:t>
            </a:r>
            <a:r>
              <a:rPr lang="en-US" i="1" dirty="0" smtClean="0"/>
              <a:t>f  </a:t>
            </a:r>
            <a:r>
              <a:rPr lang="en-US" dirty="0" smtClean="0"/>
              <a:t>would not be onto. </a:t>
            </a:r>
          </a:p>
          <a:p>
            <a:pPr>
              <a:buNone/>
            </a:pPr>
            <a:r>
              <a:rPr lang="en-US" b="1" dirty="0" smtClean="0"/>
              <a:t>   Example </a:t>
            </a:r>
            <a:r>
              <a:rPr lang="en-US" b="1" dirty="0" smtClean="0">
                <a:latin typeface="Cambria Math" pitchFamily="18" charset="0"/>
                <a:ea typeface="Cambria Math" pitchFamily="18" charset="0"/>
              </a:rPr>
              <a:t>2</a:t>
            </a:r>
            <a:r>
              <a:rPr lang="en-US" dirty="0" smtClean="0"/>
              <a:t>: Is the function  </a:t>
            </a:r>
            <a:r>
              <a:rPr lang="en-US" i="1" dirty="0" smtClean="0"/>
              <a:t>f</a:t>
            </a:r>
            <a:r>
              <a:rPr lang="en-US" dirty="0" smtClean="0"/>
              <a:t>(</a:t>
            </a:r>
            <a:r>
              <a:rPr lang="en-US" i="1" dirty="0" smtClean="0"/>
              <a:t>x</a:t>
            </a:r>
            <a:r>
              <a:rPr lang="en-US" dirty="0" smtClean="0"/>
              <a:t>)</a:t>
            </a:r>
            <a:r>
              <a:rPr lang="en-US" i="1" dirty="0" smtClean="0"/>
              <a:t> = x</a:t>
            </a:r>
            <a:r>
              <a:rPr lang="en-US" baseline="30000" dirty="0" smtClean="0"/>
              <a:t>2</a:t>
            </a:r>
            <a:r>
              <a:rPr lang="en-US" i="1" baseline="30000" dirty="0" smtClean="0"/>
              <a:t>   </a:t>
            </a:r>
            <a:r>
              <a:rPr lang="en-US" dirty="0" smtClean="0"/>
              <a:t> from the set of integers onto?  </a:t>
            </a:r>
          </a:p>
          <a:p>
            <a:pPr>
              <a:buNone/>
            </a:pPr>
            <a:r>
              <a:rPr lang="en-US" b="1" dirty="0" smtClean="0"/>
              <a:t>   Solution</a:t>
            </a:r>
            <a:r>
              <a:rPr lang="en-US" dirty="0" smtClean="0"/>
              <a:t>: No, </a:t>
            </a:r>
            <a:r>
              <a:rPr lang="en-US" i="1" dirty="0" smtClean="0"/>
              <a:t>f</a:t>
            </a:r>
            <a:r>
              <a:rPr lang="en-US" dirty="0" smtClean="0"/>
              <a:t> is  not onto because there is no integer </a:t>
            </a:r>
            <a:r>
              <a:rPr lang="en-US" i="1" dirty="0" smtClean="0"/>
              <a:t>x </a:t>
            </a:r>
            <a:r>
              <a:rPr lang="en-US" dirty="0" smtClean="0"/>
              <a:t>with </a:t>
            </a:r>
            <a:r>
              <a:rPr lang="en-US" i="1" dirty="0" smtClean="0"/>
              <a:t>x</a:t>
            </a:r>
            <a:r>
              <a:rPr lang="en-US" baseline="30000" dirty="0" smtClean="0"/>
              <a:t>2</a:t>
            </a:r>
            <a:r>
              <a:rPr lang="en-US" i="1" baseline="30000" dirty="0" smtClean="0"/>
              <a:t>  </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1, for example. </a:t>
            </a:r>
            <a:endParaRPr lang="en-US" i="1"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282</a:t>
            </a:fld>
            <a:endParaRPr lang="en-US"/>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f</a:t>
            </a:r>
            <a:r>
              <a:rPr lang="en-US" dirty="0" smtClean="0"/>
              <a:t> be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Then the </a:t>
            </a:r>
            <a:r>
              <a:rPr lang="en-US" i="1" dirty="0" smtClean="0"/>
              <a:t>inverse</a:t>
            </a:r>
            <a:r>
              <a:rPr lang="en-US" dirty="0" smtClean="0"/>
              <a:t> of </a:t>
            </a:r>
            <a:r>
              <a:rPr lang="en-US" i="1" dirty="0" smtClean="0"/>
              <a:t>f</a:t>
            </a:r>
            <a:r>
              <a:rPr lang="en-US" dirty="0" smtClean="0"/>
              <a:t>, denoted          , is the function from </a:t>
            </a:r>
            <a:r>
              <a:rPr lang="en-US" i="1" dirty="0" smtClean="0"/>
              <a:t>B</a:t>
            </a:r>
            <a:r>
              <a:rPr lang="en-US" dirty="0" smtClean="0"/>
              <a:t> to </a:t>
            </a:r>
            <a:r>
              <a:rPr lang="en-US" i="1" dirty="0" smtClean="0"/>
              <a:t>A</a:t>
            </a:r>
            <a:r>
              <a:rPr lang="en-US" b="1" dirty="0" smtClean="0"/>
              <a:t> </a:t>
            </a:r>
            <a:r>
              <a:rPr lang="en-US" dirty="0" smtClean="0"/>
              <a:t>defined as</a:t>
            </a:r>
            <a:endParaRPr lang="en-US" b="1" dirty="0" smtClean="0"/>
          </a:p>
          <a:p>
            <a:pPr>
              <a:buNone/>
            </a:pPr>
            <a:r>
              <a:rPr lang="en-US" dirty="0" smtClean="0"/>
              <a:t>   No inverse exists unless </a:t>
            </a:r>
            <a:r>
              <a:rPr lang="en-US" i="1" dirty="0" smtClean="0"/>
              <a:t>f</a:t>
            </a:r>
            <a:r>
              <a:rPr lang="en-US" dirty="0" smtClean="0"/>
              <a:t> is a </a:t>
            </a:r>
            <a:r>
              <a:rPr lang="en-US" dirty="0" err="1" smtClean="0"/>
              <a:t>bijection</a:t>
            </a:r>
            <a:r>
              <a:rPr lang="en-US" dirty="0" smtClean="0"/>
              <a:t>. Why?</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283</a:t>
            </a:fld>
            <a:endParaRPr lang="en-US"/>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 </a:t>
            </a:r>
            <a:endParaRPr lang="en-US" dirty="0"/>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r>
                <a:rPr lang="en-US" sz="2400" i="1" dirty="0" smtClean="0"/>
                <a:t>f</a:t>
              </a:r>
              <a:endParaRPr lang="en-US" sz="2400" i="1" dirty="0"/>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55" name="TextBox 54"/>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56" name="TextBox 5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57" name="TextBox 5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58" name="TextBox 5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59" name="TextBox 5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60" name="TextBox 59"/>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61" name="TextBox 60"/>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62" name="TextBox 61"/>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endParaRPr lang="en-US" sz="2400" i="1" dirty="0"/>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
        <p:nvSpPr>
          <p:cNvPr id="13" name="Slide Number Placeholder 12"/>
          <p:cNvSpPr>
            <a:spLocks noGrp="1"/>
          </p:cNvSpPr>
          <p:nvPr>
            <p:ph type="sldNum" sz="quarter" idx="12"/>
          </p:nvPr>
        </p:nvSpPr>
        <p:spPr/>
        <p:txBody>
          <a:bodyPr/>
          <a:lstStyle/>
          <a:p>
            <a:fld id="{9CA217EF-0505-4C33-BB20-8A8DF2039023}" type="slidenum">
              <a:rPr lang="en-US" smtClean="0"/>
              <a:pPr/>
              <a:t>284</a:t>
            </a:fld>
            <a:endParaRPr lang="en-US"/>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Let </a:t>
            </a:r>
            <a:r>
              <a:rPr lang="en-US" i="1" dirty="0" smtClean="0"/>
              <a:t>f</a:t>
            </a:r>
            <a:r>
              <a:rPr lang="en-US" dirty="0" smtClean="0"/>
              <a:t> be the function from {</a:t>
            </a:r>
            <a:r>
              <a:rPr lang="en-US" i="1" dirty="0" err="1" smtClean="0"/>
              <a:t>a,b,c</a:t>
            </a:r>
            <a:r>
              <a:rPr lang="en-US" dirty="0" smtClean="0"/>
              <a:t>} to {1,2,3} 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b</a:t>
            </a:r>
            <a:r>
              <a:rPr lang="en-US" dirty="0" smtClean="0"/>
              <a:t>) </a:t>
            </a:r>
            <a:r>
              <a:rPr lang="en-US" i="1" dirty="0" smtClean="0"/>
              <a:t>= </a:t>
            </a:r>
            <a:r>
              <a:rPr lang="en-US" dirty="0" smtClean="0">
                <a:latin typeface="Cambria Math" pitchFamily="18" charset="0"/>
                <a:ea typeface="Cambria Math" pitchFamily="18" charset="0"/>
              </a:rPr>
              <a:t>3</a:t>
            </a:r>
            <a:r>
              <a:rPr lang="en-US" dirty="0" smtClean="0"/>
              <a:t>, and </a:t>
            </a:r>
            <a:r>
              <a:rPr lang="en-US" i="1" dirty="0" smtClean="0"/>
              <a:t>f</a:t>
            </a:r>
            <a:r>
              <a:rPr lang="en-US" dirty="0" smtClean="0"/>
              <a:t>(</a:t>
            </a:r>
            <a:r>
              <a:rPr lang="en-US" i="1" dirty="0" smtClean="0"/>
              <a:t>c</a:t>
            </a:r>
            <a:r>
              <a:rPr lang="en-US" dirty="0" smtClean="0"/>
              <a:t>)</a:t>
            </a:r>
            <a:r>
              <a:rPr lang="en-US" i="1" dirty="0" smtClean="0"/>
              <a:t> = </a:t>
            </a:r>
            <a:r>
              <a:rPr lang="en-US" dirty="0" smtClean="0">
                <a:latin typeface="Cambria Math" pitchFamily="18" charset="0"/>
                <a:ea typeface="Cambria Math" pitchFamily="18" charset="0"/>
              </a:rPr>
              <a:t>1</a:t>
            </a:r>
            <a:r>
              <a:rPr lang="en-US" dirty="0" smtClean="0"/>
              <a:t>. Is f invertible and if so what is its inverse?</a:t>
            </a:r>
            <a:endParaRPr lang="en-US" dirty="0"/>
          </a:p>
        </p:txBody>
      </p:sp>
      <p:sp>
        <p:nvSpPr>
          <p:cNvPr id="4" name="TextBox 3"/>
          <p:cNvSpPr txBox="1"/>
          <p:nvPr/>
        </p:nvSpPr>
        <p:spPr>
          <a:xfrm>
            <a:off x="1600200" y="4114800"/>
            <a:ext cx="5410200" cy="1200329"/>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given by </a:t>
            </a:r>
            <a:r>
              <a:rPr lang="en-US" i="1" dirty="0" smtClean="0"/>
              <a:t>f</a:t>
            </a:r>
            <a:r>
              <a:rPr lang="en-US" dirty="0" smtClean="0"/>
              <a:t>,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1</a:t>
            </a:r>
            <a:r>
              <a:rPr lang="en-US" dirty="0" smtClean="0">
                <a:ea typeface="Cambria Math" pitchFamily="18" charset="0"/>
              </a:rPr>
              <a:t>) </a:t>
            </a:r>
            <a:r>
              <a:rPr lang="en-US" i="1" dirty="0" smtClean="0">
                <a:ea typeface="Cambria Math" pitchFamily="18" charset="0"/>
              </a:rPr>
              <a:t>= c</a:t>
            </a:r>
            <a:r>
              <a:rPr lang="en-US" dirty="0" smtClean="0">
                <a:latin typeface="Cambria Math" pitchFamily="18" charset="0"/>
                <a:ea typeface="Cambria Math" pitchFamily="18" charset="0"/>
              </a:rPr>
              <a:t>,    </a:t>
            </a:r>
            <a:r>
              <a:rPr lang="en-US" i="1" dirty="0" smtClean="0"/>
              <a:t>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2</a:t>
            </a:r>
            <a:r>
              <a:rPr lang="en-US" dirty="0" smtClean="0"/>
              <a:t>)</a:t>
            </a:r>
            <a:r>
              <a:rPr lang="en-US" i="1" dirty="0" smtClean="0"/>
              <a:t> = a,  </a:t>
            </a:r>
            <a:r>
              <a:rPr lang="en-US" dirty="0" smtClean="0"/>
              <a:t>and</a:t>
            </a:r>
            <a:r>
              <a:rPr lang="en-US" i="1" dirty="0" smtClean="0"/>
              <a:t> 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3</a:t>
            </a:r>
            <a:r>
              <a:rPr lang="en-US" dirty="0" smtClean="0"/>
              <a:t>)</a:t>
            </a:r>
            <a:r>
              <a:rPr lang="en-US" i="1" dirty="0" smtClean="0"/>
              <a:t> = b.</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285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 </a:t>
            </a:r>
            <a:r>
              <a:rPr lang="en-US" dirty="0" smtClean="0"/>
              <a:t>Let </a:t>
            </a:r>
            <a:r>
              <a:rPr lang="en-US" i="1" dirty="0" smtClean="0"/>
              <a:t>f: </a:t>
            </a:r>
            <a:r>
              <a:rPr lang="en-US" b="1" dirty="0" smtClean="0"/>
              <a:t>Z </a:t>
            </a:r>
            <a:r>
              <a:rPr lang="en-US" i="1" dirty="0" smtClean="0">
                <a:sym typeface="Wingdings" pitchFamily="2" charset="2"/>
              </a:rPr>
              <a:t> </a:t>
            </a:r>
            <a:r>
              <a:rPr lang="en-US" b="1" dirty="0" smtClean="0">
                <a:sym typeface="Wingdings" pitchFamily="2" charset="2"/>
              </a:rPr>
              <a:t>Z</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f(x) = x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i="1" dirty="0" smtClean="0">
                <a:ea typeface="Cambria Math" pitchFamily="18" charset="0"/>
              </a:rPr>
              <a:t>(y) = y – </a:t>
            </a:r>
            <a:r>
              <a:rPr lang="en-US" dirty="0" smtClean="0">
                <a:latin typeface="Cambria Math" pitchFamily="18" charset="0"/>
                <a:ea typeface="Cambria Math" pitchFamily="18" charset="0"/>
              </a:rPr>
              <a:t>1.   </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286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3</a:t>
            </a:r>
            <a:r>
              <a:rPr lang="en-US" dirty="0" smtClean="0">
                <a:latin typeface="Cambria Math" pitchFamily="18" charset="0"/>
                <a:ea typeface="Cambria Math" pitchFamily="18" charset="0"/>
              </a:rPr>
              <a:t>: </a:t>
            </a:r>
            <a:r>
              <a:rPr lang="en-US" dirty="0" smtClean="0"/>
              <a:t>Let </a:t>
            </a:r>
            <a:r>
              <a:rPr lang="en-US" i="1" dirty="0" smtClean="0"/>
              <a:t>f: </a:t>
            </a:r>
            <a:r>
              <a:rPr lang="en-US" b="1" dirty="0" smtClean="0"/>
              <a:t>R</a:t>
            </a:r>
            <a:r>
              <a:rPr lang="en-US" i="1" dirty="0" smtClean="0"/>
              <a:t> </a:t>
            </a:r>
            <a:r>
              <a:rPr lang="en-US" i="1" dirty="0" smtClean="0">
                <a:latin typeface="Cambria Math"/>
                <a:ea typeface="Cambria Math"/>
                <a:sym typeface="Wingdings" pitchFamily="2" charset="2"/>
              </a:rPr>
              <a:t>→</a:t>
            </a:r>
            <a:r>
              <a:rPr lang="en-US" i="1" dirty="0" smtClean="0">
                <a:sym typeface="Wingdings" pitchFamily="2" charset="2"/>
              </a:rPr>
              <a:t> </a:t>
            </a:r>
            <a:r>
              <a:rPr lang="en-US" b="1" dirty="0" smtClean="0">
                <a:sym typeface="Wingdings" pitchFamily="2" charset="2"/>
              </a:rPr>
              <a:t>R</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                   </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not invertible because it is not one-to-one .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287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f</a:t>
            </a:r>
            <a:r>
              <a:rPr lang="en-US" dirty="0" smtClean="0"/>
              <a:t>: </a:t>
            </a:r>
            <a:r>
              <a:rPr lang="en-US" i="1" dirty="0" smtClean="0"/>
              <a:t>B</a:t>
            </a:r>
            <a:r>
              <a:rPr lang="en-US" dirty="0" smtClean="0"/>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C</a:t>
            </a:r>
            <a:r>
              <a:rPr lang="en-US" dirty="0" smtClean="0">
                <a:sym typeface="Wingdings" pitchFamily="2" charset="2"/>
              </a:rPr>
              <a:t>, </a:t>
            </a:r>
            <a:r>
              <a:rPr lang="en-US" i="1" dirty="0" smtClean="0">
                <a:sym typeface="Wingdings" pitchFamily="2" charset="2"/>
              </a:rPr>
              <a:t>g</a:t>
            </a:r>
            <a:r>
              <a:rPr lang="en-US" dirty="0" smtClean="0">
                <a:sym typeface="Wingdings" pitchFamily="2" charset="2"/>
              </a:rPr>
              <a:t>: </a:t>
            </a:r>
            <a:r>
              <a:rPr lang="en-US" i="1" dirty="0" smtClean="0">
                <a:sym typeface="Wingdings" pitchFamily="2" charset="2"/>
              </a:rPr>
              <a:t>A</a:t>
            </a:r>
            <a:r>
              <a:rPr lang="en-US" dirty="0" smtClean="0">
                <a:sym typeface="Wingdings" pitchFamily="2" charset="2"/>
              </a:rPr>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B</a:t>
            </a:r>
            <a:r>
              <a:rPr lang="en-US" dirty="0" smtClean="0">
                <a:sym typeface="Wingdings" pitchFamily="2" charset="2"/>
              </a:rPr>
              <a:t>. The </a:t>
            </a:r>
            <a:r>
              <a:rPr lang="en-US" i="1" dirty="0" smtClean="0">
                <a:sym typeface="Wingdings" pitchFamily="2" charset="2"/>
              </a:rPr>
              <a:t>composition of f with g</a:t>
            </a:r>
            <a:r>
              <a:rPr lang="en-US" dirty="0" smtClean="0">
                <a:sym typeface="Wingdings" pitchFamily="2" charset="2"/>
              </a:rPr>
              <a:t>, denoted            is the function from </a:t>
            </a:r>
            <a:r>
              <a:rPr lang="en-US" i="1" dirty="0" smtClean="0">
                <a:sym typeface="Wingdings" pitchFamily="2" charset="2"/>
              </a:rPr>
              <a:t>A</a:t>
            </a:r>
            <a:r>
              <a:rPr lang="en-US" dirty="0" smtClean="0">
                <a:sym typeface="Wingdings" pitchFamily="2" charset="2"/>
              </a:rPr>
              <a:t> to </a:t>
            </a:r>
            <a:r>
              <a:rPr lang="en-US" i="1" dirty="0" smtClean="0">
                <a:sym typeface="Wingdings" pitchFamily="2" charset="2"/>
              </a:rPr>
              <a:t>C </a:t>
            </a:r>
            <a:r>
              <a:rPr lang="en-US" dirty="0" smtClean="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
        <p:nvSpPr>
          <p:cNvPr id="7" name="Slide Number Placeholder 6"/>
          <p:cNvSpPr>
            <a:spLocks noGrp="1"/>
          </p:cNvSpPr>
          <p:nvPr>
            <p:ph type="sldNum" sz="quarter" idx="12"/>
          </p:nvPr>
        </p:nvSpPr>
        <p:spPr/>
        <p:txBody>
          <a:bodyPr/>
          <a:lstStyle/>
          <a:p>
            <a:fld id="{9CA217EF-0505-4C33-BB20-8A8DF2039023}" type="slidenum">
              <a:rPr lang="en-US" smtClean="0"/>
              <a:pPr/>
              <a:t>288</a:t>
            </a:fld>
            <a:endParaRPr lang="en-US"/>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Composition </a:t>
            </a:r>
            <a:endParaRPr lang="en-US" dirty="0"/>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105400" y="1524000"/>
            <a:ext cx="640080" cy="539913"/>
          </a:xfrm>
          <a:prstGeom prst="rect">
            <a:avLst/>
          </a:prstGeom>
          <a:noFill/>
        </p:spPr>
        <p:txBody>
          <a:bodyPr wrap="square" rtlCol="0">
            <a:spAutoFit/>
          </a:bodyPr>
          <a:lstStyle/>
          <a:p>
            <a:r>
              <a:rPr lang="en-US" sz="4000" b="1" dirty="0" smtClean="0"/>
              <a:t>A</a:t>
            </a:r>
            <a:endParaRPr lang="en-US" sz="4000" b="1" dirty="0"/>
          </a:p>
        </p:txBody>
      </p:sp>
      <p:sp>
        <p:nvSpPr>
          <p:cNvPr id="65" name="TextBox 64"/>
          <p:cNvSpPr txBox="1"/>
          <p:nvPr/>
        </p:nvSpPr>
        <p:spPr>
          <a:xfrm>
            <a:off x="7620000" y="1524000"/>
            <a:ext cx="640080" cy="707886"/>
          </a:xfrm>
          <a:prstGeom prst="rect">
            <a:avLst/>
          </a:prstGeom>
          <a:noFill/>
        </p:spPr>
        <p:txBody>
          <a:bodyPr wrap="square" rtlCol="0">
            <a:spAutoFit/>
          </a:bodyPr>
          <a:lstStyle/>
          <a:p>
            <a:r>
              <a:rPr lang="en-US" sz="4000" b="1" dirty="0" smtClean="0"/>
              <a:t>C</a:t>
            </a:r>
            <a:endParaRPr lang="en-US" sz="4000" b="1" dirty="0"/>
          </a:p>
        </p:txBody>
      </p:sp>
      <p:sp>
        <p:nvSpPr>
          <p:cNvPr id="66" name="TextBox 65"/>
          <p:cNvSpPr txBox="1"/>
          <p:nvPr/>
        </p:nvSpPr>
        <p:spPr>
          <a:xfrm>
            <a:off x="5257800" y="2133600"/>
            <a:ext cx="284480" cy="281694"/>
          </a:xfrm>
          <a:prstGeom prst="rect">
            <a:avLst/>
          </a:prstGeom>
          <a:noFill/>
        </p:spPr>
        <p:txBody>
          <a:bodyPr wrap="square" rtlCol="0">
            <a:spAutoFit/>
          </a:bodyPr>
          <a:lstStyle/>
          <a:p>
            <a:r>
              <a:rPr lang="en-US" dirty="0" smtClean="0"/>
              <a:t>a</a:t>
            </a:r>
            <a:endParaRPr lang="en-US" dirty="0"/>
          </a:p>
        </p:txBody>
      </p:sp>
      <p:sp>
        <p:nvSpPr>
          <p:cNvPr id="67" name="TextBox 66"/>
          <p:cNvSpPr txBox="1"/>
          <p:nvPr/>
        </p:nvSpPr>
        <p:spPr>
          <a:xfrm>
            <a:off x="5247640" y="2842647"/>
            <a:ext cx="284480" cy="281694"/>
          </a:xfrm>
          <a:prstGeom prst="rect">
            <a:avLst/>
          </a:prstGeom>
          <a:noFill/>
        </p:spPr>
        <p:txBody>
          <a:bodyPr wrap="square" rtlCol="0">
            <a:spAutoFit/>
          </a:bodyPr>
          <a:lstStyle/>
          <a:p>
            <a:r>
              <a:rPr lang="en-US" dirty="0" smtClean="0"/>
              <a:t>b</a:t>
            </a:r>
            <a:endParaRPr lang="en-US" dirty="0"/>
          </a:p>
        </p:txBody>
      </p:sp>
      <p:sp>
        <p:nvSpPr>
          <p:cNvPr id="68" name="TextBox 67"/>
          <p:cNvSpPr txBox="1"/>
          <p:nvPr/>
        </p:nvSpPr>
        <p:spPr>
          <a:xfrm>
            <a:off x="5247640" y="3423834"/>
            <a:ext cx="284480" cy="281694"/>
          </a:xfrm>
          <a:prstGeom prst="rect">
            <a:avLst/>
          </a:prstGeom>
          <a:noFill/>
        </p:spPr>
        <p:txBody>
          <a:bodyPr wrap="square" rtlCol="0">
            <a:spAutoFit/>
          </a:bodyPr>
          <a:lstStyle/>
          <a:p>
            <a:r>
              <a:rPr lang="en-US" dirty="0" smtClean="0"/>
              <a:t>c</a:t>
            </a:r>
            <a:endParaRPr lang="en-US" dirty="0"/>
          </a:p>
        </p:txBody>
      </p:sp>
      <p:sp>
        <p:nvSpPr>
          <p:cNvPr id="69" name="TextBox 68"/>
          <p:cNvSpPr txBox="1"/>
          <p:nvPr/>
        </p:nvSpPr>
        <p:spPr>
          <a:xfrm>
            <a:off x="5247640" y="3946902"/>
            <a:ext cx="284480" cy="281694"/>
          </a:xfrm>
          <a:prstGeom prst="rect">
            <a:avLst/>
          </a:prstGeom>
          <a:noFill/>
        </p:spPr>
        <p:txBody>
          <a:bodyPr wrap="square" rtlCol="0">
            <a:spAutoFit/>
          </a:bodyPr>
          <a:lstStyle/>
          <a:p>
            <a:r>
              <a:rPr lang="en-US" dirty="0" smtClean="0"/>
              <a:t>d</a:t>
            </a:r>
            <a:endParaRPr lang="en-US" dirty="0"/>
          </a:p>
        </p:txBody>
      </p:sp>
      <p:sp>
        <p:nvSpPr>
          <p:cNvPr id="71" name="TextBox 70"/>
          <p:cNvSpPr txBox="1"/>
          <p:nvPr/>
        </p:nvSpPr>
        <p:spPr>
          <a:xfrm>
            <a:off x="7772400" y="3124200"/>
            <a:ext cx="284480" cy="369332"/>
          </a:xfrm>
          <a:prstGeom prst="rect">
            <a:avLst/>
          </a:prstGeom>
          <a:noFill/>
        </p:spPr>
        <p:txBody>
          <a:bodyPr wrap="square" rtlCol="0">
            <a:spAutoFit/>
          </a:bodyPr>
          <a:lstStyle/>
          <a:p>
            <a:r>
              <a:rPr lang="en-US" dirty="0" smtClean="0"/>
              <a:t>i</a:t>
            </a:r>
            <a:endParaRPr lang="en-US" dirty="0"/>
          </a:p>
        </p:txBody>
      </p:sp>
      <p:sp>
        <p:nvSpPr>
          <p:cNvPr id="72" name="TextBox 71"/>
          <p:cNvSpPr txBox="1"/>
          <p:nvPr/>
        </p:nvSpPr>
        <p:spPr>
          <a:xfrm>
            <a:off x="7665720" y="3888783"/>
            <a:ext cx="284480" cy="369332"/>
          </a:xfrm>
          <a:prstGeom prst="rect">
            <a:avLst/>
          </a:prstGeom>
          <a:noFill/>
        </p:spPr>
        <p:txBody>
          <a:bodyPr wrap="square" rtlCol="0">
            <a:spAutoFit/>
          </a:bodyPr>
          <a:lstStyle/>
          <a:p>
            <a:r>
              <a:rPr lang="en-US" dirty="0" smtClean="0"/>
              <a:t>j</a:t>
            </a:r>
            <a:endParaRPr lang="en-US" dirty="0"/>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696200" y="2438400"/>
            <a:ext cx="284480" cy="369332"/>
          </a:xfrm>
          <a:prstGeom prst="rect">
            <a:avLst/>
          </a:prstGeom>
          <a:noFill/>
        </p:spPr>
        <p:txBody>
          <a:bodyPr wrap="square" rtlCol="0">
            <a:spAutoFit/>
          </a:bodyPr>
          <a:lstStyle/>
          <a:p>
            <a:r>
              <a:rPr lang="en-US" dirty="0" smtClean="0"/>
              <a:t>h</a:t>
            </a:r>
            <a:endParaRPr lang="en-US" dirty="0"/>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endParaRPr lang="en-US" sz="2400" i="1" dirty="0"/>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2133600" y="990600"/>
              <a:ext cx="685800" cy="707886"/>
            </a:xfrm>
            <a:prstGeom prst="rect">
              <a:avLst/>
            </a:prstGeom>
            <a:noFill/>
          </p:spPr>
          <p:txBody>
            <a:bodyPr wrap="square" rtlCol="0">
              <a:spAutoFit/>
            </a:bodyPr>
            <a:lstStyle/>
            <a:p>
              <a:r>
                <a:rPr lang="en-US" sz="4000" b="1" dirty="0" smtClean="0"/>
                <a:t>B</a:t>
              </a:r>
              <a:endParaRPr lang="en-US" sz="4000" b="1" dirty="0"/>
            </a:p>
          </p:txBody>
        </p:sp>
        <p:sp>
          <p:nvSpPr>
            <p:cNvPr id="32" name="TextBox 31"/>
            <p:cNvSpPr txBox="1"/>
            <p:nvPr/>
          </p:nvSpPr>
          <p:spPr>
            <a:xfrm>
              <a:off x="4114800" y="1066800"/>
              <a:ext cx="685800" cy="707886"/>
            </a:xfrm>
            <a:prstGeom prst="rect">
              <a:avLst/>
            </a:prstGeom>
            <a:noFill/>
          </p:spPr>
          <p:txBody>
            <a:bodyPr wrap="square" rtlCol="0">
              <a:spAutoFit/>
            </a:bodyPr>
            <a:lstStyle/>
            <a:p>
              <a:r>
                <a:rPr lang="en-US" sz="4000" b="1" dirty="0" smtClean="0"/>
                <a:t>C</a:t>
              </a:r>
              <a:endParaRPr lang="en-US" sz="4000" b="1" dirty="0"/>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57200" y="1752600"/>
              <a:ext cx="203200" cy="221599"/>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457200" y="2286000"/>
              <a:ext cx="203200" cy="221599"/>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457200" y="2743200"/>
              <a:ext cx="203200" cy="221599"/>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457200" y="3200400"/>
              <a:ext cx="203200" cy="221599"/>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2209800" y="1676400"/>
              <a:ext cx="2286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2133600" y="2514600"/>
              <a:ext cx="203200" cy="221599"/>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2235200" y="3124200"/>
              <a:ext cx="1270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6000" y="3657600"/>
              <a:ext cx="203200" cy="221599"/>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r>
                <a:rPr lang="en-US" sz="2400" i="1" dirty="0" smtClean="0"/>
                <a:t>g</a:t>
              </a:r>
              <a:endParaRPr lang="en-US" sz="2400" i="1" dirty="0"/>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91000" y="1828800"/>
              <a:ext cx="203200" cy="221599"/>
            </a:xfrm>
            <a:prstGeom prst="rect">
              <a:avLst/>
            </a:prstGeom>
            <a:noFill/>
          </p:spPr>
          <p:txBody>
            <a:bodyPr wrap="square" rtlCol="0">
              <a:spAutoFit/>
            </a:bodyPr>
            <a:lstStyle/>
            <a:p>
              <a:r>
                <a:rPr lang="en-US" dirty="0" smtClean="0"/>
                <a:t>h</a:t>
              </a:r>
            </a:p>
          </p:txBody>
        </p:sp>
        <p:sp>
          <p:nvSpPr>
            <p:cNvPr id="39" name="TextBox 38"/>
            <p:cNvSpPr txBox="1"/>
            <p:nvPr/>
          </p:nvSpPr>
          <p:spPr>
            <a:xfrm>
              <a:off x="4267200" y="3048000"/>
              <a:ext cx="228600" cy="369332"/>
            </a:xfrm>
            <a:prstGeom prst="rect">
              <a:avLst/>
            </a:prstGeom>
            <a:noFill/>
          </p:spPr>
          <p:txBody>
            <a:bodyPr wrap="square" rtlCol="0">
              <a:spAutoFit/>
            </a:bodyPr>
            <a:lstStyle/>
            <a:p>
              <a:r>
                <a:rPr lang="en-US" dirty="0" smtClean="0"/>
                <a:t>j</a:t>
              </a:r>
            </a:p>
          </p:txBody>
        </p:sp>
        <p:sp>
          <p:nvSpPr>
            <p:cNvPr id="40" name="TextBox 39"/>
            <p:cNvSpPr txBox="1"/>
            <p:nvPr/>
          </p:nvSpPr>
          <p:spPr>
            <a:xfrm>
              <a:off x="4267200" y="2286000"/>
              <a:ext cx="203200" cy="221599"/>
            </a:xfrm>
            <a:prstGeom prst="rect">
              <a:avLst/>
            </a:prstGeom>
            <a:noFill/>
          </p:spPr>
          <p:txBody>
            <a:bodyPr wrap="square" rtlCol="0">
              <a:spAutoFit/>
            </a:bodyPr>
            <a:lstStyle/>
            <a:p>
              <a:r>
                <a:rPr lang="en-US" dirty="0" smtClean="0"/>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r>
                <a:rPr lang="en-US" sz="2400" i="1" dirty="0" smtClean="0"/>
                <a:t>f</a:t>
              </a:r>
              <a:endParaRPr lang="en-US" sz="2400" i="1" dirty="0"/>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9CA217EF-0505-4C33-BB20-8A8DF2039023}" type="slidenum">
              <a:rPr lang="en-US" smtClean="0"/>
              <a:pPr/>
              <a:t>289</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normAutofit/>
          </a:bodyPr>
          <a:lstStyle/>
          <a:p>
            <a:r>
              <a:rPr lang="en-US" dirty="0" smtClean="0"/>
              <a:t>How many rows are there in a truth table with </a:t>
            </a:r>
            <a:r>
              <a:rPr lang="en-US" i="1" dirty="0" smtClean="0"/>
              <a:t>n</a:t>
            </a:r>
            <a:r>
              <a:rPr lang="en-US" dirty="0" smtClean="0"/>
              <a:t> propositional variables?</a:t>
            </a:r>
          </a:p>
          <a:p>
            <a:pPr>
              <a:buNone/>
            </a:pPr>
            <a:endParaRPr lang="en-US" b="1" dirty="0" smtClean="0"/>
          </a:p>
          <a:p>
            <a:pPr>
              <a:buNone/>
            </a:pPr>
            <a:r>
              <a:rPr lang="en-US" b="1" dirty="0" smtClean="0"/>
              <a:t>    Solution</a:t>
            </a:r>
            <a:r>
              <a:rPr lang="en-US" dirty="0" smtClean="0"/>
              <a:t>:  </a:t>
            </a:r>
            <a:r>
              <a:rPr lang="en-US" dirty="0" smtClean="0">
                <a:latin typeface="Cambria Math" pitchFamily="18" charset="0"/>
                <a:ea typeface="Cambria Math" pitchFamily="18" charset="0"/>
              </a:rPr>
              <a:t>2</a:t>
            </a:r>
            <a:r>
              <a:rPr lang="en-US" i="1" baseline="30000" dirty="0" smtClean="0">
                <a:latin typeface="Cambria Math" pitchFamily="18" charset="0"/>
                <a:ea typeface="Cambria Math" pitchFamily="18" charset="0"/>
              </a:rPr>
              <a:t>n</a:t>
            </a:r>
            <a:endParaRPr lang="en-US" i="1" dirty="0" smtClean="0">
              <a:latin typeface="Cambria Math" pitchFamily="18" charset="0"/>
              <a:ea typeface="Cambria Math" pitchFamily="18" charset="0"/>
            </a:endParaRPr>
          </a:p>
          <a:p>
            <a:endParaRPr lang="en-US" dirty="0" smtClean="0"/>
          </a:p>
          <a:p>
            <a:r>
              <a:rPr lang="en-US" dirty="0" smtClean="0"/>
              <a:t>Note that this means that with n propositional variables, we can construct </a:t>
            </a:r>
            <a:r>
              <a:rPr lang="en-US" dirty="0" smtClean="0">
                <a:latin typeface="Cambria Math" pitchFamily="18" charset="0"/>
                <a:ea typeface="Cambria Math" pitchFamily="18" charset="0"/>
              </a:rPr>
              <a:t>2</a:t>
            </a:r>
            <a:r>
              <a:rPr lang="en-US" i="1" baseline="30000" dirty="0" smtClean="0">
                <a:latin typeface="Cambria Math" pitchFamily="18" charset="0"/>
                <a:ea typeface="Cambria Math" pitchFamily="18" charset="0"/>
              </a:rPr>
              <a:t>n</a:t>
            </a:r>
            <a:r>
              <a:rPr lang="en-US" baseline="30000" dirty="0" smtClean="0">
                <a:latin typeface="Cambria Math" pitchFamily="18" charset="0"/>
                <a:ea typeface="Cambria Math" pitchFamily="18" charset="0"/>
              </a:rPr>
              <a:t> </a:t>
            </a:r>
            <a:r>
              <a:rPr lang="en-US" dirty="0" smtClean="0">
                <a:latin typeface="Cambria Math" pitchFamily="18" charset="0"/>
                <a:ea typeface="Cambria Math" pitchFamily="18" charset="0"/>
              </a:rPr>
              <a:t>distinct (i.e., not equivalent) propositions. </a:t>
            </a:r>
            <a:endParaRPr lang="en-US" dirty="0" smtClean="0"/>
          </a:p>
          <a:p>
            <a:pPr>
              <a:buNone/>
            </a:pPr>
            <a:r>
              <a:rPr lang="en-US" dirty="0" smtClean="0"/>
              <a:t>           </a:t>
            </a:r>
          </a:p>
        </p:txBody>
      </p:sp>
      <p:sp>
        <p:nvSpPr>
          <p:cNvPr id="4" name="Slide Number Placeholder 3"/>
          <p:cNvSpPr>
            <a:spLocks noGrp="1"/>
          </p:cNvSpPr>
          <p:nvPr>
            <p:ph type="sldNum" sz="quarter" idx="12"/>
          </p:nvPr>
        </p:nvSpPr>
        <p:spPr/>
        <p:txBody>
          <a:bodyPr/>
          <a:lstStyle/>
          <a:p>
            <a:fld id="{9CA217EF-0505-4C33-BB20-8A8DF2039023}" type="slidenum">
              <a:rPr lang="en-US" smtClean="0"/>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If                         and                                  , then </a:t>
            </a:r>
          </a:p>
          <a:p>
            <a:endParaRPr lang="en-US" dirty="0" smtClean="0"/>
          </a:p>
          <a:p>
            <a:pPr>
              <a:buNone/>
            </a:pPr>
            <a:r>
              <a:rPr lang="en-US" dirty="0" smtClean="0"/>
              <a:t>     and  </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
        <p:nvSpPr>
          <p:cNvPr id="7" name="Slide Number Placeholder 6"/>
          <p:cNvSpPr>
            <a:spLocks noGrp="1"/>
          </p:cNvSpPr>
          <p:nvPr>
            <p:ph type="sldNum" sz="quarter" idx="12"/>
          </p:nvPr>
        </p:nvSpPr>
        <p:spPr/>
        <p:txBody>
          <a:bodyPr/>
          <a:lstStyle/>
          <a:p>
            <a:fld id="{9CA217EF-0505-4C33-BB20-8A8DF2039023}" type="slidenum">
              <a:rPr lang="en-US" smtClean="0"/>
              <a:pPr/>
              <a:t>290</a:t>
            </a:fld>
            <a:endParaRPr lang="en-US"/>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a:t>
            </a:r>
            <a:r>
              <a:rPr lang="en-US" i="1" dirty="0" smtClean="0"/>
              <a:t>g</a:t>
            </a:r>
            <a:r>
              <a:rPr lang="en-US" dirty="0" smtClean="0"/>
              <a:t> be the function from the set {</a:t>
            </a:r>
            <a:r>
              <a:rPr lang="en-US" i="1" dirty="0" err="1" smtClean="0"/>
              <a:t>a,b,c</a:t>
            </a:r>
            <a:r>
              <a:rPr lang="en-US" dirty="0" smtClean="0"/>
              <a:t>}</a:t>
            </a:r>
            <a:r>
              <a:rPr lang="en-US" i="1" dirty="0" smtClean="0"/>
              <a:t> </a:t>
            </a:r>
            <a:r>
              <a:rPr lang="en-US" dirty="0" smtClean="0"/>
              <a:t>to itself such that </a:t>
            </a:r>
            <a:r>
              <a:rPr lang="en-US" i="1" dirty="0" smtClean="0"/>
              <a:t>g</a:t>
            </a:r>
            <a:r>
              <a:rPr lang="en-US" dirty="0" smtClean="0"/>
              <a:t>(</a:t>
            </a:r>
            <a:r>
              <a:rPr lang="en-US" i="1" dirty="0" smtClean="0"/>
              <a:t>a</a:t>
            </a:r>
            <a:r>
              <a:rPr lang="en-US" dirty="0" smtClean="0"/>
              <a:t>)</a:t>
            </a:r>
            <a:r>
              <a:rPr lang="en-US" i="1" dirty="0" smtClean="0"/>
              <a:t> = b</a:t>
            </a:r>
            <a:r>
              <a:rPr lang="en-US" dirty="0" smtClean="0"/>
              <a:t>, </a:t>
            </a:r>
            <a:r>
              <a:rPr lang="en-US" i="1" dirty="0" smtClean="0"/>
              <a:t>g</a:t>
            </a:r>
            <a:r>
              <a:rPr lang="en-US" dirty="0" smtClean="0"/>
              <a:t>(</a:t>
            </a:r>
            <a:r>
              <a:rPr lang="en-US" i="1" dirty="0" smtClean="0"/>
              <a:t>b</a:t>
            </a:r>
            <a:r>
              <a:rPr lang="en-US" dirty="0" smtClean="0"/>
              <a:t>)</a:t>
            </a:r>
            <a:r>
              <a:rPr lang="en-US" i="1" dirty="0" smtClean="0"/>
              <a:t> = c</a:t>
            </a:r>
            <a:r>
              <a:rPr lang="en-US" dirty="0" smtClean="0"/>
              <a:t>, and </a:t>
            </a:r>
            <a:r>
              <a:rPr lang="en-US" i="1" dirty="0" smtClean="0"/>
              <a:t>g</a:t>
            </a:r>
            <a:r>
              <a:rPr lang="en-US" dirty="0" smtClean="0"/>
              <a:t>(</a:t>
            </a:r>
            <a:r>
              <a:rPr lang="en-US" i="1" dirty="0" smtClean="0"/>
              <a:t>c</a:t>
            </a:r>
            <a:r>
              <a:rPr lang="en-US" dirty="0" smtClean="0"/>
              <a:t>)</a:t>
            </a:r>
            <a:r>
              <a:rPr lang="en-US" i="1" dirty="0" smtClean="0"/>
              <a:t> = a</a:t>
            </a:r>
            <a:r>
              <a:rPr lang="en-US" dirty="0" smtClean="0"/>
              <a:t>. Let  </a:t>
            </a:r>
            <a:r>
              <a:rPr lang="en-US" i="1" dirty="0" smtClean="0"/>
              <a:t>f</a:t>
            </a:r>
            <a:r>
              <a:rPr lang="en-US" dirty="0" smtClean="0"/>
              <a:t> be the function from the set {</a:t>
            </a:r>
            <a:r>
              <a:rPr lang="en-US" i="1" dirty="0" err="1" smtClean="0"/>
              <a:t>a,b,c</a:t>
            </a:r>
            <a:r>
              <a:rPr lang="en-US" dirty="0" smtClean="0"/>
              <a:t>}</a:t>
            </a:r>
            <a:r>
              <a:rPr lang="en-US" i="1" dirty="0" smtClean="0"/>
              <a:t> </a:t>
            </a:r>
            <a:r>
              <a:rPr lang="en-US" dirty="0" smtClean="0"/>
              <a:t>to the set {</a:t>
            </a:r>
            <a:r>
              <a:rPr lang="en-US" dirty="0" smtClean="0">
                <a:latin typeface="Cambria Math" pitchFamily="18" charset="0"/>
                <a:ea typeface="Cambria Math" pitchFamily="18" charset="0"/>
              </a:rPr>
              <a:t>1,2,3</a:t>
            </a:r>
            <a:r>
              <a:rPr lang="en-US" dirty="0" smtClean="0"/>
              <a:t>}</a:t>
            </a:r>
            <a:r>
              <a:rPr lang="en-US" i="1" dirty="0" smtClean="0"/>
              <a:t> </a:t>
            </a:r>
            <a:r>
              <a:rPr lang="en-US" dirty="0" smtClean="0"/>
              <a:t>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and </a:t>
            </a:r>
            <a:r>
              <a:rPr lang="en-US" i="1" dirty="0" smtClean="0"/>
              <a:t>f</a:t>
            </a:r>
            <a:r>
              <a:rPr lang="en-US" dirty="0" smtClean="0"/>
              <a:t>(</a:t>
            </a:r>
            <a:r>
              <a:rPr lang="en-US" i="1" dirty="0" smtClean="0"/>
              <a:t>c</a:t>
            </a:r>
            <a:r>
              <a:rPr lang="en-US" dirty="0" smtClean="0"/>
              <a:t>)</a:t>
            </a:r>
            <a:r>
              <a:rPr lang="en-US" i="1" dirty="0" smtClean="0"/>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dirty="0" smtClean="0"/>
              <a:t>.</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what is the composition of </a:t>
            </a:r>
            <a:r>
              <a:rPr lang="en-US" i="1" dirty="0" smtClean="0"/>
              <a:t>g </a:t>
            </a:r>
            <a:r>
              <a:rPr lang="en-US" dirty="0" smtClean="0"/>
              <a:t>and </a:t>
            </a:r>
            <a:r>
              <a:rPr lang="en-US" i="1" dirty="0" smtClean="0"/>
              <a:t>f</a:t>
            </a:r>
            <a:r>
              <a:rPr lang="en-US" dirty="0" smtClean="0"/>
              <a:t>.</a:t>
            </a:r>
          </a:p>
          <a:p>
            <a:pPr>
              <a:buNone/>
            </a:pPr>
            <a:r>
              <a:rPr lang="en-US" b="1" dirty="0" smtClean="0"/>
              <a:t>    Solution:  </a:t>
            </a:r>
            <a:r>
              <a:rPr lang="en-US" dirty="0" smtClean="0"/>
              <a:t>The composition </a:t>
            </a:r>
            <a:r>
              <a:rPr lang="en-US" i="1" dirty="0" err="1" smtClean="0"/>
              <a:t>f</a:t>
            </a:r>
            <a:r>
              <a:rPr lang="en-US" i="1" dirty="0" err="1" smtClean="0">
                <a:latin typeface="Cambria Math"/>
                <a:ea typeface="Cambria Math"/>
              </a:rPr>
              <a:t>∘g</a:t>
            </a:r>
            <a:r>
              <a:rPr lang="en-US" dirty="0" smtClean="0"/>
              <a:t>  is defined by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2</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1</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3</a:t>
            </a:r>
            <a:r>
              <a:rPr lang="en-US" i="1" dirty="0" smtClean="0">
                <a:latin typeface="Cambria Math"/>
                <a:ea typeface="Cambria Math"/>
              </a:rPr>
              <a:t>.</a:t>
            </a:r>
            <a:r>
              <a:rPr lang="en-US" dirty="0" smtClean="0"/>
              <a:t> </a:t>
            </a:r>
          </a:p>
          <a:p>
            <a:pPr lvl="1">
              <a:buNone/>
            </a:pPr>
            <a:r>
              <a:rPr lang="en-US" dirty="0" smtClean="0"/>
              <a:t>Note that </a:t>
            </a: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is not defined, because the range of </a:t>
            </a:r>
            <a:r>
              <a:rPr lang="en-US" i="1" dirty="0" smtClean="0">
                <a:ea typeface="Cambria Math"/>
              </a:rPr>
              <a:t>f</a:t>
            </a:r>
            <a:r>
              <a:rPr lang="en-US" dirty="0" smtClean="0">
                <a:latin typeface="Cambria Math"/>
                <a:ea typeface="Cambria Math"/>
              </a:rPr>
              <a:t> is not a subset of the domain of </a:t>
            </a:r>
            <a:r>
              <a:rPr lang="en-US" i="1" dirty="0" smtClean="0">
                <a:ea typeface="Cambria Math"/>
              </a:rPr>
              <a:t>g</a:t>
            </a:r>
            <a:r>
              <a:rPr lang="en-US" dirty="0" smtClean="0">
                <a:latin typeface="Cambria Math"/>
                <a:ea typeface="Cambria Math"/>
              </a:rPr>
              <a:t>. </a:t>
            </a:r>
            <a:endParaRPr lang="en-US" dirty="0" smtClean="0"/>
          </a:p>
          <a:p>
            <a:pPr lvl="1"/>
            <a:endParaRPr lang="en-US" dirty="0" smtClean="0"/>
          </a:p>
          <a:p>
            <a:pPr lvl="1"/>
            <a:endParaRPr lang="en-US" dirty="0" smtClean="0"/>
          </a:p>
          <a:p>
            <a:pPr lvl="1"/>
            <a:endParaRPr lang="en-US" dirty="0" smtClean="0"/>
          </a:p>
          <a:p>
            <a:endParaRPr lang="en-US" dirty="0" smtClean="0"/>
          </a:p>
          <a:p>
            <a:endParaRPr lang="en-US" b="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291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f and g be functions from the set of integers to the set of integers defined by  </a:t>
            </a:r>
            <a:r>
              <a:rPr lang="en-US" i="1" dirty="0" smtClean="0"/>
              <a:t>f</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2</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g</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3</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2</a:t>
            </a:r>
            <a:r>
              <a:rPr lang="en-US" dirty="0" smtClean="0"/>
              <a:t>. </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also the composition of </a:t>
            </a:r>
            <a:r>
              <a:rPr lang="en-US" i="1" dirty="0" smtClean="0"/>
              <a:t>g</a:t>
            </a:r>
            <a:r>
              <a:rPr lang="en-US" dirty="0" smtClean="0"/>
              <a:t> and </a:t>
            </a:r>
            <a:r>
              <a:rPr lang="en-US" i="1" dirty="0" smtClean="0"/>
              <a:t>f </a:t>
            </a:r>
            <a:r>
              <a:rPr lang="en-US" dirty="0" smtClean="0"/>
              <a:t>?</a:t>
            </a:r>
          </a:p>
          <a:p>
            <a:pPr>
              <a:buNone/>
            </a:pPr>
            <a:r>
              <a:rPr lang="en-US" b="1" dirty="0" smtClean="0"/>
              <a:t>     Solution:</a:t>
            </a:r>
            <a:endParaRPr lang="en-US" dirty="0" smtClean="0"/>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(3</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2(3</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+ 3</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a:t>
            </a:r>
            <a:endParaRPr lang="en-US" dirty="0" smtClean="0"/>
          </a:p>
          <a:p>
            <a:pPr lvl="1">
              <a:buNone/>
            </a:pP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a:t>
            </a:r>
            <a:r>
              <a:rPr lang="en-US" i="1" dirty="0" smtClean="0">
                <a:latin typeface="Cambria Math"/>
                <a:ea typeface="Cambria Math"/>
              </a:rPr>
              <a:t>f</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(2</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+ 3) = 3(2</a:t>
            </a:r>
            <a:r>
              <a:rPr lang="en-US" i="1" dirty="0" smtClean="0">
                <a:ea typeface="Cambria Math"/>
              </a:rPr>
              <a:t>x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3)</a:t>
            </a:r>
            <a:r>
              <a:rPr lang="en-US" i="1" dirty="0" smtClean="0">
                <a:latin typeface="Cambria Math"/>
                <a:ea typeface="Cambria Math"/>
              </a:rPr>
              <a:t> </a:t>
            </a:r>
            <a:r>
              <a:rPr lang="en-US" dirty="0" smtClean="0">
                <a:latin typeface="Cambria Math"/>
                <a:ea typeface="Cambria Math"/>
              </a:rPr>
              <a:t>+ 2</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+ 11</a:t>
            </a:r>
            <a:r>
              <a:rPr lang="en-US" dirty="0" smtClean="0"/>
              <a:t> </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292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of Functions</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f</a:t>
            </a:r>
            <a:r>
              <a:rPr lang="en-US" dirty="0" smtClean="0"/>
              <a:t> be a function from the set </a:t>
            </a:r>
            <a:r>
              <a:rPr lang="en-US" i="1" dirty="0" smtClean="0"/>
              <a:t>A</a:t>
            </a:r>
            <a:r>
              <a:rPr lang="en-US" dirty="0" smtClean="0"/>
              <a:t> to the set </a:t>
            </a:r>
            <a:r>
              <a:rPr lang="en-US" i="1" dirty="0" smtClean="0"/>
              <a:t>B</a:t>
            </a:r>
            <a:r>
              <a:rPr lang="en-US" dirty="0" smtClean="0"/>
              <a:t>. The </a:t>
            </a:r>
            <a:r>
              <a:rPr lang="en-US" i="1" dirty="0" smtClean="0"/>
              <a:t>graph</a:t>
            </a:r>
            <a:r>
              <a:rPr lang="en-US" dirty="0" smtClean="0"/>
              <a:t> of the function </a:t>
            </a:r>
            <a:r>
              <a:rPr lang="en-US" i="1" dirty="0" smtClean="0"/>
              <a:t>f</a:t>
            </a:r>
            <a:r>
              <a:rPr lang="en-US" dirty="0" smtClean="0"/>
              <a:t> is the set of ordered pairs   </a:t>
            </a:r>
            <a:r>
              <a:rPr lang="en-US" dirty="0" smtClean="0">
                <a:latin typeface="Cambria Math" pitchFamily="18" charset="0"/>
                <a:ea typeface="Cambria Math" pitchFamily="18" charset="0"/>
              </a:rPr>
              <a:t>{(</a:t>
            </a:r>
            <a:r>
              <a:rPr lang="en-US" i="1" dirty="0" err="1" smtClean="0">
                <a:ea typeface="Cambria Math" pitchFamily="18" charset="0"/>
              </a:rPr>
              <a:t>a,b</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a:t>
            </a:r>
            <a:r>
              <a:rPr lang="en-US" i="1" dirty="0" smtClean="0">
                <a:latin typeface="Cambria Math"/>
                <a:ea typeface="Cambria Math"/>
              </a:rPr>
              <a:t>A</a:t>
            </a:r>
            <a:r>
              <a:rPr lang="en-US" dirty="0" smtClean="0">
                <a:latin typeface="Cambria Math"/>
                <a:ea typeface="Cambria Math"/>
              </a:rPr>
              <a:t> and </a:t>
            </a:r>
            <a:r>
              <a:rPr lang="en-US" i="1" dirty="0" smtClean="0">
                <a:ea typeface="Cambria Math"/>
              </a:rPr>
              <a:t>f</a:t>
            </a:r>
            <a:r>
              <a:rPr lang="en-US" dirty="0" smtClean="0">
                <a:latin typeface="Cambria Math"/>
                <a:ea typeface="Cambria Math"/>
              </a:rPr>
              <a:t>(</a:t>
            </a:r>
            <a:r>
              <a:rPr lang="en-US" i="1" dirty="0" smtClean="0">
                <a:ea typeface="Cambria Math"/>
              </a:rPr>
              <a:t>a</a:t>
            </a:r>
            <a:r>
              <a:rPr lang="en-US" dirty="0" smtClean="0">
                <a:latin typeface="Cambria Math"/>
                <a:ea typeface="Cambria Math"/>
              </a:rPr>
              <a:t>) = </a:t>
            </a:r>
            <a:r>
              <a:rPr lang="en-US" i="1" dirty="0" smtClean="0">
                <a:ea typeface="Cambria Math"/>
              </a:rPr>
              <a:t>b</a:t>
            </a:r>
            <a:r>
              <a:rPr lang="en-US" dirty="0" smtClean="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n</a:t>
            </a:r>
            <a:r>
              <a:rPr lang="en-US" sz="2400" dirty="0" smtClean="0"/>
              <a:t>) = </a:t>
            </a:r>
            <a:r>
              <a:rPr lang="en-US" sz="2400" dirty="0" smtClean="0">
                <a:latin typeface="Cambria Math" pitchFamily="18" charset="0"/>
                <a:ea typeface="Cambria Math" pitchFamily="18" charset="0"/>
              </a:rPr>
              <a:t>2</a:t>
            </a:r>
            <a:r>
              <a:rPr lang="en-US" sz="2400" i="1" dirty="0" smtClean="0"/>
              <a:t>n</a:t>
            </a:r>
            <a:r>
              <a:rPr lang="en-US" sz="2400" dirty="0" smtClean="0"/>
              <a:t> </a:t>
            </a:r>
            <a:r>
              <a:rPr lang="en-US" sz="2400" dirty="0" smtClean="0">
                <a:latin typeface="Cambria Math" pitchFamily="18" charset="0"/>
                <a:ea typeface="Cambria Math" pitchFamily="18" charset="0"/>
              </a:rPr>
              <a:t>+ 1 </a:t>
            </a:r>
          </a:p>
          <a:p>
            <a:r>
              <a:rPr lang="en-US" sz="2400" dirty="0" smtClean="0"/>
              <a:t>    from Z to Z</a:t>
            </a:r>
            <a:endParaRPr lang="en-US" sz="2400" dirty="0"/>
          </a:p>
        </p:txBody>
      </p:sp>
      <p:sp>
        <p:nvSpPr>
          <p:cNvPr id="7" name="TextBox 6"/>
          <p:cNvSpPr txBox="1"/>
          <p:nvPr/>
        </p:nvSpPr>
        <p:spPr>
          <a:xfrm>
            <a:off x="4724400" y="57912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x</a:t>
            </a:r>
            <a:r>
              <a:rPr lang="en-US" sz="2400" dirty="0" smtClean="0"/>
              <a:t>) = </a:t>
            </a:r>
            <a:r>
              <a:rPr lang="en-US" sz="2400" i="1" dirty="0" smtClean="0"/>
              <a:t>x</a:t>
            </a:r>
            <a:r>
              <a:rPr lang="en-US" sz="2400" baseline="30000" dirty="0" smtClean="0">
                <a:latin typeface="Cambria Math" pitchFamily="18" charset="0"/>
                <a:ea typeface="Cambria Math" pitchFamily="18" charset="0"/>
              </a:rPr>
              <a:t>2</a:t>
            </a:r>
            <a:r>
              <a:rPr lang="en-US" sz="2400" dirty="0" smtClean="0"/>
              <a:t> </a:t>
            </a:r>
          </a:p>
          <a:p>
            <a:r>
              <a:rPr lang="en-US" sz="2400" dirty="0" smtClean="0"/>
              <a:t>    from Z to Z</a:t>
            </a:r>
            <a:endParaRPr lang="en-US" sz="2400" dirty="0"/>
          </a:p>
        </p:txBody>
      </p:sp>
      <p:sp>
        <p:nvSpPr>
          <p:cNvPr id="8" name="Slide Number Placeholder 7"/>
          <p:cNvSpPr>
            <a:spLocks noGrp="1"/>
          </p:cNvSpPr>
          <p:nvPr>
            <p:ph type="sldNum" sz="quarter" idx="12"/>
          </p:nvPr>
        </p:nvSpPr>
        <p:spPr/>
        <p:txBody>
          <a:bodyPr/>
          <a:lstStyle/>
          <a:p>
            <a:fld id="{9CA217EF-0505-4C33-BB20-8A8DF2039023}" type="slidenum">
              <a:rPr lang="en-US" smtClean="0"/>
              <a:pPr/>
              <a:t>293</a:t>
            </a:fld>
            <a:endParaRPr lang="en-US"/>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Important Functions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i="1" dirty="0" smtClean="0"/>
              <a:t>floor</a:t>
            </a:r>
            <a:r>
              <a:rPr lang="en-US" dirty="0" smtClean="0"/>
              <a:t> function, denoted</a:t>
            </a:r>
          </a:p>
          <a:p>
            <a:endParaRPr lang="en-US" dirty="0" smtClean="0"/>
          </a:p>
          <a:p>
            <a:pPr>
              <a:buNone/>
            </a:pPr>
            <a:r>
              <a:rPr lang="en-US" dirty="0" smtClean="0"/>
              <a:t>  is the largest integer less than or equal to </a:t>
            </a:r>
            <a:r>
              <a:rPr lang="en-US" i="1" dirty="0" smtClean="0"/>
              <a:t>x</a:t>
            </a:r>
            <a:r>
              <a:rPr lang="en-US" dirty="0" smtClean="0"/>
              <a:t>.</a:t>
            </a:r>
          </a:p>
          <a:p>
            <a:endParaRPr lang="en-US" dirty="0" smtClean="0"/>
          </a:p>
          <a:p>
            <a:r>
              <a:rPr lang="en-US" dirty="0" smtClean="0"/>
              <a:t>The </a:t>
            </a:r>
            <a:r>
              <a:rPr lang="en-US" i="1" dirty="0" smtClean="0"/>
              <a:t>ceiling </a:t>
            </a:r>
            <a:r>
              <a:rPr lang="en-US" dirty="0" smtClean="0"/>
              <a:t>function, denoted</a:t>
            </a:r>
          </a:p>
          <a:p>
            <a:endParaRPr lang="en-US" dirty="0" smtClean="0"/>
          </a:p>
          <a:p>
            <a:pPr>
              <a:buNone/>
            </a:pPr>
            <a:r>
              <a:rPr lang="en-US" dirty="0" smtClean="0"/>
              <a:t>  is the smallest integer greater than or  equal to </a:t>
            </a:r>
            <a:r>
              <a:rPr lang="en-US" i="1" dirty="0" smtClean="0"/>
              <a:t>x</a:t>
            </a:r>
            <a:endParaRPr lang="en-US" i="1" dirty="0"/>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436495"/>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r>
              <a:rPr lang="en-US" sz="2400" b="1" dirty="0" smtClean="0"/>
              <a:t>Example:</a:t>
            </a:r>
            <a:endParaRPr lang="en-US" sz="2400" b="1" dirty="0"/>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
        <p:nvSpPr>
          <p:cNvPr id="9" name="Slide Number Placeholder 8"/>
          <p:cNvSpPr>
            <a:spLocks noGrp="1"/>
          </p:cNvSpPr>
          <p:nvPr>
            <p:ph type="sldNum" sz="quarter" idx="12"/>
          </p:nvPr>
        </p:nvSpPr>
        <p:spPr/>
        <p:txBody>
          <a:bodyPr/>
          <a:lstStyle/>
          <a:p>
            <a:fld id="{9CA217EF-0505-4C33-BB20-8A8DF2039023}" type="slidenum">
              <a:rPr lang="en-US" smtClean="0"/>
              <a:pPr/>
              <a:t>294</a:t>
            </a:fld>
            <a:endParaRPr lang="en-US"/>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r>
              <a:rPr lang="en-US" sz="2400" dirty="0" smtClean="0"/>
              <a:t>Graph of (a) Floor and (b) Ceiling Functions </a:t>
            </a:r>
          </a:p>
          <a:p>
            <a:r>
              <a:rPr lang="en-US" sz="2400" dirty="0" smtClean="0"/>
              <a:t>    </a:t>
            </a:r>
            <a:endParaRPr lang="en-US" sz="2400"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295</a:t>
            </a:fld>
            <a:endParaRPr lang="en-US"/>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
        <p:nvSpPr>
          <p:cNvPr id="3" name="Slide Number Placeholder 2"/>
          <p:cNvSpPr>
            <a:spLocks noGrp="1"/>
          </p:cNvSpPr>
          <p:nvPr>
            <p:ph type="sldNum" sz="quarter" idx="12"/>
          </p:nvPr>
        </p:nvSpPr>
        <p:spPr/>
        <p:txBody>
          <a:bodyPr/>
          <a:lstStyle/>
          <a:p>
            <a:fld id="{9CA217EF-0505-4C33-BB20-8A8DF2039023}" type="slidenum">
              <a:rPr lang="en-US" smtClean="0"/>
              <a:pPr/>
              <a:t>296</a:t>
            </a:fld>
            <a:endParaRPr lang="en-US"/>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Properties of Functions </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Prove that x is a real number, then</a:t>
            </a:r>
          </a:p>
          <a:p>
            <a:pPr>
              <a:buNone/>
            </a:pPr>
            <a:r>
              <a:rPr lang="en-US" dirty="0" smtClean="0">
                <a:latin typeface="Cambria Math"/>
                <a:ea typeface="Cambria Math"/>
              </a:rPr>
              <a:t>                          ⌊2</a:t>
            </a:r>
            <a:r>
              <a:rPr lang="en-US" i="1" dirty="0" smtClean="0">
                <a:latin typeface="Cambria Math"/>
                <a:ea typeface="Cambria Math"/>
              </a:rPr>
              <a:t>x</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a:t>
            </a:r>
          </a:p>
          <a:p>
            <a:pPr>
              <a:buNone/>
            </a:pPr>
            <a:r>
              <a:rPr lang="en-US" b="1" dirty="0" smtClean="0"/>
              <a:t>    Solution</a:t>
            </a:r>
            <a:r>
              <a:rPr lang="en-US" dirty="0" smtClean="0"/>
              <a:t>: Let </a:t>
            </a:r>
            <a:r>
              <a:rPr lang="en-US" i="1" dirty="0" smtClean="0"/>
              <a:t>x</a:t>
            </a:r>
            <a:r>
              <a:rPr lang="en-US" dirty="0" smtClean="0"/>
              <a:t> = </a:t>
            </a:r>
            <a:r>
              <a:rPr lang="en-US" i="1" dirty="0" smtClean="0"/>
              <a:t>n</a:t>
            </a:r>
            <a:r>
              <a:rPr lang="en-US" dirty="0" smtClean="0"/>
              <a:t> + </a:t>
            </a:r>
            <a:r>
              <a:rPr lang="el-GR" dirty="0" smtClean="0">
                <a:latin typeface="Cambria Math"/>
                <a:ea typeface="Cambria Math"/>
              </a:rPr>
              <a:t>ε</a:t>
            </a:r>
            <a:r>
              <a:rPr lang="en-US" dirty="0" smtClean="0">
                <a:latin typeface="Cambria Math"/>
                <a:ea typeface="Cambria Math"/>
              </a:rPr>
              <a:t>, </a:t>
            </a:r>
            <a:r>
              <a:rPr lang="en-US" dirty="0" smtClean="0">
                <a:ea typeface="Cambria Math"/>
              </a:rPr>
              <a:t>where </a:t>
            </a:r>
            <a:r>
              <a:rPr lang="en-US" i="1" dirty="0" smtClean="0">
                <a:ea typeface="Cambria Math"/>
              </a:rPr>
              <a:t>n</a:t>
            </a:r>
            <a:r>
              <a:rPr lang="en-US" dirty="0" smtClean="0">
                <a:ea typeface="Cambria Math"/>
              </a:rPr>
              <a:t> is an integer and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&lt; 1</a:t>
            </a:r>
            <a:r>
              <a:rPr lang="en-US" dirty="0" smtClean="0">
                <a:latin typeface="Cambria Math"/>
                <a:ea typeface="Cambria Math"/>
              </a:rPr>
              <a:t>. </a:t>
            </a:r>
          </a:p>
          <a:p>
            <a:pPr>
              <a:buNone/>
            </a:pPr>
            <a:r>
              <a:rPr lang="en-US" i="1" dirty="0" smtClean="0">
                <a:latin typeface="Cambria Math"/>
                <a:ea typeface="Cambria Math"/>
              </a:rPr>
              <a:t>  Case 1:   </a:t>
            </a:r>
            <a:r>
              <a:rPr lang="en-US" dirty="0" smtClean="0">
                <a:latin typeface="Cambria Math"/>
                <a:ea typeface="Cambria Math"/>
              </a:rPr>
              <a:t> </a:t>
            </a:r>
            <a:r>
              <a:rPr lang="el-GR" dirty="0" smtClean="0">
                <a:latin typeface="Cambria Math"/>
                <a:ea typeface="Cambria Math"/>
              </a:rPr>
              <a:t>ε </a:t>
            </a:r>
            <a:r>
              <a:rPr lang="en-US" dirty="0" smtClean="0">
                <a:latin typeface="Cambria Math"/>
                <a:ea typeface="Cambria Math"/>
              </a:rPr>
              <a:t>&lt; ½</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a:ea typeface="Cambria Math"/>
              </a:rPr>
              <a:t>ε</a:t>
            </a:r>
            <a:r>
              <a:rPr lang="en-US" dirty="0" smtClean="0">
                <a:latin typeface="Cambria Math"/>
                <a:ea typeface="Cambria Math"/>
              </a:rPr>
              <a:t>  and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since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a:t>
            </a:r>
            <a:r>
              <a:rPr lang="en-US" dirty="0" smtClean="0">
                <a:latin typeface="Cambria Math" pitchFamily="18" charset="0"/>
                <a:ea typeface="Cambria Math" pitchFamily="18" charset="0"/>
              </a:rPr>
              <a:t>2</a:t>
            </a:r>
            <a:r>
              <a:rPr lang="el-GR" dirty="0" smtClean="0">
                <a:latin typeface="Cambria Math"/>
                <a:ea typeface="Cambria Math"/>
              </a:rPr>
              <a:t>ε</a:t>
            </a:r>
            <a:r>
              <a:rPr lang="en-US" dirty="0" smtClean="0">
                <a:latin typeface="Cambria Math"/>
                <a:ea typeface="Cambria Math"/>
              </a:rPr>
              <a:t>&lt; 1.</a:t>
            </a: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since</a:t>
            </a:r>
            <a:r>
              <a:rPr lang="en-US" i="1" dirty="0" smtClean="0">
                <a:latin typeface="Cambria Math"/>
                <a:ea typeface="Cambria Math"/>
              </a:rPr>
              <a:t> x</a:t>
            </a:r>
            <a:r>
              <a:rPr lang="en-US" dirty="0" smtClean="0">
                <a:latin typeface="Cambria Math"/>
                <a:ea typeface="Cambria Math"/>
              </a:rPr>
              <a:t> + ½ = </a:t>
            </a:r>
            <a:r>
              <a:rPr lang="en-US" i="1" dirty="0" smtClean="0">
                <a:latin typeface="Cambria Math"/>
                <a:ea typeface="Cambria Math"/>
              </a:rPr>
              <a:t>n</a:t>
            </a:r>
            <a:r>
              <a:rPr lang="en-US" dirty="0" smtClean="0">
                <a:latin typeface="Cambria Math"/>
                <a:ea typeface="Cambria Math"/>
              </a:rPr>
              <a:t> + (</a:t>
            </a:r>
            <a:r>
              <a:rPr lang="en-US" dirty="0" smtClean="0">
                <a:latin typeface="Cambria Math" pitchFamily="18" charset="0"/>
                <a:ea typeface="Cambria Math" pitchFamily="18" charset="0"/>
              </a:rPr>
              <a:t>1/2</a:t>
            </a:r>
            <a:r>
              <a:rPr lang="en-US" dirty="0" smtClean="0">
                <a:latin typeface="Cambria Math"/>
                <a:ea typeface="Cambria Math"/>
              </a:rPr>
              <a:t> +</a:t>
            </a:r>
            <a:r>
              <a:rPr lang="el-GR" dirty="0" smtClean="0">
                <a:latin typeface="Cambria Math"/>
                <a:ea typeface="Cambria Math"/>
              </a:rPr>
              <a:t> ε</a:t>
            </a:r>
            <a:r>
              <a:rPr lang="en-US" dirty="0" smtClean="0">
                <a:latin typeface="Cambria Math"/>
                <a:ea typeface="Cambria Math"/>
              </a:rPr>
              <a:t> ) and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½ +</a:t>
            </a:r>
            <a:r>
              <a:rPr lang="el-GR" dirty="0" smtClean="0">
                <a:latin typeface="Cambria Math"/>
                <a:ea typeface="Cambria Math"/>
              </a:rPr>
              <a:t>ε</a:t>
            </a:r>
            <a:r>
              <a:rPr lang="en-US" dirty="0" smtClean="0">
                <a:latin typeface="Cambria Math"/>
                <a:ea typeface="Cambria Math"/>
              </a:rPr>
              <a:t> &lt; 1.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a:t>
            </a:r>
            <a:endParaRPr lang="en-US" dirty="0" smtClean="0">
              <a:ea typeface="Cambria Math"/>
            </a:endParaRPr>
          </a:p>
          <a:p>
            <a:pPr>
              <a:buNone/>
            </a:pPr>
            <a:r>
              <a:rPr lang="en-US" dirty="0" smtClean="0">
                <a:latin typeface="Cambria Math"/>
                <a:ea typeface="Cambria Math"/>
              </a:rPr>
              <a:t>  </a:t>
            </a:r>
            <a:r>
              <a:rPr lang="en-US" i="1" dirty="0" smtClean="0">
                <a:latin typeface="Cambria Math"/>
                <a:ea typeface="Cambria Math"/>
              </a:rPr>
              <a:t>Case 2:     </a:t>
            </a:r>
            <a:r>
              <a:rPr lang="en-US" dirty="0" smtClean="0">
                <a:latin typeface="Cambria Math"/>
                <a:ea typeface="Cambria Math"/>
              </a:rPr>
              <a:t> </a:t>
            </a:r>
            <a:r>
              <a:rPr lang="el-GR" dirty="0" smtClean="0">
                <a:latin typeface="Cambria Math"/>
                <a:ea typeface="Cambria Math"/>
              </a:rPr>
              <a:t>ε</a:t>
            </a:r>
            <a:r>
              <a:rPr lang="en-US" dirty="0" smtClean="0">
                <a:latin typeface="Cambria Math"/>
                <a:ea typeface="Cambria Math"/>
              </a:rPr>
              <a:t> ≥ ½ </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pitchFamily="18" charset="0"/>
                <a:ea typeface="Cambria Math" pitchFamily="18" charset="0"/>
              </a:rPr>
              <a:t>ε</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+(2</a:t>
            </a:r>
            <a:r>
              <a:rPr lang="el-GR" dirty="0" smtClean="0">
                <a:latin typeface="Cambria Math"/>
                <a:ea typeface="Cambria Math"/>
              </a:rPr>
              <a:t>ε</a:t>
            </a:r>
            <a:r>
              <a:rPr lang="en-US" dirty="0" smtClean="0">
                <a:latin typeface="Cambria Math"/>
                <a:ea typeface="Cambria Math"/>
              </a:rPr>
              <a:t>  − 1)  and ⌊2</a:t>
            </a:r>
            <a:r>
              <a:rPr lang="en-US" i="1" dirty="0" smtClean="0">
                <a:latin typeface="Cambria Math"/>
                <a:ea typeface="Cambria Math"/>
              </a:rPr>
              <a:t>x</a:t>
            </a:r>
            <a:r>
              <a:rPr lang="en-US" dirty="0" smtClean="0">
                <a:latin typeface="Cambria Math"/>
                <a:ea typeface="Cambria Math"/>
              </a:rPr>
              <a:t>⌋ =2</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2</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 - 1&lt; 1. </a:t>
            </a:r>
            <a:endParaRPr lang="en-US" dirty="0" smtClean="0">
              <a:latin typeface="Cambria Math"/>
              <a:ea typeface="Cambria Math"/>
            </a:endParaRP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 </a:t>
            </a:r>
            <a:r>
              <a:rPr lang="en-US" i="1" dirty="0" smtClean="0">
                <a:latin typeface="Cambria Math"/>
                <a:ea typeface="Cambria Math"/>
              </a:rPr>
              <a:t>n</a:t>
            </a:r>
            <a:r>
              <a:rPr lang="en-US" dirty="0" smtClean="0">
                <a:latin typeface="Cambria Math"/>
                <a:ea typeface="Cambria Math"/>
              </a:rPr>
              <a:t> + (1/2 +</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a:t>
            </a:r>
            <a:r>
              <a:rPr lang="en-US" dirty="0" smtClean="0">
                <a:latin typeface="Cambria Math"/>
                <a:ea typeface="Cambria Math"/>
              </a:rPr>
              <a:t>⌋ = ⌊ </a:t>
            </a:r>
            <a:r>
              <a:rPr lang="en-US" i="1" dirty="0" smtClean="0">
                <a:latin typeface="Cambria Math"/>
                <a:ea typeface="Cambria Math"/>
              </a:rPr>
              <a:t>n</a:t>
            </a:r>
            <a:r>
              <a:rPr lang="en-US" dirty="0" smtClean="0">
                <a:latin typeface="Cambria Math"/>
                <a:ea typeface="Cambria Math"/>
              </a:rPr>
              <a:t> + 1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1/2&lt; 1</a:t>
            </a:r>
            <a:r>
              <a:rPr lang="en-US" dirty="0" smtClean="0">
                <a:latin typeface="Cambria Math"/>
                <a:ea typeface="Cambria Math"/>
              </a:rPr>
              <a:t>.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 2</a:t>
            </a:r>
            <a:r>
              <a:rPr lang="en-US" i="1" dirty="0" smtClean="0">
                <a:latin typeface="Cambria Math"/>
                <a:ea typeface="Cambria Math"/>
              </a:rPr>
              <a:t>n</a:t>
            </a:r>
            <a:r>
              <a:rPr lang="en-US" dirty="0" smtClean="0">
                <a:latin typeface="Cambria Math"/>
                <a:ea typeface="Cambria Math"/>
              </a:rPr>
              <a:t> + 1.           </a:t>
            </a:r>
            <a:endParaRPr lang="en-US" dirty="0" smtClean="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297</a:t>
            </a:fld>
            <a:endParaRPr lang="en-US"/>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Factorial Function </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  </a:t>
            </a:r>
            <a:r>
              <a:rPr lang="en-US" dirty="0" smtClean="0"/>
              <a:t>f:</a:t>
            </a:r>
            <a:r>
              <a:rPr lang="en-US" b="1" dirty="0" smtClean="0"/>
              <a:t> N </a:t>
            </a:r>
            <a:r>
              <a:rPr lang="en-US" b="1" dirty="0" smtClean="0">
                <a:latin typeface="Cambria Math"/>
                <a:ea typeface="Cambria Math"/>
                <a:sym typeface="Wingdings" pitchFamily="2" charset="2"/>
              </a:rPr>
              <a:t>→</a:t>
            </a:r>
            <a:r>
              <a:rPr lang="en-US" b="1" dirty="0" smtClean="0">
                <a:sym typeface="Wingdings" pitchFamily="2" charset="2"/>
              </a:rPr>
              <a:t> Z</a:t>
            </a:r>
            <a:r>
              <a:rPr lang="en-US" b="1" baseline="30000" dirty="0" smtClean="0">
                <a:sym typeface="Wingdings" pitchFamily="2" charset="2"/>
              </a:rPr>
              <a:t>+</a:t>
            </a:r>
            <a:r>
              <a:rPr lang="en-US" b="1" dirty="0" smtClean="0">
                <a:sym typeface="Wingdings" pitchFamily="2" charset="2"/>
              </a:rPr>
              <a:t> , </a:t>
            </a:r>
            <a:r>
              <a:rPr lang="en-US" dirty="0" smtClean="0">
                <a:sym typeface="Wingdings" pitchFamily="2" charset="2"/>
              </a:rPr>
              <a:t>denoted by </a:t>
            </a:r>
            <a:r>
              <a:rPr lang="en-US" i="1" dirty="0" smtClean="0">
                <a:sym typeface="Wingdings" pitchFamily="2" charset="2"/>
              </a:rPr>
              <a:t>f</a:t>
            </a:r>
            <a:r>
              <a:rPr lang="en-US" dirty="0" smtClean="0">
                <a:sym typeface="Wingdings" pitchFamily="2" charset="2"/>
              </a:rPr>
              <a:t>(</a:t>
            </a:r>
            <a:r>
              <a:rPr lang="en-US" i="1" dirty="0" smtClean="0">
                <a:sym typeface="Wingdings" pitchFamily="2" charset="2"/>
              </a:rPr>
              <a:t>n</a:t>
            </a:r>
            <a:r>
              <a:rPr lang="en-US" dirty="0" smtClean="0">
                <a:sym typeface="Wingdings" pitchFamily="2" charset="2"/>
              </a:rPr>
              <a:t>) = </a:t>
            </a:r>
            <a:r>
              <a:rPr lang="en-US" i="1" dirty="0" smtClean="0">
                <a:sym typeface="Wingdings" pitchFamily="2" charset="2"/>
              </a:rPr>
              <a:t>n</a:t>
            </a:r>
            <a:r>
              <a:rPr lang="en-US" dirty="0" smtClean="0">
                <a:sym typeface="Wingdings" pitchFamily="2" charset="2"/>
              </a:rPr>
              <a:t>! is the product of the first </a:t>
            </a:r>
            <a:r>
              <a:rPr lang="en-US" i="1" dirty="0" smtClean="0">
                <a:sym typeface="Wingdings" pitchFamily="2" charset="2"/>
              </a:rPr>
              <a:t>n</a:t>
            </a:r>
            <a:r>
              <a:rPr lang="en-US" dirty="0" smtClean="0">
                <a:sym typeface="Wingdings" pitchFamily="2" charset="2"/>
              </a:rPr>
              <a:t> positive integers when </a:t>
            </a:r>
            <a:r>
              <a:rPr lang="en-US" i="1" dirty="0" smtClean="0">
                <a:sym typeface="Wingdings" pitchFamily="2" charset="2"/>
              </a:rPr>
              <a:t>n</a:t>
            </a:r>
            <a:r>
              <a:rPr lang="en-US" dirty="0" smtClean="0">
                <a:sym typeface="Wingdings" pitchFamily="2" charset="2"/>
              </a:rPr>
              <a:t> is a nonnegative integer.</a:t>
            </a:r>
            <a:endParaRPr lang="en-US" baseline="30000" dirty="0" smtClean="0">
              <a:sym typeface="Wingdings" pitchFamily="2" charset="2"/>
            </a:endParaRPr>
          </a:p>
          <a:p>
            <a:pPr>
              <a:buNone/>
            </a:pP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ea typeface="Cambria Math" pitchFamily="18" charset="0"/>
                <a:sym typeface="Wingdings" pitchFamily="2" charset="2"/>
              </a:rPr>
              <a:t>(</a:t>
            </a:r>
            <a:r>
              <a:rPr lang="en-US" sz="2800" i="1" baseline="30000" dirty="0" smtClean="0">
                <a:ea typeface="Cambria Math" pitchFamily="18" charset="0"/>
                <a:sym typeface="Wingdings" pitchFamily="2" charset="2"/>
              </a:rPr>
              <a:t>n</a:t>
            </a:r>
            <a:r>
              <a:rPr lang="en-US" sz="2800" baseline="30000" dirty="0" smtClean="0">
                <a:ea typeface="Cambria Math" pitchFamily="18" charset="0"/>
                <a:sym typeface="Wingdings" pitchFamily="2" charset="2"/>
              </a:rPr>
              <a:t>)</a:t>
            </a:r>
            <a:r>
              <a:rPr lang="en-US" sz="2800" baseline="30000" dirty="0" smtClean="0">
                <a:latin typeface="Cambria Math" pitchFamily="18" charset="0"/>
                <a:ea typeface="Cambria Math" pitchFamily="18" charset="0"/>
                <a:sym typeface="Wingdings" pitchFamily="2" charset="2"/>
              </a:rPr>
              <a:t> = 1 </a:t>
            </a:r>
            <a:r>
              <a:rPr lang="en-US" sz="2800" baseline="30000" dirty="0" smtClean="0">
                <a:latin typeface="Cambria Math"/>
                <a:ea typeface="Cambria Math"/>
                <a:sym typeface="Wingdings" pitchFamily="2" charset="2"/>
              </a:rPr>
              <a:t>∙ 2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 1)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(0)  = 0! = 1</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dirty="0" smtClean="0">
                <a:latin typeface="Cambria Math" pitchFamily="18" charset="0"/>
                <a:ea typeface="Cambria Math" pitchFamily="18" charset="0"/>
                <a:sym typeface="Wingdings" pitchFamily="2" charset="2"/>
              </a:rPr>
              <a:t>  </a:t>
            </a:r>
            <a:r>
              <a:rPr lang="en-US" sz="2800" b="1" dirty="0" smtClean="0">
                <a:sym typeface="Wingdings" pitchFamily="2" charset="2"/>
              </a:rPr>
              <a:t>Examples:</a:t>
            </a:r>
          </a:p>
          <a:p>
            <a:pPr>
              <a:buNone/>
            </a:pPr>
            <a:r>
              <a:rPr lang="en-US" sz="2800" b="1"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(1) = 1!  = 1</a:t>
            </a: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(2) = 2! =  1 </a:t>
            </a:r>
            <a:r>
              <a:rPr lang="en-US" sz="2800" baseline="30000" dirty="0" smtClean="0">
                <a:latin typeface="Cambria Math"/>
                <a:ea typeface="Cambria Math"/>
                <a:sym typeface="Wingdings" pitchFamily="2" charset="2"/>
              </a:rPr>
              <a:t>∙ 2 = 2</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(6)  = 6! =  1 </a:t>
            </a:r>
            <a:r>
              <a:rPr lang="en-US" sz="2800" baseline="30000" dirty="0" smtClean="0">
                <a:latin typeface="Cambria Math"/>
                <a:ea typeface="Cambria Math"/>
                <a:sym typeface="Wingdings" pitchFamily="2" charset="2"/>
              </a:rPr>
              <a:t>∙ 2 ∙ 3∙ 4∙ 5</a:t>
            </a:r>
            <a:r>
              <a:rPr lang="en-US" sz="2800" dirty="0" smtClean="0">
                <a:latin typeface="Cambria Math"/>
                <a:ea typeface="Cambria Math"/>
                <a:sym typeface="Wingdings" pitchFamily="2" charset="2"/>
              </a:rPr>
              <a:t> </a:t>
            </a:r>
            <a:r>
              <a:rPr lang="en-US" sz="2800" baseline="30000" dirty="0" smtClean="0">
                <a:latin typeface="Cambria Math"/>
                <a:ea typeface="Cambria Math"/>
                <a:sym typeface="Wingdings" pitchFamily="2" charset="2"/>
              </a:rPr>
              <a:t>∙ 6 = 720</a:t>
            </a:r>
          </a:p>
          <a:p>
            <a:pPr>
              <a:buNone/>
            </a:pP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r>
              <a:rPr lang="en-US" dirty="0" err="1" smtClean="0"/>
              <a:t>Stirling’s</a:t>
            </a:r>
            <a:r>
              <a:rPr lang="en-US" dirty="0" smtClean="0"/>
              <a:t> Formula:</a:t>
            </a:r>
          </a:p>
          <a:p>
            <a:endParaRPr lang="en-US" dirty="0"/>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298</a:t>
            </a:fld>
            <a:endParaRPr lang="en-US"/>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Functions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partial function f  </a:t>
            </a:r>
            <a:r>
              <a:rPr lang="en-US" dirty="0" smtClean="0"/>
              <a:t>from a set </a:t>
            </a:r>
            <a:r>
              <a:rPr lang="en-US" i="1" dirty="0" smtClean="0"/>
              <a:t>A</a:t>
            </a:r>
            <a:r>
              <a:rPr lang="en-US" dirty="0" smtClean="0"/>
              <a:t> to a set </a:t>
            </a:r>
            <a:r>
              <a:rPr lang="en-US" i="1" dirty="0" smtClean="0"/>
              <a:t>B</a:t>
            </a:r>
            <a:r>
              <a:rPr lang="en-US" dirty="0" smtClean="0"/>
              <a:t>  is an assignment to each element </a:t>
            </a:r>
            <a:r>
              <a:rPr lang="en-US" i="1" dirty="0" smtClean="0"/>
              <a:t>a</a:t>
            </a:r>
            <a:r>
              <a:rPr lang="en-US" dirty="0" smtClean="0"/>
              <a:t> in a subset of </a:t>
            </a:r>
            <a:r>
              <a:rPr lang="en-US" i="1" dirty="0" smtClean="0"/>
              <a:t>A</a:t>
            </a:r>
            <a:r>
              <a:rPr lang="en-US" b="1" dirty="0" smtClean="0"/>
              <a:t>, </a:t>
            </a:r>
            <a:r>
              <a:rPr lang="en-US" dirty="0" smtClean="0"/>
              <a:t>called the </a:t>
            </a:r>
            <a:r>
              <a:rPr lang="en-US" i="1" dirty="0" smtClean="0"/>
              <a:t>domain of definition </a:t>
            </a:r>
            <a:r>
              <a:rPr lang="en-US" dirty="0" smtClean="0"/>
              <a:t>of </a:t>
            </a:r>
            <a:r>
              <a:rPr lang="en-US" i="1" dirty="0" smtClean="0"/>
              <a:t>f</a:t>
            </a:r>
            <a:r>
              <a:rPr lang="en-US" dirty="0" smtClean="0"/>
              <a:t>, of a unique element </a:t>
            </a:r>
            <a:r>
              <a:rPr lang="en-US" i="1" dirty="0" smtClean="0"/>
              <a:t>b</a:t>
            </a:r>
            <a:r>
              <a:rPr lang="en-US" dirty="0" smtClean="0"/>
              <a:t> in </a:t>
            </a:r>
            <a:r>
              <a:rPr lang="en-US" i="1" dirty="0" smtClean="0"/>
              <a:t>B</a:t>
            </a:r>
            <a:r>
              <a:rPr lang="en-US" dirty="0" smtClean="0"/>
              <a:t>. </a:t>
            </a:r>
          </a:p>
          <a:p>
            <a:pPr lvl="1"/>
            <a:r>
              <a:rPr lang="en-US" dirty="0" smtClean="0"/>
              <a:t>   The sets </a:t>
            </a:r>
            <a:r>
              <a:rPr lang="en-US" i="1" dirty="0" smtClean="0"/>
              <a:t>A</a:t>
            </a:r>
            <a:r>
              <a:rPr lang="en-US" dirty="0" smtClean="0"/>
              <a:t> and </a:t>
            </a:r>
            <a:r>
              <a:rPr lang="en-US" i="1" dirty="0" smtClean="0"/>
              <a:t>B</a:t>
            </a:r>
            <a:r>
              <a:rPr lang="en-US" dirty="0" smtClean="0"/>
              <a:t> are called the </a:t>
            </a:r>
            <a:r>
              <a:rPr lang="en-US" i="1" dirty="0" smtClean="0"/>
              <a:t>domain</a:t>
            </a:r>
            <a:r>
              <a:rPr lang="en-US" dirty="0" smtClean="0"/>
              <a:t> and </a:t>
            </a:r>
            <a:r>
              <a:rPr lang="en-US" i="1" dirty="0" err="1" smtClean="0"/>
              <a:t>codomain</a:t>
            </a:r>
            <a:r>
              <a:rPr lang="en-US" dirty="0" smtClean="0"/>
              <a:t> of </a:t>
            </a:r>
            <a:r>
              <a:rPr lang="en-US" i="1" dirty="0" smtClean="0"/>
              <a:t>f</a:t>
            </a:r>
            <a:r>
              <a:rPr lang="en-US" dirty="0" smtClean="0"/>
              <a:t>, respectively. </a:t>
            </a:r>
          </a:p>
          <a:p>
            <a:pPr lvl="1"/>
            <a:r>
              <a:rPr lang="en-US" dirty="0" smtClean="0"/>
              <a:t>   We day that </a:t>
            </a:r>
            <a:r>
              <a:rPr lang="en-US" i="1" dirty="0" smtClean="0"/>
              <a:t>f</a:t>
            </a:r>
            <a:r>
              <a:rPr lang="en-US" dirty="0" smtClean="0"/>
              <a:t> is </a:t>
            </a:r>
            <a:r>
              <a:rPr lang="en-US" i="1" dirty="0" smtClean="0"/>
              <a:t>undefined</a:t>
            </a:r>
            <a:r>
              <a:rPr lang="en-US" dirty="0" smtClean="0"/>
              <a:t>  for elements in </a:t>
            </a:r>
            <a:r>
              <a:rPr lang="en-US" i="1" dirty="0" smtClean="0"/>
              <a:t>A</a:t>
            </a:r>
            <a:r>
              <a:rPr lang="en-US" dirty="0" smtClean="0"/>
              <a:t> that are not in the domain of definition of </a:t>
            </a:r>
            <a:r>
              <a:rPr lang="en-US" i="1" dirty="0" smtClean="0"/>
              <a:t>f</a:t>
            </a:r>
            <a:r>
              <a:rPr lang="en-US" dirty="0" smtClean="0"/>
              <a:t>.  </a:t>
            </a:r>
          </a:p>
          <a:p>
            <a:pPr lvl="1"/>
            <a:r>
              <a:rPr lang="en-US" dirty="0" smtClean="0"/>
              <a:t>   When the domain of definition of </a:t>
            </a:r>
            <a:r>
              <a:rPr lang="en-US" i="1" dirty="0" smtClean="0"/>
              <a:t>f</a:t>
            </a:r>
            <a:r>
              <a:rPr lang="en-US" dirty="0" smtClean="0"/>
              <a:t> equals </a:t>
            </a:r>
            <a:r>
              <a:rPr lang="en-US" i="1" dirty="0" smtClean="0"/>
              <a:t>A</a:t>
            </a:r>
            <a:r>
              <a:rPr lang="en-US" dirty="0" smtClean="0"/>
              <a:t>, we say that </a:t>
            </a:r>
            <a:r>
              <a:rPr lang="en-US" i="1" dirty="0" smtClean="0"/>
              <a:t>f</a:t>
            </a:r>
            <a:r>
              <a:rPr lang="en-US" dirty="0" smtClean="0"/>
              <a:t> is a </a:t>
            </a:r>
            <a:r>
              <a:rPr lang="en-US" i="1" dirty="0" smtClean="0"/>
              <a:t>total function</a:t>
            </a:r>
            <a:r>
              <a:rPr lang="en-US" dirty="0" smtClean="0"/>
              <a:t>. </a:t>
            </a:r>
          </a:p>
          <a:p>
            <a:pPr>
              <a:buNone/>
            </a:pPr>
            <a:r>
              <a:rPr lang="en-US" b="1" dirty="0" smtClean="0"/>
              <a:t>   Example: </a:t>
            </a:r>
            <a:r>
              <a:rPr lang="en-US" i="1" dirty="0" smtClean="0"/>
              <a:t>f</a:t>
            </a:r>
            <a:r>
              <a:rPr lang="en-US" dirty="0" smtClean="0"/>
              <a:t>:</a:t>
            </a:r>
            <a:r>
              <a:rPr lang="en-US" b="1" dirty="0" smtClean="0"/>
              <a:t> N </a:t>
            </a:r>
            <a:r>
              <a:rPr lang="en-US" b="1" dirty="0" smtClean="0">
                <a:latin typeface="Cambria Math"/>
                <a:ea typeface="Cambria Math"/>
              </a:rPr>
              <a:t>→</a:t>
            </a:r>
            <a:r>
              <a:rPr lang="en-US" b="1" dirty="0" smtClean="0">
                <a:sym typeface="Wingdings" pitchFamily="2" charset="2"/>
              </a:rPr>
              <a:t> R </a:t>
            </a:r>
            <a:r>
              <a:rPr lang="en-US" dirty="0" smtClean="0">
                <a:sym typeface="Wingdings" pitchFamily="2" charset="2"/>
              </a:rPr>
              <a:t>where </a:t>
            </a:r>
            <a:r>
              <a:rPr lang="en-US" i="1" dirty="0" smtClean="0">
                <a:ea typeface="Cambria Math" pitchFamily="18" charset="0"/>
                <a:sym typeface="Wingdings" pitchFamily="2" charset="2"/>
              </a:rPr>
              <a:t>f</a:t>
            </a:r>
            <a:r>
              <a:rPr lang="en-US" dirty="0" smtClean="0">
                <a:latin typeface="Cambria Math" pitchFamily="18" charset="0"/>
                <a:ea typeface="Cambria Math" pitchFamily="18" charset="0"/>
                <a:sym typeface="Wingdings" pitchFamily="2" charset="2"/>
              </a:rPr>
              <a:t>(</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 √</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a:t>
            </a:r>
            <a:r>
              <a:rPr lang="en-US" dirty="0" smtClean="0">
                <a:ea typeface="Cambria Math" pitchFamily="18" charset="0"/>
                <a:sym typeface="Wingdings" pitchFamily="2" charset="2"/>
              </a:rPr>
              <a:t>is a partial function from </a:t>
            </a:r>
            <a:r>
              <a:rPr lang="en-US" b="1" dirty="0" smtClean="0">
                <a:ea typeface="Cambria Math" pitchFamily="18" charset="0"/>
                <a:sym typeface="Wingdings" pitchFamily="2" charset="2"/>
              </a:rPr>
              <a:t>Z</a:t>
            </a:r>
            <a:r>
              <a:rPr lang="en-US" dirty="0" smtClean="0">
                <a:ea typeface="Cambria Math" pitchFamily="18" charset="0"/>
                <a:sym typeface="Wingdings" pitchFamily="2" charset="2"/>
              </a:rPr>
              <a:t> to </a:t>
            </a:r>
            <a:r>
              <a:rPr lang="en-US" b="1" dirty="0" smtClean="0">
                <a:ea typeface="Cambria Math" pitchFamily="18" charset="0"/>
                <a:sym typeface="Wingdings" pitchFamily="2" charset="2"/>
              </a:rPr>
              <a:t>R</a:t>
            </a:r>
            <a:r>
              <a:rPr lang="en-US" dirty="0" smtClean="0">
                <a:ea typeface="Cambria Math" pitchFamily="18" charset="0"/>
                <a:sym typeface="Wingdings" pitchFamily="2" charset="2"/>
              </a:rPr>
              <a:t> where the domain of definition is the set of nonnegative integers. Note that </a:t>
            </a:r>
            <a:r>
              <a:rPr lang="en-US" i="1" dirty="0" smtClean="0">
                <a:ea typeface="Cambria Math" pitchFamily="18" charset="0"/>
                <a:sym typeface="Wingdings" pitchFamily="2" charset="2"/>
              </a:rPr>
              <a:t>f</a:t>
            </a:r>
            <a:r>
              <a:rPr lang="en-US" dirty="0" smtClean="0">
                <a:ea typeface="Cambria Math" pitchFamily="18" charset="0"/>
                <a:sym typeface="Wingdings" pitchFamily="2" charset="2"/>
              </a:rPr>
              <a:t> is undefined for negative integers. </a:t>
            </a:r>
            <a:endParaRPr lang="en-US" b="1" dirty="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299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*Logic</a:t>
            </a:r>
          </a:p>
          <a:p>
            <a:r>
              <a:rPr lang="en-US" dirty="0" smtClean="0"/>
              <a:t>Sets and functions</a:t>
            </a:r>
          </a:p>
          <a:p>
            <a:r>
              <a:rPr lang="en-US" dirty="0" smtClean="0"/>
              <a:t>*Counting</a:t>
            </a:r>
          </a:p>
          <a:p>
            <a:r>
              <a:rPr lang="en-US" dirty="0" smtClean="0"/>
              <a:t>*Advanced counting, recurrence relations</a:t>
            </a:r>
          </a:p>
          <a:p>
            <a:r>
              <a:rPr lang="en-US" dirty="0" smtClean="0"/>
              <a:t>Relations</a:t>
            </a:r>
          </a:p>
          <a:p>
            <a:r>
              <a:rPr lang="en-US" dirty="0" smtClean="0"/>
              <a:t>*Graphs</a:t>
            </a:r>
          </a:p>
          <a:p>
            <a:r>
              <a:rPr lang="en-US" dirty="0" smtClean="0"/>
              <a:t>Trees</a:t>
            </a:r>
          </a:p>
          <a:p>
            <a:r>
              <a:rPr lang="en-US" dirty="0"/>
              <a:t>?</a:t>
            </a:r>
            <a:r>
              <a:rPr lang="en-US" dirty="0" smtClean="0"/>
              <a:t>Dynamic programming</a:t>
            </a:r>
          </a:p>
          <a:p>
            <a:r>
              <a:rPr lang="en-US" dirty="0" smtClean="0"/>
              <a:t>?Markov chains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Precedence of Logical Operators</a:t>
            </a:r>
            <a:endParaRPr lang="en-US" dirty="0"/>
          </a:p>
        </p:txBody>
      </p:sp>
      <p:graphicFrame>
        <p:nvGraphicFramePr>
          <p:cNvPr id="4" name="Content Placeholder 3"/>
          <p:cNvGraphicFramePr>
            <a:graphicFrameLocks noGrp="1"/>
          </p:cNvGraphicFramePr>
          <p:nvPr>
            <p:ph idx="1"/>
          </p:nvPr>
        </p:nvGraphicFramePr>
        <p:xfrm>
          <a:off x="2590800" y="2057400"/>
          <a:ext cx="4038600" cy="2011680"/>
        </p:xfrm>
        <a:graphic>
          <a:graphicData uri="http://schemas.openxmlformats.org/drawingml/2006/table">
            <a:tbl>
              <a:tblPr firstRow="1" bandRow="1">
                <a:tableStyleId>{5C22544A-7EE6-4342-B048-85BDC9FD1C3A}</a:tableStyleId>
              </a:tblPr>
              <a:tblGrid>
                <a:gridCol w="2019300"/>
                <a:gridCol w="2019300"/>
              </a:tblGrid>
              <a:tr h="360218">
                <a:tc>
                  <a:txBody>
                    <a:bodyPr/>
                    <a:lstStyle/>
                    <a:p>
                      <a:r>
                        <a:rPr lang="en-US" dirty="0" smtClean="0"/>
                        <a:t>Operator</a:t>
                      </a:r>
                      <a:endParaRPr lang="en-US" dirty="0"/>
                    </a:p>
                  </a:txBody>
                  <a:tcPr marL="91441" marR="91441"/>
                </a:tc>
                <a:tc>
                  <a:txBody>
                    <a:bodyPr/>
                    <a:lstStyle/>
                    <a:p>
                      <a:r>
                        <a:rPr lang="en-US" dirty="0" smtClean="0"/>
                        <a:t>Precedence</a:t>
                      </a:r>
                      <a:endParaRPr lang="en-US" dirty="0"/>
                    </a:p>
                  </a:txBody>
                  <a:tcPr marL="91441" marR="91441"/>
                </a:tc>
              </a:tr>
              <a:tr h="360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ym typeface="Symbol"/>
                        </a:rPr>
                        <a:t></a:t>
                      </a:r>
                      <a:endParaRPr lang="en-US" b="1" dirty="0" smtClean="0"/>
                    </a:p>
                  </a:txBody>
                  <a:tcPr marL="91441" marR="91441"/>
                </a:tc>
                <a:tc>
                  <a:txBody>
                    <a:bodyPr/>
                    <a:lstStyle/>
                    <a:p>
                      <a:r>
                        <a:rPr lang="en-US" dirty="0" smtClean="0"/>
                        <a:t>1</a:t>
                      </a:r>
                      <a:endParaRPr lang="en-US" dirty="0"/>
                    </a:p>
                  </a:txBody>
                  <a:tcPr marL="91441" marR="91441"/>
                </a:tc>
              </a:tr>
              <a:tr h="630382">
                <a:tc>
                  <a:txBody>
                    <a:bodyPr/>
                    <a:lstStyle/>
                    <a:p>
                      <a:r>
                        <a:rPr lang="en-US" b="1" dirty="0" smtClean="0">
                          <a:sym typeface="Symbol"/>
                        </a:rPr>
                        <a:t>   </a:t>
                      </a:r>
                    </a:p>
                    <a:p>
                      <a:r>
                        <a:rPr lang="en-US" b="1" dirty="0" smtClean="0">
                          <a:sym typeface="Symbol"/>
                        </a:rPr>
                        <a:t> </a:t>
                      </a:r>
                      <a:endParaRPr lang="en-US" b="1" dirty="0"/>
                    </a:p>
                  </a:txBody>
                  <a:tcPr marL="91441" marR="91441"/>
                </a:tc>
                <a:tc>
                  <a:txBody>
                    <a:bodyPr/>
                    <a:lstStyle/>
                    <a:p>
                      <a:r>
                        <a:rPr lang="en-US" dirty="0" smtClean="0"/>
                        <a:t>2</a:t>
                      </a:r>
                    </a:p>
                    <a:p>
                      <a:r>
                        <a:rPr lang="en-US" dirty="0" smtClean="0"/>
                        <a:t>3</a:t>
                      </a:r>
                      <a:endParaRPr lang="en-US" dirty="0"/>
                    </a:p>
                  </a:txBody>
                  <a:tcPr marL="91441" marR="91441"/>
                </a:tc>
              </a:tr>
              <a:tr h="630382">
                <a:tc>
                  <a:txBody>
                    <a:bodyPr/>
                    <a:lstStyle/>
                    <a:p>
                      <a:r>
                        <a:rPr lang="en-US" b="1" dirty="0" smtClean="0">
                          <a:sym typeface="Symbol"/>
                        </a:rPr>
                        <a:t> </a:t>
                      </a:r>
                    </a:p>
                    <a:p>
                      <a:r>
                        <a:rPr lang="en-US" dirty="0" smtClean="0">
                          <a:sym typeface="Symbol"/>
                        </a:rPr>
                        <a:t> </a:t>
                      </a:r>
                      <a:endParaRPr lang="en-US" dirty="0"/>
                    </a:p>
                  </a:txBody>
                  <a:tcPr marL="91441" marR="91441"/>
                </a:tc>
                <a:tc>
                  <a:txBody>
                    <a:bodyPr/>
                    <a:lstStyle/>
                    <a:p>
                      <a:r>
                        <a:rPr lang="en-US" dirty="0" smtClean="0"/>
                        <a:t>4</a:t>
                      </a:r>
                    </a:p>
                    <a:p>
                      <a:r>
                        <a:rPr lang="en-US" dirty="0" smtClean="0"/>
                        <a:t>5</a:t>
                      </a:r>
                      <a:endParaRPr lang="en-US" dirty="0"/>
                    </a:p>
                  </a:txBody>
                  <a:tcPr marL="91441" marR="91441"/>
                </a:tc>
              </a:tr>
            </a:tbl>
          </a:graphicData>
        </a:graphic>
      </p:graphicFrame>
      <p:sp>
        <p:nvSpPr>
          <p:cNvPr id="5" name="TextBox 4"/>
          <p:cNvSpPr txBox="1"/>
          <p:nvPr/>
        </p:nvSpPr>
        <p:spPr>
          <a:xfrm>
            <a:off x="3505200" y="4800600"/>
            <a:ext cx="4343400" cy="369332"/>
          </a:xfrm>
          <a:prstGeom prst="rect">
            <a:avLst/>
          </a:prstGeom>
          <a:noFill/>
        </p:spPr>
        <p:txBody>
          <a:bodyPr wrap="square" rtlCol="0">
            <a:spAutoFit/>
          </a:bodyPr>
          <a:lstStyle/>
          <a:p>
            <a:endParaRPr lang="en-US" dirty="0"/>
          </a:p>
        </p:txBody>
      </p:sp>
      <p:sp>
        <p:nvSpPr>
          <p:cNvPr id="6" name="TextBox 5"/>
          <p:cNvSpPr txBox="1"/>
          <p:nvPr/>
        </p:nvSpPr>
        <p:spPr>
          <a:xfrm>
            <a:off x="1828800" y="4614208"/>
            <a:ext cx="6324600" cy="1938992"/>
          </a:xfrm>
          <a:prstGeom prst="rect">
            <a:avLst/>
          </a:prstGeom>
          <a:noFill/>
        </p:spPr>
        <p:txBody>
          <a:bodyPr wrap="square" rtlCol="0">
            <a:spAutoFit/>
          </a:bodyPr>
          <a:lstStyle/>
          <a:p>
            <a:r>
              <a:rPr lang="en-US" sz="2400" i="1" dirty="0" smtClean="0">
                <a:latin typeface="Cambria Math" pitchFamily="18" charset="0"/>
                <a:ea typeface="Cambria Math" pitchFamily="18" charset="0"/>
              </a:rPr>
              <a:t>p </a:t>
            </a:r>
            <a:r>
              <a:rPr lang="en-US" sz="2400" b="1" dirty="0" smtClean="0">
                <a:latin typeface="Cambria Math" pitchFamily="18" charset="0"/>
                <a:ea typeface="Cambria Math" pitchFamily="18" charset="0"/>
                <a:sym typeface="Symbol"/>
              </a:rPr>
              <a:t></a:t>
            </a:r>
            <a:r>
              <a:rPr lang="en-US" sz="2400" i="1" dirty="0" smtClean="0">
                <a:latin typeface="Cambria Math" pitchFamily="18" charset="0"/>
                <a:ea typeface="Cambria Math" pitchFamily="18" charset="0"/>
                <a:sym typeface="Symbol"/>
              </a:rPr>
              <a:t>q </a:t>
            </a:r>
            <a:r>
              <a:rPr lang="en-US" sz="2400" b="1" dirty="0" smtClean="0">
                <a:latin typeface="Cambria Math" pitchFamily="18" charset="0"/>
                <a:ea typeface="Cambria Math" pitchFamily="18" charset="0"/>
                <a:sym typeface="Symbol"/>
              </a:rPr>
              <a:t></a:t>
            </a:r>
            <a:r>
              <a:rPr lang="en-US" sz="2400" b="1" i="1" dirty="0" smtClean="0">
                <a:latin typeface="Cambria Math" pitchFamily="18" charset="0"/>
                <a:ea typeface="Cambria Math" pitchFamily="18" charset="0"/>
                <a:sym typeface="Symbol"/>
              </a:rPr>
              <a:t> </a:t>
            </a:r>
            <a:r>
              <a:rPr lang="en-US" sz="2400" b="1" dirty="0" smtClean="0">
                <a:latin typeface="Cambria Math" pitchFamily="18" charset="0"/>
                <a:ea typeface="Cambria Math" pitchFamily="18" charset="0"/>
                <a:sym typeface="Symbol"/>
              </a:rPr>
              <a:t></a:t>
            </a:r>
            <a:r>
              <a:rPr lang="en-US" sz="2400" i="1" dirty="0" smtClean="0">
                <a:latin typeface="Cambria Math" pitchFamily="18" charset="0"/>
                <a:ea typeface="Cambria Math" pitchFamily="18" charset="0"/>
                <a:sym typeface="Symbol"/>
              </a:rPr>
              <a:t>r   </a:t>
            </a:r>
            <a:r>
              <a:rPr lang="en-US" sz="2400" dirty="0" smtClean="0">
                <a:ea typeface="Cambria Math" pitchFamily="18" charset="0"/>
                <a:sym typeface="Symbol"/>
              </a:rPr>
              <a:t>is the same as</a:t>
            </a:r>
            <a:r>
              <a:rPr lang="en-US" sz="2400" dirty="0" smtClean="0">
                <a:ea typeface="Cambria Math" pitchFamily="18" charset="0"/>
              </a:rPr>
              <a:t> </a:t>
            </a:r>
            <a:r>
              <a:rPr lang="en-US" sz="2400" i="1" dirty="0" smtClean="0">
                <a:latin typeface="Cambria Math" pitchFamily="18" charset="0"/>
                <a:ea typeface="Cambria Math" pitchFamily="18" charset="0"/>
              </a:rPr>
              <a:t>(p </a:t>
            </a:r>
            <a:r>
              <a:rPr lang="en-US" sz="2400" b="1" dirty="0" smtClean="0">
                <a:latin typeface="Cambria Math" pitchFamily="18" charset="0"/>
                <a:ea typeface="Cambria Math" pitchFamily="18" charset="0"/>
                <a:sym typeface="Symbol"/>
              </a:rPr>
              <a:t></a:t>
            </a:r>
            <a:r>
              <a:rPr lang="en-US" sz="2400" i="1" dirty="0" smtClean="0">
                <a:latin typeface="Cambria Math" pitchFamily="18" charset="0"/>
                <a:ea typeface="Cambria Math" pitchFamily="18" charset="0"/>
                <a:sym typeface="Symbol"/>
              </a:rPr>
              <a:t>q)</a:t>
            </a:r>
            <a:r>
              <a:rPr lang="en-US" sz="2400" b="1" i="1" dirty="0" smtClean="0">
                <a:latin typeface="Cambria Math" pitchFamily="18" charset="0"/>
                <a:ea typeface="Cambria Math" pitchFamily="18" charset="0"/>
                <a:sym typeface="Symbol"/>
              </a:rPr>
              <a:t> </a:t>
            </a:r>
            <a:r>
              <a:rPr lang="en-US" sz="2400" b="1" dirty="0" smtClean="0">
                <a:latin typeface="Cambria Math" pitchFamily="18" charset="0"/>
                <a:ea typeface="Cambria Math" pitchFamily="18" charset="0"/>
                <a:sym typeface="Symbol"/>
              </a:rPr>
              <a:t></a:t>
            </a:r>
            <a:r>
              <a:rPr lang="en-US" sz="2400" b="1" i="1" dirty="0" smtClean="0">
                <a:latin typeface="Cambria Math" pitchFamily="18" charset="0"/>
                <a:ea typeface="Cambria Math" pitchFamily="18" charset="0"/>
                <a:sym typeface="Symbol"/>
              </a:rPr>
              <a:t> </a:t>
            </a:r>
            <a:r>
              <a:rPr lang="en-US" sz="2400" b="1" dirty="0" smtClean="0">
                <a:latin typeface="Cambria Math" pitchFamily="18" charset="0"/>
                <a:ea typeface="Cambria Math" pitchFamily="18" charset="0"/>
                <a:sym typeface="Symbol"/>
              </a:rPr>
              <a:t></a:t>
            </a:r>
            <a:r>
              <a:rPr lang="en-US" sz="2400" i="1" dirty="0" smtClean="0">
                <a:latin typeface="Cambria Math" pitchFamily="18" charset="0"/>
                <a:ea typeface="Cambria Math" pitchFamily="18" charset="0"/>
                <a:sym typeface="Symbol"/>
              </a:rPr>
              <a:t>r</a:t>
            </a:r>
          </a:p>
          <a:p>
            <a:r>
              <a:rPr lang="en-US" sz="2400" dirty="0" smtClean="0">
                <a:ea typeface="Cambria Math" pitchFamily="18" charset="0"/>
                <a:sym typeface="Symbol"/>
              </a:rPr>
              <a:t>If the intended meaning is </a:t>
            </a:r>
            <a:r>
              <a:rPr lang="en-US" sz="2400" i="1" dirty="0" smtClean="0">
                <a:latin typeface="Cambria Math" pitchFamily="18" charset="0"/>
                <a:ea typeface="Cambria Math" pitchFamily="18" charset="0"/>
              </a:rPr>
              <a:t>p  </a:t>
            </a:r>
            <a:r>
              <a:rPr lang="en-US" sz="2400" b="1" dirty="0" err="1" smtClean="0">
                <a:latin typeface="Cambria Math" pitchFamily="18" charset="0"/>
                <a:ea typeface="Cambria Math" pitchFamily="18" charset="0"/>
                <a:sym typeface="Symbol"/>
              </a:rPr>
              <a:t>(</a:t>
            </a:r>
            <a:r>
              <a:rPr lang="en-US" sz="2400" i="1" dirty="0" err="1" smtClean="0">
                <a:latin typeface="Cambria Math" pitchFamily="18" charset="0"/>
                <a:ea typeface="Cambria Math" pitchFamily="18" charset="0"/>
                <a:sym typeface="Symbol"/>
              </a:rPr>
              <a:t>q</a:t>
            </a:r>
            <a:r>
              <a:rPr lang="en-US" sz="2400" i="1" dirty="0" smtClean="0">
                <a:latin typeface="Cambria Math" pitchFamily="18" charset="0"/>
                <a:ea typeface="Cambria Math" pitchFamily="18" charset="0"/>
                <a:sym typeface="Symbol"/>
              </a:rPr>
              <a:t> </a:t>
            </a:r>
            <a:r>
              <a:rPr lang="en-US" sz="2400" b="1" dirty="0" err="1" smtClean="0">
                <a:latin typeface="Cambria Math" pitchFamily="18" charset="0"/>
                <a:ea typeface="Cambria Math" pitchFamily="18" charset="0"/>
                <a:sym typeface="Symbol"/>
              </a:rPr>
              <a:t></a:t>
            </a:r>
            <a:r>
              <a:rPr lang="en-US" sz="2400" b="1" i="1" dirty="0" smtClean="0">
                <a:latin typeface="Cambria Math" pitchFamily="18" charset="0"/>
                <a:ea typeface="Cambria Math" pitchFamily="18" charset="0"/>
                <a:sym typeface="Symbol"/>
              </a:rPr>
              <a:t> </a:t>
            </a:r>
            <a:r>
              <a:rPr lang="en-US" sz="2400" b="1" dirty="0" smtClean="0">
                <a:latin typeface="Cambria Math" pitchFamily="18" charset="0"/>
                <a:ea typeface="Cambria Math" pitchFamily="18" charset="0"/>
                <a:sym typeface="Symbol"/>
              </a:rPr>
              <a:t></a:t>
            </a:r>
            <a:r>
              <a:rPr lang="en-US" sz="2400" i="1" dirty="0" smtClean="0">
                <a:latin typeface="Cambria Math" pitchFamily="18" charset="0"/>
                <a:ea typeface="Cambria Math" pitchFamily="18" charset="0"/>
                <a:sym typeface="Symbol"/>
              </a:rPr>
              <a:t>r )</a:t>
            </a:r>
          </a:p>
          <a:p>
            <a:r>
              <a:rPr lang="en-US" sz="2400" dirty="0" smtClean="0">
                <a:ea typeface="Cambria Math" pitchFamily="18" charset="0"/>
                <a:sym typeface="Symbol"/>
              </a:rPr>
              <a:t>then parentheses must be used.</a:t>
            </a:r>
          </a:p>
          <a:p>
            <a:endParaRPr lang="en-US" sz="2400" i="1" dirty="0" smtClean="0">
              <a:ea typeface="Cambria Math" pitchFamily="18" charset="0"/>
              <a:sym typeface="Symbol"/>
            </a:endParaRPr>
          </a:p>
          <a:p>
            <a:r>
              <a:rPr lang="en-US" sz="2400" i="1" dirty="0" smtClean="0">
                <a:ea typeface="Cambria Math" pitchFamily="18" charset="0"/>
                <a:sym typeface="Symbol"/>
              </a:rPr>
              <a:t>    </a:t>
            </a:r>
            <a:endParaRPr lang="en-US" sz="2400" i="1" dirty="0" smtClean="0">
              <a:ea typeface="Cambria Math" pitchFamily="18" charset="0"/>
            </a:endParaRPr>
          </a:p>
        </p:txBody>
      </p:sp>
      <p:sp>
        <p:nvSpPr>
          <p:cNvPr id="3" name="Slide Number Placeholder 2"/>
          <p:cNvSpPr>
            <a:spLocks noGrp="1"/>
          </p:cNvSpPr>
          <p:nvPr>
            <p:ph type="sldNum" sz="quarter" idx="12"/>
          </p:nvPr>
        </p:nvSpPr>
        <p:spPr/>
        <p:txBody>
          <a:bodyPr/>
          <a:lstStyle/>
          <a:p>
            <a:fld id="{9CA217EF-0505-4C33-BB20-8A8DF2039023}" type="slidenum">
              <a:rPr lang="en-US" smtClean="0"/>
              <a:pPr/>
              <a:t>30</a:t>
            </a:fld>
            <a:endParaRPr lang="en-US"/>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Sequences and Summations</a:t>
            </a:r>
            <a:endParaRPr lang="en-US" dirty="0"/>
          </a:p>
        </p:txBody>
      </p:sp>
      <p:sp>
        <p:nvSpPr>
          <p:cNvPr id="3" name="Subtitle 2"/>
          <p:cNvSpPr>
            <a:spLocks noGrp="1"/>
          </p:cNvSpPr>
          <p:nvPr>
            <p:ph type="subTitle" idx="1"/>
          </p:nvPr>
        </p:nvSpPr>
        <p:spPr/>
        <p:txBody>
          <a:bodyPr/>
          <a:lstStyle/>
          <a:p>
            <a:r>
              <a:rPr lang="en-US" dirty="0" smtClean="0"/>
              <a:t>Section 2.4</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300</a:t>
            </a:fld>
            <a:endParaRPr lang="en-US"/>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Sequences.</a:t>
            </a:r>
          </a:p>
          <a:p>
            <a:pPr lvl="1"/>
            <a:r>
              <a:rPr lang="en-US" dirty="0" smtClean="0"/>
              <a:t>Examples: Geometric Progression, Arithmetic Progression</a:t>
            </a:r>
          </a:p>
          <a:p>
            <a:r>
              <a:rPr lang="en-US" dirty="0" smtClean="0"/>
              <a:t>Recurrence Relations</a:t>
            </a:r>
          </a:p>
          <a:p>
            <a:pPr lvl="1"/>
            <a:r>
              <a:rPr lang="en-US" dirty="0" smtClean="0"/>
              <a:t>Example: Fibonacci Sequence</a:t>
            </a:r>
          </a:p>
          <a:p>
            <a:r>
              <a:rPr lang="en-US" dirty="0" smtClean="0"/>
              <a:t>Summations</a:t>
            </a:r>
          </a:p>
          <a:p>
            <a:r>
              <a:rPr lang="en-US" dirty="0" smtClean="0"/>
              <a:t>Special Integer Sequences (</a:t>
            </a:r>
            <a:r>
              <a:rPr lang="en-US" i="1" dirty="0" smtClean="0"/>
              <a:t>optional</a:t>
            </a:r>
            <a:r>
              <a:rPr lang="en-US" dirty="0" smtClean="0"/>
              <a:t>)</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301</a:t>
            </a:fld>
            <a:endParaRPr lang="en-US"/>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Sequences are ordered lists of elements. </a:t>
            </a:r>
          </a:p>
          <a:p>
            <a:pPr lvl="1"/>
            <a:r>
              <a:rPr lang="en-US" dirty="0" smtClean="0"/>
              <a:t>  1, 2, 3, 5, 8</a:t>
            </a:r>
          </a:p>
          <a:p>
            <a:pPr lvl="1"/>
            <a:r>
              <a:rPr lang="en-US" dirty="0" smtClean="0"/>
              <a:t>   1, 3,  9, 27, 81, …….</a:t>
            </a:r>
          </a:p>
          <a:p>
            <a:r>
              <a:rPr lang="en-US" dirty="0" smtClean="0"/>
              <a:t>Sequences arise throughout mathematics, computer science, and in many other disciplines, ranging from botany to music.</a:t>
            </a:r>
          </a:p>
          <a:p>
            <a:r>
              <a:rPr lang="en-US" dirty="0" smtClean="0"/>
              <a:t>We will introduce the  terminology to represent sequences and sums of the terms in the sequences.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302</a:t>
            </a:fld>
            <a:endParaRPr lang="en-US"/>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a:t>
            </a:r>
            <a:r>
              <a:rPr lang="en-US" i="1" dirty="0" smtClean="0"/>
              <a:t>sequence</a:t>
            </a:r>
            <a:r>
              <a:rPr lang="en-US" dirty="0" smtClean="0"/>
              <a:t> is a function from a subset of the integers (usually either the set {</a:t>
            </a:r>
            <a:r>
              <a:rPr lang="en-US" dirty="0" smtClean="0">
                <a:latin typeface="Cambria Math" pitchFamily="18" charset="0"/>
                <a:ea typeface="Cambria Math" pitchFamily="18" charset="0"/>
              </a:rPr>
              <a:t>0, 1, 2, 3, 4, </a:t>
            </a:r>
            <a:r>
              <a:rPr lang="en-US" dirty="0" smtClean="0"/>
              <a:t>…..} or   {</a:t>
            </a:r>
            <a:r>
              <a:rPr lang="en-US" dirty="0" smtClean="0">
                <a:latin typeface="Cambria Math" pitchFamily="18" charset="0"/>
                <a:ea typeface="Cambria Math" pitchFamily="18" charset="0"/>
              </a:rPr>
              <a:t>1, 2, 3, 4, </a:t>
            </a:r>
            <a:r>
              <a:rPr lang="en-US" dirty="0" smtClean="0"/>
              <a:t>….} ) to a set </a:t>
            </a:r>
            <a:r>
              <a:rPr lang="en-US" i="1" dirty="0" smtClean="0"/>
              <a:t>S</a:t>
            </a:r>
            <a:r>
              <a:rPr lang="en-US" dirty="0" smtClean="0"/>
              <a:t>.</a:t>
            </a:r>
          </a:p>
          <a:p>
            <a:r>
              <a:rPr lang="en-US" dirty="0" smtClean="0"/>
              <a:t>The notation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is used to denote the image of the integer </a:t>
            </a:r>
            <a:r>
              <a:rPr lang="en-US" i="1" dirty="0" smtClean="0"/>
              <a:t>n</a:t>
            </a:r>
            <a:r>
              <a:rPr lang="en-US" dirty="0" smtClean="0"/>
              <a:t>.  We can think of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as the equivalent of </a:t>
            </a:r>
            <a:r>
              <a:rPr lang="en-US" i="1" dirty="0" smtClean="0"/>
              <a:t>f(n)</a:t>
            </a:r>
            <a:r>
              <a:rPr lang="en-US" dirty="0" smtClean="0"/>
              <a:t> where </a:t>
            </a:r>
            <a:r>
              <a:rPr lang="en-US" i="1" dirty="0" smtClean="0"/>
              <a:t>f</a:t>
            </a:r>
            <a:r>
              <a:rPr lang="en-US" dirty="0" smtClean="0"/>
              <a:t> is a function from  {</a:t>
            </a:r>
            <a:r>
              <a:rPr lang="en-US" dirty="0" smtClean="0">
                <a:latin typeface="Cambria Math" pitchFamily="18" charset="0"/>
                <a:ea typeface="Cambria Math" pitchFamily="18" charset="0"/>
              </a:rPr>
              <a:t>0,1,2</a:t>
            </a:r>
            <a:r>
              <a:rPr lang="en-US" dirty="0" smtClean="0"/>
              <a:t>,…..} to </a:t>
            </a:r>
            <a:r>
              <a:rPr lang="en-US" i="1" dirty="0" smtClean="0"/>
              <a:t>S</a:t>
            </a:r>
            <a:r>
              <a:rPr lang="en-US" dirty="0" smtClean="0"/>
              <a:t>.  We call </a:t>
            </a:r>
            <a:r>
              <a:rPr lang="en-US" i="1" dirty="0" smtClean="0">
                <a:ea typeface="Cambria Math" pitchFamily="18" charset="0"/>
              </a:rPr>
              <a:t>a</a:t>
            </a:r>
            <a:r>
              <a:rPr lang="en-US" i="1" baseline="-25000" dirty="0" smtClean="0">
                <a:ea typeface="Cambria Math" pitchFamily="18" charset="0"/>
              </a:rPr>
              <a:t>n</a:t>
            </a:r>
            <a:r>
              <a:rPr lang="en-US" dirty="0" smtClean="0"/>
              <a:t>  a </a:t>
            </a:r>
            <a:r>
              <a:rPr lang="en-US" i="1" dirty="0" smtClean="0"/>
              <a:t>term</a:t>
            </a:r>
            <a:r>
              <a:rPr lang="en-US" dirty="0" smtClean="0"/>
              <a:t> of the sequence.</a:t>
            </a:r>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303</a:t>
            </a:fld>
            <a:endParaRPr lang="en-US"/>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a:t>
            </a:r>
            <a:r>
              <a:rPr lang="en-US" b="1" dirty="0" smtClean="0"/>
              <a:t> </a:t>
            </a:r>
            <a:r>
              <a:rPr lang="en-US" dirty="0" smtClean="0"/>
              <a:t>Consider the sequence            where</a:t>
            </a:r>
          </a:p>
          <a:p>
            <a:endParaRPr lang="en-US" dirty="0" smtClean="0"/>
          </a:p>
          <a:p>
            <a:pPr>
              <a:buNone/>
            </a:pPr>
            <a:endParaRPr lang="en-US" dirty="0" smtClean="0"/>
          </a:p>
          <a:p>
            <a:pPr>
              <a:buNone/>
            </a:pPr>
            <a:r>
              <a:rPr lang="en-US" dirty="0" smtClean="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304</a:t>
            </a:fld>
            <a:endParaRPr lang="en-US"/>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geometric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ratio r </a:t>
            </a:r>
            <a:r>
              <a:rPr lang="en-US" dirty="0" smtClean="0"/>
              <a:t>are real numbers.</a:t>
            </a:r>
          </a:p>
          <a:p>
            <a:pPr>
              <a:buNone/>
            </a:pPr>
            <a:r>
              <a:rPr lang="en-US" sz="2800" b="1" dirty="0" smtClean="0"/>
              <a:t>   Examples</a:t>
            </a:r>
            <a:r>
              <a:rPr lang="en-US" sz="2800" dirty="0" smtClean="0"/>
              <a:t>:</a:t>
            </a:r>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2</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5</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t>6</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1/3</a:t>
            </a:r>
            <a:r>
              <a:rPr lang="en-US" dirty="0" smtClean="0"/>
              <a:t>. Then:</a:t>
            </a:r>
          </a:p>
          <a:p>
            <a:endParaRPr lang="en-US" dirty="0" smtClean="0"/>
          </a:p>
          <a:p>
            <a:pPr>
              <a:buNone/>
            </a:pP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1600200" y="2286000"/>
            <a:ext cx="2301240" cy="274320"/>
          </a:xfrm>
          <a:prstGeom prst="rect">
            <a:avLst/>
          </a:prstGeom>
        </p:spPr>
      </p:pic>
      <p:pic>
        <p:nvPicPr>
          <p:cNvPr id="13" name="Picture 12" descr="addin_tmp.png"/>
          <p:cNvPicPr>
            <a:picLocks noChangeAspect="1"/>
          </p:cNvPicPr>
          <p:nvPr>
            <p:custDataLst>
              <p:tags r:id="rId2"/>
            </p:custDataLst>
          </p:nvPr>
        </p:nvPicPr>
        <p:blipFill>
          <a:blip r:embed="rId7" cstate="print"/>
          <a:stretch>
            <a:fillRect/>
          </a:stretch>
        </p:blipFill>
        <p:spPr>
          <a:xfrm>
            <a:off x="1524000" y="4191000"/>
            <a:ext cx="5821680" cy="253365"/>
          </a:xfrm>
          <a:prstGeom prst="rect">
            <a:avLst/>
          </a:prstGeom>
        </p:spPr>
      </p:pic>
      <p:pic>
        <p:nvPicPr>
          <p:cNvPr id="11" name="Picture 10" descr="addin_tmp.png"/>
          <p:cNvPicPr>
            <a:picLocks noChangeAspect="1"/>
          </p:cNvPicPr>
          <p:nvPr>
            <p:custDataLst>
              <p:tags r:id="rId3"/>
            </p:custDataLst>
          </p:nvPr>
        </p:nvPicPr>
        <p:blipFill>
          <a:blip r:embed="rId8" cstate="print"/>
          <a:stretch>
            <a:fillRect/>
          </a:stretch>
        </p:blipFill>
        <p:spPr>
          <a:xfrm>
            <a:off x="1524000" y="5105400"/>
            <a:ext cx="6038850" cy="25336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1524000" y="6019800"/>
            <a:ext cx="5594985" cy="52197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305</a:t>
            </a:fld>
            <a:endParaRPr lang="en-US"/>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arithmetic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difference  d </a:t>
            </a:r>
            <a:r>
              <a:rPr lang="en-US" dirty="0" smtClean="0"/>
              <a:t>are real numbers.</a:t>
            </a:r>
          </a:p>
          <a:p>
            <a:pPr>
              <a:buNone/>
            </a:pPr>
            <a:r>
              <a:rPr lang="en-US" sz="2400" b="1" dirty="0" smtClean="0"/>
              <a:t>    Examples</a:t>
            </a:r>
            <a:r>
              <a:rPr lang="en-US" sz="2400" dirty="0" smtClean="0"/>
              <a:t>:</a:t>
            </a:r>
            <a:endParaRPr lang="en-US" dirty="0" smtClean="0"/>
          </a:p>
          <a:p>
            <a:pPr marL="880110" lvl="1" indent="-514350">
              <a:buFont typeface="+mj-lt"/>
              <a:buAutoNum type="arabicPeriod"/>
            </a:pPr>
            <a:r>
              <a:rPr lang="en-US" dirty="0" smtClean="0"/>
              <a:t>Let </a:t>
            </a:r>
            <a:r>
              <a:rPr lang="en-US" i="1" dirty="0" smtClean="0"/>
              <a:t>a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d = </a:t>
            </a:r>
            <a:r>
              <a:rPr lang="en-US" dirty="0" smtClean="0">
                <a:latin typeface="Cambria Math" pitchFamily="18" charset="0"/>
                <a:ea typeface="Cambria Math" pitchFamily="18" charset="0"/>
              </a:rPr>
              <a:t>4</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7</a:t>
            </a:r>
            <a:r>
              <a:rPr lang="en-US" i="1" dirty="0" smtClean="0"/>
              <a:t> </a:t>
            </a:r>
            <a:r>
              <a:rPr lang="en-US" dirty="0" smtClean="0"/>
              <a:t>and </a:t>
            </a:r>
            <a:r>
              <a:rPr lang="en-US" i="1" dirty="0" smtClean="0"/>
              <a:t>d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3</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a:t>
            </a:r>
            <a:r>
              <a:rPr lang="en-US" dirty="0" smtClean="0"/>
              <a:t> = </a:t>
            </a:r>
            <a:r>
              <a:rPr lang="en-US" dirty="0" smtClean="0">
                <a:latin typeface="Cambria Math" pitchFamily="18" charset="0"/>
                <a:ea typeface="Cambria Math" pitchFamily="18" charset="0"/>
              </a:rPr>
              <a:t>1</a:t>
            </a:r>
            <a:r>
              <a:rPr lang="en-US" dirty="0" smtClean="0"/>
              <a:t> and d = </a:t>
            </a:r>
            <a:r>
              <a:rPr lang="en-US" dirty="0" smtClean="0">
                <a:latin typeface="Cambria Math" pitchFamily="18" charset="0"/>
                <a:ea typeface="Cambria Math" pitchFamily="18" charset="0"/>
              </a:rPr>
              <a:t>2</a:t>
            </a:r>
            <a:r>
              <a:rPr lang="en-US" dirty="0" smtClean="0"/>
              <a:t>: </a:t>
            </a:r>
          </a:p>
          <a:p>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1905000" y="2286000"/>
            <a:ext cx="3303270" cy="226695"/>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1295400" y="4038600"/>
            <a:ext cx="5939790" cy="25336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1371600" y="5181600"/>
            <a:ext cx="5436870" cy="253365"/>
          </a:xfrm>
          <a:prstGeom prst="rect">
            <a:avLst/>
          </a:prstGeom>
        </p:spPr>
      </p:pic>
      <p:pic>
        <p:nvPicPr>
          <p:cNvPr id="13" name="Picture 12" descr="addin_tmp.png"/>
          <p:cNvPicPr>
            <a:picLocks noChangeAspect="1"/>
          </p:cNvPicPr>
          <p:nvPr>
            <p:custDataLst>
              <p:tags r:id="rId4"/>
            </p:custDataLst>
          </p:nvPr>
        </p:nvPicPr>
        <p:blipFill>
          <a:blip r:embed="rId9" cstate="print"/>
          <a:stretch>
            <a:fillRect/>
          </a:stretch>
        </p:blipFill>
        <p:spPr>
          <a:xfrm>
            <a:off x="1524000" y="6172200"/>
            <a:ext cx="5364480" cy="253365"/>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306</a:t>
            </a:fld>
            <a:endParaRPr lang="en-US"/>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Definition</a:t>
            </a:r>
            <a:r>
              <a:rPr lang="en-US" dirty="0" smtClean="0"/>
              <a:t>: A </a:t>
            </a:r>
            <a:r>
              <a:rPr lang="en-US" i="1" dirty="0" smtClean="0"/>
              <a:t>string</a:t>
            </a:r>
            <a:r>
              <a:rPr lang="en-US" dirty="0" smtClean="0"/>
              <a:t> is a finite sequence of characters from a finite set (an alphabet).</a:t>
            </a:r>
          </a:p>
          <a:p>
            <a:r>
              <a:rPr lang="en-US" dirty="0" smtClean="0"/>
              <a:t>Sequences of characters or bits  are important in computer science.</a:t>
            </a:r>
          </a:p>
          <a:p>
            <a:r>
              <a:rPr lang="en-US" dirty="0" smtClean="0"/>
              <a:t>The </a:t>
            </a:r>
            <a:r>
              <a:rPr lang="en-US" i="1" dirty="0" smtClean="0"/>
              <a:t>empty string </a:t>
            </a:r>
            <a:r>
              <a:rPr lang="en-US" dirty="0" smtClean="0"/>
              <a:t>is represented by </a:t>
            </a:r>
            <a:r>
              <a:rPr lang="el-GR" i="1" dirty="0" smtClean="0"/>
              <a:t>λ</a:t>
            </a:r>
            <a:r>
              <a:rPr lang="en-US" dirty="0" smtClean="0"/>
              <a:t>.</a:t>
            </a:r>
          </a:p>
          <a:p>
            <a:r>
              <a:rPr lang="en-US" dirty="0" smtClean="0"/>
              <a:t>The string  </a:t>
            </a:r>
            <a:r>
              <a:rPr lang="en-US" i="1" dirty="0" err="1" smtClean="0"/>
              <a:t>abcde</a:t>
            </a:r>
            <a:r>
              <a:rPr lang="en-US" i="1" dirty="0" smtClean="0"/>
              <a:t> </a:t>
            </a:r>
            <a:r>
              <a:rPr lang="en-US" dirty="0" smtClean="0"/>
              <a:t>has </a:t>
            </a:r>
            <a:r>
              <a:rPr lang="en-US" i="1" dirty="0" smtClean="0"/>
              <a:t>length</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307</a:t>
            </a:fld>
            <a:endParaRPr lang="en-US"/>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Recurrence Relations</a:t>
            </a:r>
            <a:endParaRPr lang="en-US" dirty="0"/>
          </a:p>
        </p:txBody>
      </p:sp>
      <p:sp>
        <p:nvSpPr>
          <p:cNvPr id="3" name="Content Placeholder 2"/>
          <p:cNvSpPr>
            <a:spLocks noGrp="1"/>
          </p:cNvSpPr>
          <p:nvPr>
            <p:ph idx="1"/>
          </p:nvPr>
        </p:nvSpPr>
        <p:spPr/>
        <p:txBody>
          <a:bodyPr>
            <a:normAutofit/>
          </a:bodyPr>
          <a:lstStyle/>
          <a:p>
            <a:pPr>
              <a:buNone/>
            </a:pPr>
            <a:r>
              <a:rPr lang="en-US" b="1" dirty="0" smtClean="0"/>
              <a:t>Definition: </a:t>
            </a:r>
            <a:r>
              <a:rPr lang="en-US" dirty="0" smtClean="0"/>
              <a:t>A </a:t>
            </a:r>
            <a:r>
              <a:rPr lang="en-US" i="1" dirty="0" smtClean="0"/>
              <a:t>recurrence relation </a:t>
            </a:r>
            <a:r>
              <a:rPr lang="en-US" dirty="0" smtClean="0"/>
              <a:t>for the sequence {</a:t>
            </a:r>
            <a:r>
              <a:rPr lang="en-US" i="1" dirty="0" smtClean="0"/>
              <a:t>a</a:t>
            </a:r>
            <a:r>
              <a:rPr lang="en-US" i="1" baseline="-25000" dirty="0" smtClean="0"/>
              <a:t>n</a:t>
            </a:r>
            <a:r>
              <a:rPr lang="en-US" dirty="0" smtClean="0"/>
              <a:t>}</a:t>
            </a:r>
            <a:r>
              <a:rPr lang="en-US" i="1" dirty="0" smtClean="0"/>
              <a:t> </a:t>
            </a:r>
            <a:r>
              <a:rPr lang="en-US" dirty="0" smtClean="0"/>
              <a:t>is an equation that expresses </a:t>
            </a:r>
            <a:r>
              <a:rPr lang="en-US" i="1" dirty="0" smtClean="0"/>
              <a:t>a</a:t>
            </a:r>
            <a:r>
              <a:rPr lang="en-US" i="1" baseline="-25000" dirty="0" smtClean="0"/>
              <a:t>n</a:t>
            </a:r>
            <a:r>
              <a:rPr lang="en-US" dirty="0" smtClean="0"/>
              <a:t> in terms of one or more of the previous terms of the sequence, namely, </a:t>
            </a:r>
            <a:r>
              <a:rPr lang="en-US" i="1" dirty="0" smtClean="0"/>
              <a:t>a</a:t>
            </a:r>
            <a:r>
              <a:rPr lang="en-US" i="1" baseline="-25000" dirty="0" smtClean="0"/>
              <a:t>0</a:t>
            </a:r>
            <a:r>
              <a:rPr lang="en-US" i="1" dirty="0" smtClean="0"/>
              <a:t>, a</a:t>
            </a:r>
            <a:r>
              <a:rPr lang="en-US" i="1" baseline="-25000" dirty="0" smtClean="0"/>
              <a:t>1</a:t>
            </a:r>
            <a:r>
              <a:rPr lang="en-US" i="1" dirty="0" smtClean="0"/>
              <a:t>, …, a</a:t>
            </a:r>
            <a:r>
              <a:rPr lang="en-US" i="1" baseline="-25000" dirty="0" smtClean="0"/>
              <a:t>n-1</a:t>
            </a:r>
            <a:r>
              <a:rPr lang="en-US" dirty="0" smtClean="0"/>
              <a:t>, for all integers </a:t>
            </a:r>
            <a:r>
              <a:rPr lang="en-US" i="1" dirty="0" smtClean="0"/>
              <a:t>n</a:t>
            </a:r>
            <a:r>
              <a:rPr lang="en-US" dirty="0" smtClean="0"/>
              <a:t> with </a:t>
            </a:r>
            <a:r>
              <a:rPr lang="en-US" i="1" dirty="0" smtClean="0"/>
              <a:t>n ≥ n</a:t>
            </a:r>
            <a:r>
              <a:rPr lang="en-US" i="1" baseline="-25000" dirty="0" smtClean="0"/>
              <a:t>0</a:t>
            </a:r>
            <a:r>
              <a:rPr lang="en-US" dirty="0" smtClean="0"/>
              <a:t>, where </a:t>
            </a:r>
            <a:r>
              <a:rPr lang="en-US" i="1" dirty="0" smtClean="0"/>
              <a:t>n</a:t>
            </a:r>
            <a:r>
              <a:rPr lang="en-US" i="1" baseline="-25000" dirty="0" smtClean="0"/>
              <a:t>0</a:t>
            </a:r>
            <a:r>
              <a:rPr lang="en-US" dirty="0" smtClean="0"/>
              <a:t> is a nonnegative integer. </a:t>
            </a:r>
          </a:p>
          <a:p>
            <a:r>
              <a:rPr lang="en-US" dirty="0" smtClean="0"/>
              <a:t>A sequence is called a </a:t>
            </a:r>
            <a:r>
              <a:rPr lang="en-US" i="1" dirty="0" smtClean="0"/>
              <a:t>solution</a:t>
            </a:r>
            <a:r>
              <a:rPr lang="en-US" dirty="0" smtClean="0"/>
              <a:t> of a recurrence relation if its terms satisfy the recurrence relation.</a:t>
            </a:r>
          </a:p>
          <a:p>
            <a:r>
              <a:rPr lang="en-US" dirty="0" smtClean="0"/>
              <a:t>The </a:t>
            </a:r>
            <a:r>
              <a:rPr lang="en-US" i="1" dirty="0" smtClean="0"/>
              <a:t>initial conditions </a:t>
            </a:r>
            <a:r>
              <a:rPr lang="en-US" dirty="0" smtClean="0"/>
              <a:t>for a sequence specify the terms that precede the first term where the recurrence relation takes effect. </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308</a:t>
            </a:fld>
            <a:endParaRPr lang="en-US"/>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dirty="0" smtClean="0">
                <a:latin typeface="Cambria Math" pitchFamily="18" charset="0"/>
                <a:ea typeface="Cambria Math" pitchFamily="18" charset="0"/>
              </a:rPr>
              <a:t>1</a:t>
            </a:r>
            <a:r>
              <a:rPr lang="en-US" dirty="0" smtClean="0"/>
              <a:t>: Let {</a:t>
            </a:r>
            <a:r>
              <a:rPr lang="en-US" i="1" dirty="0" smtClean="0"/>
              <a:t>a</a:t>
            </a:r>
            <a:r>
              <a:rPr lang="en-US" i="1" baseline="-25000" dirty="0" smtClean="0"/>
              <a:t>n</a:t>
            </a:r>
            <a:r>
              <a:rPr lang="en-US" dirty="0" smtClean="0"/>
              <a:t>}</a:t>
            </a:r>
            <a:r>
              <a:rPr lang="en-US" i="1" dirty="0" smtClean="0"/>
              <a:t> </a:t>
            </a:r>
            <a:r>
              <a:rPr lang="en-US" dirty="0" smtClean="0"/>
              <a:t>be a sequence that satisfies the recurrence relation </a:t>
            </a:r>
            <a:r>
              <a:rPr lang="en-US" i="1" dirty="0" smtClean="0"/>
              <a:t>a</a:t>
            </a:r>
            <a:r>
              <a:rPr lang="en-US" i="1" baseline="-25000" dirty="0" smtClean="0"/>
              <a:t>n</a:t>
            </a:r>
            <a:r>
              <a:rPr lang="en-US" i="1" dirty="0" smtClean="0"/>
              <a:t> = a</a:t>
            </a:r>
            <a:r>
              <a:rPr lang="en-US" i="1" baseline="-25000" dirty="0" smtClean="0"/>
              <a:t>n-1</a:t>
            </a:r>
            <a:r>
              <a:rPr lang="en-US" i="1" dirty="0" smtClean="0"/>
              <a:t> + </a:t>
            </a:r>
            <a:r>
              <a:rPr lang="en-US" dirty="0" smtClean="0">
                <a:latin typeface="Cambria Math" pitchFamily="18" charset="0"/>
                <a:ea typeface="Cambria Math" pitchFamily="18" charset="0"/>
              </a:rPr>
              <a:t>3</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1,2,3,4,</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 What are </a:t>
            </a:r>
            <a:r>
              <a:rPr lang="en-US" i="1" dirty="0" smtClean="0"/>
              <a:t>a</a:t>
            </a:r>
            <a:r>
              <a:rPr lang="en-US" i="1" baseline="-25000" dirty="0" smtClean="0"/>
              <a:t>1</a:t>
            </a:r>
            <a:r>
              <a:rPr lang="en-US" baseline="-25000" dirty="0" smtClean="0"/>
              <a:t> </a:t>
            </a:r>
            <a:r>
              <a:rPr lang="en-US" dirty="0" smtClean="0"/>
              <a:t>,</a:t>
            </a:r>
            <a:r>
              <a:rPr lang="en-US" baseline="-25000" dirty="0" smtClean="0"/>
              <a:t> </a:t>
            </a:r>
            <a:r>
              <a:rPr lang="en-US" dirty="0" smtClean="0"/>
              <a:t> </a:t>
            </a:r>
            <a:r>
              <a:rPr lang="en-US" i="1" dirty="0" smtClean="0"/>
              <a:t>a</a:t>
            </a:r>
            <a:r>
              <a:rPr lang="en-US" i="1" baseline="-25000" dirty="0" smtClean="0"/>
              <a:t>2</a:t>
            </a:r>
            <a:r>
              <a:rPr lang="en-US" baseline="-25000" dirty="0" smtClean="0"/>
              <a:t> </a:t>
            </a:r>
            <a:r>
              <a:rPr lang="en-US" dirty="0" smtClean="0"/>
              <a:t> and </a:t>
            </a:r>
            <a:r>
              <a:rPr lang="en-US" i="1" dirty="0" smtClean="0"/>
              <a:t>a</a:t>
            </a:r>
            <a:r>
              <a:rPr lang="en-US" i="1" baseline="-25000" dirty="0" smtClean="0"/>
              <a:t>3</a:t>
            </a:r>
            <a:r>
              <a:rPr lang="en-US" dirty="0" smtClean="0"/>
              <a:t>? </a:t>
            </a:r>
          </a:p>
          <a:p>
            <a:pPr>
              <a:buNone/>
            </a:pPr>
            <a:r>
              <a:rPr lang="en-US" dirty="0" smtClean="0"/>
              <a:t>     [Here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is the initial condition</a:t>
            </a:r>
            <a:r>
              <a:rPr lang="en-US" i="1" dirty="0" smtClean="0"/>
              <a:t>.</a:t>
            </a:r>
            <a:r>
              <a:rPr lang="en-US" dirty="0" smtClean="0"/>
              <a:t>]</a:t>
            </a:r>
          </a:p>
          <a:p>
            <a:pPr>
              <a:buNone/>
            </a:pPr>
            <a:endParaRPr lang="en-US" dirty="0" smtClean="0"/>
          </a:p>
          <a:p>
            <a:pPr lvl="1">
              <a:buNone/>
            </a:pPr>
            <a:r>
              <a:rPr lang="en-US" b="1" dirty="0" smtClean="0"/>
              <a:t>Solution</a:t>
            </a:r>
            <a:r>
              <a:rPr lang="en-US" dirty="0" smtClean="0"/>
              <a:t>: We see from the recurrence relation that</a:t>
            </a:r>
          </a:p>
          <a:p>
            <a:pPr lvl="1">
              <a:buNone/>
            </a:pPr>
            <a:r>
              <a:rPr lang="en-US" dirty="0" smtClean="0"/>
              <a:t>      </a:t>
            </a:r>
            <a:r>
              <a:rPr lang="en-US" i="1" dirty="0" smtClean="0"/>
              <a:t>a</a:t>
            </a:r>
            <a:r>
              <a:rPr lang="en-US" baseline="-25000" dirty="0" smtClean="0">
                <a:latin typeface="Cambria Math" pitchFamily="18" charset="0"/>
                <a:ea typeface="Cambria Math" pitchFamily="18" charset="0"/>
              </a:rPr>
              <a:t>1</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a:t>
            </a:r>
            <a:r>
              <a:rPr lang="en-US" i="1" baseline="-25000" dirty="0" smtClean="0"/>
              <a:t>0  </a:t>
            </a:r>
            <a:r>
              <a:rPr lang="en-US" dirty="0" smtClean="0">
                <a:latin typeface="Cambria Math" pitchFamily="18" charset="0"/>
                <a:ea typeface="Cambria Math" pitchFamily="18" charset="0"/>
              </a:rPr>
              <a:t>+ 3 = 2 + 3 = 5</a:t>
            </a:r>
          </a:p>
          <a:p>
            <a:pPr lvl="1">
              <a:buNone/>
            </a:pPr>
            <a:r>
              <a:rPr lang="en-US" i="1" dirty="0" smtClean="0"/>
              <a:t>      a</a:t>
            </a:r>
            <a:r>
              <a:rPr lang="en-US" baseline="-25000" dirty="0" smtClean="0">
                <a:latin typeface="Cambria Math" pitchFamily="18" charset="0"/>
                <a:ea typeface="Cambria Math" pitchFamily="18" charset="0"/>
              </a:rPr>
              <a:t>2</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t>
            </a:r>
            <a:r>
              <a:rPr lang="en-US" dirty="0" smtClean="0">
                <a:latin typeface="Cambria Math" pitchFamily="18" charset="0"/>
                <a:ea typeface="Cambria Math" pitchFamily="18" charset="0"/>
              </a:rPr>
              <a:t>5 + 3 = 8</a:t>
            </a:r>
          </a:p>
          <a:p>
            <a:pPr lvl="1">
              <a:buNone/>
            </a:pPr>
            <a:r>
              <a:rPr lang="en-US" dirty="0" smtClean="0"/>
              <a:t>      </a:t>
            </a:r>
            <a:r>
              <a:rPr lang="en-US" i="1" dirty="0" smtClean="0"/>
              <a:t>a</a:t>
            </a:r>
            <a:r>
              <a:rPr lang="en-US" baseline="-25000" dirty="0" smtClean="0">
                <a:latin typeface="Cambria Math" pitchFamily="18" charset="0"/>
                <a:ea typeface="Cambria Math" pitchFamily="18" charset="0"/>
              </a:rPr>
              <a:t>3</a:t>
            </a:r>
            <a:r>
              <a:rPr lang="en-US" baseline="-25000" dirty="0" smtClean="0"/>
              <a:t> </a:t>
            </a:r>
            <a:r>
              <a:rPr lang="en-US" i="1" dirty="0" smtClean="0"/>
              <a:t>  </a:t>
            </a:r>
            <a:r>
              <a:rPr lang="en-US" dirty="0" smtClean="0">
                <a:latin typeface="Cambria Math" pitchFamily="18" charset="0"/>
                <a:ea typeface="Cambria Math" pitchFamily="18" charset="0"/>
              </a:rPr>
              <a:t>= 8 + 3 = 11</a:t>
            </a:r>
          </a:p>
          <a:p>
            <a:pPr lvl="1">
              <a:buNone/>
            </a:pPr>
            <a:endParaRPr lang="en-US" i="1" dirty="0" smtClean="0"/>
          </a:p>
          <a:p>
            <a:pPr lvl="1">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309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Applications of Propositional Logic</a:t>
            </a:r>
            <a:endParaRPr lang="en-US" dirty="0"/>
          </a:p>
        </p:txBody>
      </p:sp>
      <p:sp>
        <p:nvSpPr>
          <p:cNvPr id="3" name="Subtitle 2"/>
          <p:cNvSpPr>
            <a:spLocks noGrp="1"/>
          </p:cNvSpPr>
          <p:nvPr>
            <p:ph type="subTitle" idx="1"/>
          </p:nvPr>
        </p:nvSpPr>
        <p:spPr/>
        <p:txBody>
          <a:bodyPr/>
          <a:lstStyle/>
          <a:p>
            <a:r>
              <a:rPr lang="en-US" dirty="0" smtClean="0"/>
              <a:t>Section 1.2</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31</a:t>
            </a:fld>
            <a:endParaRPr lang="en-US"/>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   Example </a:t>
            </a:r>
            <a:r>
              <a:rPr lang="en-US" dirty="0" smtClean="0">
                <a:latin typeface="Cambria Math" pitchFamily="18" charset="0"/>
                <a:ea typeface="Cambria Math" pitchFamily="18" charset="0"/>
              </a:rPr>
              <a:t>2</a:t>
            </a:r>
            <a:r>
              <a:rPr lang="en-US" dirty="0" smtClean="0"/>
              <a:t>: Let {</a:t>
            </a:r>
            <a:r>
              <a:rPr lang="en-US" i="1" dirty="0" smtClean="0"/>
              <a:t>a</a:t>
            </a:r>
            <a:r>
              <a:rPr lang="en-US" i="1" baseline="-25000" dirty="0" smtClean="0"/>
              <a:t>n</a:t>
            </a:r>
            <a:r>
              <a:rPr lang="en-US" dirty="0" smtClean="0"/>
              <a:t>} be a sequence that satisfies the recurrence relation </a:t>
            </a:r>
            <a:r>
              <a:rPr lang="en-US" i="1" dirty="0" smtClean="0"/>
              <a:t>a</a:t>
            </a:r>
            <a:r>
              <a:rPr lang="en-US" i="1" baseline="-25000" dirty="0" smtClean="0"/>
              <a:t>n</a:t>
            </a:r>
            <a:r>
              <a:rPr lang="en-US" i="1" dirty="0" smtClean="0"/>
              <a:t> = a</a:t>
            </a:r>
            <a:r>
              <a:rPr lang="en-US" i="1" baseline="-25000" dirty="0" smtClean="0"/>
              <a:t>n-</a:t>
            </a:r>
            <a:r>
              <a:rPr lang="en-US" baseline="-25000" dirty="0" smtClean="0">
                <a:ea typeface="Cambria Math" pitchFamily="18" charset="0"/>
              </a:rPr>
              <a:t>1</a:t>
            </a:r>
            <a:r>
              <a:rPr lang="en-US" i="1" dirty="0" smtClean="0"/>
              <a:t> – a</a:t>
            </a:r>
            <a:r>
              <a:rPr lang="en-US" i="1" baseline="-25000" dirty="0" smtClean="0"/>
              <a:t>n-</a:t>
            </a:r>
            <a:r>
              <a:rPr lang="en-US" baseline="-25000" dirty="0" smtClean="0"/>
              <a:t>2</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2,3,4,…. </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What are </a:t>
            </a:r>
            <a:r>
              <a:rPr lang="en-US" i="1" dirty="0" smtClean="0"/>
              <a:t>a</a:t>
            </a:r>
            <a:r>
              <a:rPr lang="en-US" baseline="-25000" dirty="0" smtClean="0">
                <a:latin typeface="Cambria Math" pitchFamily="18" charset="0"/>
                <a:ea typeface="Cambria Math" pitchFamily="18" charset="0"/>
              </a:rPr>
              <a:t>2</a:t>
            </a:r>
            <a:r>
              <a:rPr lang="en-US" dirty="0" smtClean="0"/>
              <a:t> and </a:t>
            </a:r>
            <a:r>
              <a:rPr lang="en-US" i="1" dirty="0" smtClean="0"/>
              <a:t>a</a:t>
            </a:r>
            <a:r>
              <a:rPr lang="en-US" baseline="-25000" dirty="0" smtClean="0">
                <a:latin typeface="Cambria Math" pitchFamily="18" charset="0"/>
                <a:ea typeface="Cambria Math" pitchFamily="18" charset="0"/>
              </a:rPr>
              <a:t>3</a:t>
            </a:r>
            <a:r>
              <a:rPr lang="en-US" dirty="0" smtClean="0"/>
              <a:t>? </a:t>
            </a:r>
          </a:p>
          <a:p>
            <a:pPr>
              <a:buNone/>
            </a:pPr>
            <a:r>
              <a:rPr lang="en-US" dirty="0" smtClean="0"/>
              <a:t>    [Here the initial conditions are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a:t>
            </a:r>
          </a:p>
          <a:p>
            <a:pPr>
              <a:buNone/>
            </a:pPr>
            <a:r>
              <a:rPr lang="en-US" dirty="0" smtClean="0"/>
              <a:t>        </a:t>
            </a:r>
          </a:p>
          <a:p>
            <a:pPr>
              <a:buNone/>
            </a:pPr>
            <a:r>
              <a:rPr lang="en-US" dirty="0" smtClean="0"/>
              <a:t>         </a:t>
            </a:r>
            <a:r>
              <a:rPr lang="en-US" b="1" dirty="0" smtClean="0"/>
              <a:t>Solution</a:t>
            </a:r>
            <a:r>
              <a:rPr lang="en-US" dirty="0" smtClean="0"/>
              <a:t>: We see from the recurrence relation that</a:t>
            </a:r>
          </a:p>
          <a:p>
            <a:pPr>
              <a:buNone/>
            </a:pPr>
            <a:r>
              <a:rPr lang="en-US" dirty="0" smtClean="0"/>
              <a:t>              </a:t>
            </a:r>
            <a:r>
              <a:rPr lang="en-US" i="1" dirty="0" smtClean="0"/>
              <a:t>a</a:t>
            </a:r>
            <a:r>
              <a:rPr lang="en-US" i="1" baseline="-25000" dirty="0" smtClean="0"/>
              <a:t>2 </a:t>
            </a:r>
            <a:r>
              <a:rPr lang="en-US" i="1" dirty="0" smtClean="0"/>
              <a:t> = a</a:t>
            </a:r>
            <a:r>
              <a:rPr lang="en-US" i="1" baseline="-25000" dirty="0" smtClean="0"/>
              <a:t>1</a:t>
            </a:r>
            <a:r>
              <a:rPr lang="en-US" i="1" dirty="0" smtClean="0"/>
              <a:t> - a</a:t>
            </a:r>
            <a:r>
              <a:rPr lang="en-US" i="1" baseline="-25000" dirty="0" smtClean="0"/>
              <a:t>0  </a:t>
            </a:r>
            <a:r>
              <a:rPr lang="en-US" i="1" dirty="0" smtClean="0"/>
              <a:t>= </a:t>
            </a:r>
            <a:r>
              <a:rPr lang="en-US" dirty="0" smtClean="0">
                <a:latin typeface="Cambria Math" pitchFamily="18" charset="0"/>
                <a:ea typeface="Cambria Math" pitchFamily="18" charset="0"/>
              </a:rPr>
              <a:t>5</a:t>
            </a:r>
            <a:r>
              <a:rPr lang="en-US" i="1" dirty="0" smtClean="0"/>
              <a:t> – </a:t>
            </a:r>
            <a:r>
              <a:rPr lang="en-US" dirty="0" smtClean="0">
                <a:latin typeface="Cambria Math" pitchFamily="18" charset="0"/>
                <a:ea typeface="Cambria Math" pitchFamily="18" charset="0"/>
              </a:rPr>
              <a:t>3 </a:t>
            </a:r>
            <a:r>
              <a:rPr lang="en-US" i="1" dirty="0" smtClean="0"/>
              <a:t>= </a:t>
            </a:r>
            <a:r>
              <a:rPr lang="en-US" dirty="0" smtClean="0">
                <a:latin typeface="Cambria Math" pitchFamily="18" charset="0"/>
                <a:ea typeface="Cambria Math" pitchFamily="18" charset="0"/>
              </a:rPr>
              <a:t>2</a:t>
            </a:r>
          </a:p>
          <a:p>
            <a:pPr>
              <a:buNone/>
            </a:pPr>
            <a:r>
              <a:rPr lang="en-US" i="1" dirty="0" smtClean="0"/>
              <a:t>               a</a:t>
            </a:r>
            <a:r>
              <a:rPr lang="en-US" i="1" baseline="-25000" dirty="0" smtClean="0"/>
              <a:t>3 </a:t>
            </a:r>
            <a:r>
              <a:rPr lang="en-US" i="1" dirty="0" smtClean="0"/>
              <a:t> = a</a:t>
            </a:r>
            <a:r>
              <a:rPr lang="en-US" i="1" baseline="-25000" dirty="0" smtClean="0"/>
              <a:t>2</a:t>
            </a:r>
            <a:r>
              <a:rPr lang="en-US" i="1" dirty="0" smtClean="0"/>
              <a:t> – a</a:t>
            </a:r>
            <a:r>
              <a:rPr lang="en-US" i="1" baseline="-25000" dirty="0" smtClean="0"/>
              <a:t>1  </a:t>
            </a:r>
            <a:r>
              <a:rPr lang="en-US" i="1" dirty="0" smtClean="0"/>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i="1" dirty="0" smtClean="0"/>
              <a:t>– </a:t>
            </a:r>
            <a:r>
              <a:rPr lang="en-US" dirty="0" smtClean="0">
                <a:latin typeface="Cambria Math" pitchFamily="18" charset="0"/>
                <a:ea typeface="Cambria Math" pitchFamily="18" charset="0"/>
              </a:rPr>
              <a:t>5</a:t>
            </a:r>
            <a:r>
              <a:rPr lang="en-US" i="1" dirty="0" smtClean="0">
                <a:latin typeface="Cambria Math" pitchFamily="18" charset="0"/>
                <a:ea typeface="Cambria Math" pitchFamily="18" charset="0"/>
              </a:rPr>
              <a:t> </a:t>
            </a:r>
            <a:r>
              <a:rPr lang="en-US" dirty="0" smtClean="0">
                <a:ea typeface="Cambria Math" pitchFamily="18" charset="0"/>
              </a:rPr>
              <a:t>=</a:t>
            </a:r>
            <a:r>
              <a:rPr lang="en-US" i="1" dirty="0" smtClean="0">
                <a:latin typeface="Cambria Math" pitchFamily="18" charset="0"/>
                <a:ea typeface="Cambria Math" pitchFamily="18" charset="0"/>
              </a:rPr>
              <a:t> </a:t>
            </a:r>
            <a:r>
              <a:rPr lang="en-US" i="1" dirty="0" smtClean="0"/>
              <a:t>–</a:t>
            </a:r>
            <a:r>
              <a:rPr lang="en-US" dirty="0" smtClean="0">
                <a:latin typeface="Cambria Math" pitchFamily="18" charset="0"/>
                <a:ea typeface="Cambria Math" pitchFamily="18" charset="0"/>
              </a:rPr>
              <a:t>3</a:t>
            </a:r>
          </a:p>
          <a:p>
            <a:pPr>
              <a:buNone/>
            </a:pPr>
            <a:r>
              <a:rPr lang="en-US" dirty="0" smtClean="0">
                <a:latin typeface="Cambria Math" pitchFamily="18" charset="0"/>
                <a:ea typeface="Cambria Math" pitchFamily="18" charset="0"/>
              </a:rPr>
              <a:t>       </a:t>
            </a:r>
          </a:p>
          <a:p>
            <a:pPr lvl="1">
              <a:buNone/>
            </a:pP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Sequence</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Definition</a:t>
            </a:r>
            <a:r>
              <a:rPr lang="en-US" dirty="0" smtClean="0">
                <a:latin typeface="Cambria Math" pitchFamily="18" charset="0"/>
                <a:ea typeface="Cambria Math" pitchFamily="18" charset="0"/>
              </a:rPr>
              <a:t>: </a:t>
            </a:r>
            <a:r>
              <a:rPr lang="en-US" dirty="0" smtClean="0">
                <a:ea typeface="Cambria Math" pitchFamily="18" charset="0"/>
              </a:rPr>
              <a:t>Define the  </a:t>
            </a:r>
            <a:r>
              <a:rPr lang="en-US" i="1" dirty="0" smtClean="0">
                <a:ea typeface="Cambria Math" pitchFamily="18" charset="0"/>
              </a:rPr>
              <a:t>Fibonacci sequence</a:t>
            </a:r>
            <a:r>
              <a:rPr lang="en-US" dirty="0" smtClean="0">
                <a:latin typeface="Cambria Math" pitchFamily="18" charset="0"/>
                <a:ea typeface="Cambria Math" pitchFamily="18" charset="0"/>
              </a:rPr>
              <a:t>,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,f</a:t>
            </a:r>
            <a:r>
              <a:rPr lang="en-US" baseline="-25000" dirty="0" smtClean="0"/>
              <a:t>1</a:t>
            </a:r>
            <a:r>
              <a:rPr lang="en-US" i="1" baseline="-25000" dirty="0" smtClean="0"/>
              <a:t> </a:t>
            </a:r>
            <a:r>
              <a:rPr lang="en-US" i="1" dirty="0" smtClean="0"/>
              <a:t>,f</a:t>
            </a:r>
            <a:r>
              <a:rPr lang="en-US" baseline="-25000" dirty="0" smtClean="0"/>
              <a:t>2</a:t>
            </a:r>
            <a:r>
              <a:rPr lang="en-US" i="1" dirty="0" smtClean="0"/>
              <a:t>,…,</a:t>
            </a:r>
            <a:r>
              <a:rPr lang="en-US" dirty="0" smtClean="0"/>
              <a:t> by</a:t>
            </a:r>
            <a:r>
              <a:rPr lang="en-US" i="1" dirty="0" smtClean="0"/>
              <a:t>:</a:t>
            </a:r>
          </a:p>
          <a:p>
            <a:pPr lvl="1"/>
            <a:r>
              <a:rPr lang="en-US" dirty="0" smtClean="0"/>
              <a:t>Initial Conditions: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 </a:t>
            </a:r>
            <a:r>
              <a:rPr lang="en-US" dirty="0" smtClean="0">
                <a:latin typeface="Cambria Math" pitchFamily="18" charset="0"/>
                <a:ea typeface="Cambria Math" pitchFamily="18" charset="0"/>
              </a:rPr>
              <a:t>0</a:t>
            </a:r>
            <a:r>
              <a:rPr lang="en-US" i="1" dirty="0" smtClean="0"/>
              <a:t>, f</a:t>
            </a:r>
            <a:r>
              <a:rPr lang="en-US" baseline="-25000" dirty="0" smtClean="0"/>
              <a:t>1</a:t>
            </a:r>
            <a:r>
              <a:rPr lang="en-US" i="1" baseline="-25000" dirty="0" smtClean="0"/>
              <a:t>   </a:t>
            </a:r>
            <a:r>
              <a:rPr lang="en-US" dirty="0" smtClean="0">
                <a:latin typeface="Cambria Math" pitchFamily="18" charset="0"/>
                <a:ea typeface="Cambria Math" pitchFamily="18" charset="0"/>
              </a:rPr>
              <a:t>= 1</a:t>
            </a:r>
          </a:p>
          <a:p>
            <a:pPr lvl="1"/>
            <a:r>
              <a:rPr lang="en-US" dirty="0" smtClean="0"/>
              <a:t>Recurrence Relation: </a:t>
            </a:r>
            <a:r>
              <a:rPr lang="en-US" i="1" dirty="0" smtClean="0"/>
              <a:t>f</a:t>
            </a:r>
            <a:r>
              <a:rPr lang="en-US" i="1" baseline="-25000" dirty="0" smtClean="0"/>
              <a:t>n </a:t>
            </a:r>
            <a:r>
              <a:rPr lang="en-US" i="1" dirty="0" smtClean="0"/>
              <a:t> = f</a:t>
            </a:r>
            <a:r>
              <a:rPr lang="en-US" i="1" baseline="-25000" dirty="0" smtClean="0"/>
              <a:t>n-</a:t>
            </a:r>
            <a:r>
              <a:rPr lang="en-US" baseline="-25000" dirty="0" smtClean="0"/>
              <a:t>1</a:t>
            </a:r>
            <a:r>
              <a:rPr lang="en-US" i="1" dirty="0" smtClean="0"/>
              <a:t> </a:t>
            </a:r>
            <a:r>
              <a:rPr lang="en-US" i="1" baseline="-25000" dirty="0" smtClean="0"/>
              <a:t> </a:t>
            </a:r>
            <a:r>
              <a:rPr lang="en-US" i="1" dirty="0" smtClean="0"/>
              <a:t>+ f</a:t>
            </a:r>
            <a:r>
              <a:rPr lang="en-US" i="1" baseline="-25000" dirty="0" smtClean="0"/>
              <a:t>n-</a:t>
            </a:r>
            <a:r>
              <a:rPr lang="en-US" baseline="-25000" dirty="0" smtClean="0"/>
              <a:t>2</a:t>
            </a:r>
          </a:p>
          <a:p>
            <a:pPr lvl="1">
              <a:buNone/>
            </a:pPr>
            <a:endParaRPr lang="en-US" baseline="-25000" dirty="0" smtClean="0"/>
          </a:p>
          <a:p>
            <a:pPr>
              <a:buNone/>
            </a:pPr>
            <a:r>
              <a:rPr lang="en-US" dirty="0" smtClean="0"/>
              <a:t>  </a:t>
            </a:r>
            <a:r>
              <a:rPr lang="en-US" b="1" dirty="0" smtClean="0"/>
              <a:t>Example</a:t>
            </a:r>
            <a:r>
              <a:rPr lang="en-US" dirty="0" smtClean="0"/>
              <a:t>: Find  </a:t>
            </a:r>
            <a:r>
              <a:rPr lang="en-US" i="1" dirty="0" smtClean="0"/>
              <a:t> f</a:t>
            </a:r>
            <a:r>
              <a:rPr lang="en-US" i="1" baseline="-25000" dirty="0" smtClean="0"/>
              <a:t>2 </a:t>
            </a:r>
            <a:r>
              <a:rPr lang="en-US" i="1" dirty="0" smtClean="0"/>
              <a:t>,f</a:t>
            </a:r>
            <a:r>
              <a:rPr lang="en-US" i="1" baseline="-25000" dirty="0" smtClean="0"/>
              <a:t>3 </a:t>
            </a:r>
            <a:r>
              <a:rPr lang="en-US" i="1" dirty="0" smtClean="0"/>
              <a:t>,f</a:t>
            </a:r>
            <a:r>
              <a:rPr lang="en-US" i="1" baseline="-25000" dirty="0" smtClean="0"/>
              <a:t>4</a:t>
            </a:r>
            <a:r>
              <a:rPr lang="en-US" i="1" dirty="0" smtClean="0"/>
              <a:t> , f</a:t>
            </a:r>
            <a:r>
              <a:rPr lang="en-US" i="1" baseline="-25000" dirty="0" smtClean="0"/>
              <a:t>5 </a:t>
            </a:r>
            <a:r>
              <a:rPr lang="en-US" i="1" dirty="0" smtClean="0"/>
              <a:t> </a:t>
            </a:r>
            <a:r>
              <a:rPr lang="en-US" dirty="0" smtClean="0"/>
              <a:t>and </a:t>
            </a:r>
            <a:r>
              <a:rPr lang="en-US" i="1" dirty="0" smtClean="0"/>
              <a:t>f</a:t>
            </a:r>
            <a:r>
              <a:rPr lang="en-US" i="1" baseline="-25000" dirty="0" smtClean="0"/>
              <a:t>6</a:t>
            </a:r>
            <a:r>
              <a:rPr lang="en-US" i="1" dirty="0" smtClean="0"/>
              <a:t>  .</a:t>
            </a:r>
          </a:p>
          <a:p>
            <a:pPr>
              <a:buNone/>
            </a:pPr>
            <a:r>
              <a:rPr lang="en-US" i="1" dirty="0" smtClean="0"/>
              <a:t>     </a:t>
            </a:r>
          </a:p>
          <a:p>
            <a:pPr>
              <a:buNone/>
            </a:pPr>
            <a:r>
              <a:rPr lang="en-US" i="1" dirty="0" smtClean="0"/>
              <a:t>     </a:t>
            </a:r>
            <a:r>
              <a:rPr lang="en-US" b="1" dirty="0" smtClean="0"/>
              <a:t>Answer:</a:t>
            </a:r>
          </a:p>
          <a:p>
            <a:pPr>
              <a:buNone/>
            </a:pPr>
            <a:r>
              <a:rPr lang="en-US" dirty="0" smtClean="0"/>
              <a:t>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0  </a:t>
            </a:r>
            <a:r>
              <a:rPr lang="en-US" dirty="0" smtClean="0">
                <a:latin typeface="Cambria Math" pitchFamily="18" charset="0"/>
                <a:ea typeface="Cambria Math" pitchFamily="18" charset="0"/>
              </a:rPr>
              <a:t> = 1 + 0 = 1</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  </a:t>
            </a:r>
            <a:r>
              <a:rPr lang="en-US" dirty="0" smtClean="0">
                <a:latin typeface="Cambria Math" pitchFamily="18" charset="0"/>
                <a:ea typeface="Cambria Math" pitchFamily="18" charset="0"/>
              </a:rPr>
              <a:t> = 1 + 1 = 2</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2 + 1 = 3</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5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3 + 2 = 5</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6</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5</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5 + 3 = 8</a:t>
            </a:r>
            <a:r>
              <a:rPr lang="en-US" i="1" dirty="0" smtClean="0">
                <a:latin typeface="Cambria Math" pitchFamily="18" charset="0"/>
                <a:ea typeface="Cambria Math" pitchFamily="18" charset="0"/>
              </a:rPr>
              <a:t>.</a:t>
            </a:r>
          </a:p>
          <a:p>
            <a:pPr>
              <a:buNone/>
            </a:pPr>
            <a:r>
              <a:rPr lang="en-US" i="1"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Recurrence Relations</a:t>
            </a:r>
            <a:endParaRPr lang="en-US" dirty="0"/>
          </a:p>
        </p:txBody>
      </p:sp>
      <p:sp>
        <p:nvSpPr>
          <p:cNvPr id="3" name="Content Placeholder 2"/>
          <p:cNvSpPr>
            <a:spLocks noGrp="1"/>
          </p:cNvSpPr>
          <p:nvPr>
            <p:ph idx="1"/>
          </p:nvPr>
        </p:nvSpPr>
        <p:spPr/>
        <p:txBody>
          <a:bodyPr>
            <a:normAutofit lnSpcReduction="10000"/>
          </a:bodyPr>
          <a:lstStyle/>
          <a:p>
            <a:r>
              <a:rPr lang="en-US" dirty="0" smtClean="0"/>
              <a:t>Finding a formula for the </a:t>
            </a:r>
            <a:r>
              <a:rPr lang="en-US" i="1" dirty="0" smtClean="0"/>
              <a:t>n</a:t>
            </a:r>
            <a:r>
              <a:rPr lang="en-US" dirty="0" smtClean="0"/>
              <a:t>th term of the sequence generated by a recurrence relation is called </a:t>
            </a:r>
            <a:r>
              <a:rPr lang="en-US" i="1" dirty="0" smtClean="0"/>
              <a:t>solving the recurrence relation</a:t>
            </a:r>
            <a:r>
              <a:rPr lang="en-US" dirty="0" smtClean="0"/>
              <a:t>. </a:t>
            </a:r>
          </a:p>
          <a:p>
            <a:r>
              <a:rPr lang="en-US" dirty="0" smtClean="0"/>
              <a:t>Such a formula is called a </a:t>
            </a:r>
            <a:r>
              <a:rPr lang="en-US" i="1" dirty="0" smtClean="0"/>
              <a:t>closed formula</a:t>
            </a:r>
            <a:r>
              <a:rPr lang="en-US" dirty="0" smtClean="0"/>
              <a:t>.</a:t>
            </a:r>
          </a:p>
          <a:p>
            <a:r>
              <a:rPr lang="en-US" dirty="0" smtClean="0"/>
              <a:t>Various methods for solving recurrence relations will be covered in Chapter 8 where recurrence relations will be studied in greater depth.</a:t>
            </a:r>
          </a:p>
          <a:p>
            <a:r>
              <a:rPr lang="en-US" dirty="0" smtClean="0"/>
              <a:t>Here we illustrate by example the method of iteration in which we need to guess the formula. The guess can be proved correct by the method of induction (Chapter 5).</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312</a:t>
            </a:fld>
            <a:endParaRPr lang="en-US"/>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Method </a:t>
            </a:r>
            <a:r>
              <a:rPr lang="en-US" b="1" dirty="0" smtClean="0">
                <a:latin typeface="Cambria Math" pitchFamily="18" charset="0"/>
                <a:ea typeface="Cambria Math" pitchFamily="18" charset="0"/>
              </a:rPr>
              <a:t>1</a:t>
            </a:r>
            <a:r>
              <a:rPr lang="en-US" dirty="0" smtClean="0"/>
              <a:t>: Working upward, forward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p>
          <a:p>
            <a:pPr lvl="1">
              <a:buNone/>
            </a:pPr>
            <a:r>
              <a:rPr lang="en-US" i="1" dirty="0" smtClean="0"/>
              <a:t>      </a:t>
            </a:r>
            <a:r>
              <a:rPr lang="en-US" i="1" dirty="0" smtClean="0">
                <a:ea typeface="Cambria Math" pitchFamily="18" charset="0"/>
              </a:rPr>
              <a:t>a</a:t>
            </a:r>
            <a:r>
              <a:rPr lang="en-US" baseline="-25000" dirty="0" smtClean="0">
                <a:latin typeface="Cambria Math" pitchFamily="18" charset="0"/>
                <a:ea typeface="Cambria Math" pitchFamily="18" charset="0"/>
              </a:rPr>
              <a:t>2</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3</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+ 3 = 2 + 3 ∙ 2 </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4</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+ 2 ∙ 3) + 3 = 2 + 3 ∙ 3</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+ 3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a:t>
            </a:r>
            <a:r>
              <a:rPr lang="en-US" i="1" dirty="0" smtClean="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ea typeface="Cambria Math" pitchFamily="18" charset="0"/>
              </a:rPr>
              <a:t>n</a:t>
            </a:r>
            <a:r>
              <a:rPr lang="en-US" dirty="0" smtClean="0">
                <a:latin typeface="Cambria Math" pitchFamily="18" charset="0"/>
                <a:ea typeface="Cambria Math" pitchFamily="18" charset="0"/>
              </a:rPr>
              <a:t> – 1)</a:t>
            </a:r>
          </a:p>
          <a:p>
            <a:pPr lvl="1">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313</a:t>
            </a:fld>
            <a:endParaRPr lang="en-US"/>
          </a:p>
        </p:txBody>
      </p:sp>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Method </a:t>
            </a:r>
            <a:r>
              <a:rPr lang="en-US" b="1" dirty="0" smtClean="0">
                <a:latin typeface="Cambria Math" pitchFamily="18" charset="0"/>
                <a:ea typeface="Cambria Math" pitchFamily="18" charset="0"/>
              </a:rPr>
              <a:t>2</a:t>
            </a:r>
            <a:r>
              <a:rPr lang="en-US" dirty="0" smtClean="0"/>
              <a:t>: Working downward, backward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endParaRPr lang="en-US" dirty="0" smtClean="0"/>
          </a:p>
          <a:p>
            <a:pPr>
              <a:buNone/>
            </a:pPr>
            <a:endParaRPr lang="en-US" i="1" dirty="0" smtClean="0"/>
          </a:p>
          <a:p>
            <a:pPr>
              <a:buNone/>
            </a:pPr>
            <a:r>
              <a:rPr lang="en-US" i="1" dirty="0" smtClean="0"/>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p>
          <a:p>
            <a:pPr>
              <a:buNone/>
            </a:pP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+ 3 ∙ 2 </a:t>
            </a:r>
            <a:endParaRPr lang="en-US" sz="2800" dirty="0" smtClean="0"/>
          </a:p>
          <a:p>
            <a:pPr lvl="1">
              <a:buNone/>
            </a:pPr>
            <a:r>
              <a:rPr lang="en-US" sz="2800" i="1" dirty="0" smtClean="0"/>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3 )+ 3 ∙ 2  =</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endParaRPr lang="en-US" sz="2800" dirty="0" smtClean="0">
              <a:latin typeface="Cambria Math" pitchFamily="18" charset="0"/>
              <a:ea typeface="Cambria Math" pitchFamily="18" charset="0"/>
            </a:endParaRPr>
          </a:p>
          <a:p>
            <a:pPr>
              <a:buNone/>
            </a:pPr>
            <a:r>
              <a:rPr lang="en-US" sz="2800" dirty="0" smtClean="0">
                <a:latin typeface="Cambria Math" pitchFamily="18" charset="0"/>
                <a:ea typeface="Cambria Math" pitchFamily="18" charset="0"/>
              </a:rPr>
              <a:t>                  = </a:t>
            </a:r>
            <a:r>
              <a:rPr lang="en-US" sz="2800" i="1" dirty="0" smtClean="0">
                <a:ea typeface="Cambria Math" pitchFamily="18" charset="0"/>
              </a:rPr>
              <a:t>a</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2 + 3(</a:t>
            </a:r>
            <a:r>
              <a:rPr lang="en-US" sz="2800" i="1" dirty="0" smtClean="0">
                <a:latin typeface="Cambria Math" pitchFamily="18" charset="0"/>
                <a:ea typeface="Cambria Math" pitchFamily="18" charset="0"/>
              </a:rPr>
              <a:t>n</a:t>
            </a:r>
            <a:r>
              <a:rPr lang="en-US" sz="2800" dirty="0" smtClean="0">
                <a:latin typeface="Cambria Math" pitchFamily="18" charset="0"/>
                <a:ea typeface="Cambria Math" pitchFamily="18" charset="0"/>
              </a:rPr>
              <a:t> – 1)</a:t>
            </a:r>
          </a:p>
          <a:p>
            <a:pPr lvl="1">
              <a:buNone/>
            </a:pPr>
            <a:r>
              <a:rPr lang="en-US" sz="2800" dirty="0" smtClean="0"/>
              <a:t>  </a:t>
            </a:r>
            <a:endParaRPr lang="en-US" sz="2800"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314</a:t>
            </a:fld>
            <a:endParaRPr lang="en-US"/>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a:t>
            </a:r>
            <a:r>
              <a:rPr lang="en-US" dirty="0" smtClean="0"/>
              <a:t>: Suppose that a person deposits $</a:t>
            </a:r>
            <a:r>
              <a:rPr lang="en-US" dirty="0" smtClean="0">
                <a:latin typeface="Cambria Math" pitchFamily="18" charset="0"/>
                <a:ea typeface="Cambria Math" pitchFamily="18" charset="0"/>
              </a:rPr>
              <a:t>10,000.00</a:t>
            </a:r>
            <a:r>
              <a:rPr lang="en-US" dirty="0" smtClean="0"/>
              <a:t> in a savings account at a bank yielding </a:t>
            </a:r>
            <a:r>
              <a:rPr lang="en-US" dirty="0" smtClean="0">
                <a:latin typeface="Cambria Math" pitchFamily="18" charset="0"/>
                <a:ea typeface="Cambria Math" pitchFamily="18" charset="0"/>
              </a:rPr>
              <a:t>11</a:t>
            </a:r>
            <a:r>
              <a:rPr lang="en-US" dirty="0" smtClean="0"/>
              <a:t>% per year with interest compounded annually. How much will be in the account after </a:t>
            </a:r>
            <a:r>
              <a:rPr lang="en-US" dirty="0" smtClean="0">
                <a:latin typeface="Cambria Math" pitchFamily="18" charset="0"/>
                <a:ea typeface="Cambria Math" pitchFamily="18" charset="0"/>
              </a:rPr>
              <a:t>30</a:t>
            </a:r>
            <a:r>
              <a:rPr lang="en-US" dirty="0" smtClean="0"/>
              <a:t> years?</a:t>
            </a:r>
          </a:p>
          <a:p>
            <a:pPr>
              <a:buNone/>
            </a:pPr>
            <a:r>
              <a:rPr lang="en-US" dirty="0" smtClean="0"/>
              <a:t>   Let </a:t>
            </a:r>
            <a:r>
              <a:rPr lang="en-US" i="1" dirty="0" err="1" smtClean="0"/>
              <a:t>P</a:t>
            </a:r>
            <a:r>
              <a:rPr lang="en-US" i="1" baseline="-25000" dirty="0" err="1" smtClean="0"/>
              <a:t>n</a:t>
            </a:r>
            <a:r>
              <a:rPr lang="en-US" baseline="-25000" dirty="0" smtClean="0"/>
              <a:t> </a:t>
            </a:r>
            <a:r>
              <a:rPr lang="en-US" dirty="0" smtClean="0"/>
              <a:t> denote the amount in the account after </a:t>
            </a:r>
            <a:r>
              <a:rPr lang="en-US" dirty="0" smtClean="0">
                <a:latin typeface="Cambria Math" pitchFamily="18" charset="0"/>
                <a:ea typeface="Cambria Math" pitchFamily="18" charset="0"/>
              </a:rPr>
              <a:t>30</a:t>
            </a:r>
            <a:r>
              <a:rPr lang="en-US" dirty="0" smtClean="0"/>
              <a:t> years. </a:t>
            </a:r>
            <a:r>
              <a:rPr lang="en-US" i="1" dirty="0" err="1" smtClean="0"/>
              <a:t>P</a:t>
            </a:r>
            <a:r>
              <a:rPr lang="en-US" i="1" baseline="-25000" dirty="0" err="1" smtClean="0"/>
              <a:t>n</a:t>
            </a:r>
            <a:r>
              <a:rPr lang="en-US" baseline="-25000" dirty="0" smtClean="0"/>
              <a:t> </a:t>
            </a:r>
            <a:r>
              <a:rPr lang="en-US" dirty="0" smtClean="0"/>
              <a:t> satisfies the following recurrence relation:</a:t>
            </a:r>
          </a:p>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p>
          <a:p>
            <a:pPr>
              <a:buNone/>
            </a:pPr>
            <a:endParaRPr lang="en-US" dirty="0" smtClean="0"/>
          </a:p>
        </p:txBody>
      </p:sp>
      <p:sp>
        <p:nvSpPr>
          <p:cNvPr id="4" name="TextBox 3"/>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315</a:t>
            </a:fld>
            <a:endParaRPr lang="en-US"/>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endParaRPr lang="en-US" i="1" dirty="0" smtClean="0"/>
          </a:p>
          <a:p>
            <a:pPr>
              <a:buNone/>
            </a:pPr>
            <a:r>
              <a:rPr lang="en-US" b="1" dirty="0" smtClean="0"/>
              <a:t>Solution</a:t>
            </a:r>
            <a:r>
              <a:rPr lang="en-US" dirty="0" smtClean="0"/>
              <a:t>: Forward Substitution</a:t>
            </a:r>
          </a:p>
          <a:p>
            <a:pPr>
              <a:buNone/>
            </a:pPr>
            <a:r>
              <a:rPr lang="en-US" dirty="0" smtClean="0"/>
              <a:t> </a:t>
            </a:r>
            <a:r>
              <a:rPr lang="en-US" i="1" dirty="0" smtClean="0"/>
              <a:t>P</a:t>
            </a:r>
            <a:r>
              <a:rPr lang="en-US" baseline="-25000" dirty="0" smtClean="0"/>
              <a:t>1</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2</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2</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3</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2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3</a:t>
            </a:r>
            <a:r>
              <a:rPr lang="en-US" i="1" dirty="0" smtClean="0"/>
              <a:t>P</a:t>
            </a:r>
            <a:r>
              <a:rPr lang="en-US" baseline="-25000" dirty="0" smtClean="0"/>
              <a:t>0</a:t>
            </a:r>
            <a:r>
              <a:rPr lang="en-US" dirty="0" smtClean="0"/>
              <a:t> </a:t>
            </a:r>
          </a:p>
          <a:p>
            <a:pPr>
              <a:buNone/>
            </a:pPr>
            <a:r>
              <a:rPr lang="en-US" dirty="0" smtClean="0"/>
              <a:t>                  :</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i="1" baseline="-25000" dirty="0" smtClean="0"/>
              <a:t>n</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P</a:t>
            </a:r>
            <a:r>
              <a:rPr lang="en-US" baseline="-25000" dirty="0" smtClean="0"/>
              <a:t>0</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r>
              <a:rPr lang="en-US" dirty="0" smtClean="0"/>
              <a:t> (</a:t>
            </a:r>
            <a:r>
              <a:rPr lang="en-US" sz="2200" dirty="0" smtClean="0"/>
              <a:t>Can prove by induction, covered in Chapter </a:t>
            </a:r>
            <a:r>
              <a:rPr lang="en-US" sz="2200" dirty="0" smtClean="0">
                <a:latin typeface="Cambria Math" pitchFamily="18" charset="0"/>
                <a:ea typeface="Cambria Math" pitchFamily="18" charset="0"/>
              </a:rPr>
              <a:t>5</a:t>
            </a:r>
            <a:r>
              <a:rPr lang="en-US" dirty="0" smtClean="0"/>
              <a:t>)</a:t>
            </a:r>
          </a:p>
          <a:p>
            <a:pPr>
              <a:buNone/>
            </a:pPr>
            <a:r>
              <a:rPr lang="en-US" dirty="0" smtClean="0"/>
              <a:t> </a:t>
            </a:r>
            <a:r>
              <a:rPr lang="en-US" i="1" dirty="0" smtClean="0"/>
              <a:t>P</a:t>
            </a:r>
            <a:r>
              <a:rPr lang="en-US" baseline="-25000" dirty="0" smtClean="0"/>
              <a:t>30</a:t>
            </a:r>
            <a:r>
              <a:rPr lang="en-US" dirty="0" smtClean="0"/>
              <a:t> = (</a:t>
            </a:r>
            <a:r>
              <a:rPr lang="en-US" dirty="0" smtClean="0">
                <a:latin typeface="Cambria Math" pitchFamily="18" charset="0"/>
                <a:ea typeface="Cambria Math" pitchFamily="18" charset="0"/>
              </a:rPr>
              <a:t>1.11</a:t>
            </a:r>
            <a:r>
              <a:rPr lang="en-US" dirty="0" smtClean="0"/>
              <a:t>)</a:t>
            </a:r>
            <a:r>
              <a:rPr lang="en-US" baseline="30000" dirty="0" smtClean="0"/>
              <a:t>30</a:t>
            </a:r>
            <a:r>
              <a:rPr lang="en-US" dirty="0" smtClean="0"/>
              <a:t> </a:t>
            </a:r>
            <a:r>
              <a:rPr lang="en-US" dirty="0" smtClean="0">
                <a:latin typeface="Cambria Math" pitchFamily="18" charset="0"/>
                <a:ea typeface="Cambria Math" pitchFamily="18" charset="0"/>
              </a:rPr>
              <a:t>10,000</a:t>
            </a:r>
            <a:r>
              <a:rPr lang="en-US" dirty="0" smtClean="0"/>
              <a:t> = $</a:t>
            </a:r>
            <a:r>
              <a:rPr lang="en-US" dirty="0" smtClean="0">
                <a:latin typeface="Cambria Math" pitchFamily="18" charset="0"/>
                <a:ea typeface="Cambria Math" pitchFamily="18" charset="0"/>
              </a:rPr>
              <a:t>228,992.97</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316</a:t>
            </a:fld>
            <a:endParaRPr lang="en-US"/>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Given a few terms of a sequence, try to identify the sequence. Conjecture a formula, recurrence relation, or some other rule.</a:t>
            </a:r>
          </a:p>
          <a:p>
            <a:r>
              <a:rPr lang="en-US" dirty="0" smtClean="0"/>
              <a:t>Some questions to ask?</a:t>
            </a:r>
          </a:p>
          <a:p>
            <a:pPr lvl="1"/>
            <a:r>
              <a:rPr lang="en-US" dirty="0" smtClean="0"/>
              <a:t>Are there repeated terms of the same value?</a:t>
            </a:r>
          </a:p>
          <a:p>
            <a:pPr lvl="1"/>
            <a:r>
              <a:rPr lang="en-US" dirty="0" smtClean="0"/>
              <a:t>Can you obtain a term from the previous term by adding an amount or multiplying by an amount?</a:t>
            </a:r>
          </a:p>
          <a:p>
            <a:pPr lvl="1"/>
            <a:r>
              <a:rPr lang="en-US" dirty="0" smtClean="0"/>
              <a:t>Can you obtain a term by combining the previous terms in some way?</a:t>
            </a:r>
          </a:p>
          <a:p>
            <a:pPr lvl="1"/>
            <a:r>
              <a:rPr lang="en-US" dirty="0" smtClean="0"/>
              <a:t>Are they cycles among the terms?</a:t>
            </a:r>
          </a:p>
          <a:p>
            <a:pPr lvl="1"/>
            <a:r>
              <a:rPr lang="en-US" dirty="0" smtClean="0"/>
              <a:t>Do the terms match those of a well known sequence?</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317</a:t>
            </a:fld>
            <a:endParaRPr lang="en-US"/>
          </a:p>
        </p:txBody>
      </p:sp>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on 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Find formulae for the sequences with the following first five terms: </a:t>
            </a:r>
            <a:r>
              <a:rPr lang="en-US" dirty="0" smtClean="0">
                <a:latin typeface="Cambria Math" pitchFamily="18" charset="0"/>
                <a:ea typeface="Cambria Math" pitchFamily="18" charset="0"/>
              </a:rPr>
              <a:t>1, ½, ¼, 1/8, 1/16</a:t>
            </a:r>
          </a:p>
          <a:p>
            <a:pPr>
              <a:buNone/>
            </a:pPr>
            <a:r>
              <a:rPr lang="en-US" b="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Note that the denominators are powers of 2. The sequence with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1/2</a:t>
            </a:r>
            <a:r>
              <a:rPr lang="en-US" i="1" baseline="30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a possible match.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 ½.</a:t>
            </a:r>
          </a:p>
          <a:p>
            <a:pPr>
              <a:buNone/>
            </a:pPr>
            <a:r>
              <a:rPr lang="en-US" b="1" dirty="0" smtClean="0"/>
              <a:t>   Example </a:t>
            </a:r>
            <a:r>
              <a:rPr lang="en-US" b="1"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Consider 1,3,5,7,9</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Note that each term is obtained by adding 2 to the previous term.  A possible formula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This is an arithmetic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=1 and </a:t>
            </a:r>
            <a:r>
              <a:rPr lang="en-US" i="1" dirty="0" smtClean="0">
                <a:latin typeface="Cambria Math" pitchFamily="18" charset="0"/>
                <a:ea typeface="Cambria Math" pitchFamily="18" charset="0"/>
              </a:rPr>
              <a:t>d </a:t>
            </a:r>
            <a:r>
              <a:rPr lang="en-US" dirty="0" smtClean="0">
                <a:latin typeface="Cambria Math" pitchFamily="18" charset="0"/>
                <a:ea typeface="Cambria Math" pitchFamily="18" charset="0"/>
              </a:rPr>
              <a:t>= 2.</a:t>
            </a:r>
          </a:p>
          <a:p>
            <a:pPr>
              <a:buNone/>
            </a:pPr>
            <a:r>
              <a:rPr lang="en-US" dirty="0" smtClean="0">
                <a:latin typeface="Cambria Math" pitchFamily="18" charset="0"/>
                <a:ea typeface="Cambria Math" pitchFamily="18" charset="0"/>
              </a:rPr>
              <a:t>    </a:t>
            </a:r>
            <a:r>
              <a:rPr lang="en-US" b="1" dirty="0" smtClean="0"/>
              <a:t>Example </a:t>
            </a:r>
            <a:r>
              <a:rPr lang="en-US" b="1" dirty="0" smtClean="0">
                <a:latin typeface="Cambria Math" pitchFamily="18" charset="0"/>
                <a:ea typeface="Cambria Math" pitchFamily="18" charset="0"/>
              </a:rPr>
              <a:t>3</a:t>
            </a:r>
            <a:r>
              <a:rPr lang="en-US" dirty="0" smtClean="0"/>
              <a:t>: </a:t>
            </a:r>
            <a:r>
              <a:rPr lang="en-US" dirty="0" smtClean="0">
                <a:latin typeface="Cambria Math" pitchFamily="18" charset="0"/>
                <a:ea typeface="Cambria Math" pitchFamily="18" charset="0"/>
              </a:rPr>
              <a:t>1, -1, 1, -1,1</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The terms alternate between 1 and -1. A possible sequence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dirty="0" smtClean="0">
                <a:latin typeface="Cambria Math"/>
                <a:ea typeface="Cambria Math"/>
              </a:rPr>
              <a:t>−</a:t>
            </a:r>
            <a:r>
              <a:rPr lang="en-US" dirty="0" smtClean="0">
                <a:latin typeface="Cambria Math" pitchFamily="18" charset="0"/>
                <a:ea typeface="Cambria Math" pitchFamily="18" charset="0"/>
              </a:rPr>
              <a:t>1)</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1.</a:t>
            </a:r>
            <a:endParaRPr lang="en-US" i="1"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318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Sequences</a:t>
            </a:r>
            <a:endParaRPr lang="en-US" dirty="0"/>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
        <p:nvSpPr>
          <p:cNvPr id="3" name="Slide Number Placeholder 2"/>
          <p:cNvSpPr>
            <a:spLocks noGrp="1"/>
          </p:cNvSpPr>
          <p:nvPr>
            <p:ph type="sldNum" sz="quarter" idx="12"/>
          </p:nvPr>
        </p:nvSpPr>
        <p:spPr/>
        <p:txBody>
          <a:bodyPr/>
          <a:lstStyle/>
          <a:p>
            <a:fld id="{9CA217EF-0505-4C33-BB20-8A8DF2039023}" type="slidenum">
              <a:rPr lang="en-US" smtClean="0"/>
              <a:pPr/>
              <a:t>319</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Propositional Logic: Summary</a:t>
            </a:r>
            <a:endParaRPr lang="en-US" dirty="0"/>
          </a:p>
        </p:txBody>
      </p:sp>
      <p:sp>
        <p:nvSpPr>
          <p:cNvPr id="3" name="Content Placeholder 2"/>
          <p:cNvSpPr>
            <a:spLocks noGrp="1"/>
          </p:cNvSpPr>
          <p:nvPr>
            <p:ph idx="1"/>
          </p:nvPr>
        </p:nvSpPr>
        <p:spPr/>
        <p:txBody>
          <a:bodyPr/>
          <a:lstStyle/>
          <a:p>
            <a:r>
              <a:rPr lang="en-US" dirty="0" smtClean="0"/>
              <a:t>Translating English to Propositional Logic</a:t>
            </a:r>
          </a:p>
          <a:p>
            <a:r>
              <a:rPr lang="en-US" dirty="0" smtClean="0"/>
              <a:t>System Specifications</a:t>
            </a:r>
          </a:p>
          <a:p>
            <a:r>
              <a:rPr lang="en-US" dirty="0" smtClean="0"/>
              <a:t>Boolean Searching</a:t>
            </a:r>
          </a:p>
          <a:p>
            <a:r>
              <a:rPr lang="en-US" dirty="0" smtClean="0"/>
              <a:t>Logic Puzzles</a:t>
            </a:r>
          </a:p>
          <a:p>
            <a:r>
              <a:rPr lang="en-US" dirty="0" smtClean="0"/>
              <a:t>Logic Circuits </a:t>
            </a:r>
          </a:p>
          <a:p>
            <a:r>
              <a:rPr lang="en-US" dirty="0" smtClean="0"/>
              <a:t>AI Diagnosis Method (Optional)</a:t>
            </a: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32</a:t>
            </a:fld>
            <a:endParaRPr lang="en-US"/>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Guessing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Conjecture a simple formula for </a:t>
            </a:r>
            <a:r>
              <a:rPr lang="en-US" i="1" dirty="0" smtClean="0"/>
              <a:t>a</a:t>
            </a:r>
            <a:r>
              <a:rPr lang="en-US" i="1" baseline="-25000" dirty="0" smtClean="0"/>
              <a:t>n</a:t>
            </a:r>
            <a:r>
              <a:rPr lang="en-US" dirty="0" smtClean="0"/>
              <a:t> if the first </a:t>
            </a:r>
            <a:r>
              <a:rPr lang="en-US" dirty="0" smtClean="0">
                <a:latin typeface="Cambria Math" pitchFamily="18" charset="0"/>
                <a:ea typeface="Cambria Math" pitchFamily="18" charset="0"/>
              </a:rPr>
              <a:t>10</a:t>
            </a:r>
            <a:r>
              <a:rPr lang="en-US" dirty="0" smtClean="0"/>
              <a:t> terms of the sequence {</a:t>
            </a:r>
            <a:r>
              <a:rPr lang="en-US" i="1" dirty="0" smtClean="0"/>
              <a:t>a</a:t>
            </a:r>
            <a:r>
              <a:rPr lang="en-US" i="1" baseline="-25000" dirty="0" smtClean="0"/>
              <a:t>n</a:t>
            </a:r>
            <a:r>
              <a:rPr lang="en-US" dirty="0" smtClean="0"/>
              <a:t>}</a:t>
            </a:r>
            <a:r>
              <a:rPr lang="en-US" i="1" dirty="0" smtClean="0"/>
              <a:t> </a:t>
            </a:r>
            <a:r>
              <a:rPr lang="en-US" dirty="0" smtClean="0"/>
              <a:t>are </a:t>
            </a:r>
            <a:r>
              <a:rPr lang="en-US" dirty="0" smtClean="0">
                <a:latin typeface="Cambria Math" pitchFamily="18" charset="0"/>
                <a:ea typeface="Cambria Math" pitchFamily="18" charset="0"/>
              </a:rPr>
              <a:t>1, 7, 25, 79, 241, 727, 2185, 6559, 19681, 59047.</a:t>
            </a:r>
          </a:p>
          <a:p>
            <a:endParaRPr lang="en-US" dirty="0" smtClean="0"/>
          </a:p>
          <a:p>
            <a:pPr>
              <a:buNone/>
            </a:pPr>
            <a:r>
              <a:rPr lang="en-US" dirty="0" smtClean="0"/>
              <a:t>   </a:t>
            </a:r>
            <a:r>
              <a:rPr lang="en-US" b="1" dirty="0" smtClean="0"/>
              <a:t>Solution</a:t>
            </a:r>
            <a:r>
              <a:rPr lang="en-US" dirty="0" smtClean="0"/>
              <a:t>: Note the ratio of each term to the previous approximates </a:t>
            </a:r>
            <a:r>
              <a:rPr lang="en-US" dirty="0" smtClean="0">
                <a:latin typeface="Cambria Math" pitchFamily="18" charset="0"/>
                <a:ea typeface="Cambria Math" pitchFamily="18" charset="0"/>
              </a:rPr>
              <a:t>3</a:t>
            </a:r>
            <a:r>
              <a:rPr lang="en-US" dirty="0" smtClean="0"/>
              <a:t>. So now compare with the  sequence   </a:t>
            </a:r>
            <a:r>
              <a:rPr lang="en-US" dirty="0" smtClean="0">
                <a:latin typeface="Cambria Math" pitchFamily="18" charset="0"/>
                <a:ea typeface="Cambria Math" pitchFamily="18" charset="0"/>
              </a:rPr>
              <a:t>3</a:t>
            </a:r>
            <a:r>
              <a:rPr lang="en-US" i="1" baseline="30000" dirty="0" smtClean="0"/>
              <a:t>n</a:t>
            </a:r>
            <a:r>
              <a:rPr lang="en-US" dirty="0" smtClean="0"/>
              <a:t> .  We notice that the </a:t>
            </a:r>
            <a:r>
              <a:rPr lang="en-US" i="1" dirty="0" smtClean="0"/>
              <a:t>n</a:t>
            </a:r>
            <a:r>
              <a:rPr lang="en-US" dirty="0" smtClean="0"/>
              <a:t>th term is </a:t>
            </a:r>
            <a:r>
              <a:rPr lang="en-US" dirty="0" smtClean="0">
                <a:latin typeface="Cambria Math" pitchFamily="18" charset="0"/>
                <a:ea typeface="Cambria Math" pitchFamily="18" charset="0"/>
              </a:rPr>
              <a:t>2</a:t>
            </a:r>
            <a:r>
              <a:rPr lang="en-US" dirty="0" smtClean="0"/>
              <a:t> less than the corresponding power of </a:t>
            </a:r>
            <a:r>
              <a:rPr lang="en-US" dirty="0" smtClean="0">
                <a:latin typeface="Cambria Math" pitchFamily="18" charset="0"/>
                <a:ea typeface="Cambria Math" pitchFamily="18" charset="0"/>
              </a:rPr>
              <a:t>3</a:t>
            </a:r>
            <a:r>
              <a:rPr lang="en-US" dirty="0" smtClean="0"/>
              <a:t>.  So a good conjecture is   that </a:t>
            </a:r>
            <a:r>
              <a:rPr lang="en-US" i="1" dirty="0" smtClean="0"/>
              <a:t>a</a:t>
            </a:r>
            <a:r>
              <a:rPr lang="en-US" i="1" baseline="-25000" dirty="0" smtClean="0"/>
              <a:t>n</a:t>
            </a:r>
            <a:r>
              <a:rPr lang="en-US" dirty="0" smtClean="0"/>
              <a:t> = </a:t>
            </a:r>
            <a:r>
              <a:rPr lang="en-US" dirty="0" smtClean="0">
                <a:latin typeface="Cambria Math" pitchFamily="18" charset="0"/>
                <a:ea typeface="Cambria Math" pitchFamily="18" charset="0"/>
              </a:rPr>
              <a:t>3</a:t>
            </a:r>
            <a:r>
              <a:rPr lang="en-US" i="1" baseline="30000" dirty="0" smtClean="0"/>
              <a:t>n</a:t>
            </a:r>
            <a:r>
              <a:rPr lang="en-US" baseline="30000" dirty="0" smtClean="0"/>
              <a:t> </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Integer sequences appear in a wide range of contexts. Later we will see the sequence of prime numbers (Chapter 4), the number of ways to order </a:t>
            </a:r>
            <a:r>
              <a:rPr lang="en-US" i="1" dirty="0" smtClean="0"/>
              <a:t>n</a:t>
            </a:r>
            <a:r>
              <a:rPr lang="en-US" dirty="0" smtClean="0"/>
              <a:t> discrete objects (Chapter 6), the number of moves needed to solve the Tower of Hanoi puzzle with </a:t>
            </a:r>
            <a:r>
              <a:rPr lang="en-US" i="1" dirty="0" smtClean="0"/>
              <a:t>n</a:t>
            </a:r>
            <a:r>
              <a:rPr lang="en-US" dirty="0" smtClean="0"/>
              <a:t> disks (Chapter 8), and the number of rabbits on an island after </a:t>
            </a:r>
            <a:r>
              <a:rPr lang="en-US" i="1" dirty="0" smtClean="0"/>
              <a:t>n</a:t>
            </a:r>
            <a:r>
              <a:rPr lang="en-US" dirty="0" smtClean="0"/>
              <a:t> months (Chapter 8).</a:t>
            </a:r>
          </a:p>
          <a:p>
            <a:r>
              <a:rPr lang="en-US" dirty="0" smtClean="0"/>
              <a:t>Integer sequences are useful in many fields such as biology, engineering, chemistry and physics.</a:t>
            </a:r>
          </a:p>
          <a:p>
            <a:r>
              <a:rPr lang="en-US" dirty="0" smtClean="0"/>
              <a:t>On-Line Encyclopedia of Integer Sequences (OESIS) contains over </a:t>
            </a:r>
            <a:r>
              <a:rPr lang="en-US" dirty="0" smtClean="0">
                <a:latin typeface="Cambria Math" pitchFamily="18" charset="0"/>
                <a:ea typeface="Cambria Math" pitchFamily="18" charset="0"/>
              </a:rPr>
              <a:t>200,000</a:t>
            </a:r>
            <a:r>
              <a:rPr lang="en-US" dirty="0" smtClean="0"/>
              <a:t> sequences. Began by Neil Stone in the </a:t>
            </a:r>
            <a:r>
              <a:rPr lang="en-US" dirty="0" smtClean="0">
                <a:latin typeface="Cambria Math" pitchFamily="18" charset="0"/>
                <a:ea typeface="Cambria Math" pitchFamily="18" charset="0"/>
              </a:rPr>
              <a:t>1960</a:t>
            </a:r>
            <a:r>
              <a:rPr lang="en-US" dirty="0" smtClean="0"/>
              <a:t>s (printed form). Now found at </a:t>
            </a:r>
            <a:r>
              <a:rPr lang="en-US" dirty="0" smtClean="0">
                <a:latin typeface="Cambria Math"/>
                <a:ea typeface="Cambria Math"/>
                <a:hlinkClick r:id="rId2"/>
              </a:rPr>
              <a:t>http://oeis.org/Spuzzle.html</a:t>
            </a:r>
            <a:endParaRPr lang="en-US" dirty="0" smtClean="0"/>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321</a:t>
            </a:fld>
            <a:endParaRPr lang="en-US"/>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Here are three interesting sequences to try from the  OESIS site. To solve each puzzle, find a rule that determines the terms of the sequence.</a:t>
            </a:r>
          </a:p>
          <a:p>
            <a:r>
              <a:rPr lang="en-US" dirty="0" smtClean="0"/>
              <a:t>Guess the rules for forming for the following sequences:</a:t>
            </a:r>
          </a:p>
          <a:p>
            <a:pPr lvl="1"/>
            <a:r>
              <a:rPr lang="en-US" dirty="0" smtClean="0">
                <a:latin typeface="Cambria Math" pitchFamily="18" charset="0"/>
                <a:ea typeface="Cambria Math" pitchFamily="18" charset="0"/>
              </a:rPr>
              <a:t>2, 3, 3, 5, 10, 13, 39, 43, 172, 177, ...</a:t>
            </a:r>
          </a:p>
          <a:p>
            <a:pPr lvl="2"/>
            <a:r>
              <a:rPr lang="en-US" dirty="0" smtClean="0">
                <a:latin typeface="Cambria Math" pitchFamily="18" charset="0"/>
                <a:ea typeface="Cambria Math" pitchFamily="18" charset="0"/>
              </a:rPr>
              <a:t>Hint: Think of adding and multiplying by numbers to generate this sequence.</a:t>
            </a:r>
          </a:p>
          <a:p>
            <a:pPr lvl="1"/>
            <a:r>
              <a:rPr lang="en-US" dirty="0" smtClean="0">
                <a:latin typeface="Cambria Math" pitchFamily="18" charset="0"/>
                <a:ea typeface="Cambria Math" pitchFamily="18" charset="0"/>
              </a:rPr>
              <a:t>0, 0, 0, 0, 4, 9, 5, 1, 1, 0, 55, ...</a:t>
            </a:r>
          </a:p>
          <a:p>
            <a:pPr lvl="2"/>
            <a:r>
              <a:rPr lang="en-US" dirty="0" smtClean="0">
                <a:latin typeface="Cambria Math" pitchFamily="18" charset="0"/>
                <a:ea typeface="Cambria Math" pitchFamily="18" charset="0"/>
              </a:rPr>
              <a:t>Hint: Think of the English names for the numbers representing the position in the sequence and the Roman Numerals for the same number.</a:t>
            </a:r>
          </a:p>
          <a:p>
            <a:pPr lvl="1"/>
            <a:r>
              <a:rPr lang="en-US" dirty="0" smtClean="0">
                <a:latin typeface="Cambria Math" pitchFamily="18" charset="0"/>
                <a:ea typeface="Cambria Math" pitchFamily="18" charset="0"/>
              </a:rPr>
              <a:t>2, 4, 6, 30, 32, 34, 36, 40, 42, 44, 46, ...</a:t>
            </a:r>
          </a:p>
          <a:p>
            <a:pPr lvl="2"/>
            <a:r>
              <a:rPr lang="en-US" dirty="0" smtClean="0">
                <a:latin typeface="Cambria Math" pitchFamily="18" charset="0"/>
                <a:ea typeface="Cambria Math" pitchFamily="18" charset="0"/>
              </a:rPr>
              <a:t>Hint: Think of the English names for numbers, and whether or not they have the letter ‘e.’</a:t>
            </a:r>
          </a:p>
          <a:p>
            <a:pPr lvl="2">
              <a:buNone/>
            </a:pPr>
            <a:endParaRPr lang="en-US" dirty="0" smtClean="0"/>
          </a:p>
          <a:p>
            <a:r>
              <a:rPr lang="en-US" dirty="0" smtClean="0"/>
              <a:t>The answers and many more can be found at</a:t>
            </a:r>
            <a:endParaRPr lang="en-US" dirty="0" smtClean="0">
              <a:latin typeface="Cambria Math"/>
              <a:ea typeface="Cambria Math"/>
            </a:endParaRPr>
          </a:p>
          <a:p>
            <a:pPr>
              <a:buNone/>
            </a:pPr>
            <a:r>
              <a:rPr lang="en-US" dirty="0" smtClean="0">
                <a:latin typeface="Cambria Math"/>
                <a:ea typeface="Cambria Math"/>
                <a:hlinkClick r:id="rId2"/>
              </a:rPr>
              <a:t> http://oeis.org/Spuzzle.html</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322</a:t>
            </a:fld>
            <a:endParaRPr lang="en-US"/>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3581400" y="1905000"/>
            <a:ext cx="2734628" cy="260033"/>
          </a:xfrm>
          <a:prstGeom prst="rect">
            <a:avLst/>
          </a:prstGeom>
        </p:spPr>
      </p:pic>
      <p:pic>
        <p:nvPicPr>
          <p:cNvPr id="12" name="Picture 11" descr="addin_tmp.png"/>
          <p:cNvPicPr>
            <a:picLocks noChangeAspect="1"/>
          </p:cNvPicPr>
          <p:nvPr>
            <p:custDataLst>
              <p:tags r:id="rId2"/>
            </p:custDataLst>
          </p:nvPr>
        </p:nvPicPr>
        <p:blipFill>
          <a:blip r:embed="rId9" cstate="print"/>
          <a:stretch>
            <a:fillRect/>
          </a:stretch>
        </p:blipFill>
        <p:spPr>
          <a:xfrm>
            <a:off x="3581400" y="2286000"/>
            <a:ext cx="611981" cy="316706"/>
          </a:xfrm>
          <a:prstGeom prst="rect">
            <a:avLst/>
          </a:prstGeom>
        </p:spPr>
      </p:pic>
      <p:sp>
        <p:nvSpPr>
          <p:cNvPr id="8" name="Content Placeholder 7"/>
          <p:cNvSpPr>
            <a:spLocks noGrp="1"/>
          </p:cNvSpPr>
          <p:nvPr>
            <p:ph idx="1"/>
          </p:nvPr>
        </p:nvSpPr>
        <p:spPr>
          <a:xfrm>
            <a:off x="609600" y="1828800"/>
            <a:ext cx="8229600" cy="4648200"/>
          </a:xfrm>
        </p:spPr>
        <p:txBody>
          <a:bodyPr>
            <a:normAutofit fontScale="92500" lnSpcReduction="20000"/>
          </a:bodyPr>
          <a:lstStyle/>
          <a:p>
            <a:r>
              <a:rPr lang="en-US" dirty="0" smtClean="0"/>
              <a:t>Sum of the terms       </a:t>
            </a:r>
          </a:p>
          <a:p>
            <a:pPr>
              <a:buNone/>
            </a:pPr>
            <a:r>
              <a:rPr lang="en-US" kern="100" dirty="0" smtClean="0"/>
              <a:t>    from the sequence</a:t>
            </a:r>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smtClean="0"/>
          </a:p>
          <a:p>
            <a:pPr>
              <a:buNone/>
            </a:pPr>
            <a:endParaRPr lang="en-US" dirty="0" smtClean="0"/>
          </a:p>
          <a:p>
            <a:r>
              <a:rPr lang="en-US" dirty="0" smtClean="0"/>
              <a:t>The variable </a:t>
            </a:r>
            <a:r>
              <a:rPr lang="en-US" i="1" dirty="0" smtClean="0"/>
              <a:t>j</a:t>
            </a:r>
            <a:r>
              <a:rPr lang="en-US" dirty="0" smtClean="0"/>
              <a:t> is called the </a:t>
            </a:r>
            <a:r>
              <a:rPr lang="en-US" i="1" dirty="0" smtClean="0"/>
              <a:t>index of summation</a:t>
            </a:r>
            <a:r>
              <a:rPr lang="en-US" dirty="0" smtClean="0"/>
              <a:t>. It runs through all the integers starting with its </a:t>
            </a:r>
            <a:r>
              <a:rPr lang="en-US" i="1" dirty="0" smtClean="0"/>
              <a:t>lower  limit  m</a:t>
            </a:r>
            <a:r>
              <a:rPr lang="en-US" dirty="0" smtClean="0"/>
              <a:t> and ending with its </a:t>
            </a:r>
            <a:r>
              <a:rPr lang="en-US" i="1" dirty="0" smtClean="0"/>
              <a:t>upper limit n</a:t>
            </a:r>
            <a:r>
              <a:rPr lang="en-US" dirty="0" smtClean="0"/>
              <a:t>. </a:t>
            </a:r>
            <a:endParaRPr lang="en-US" dirty="0"/>
          </a:p>
        </p:txBody>
      </p:sp>
      <p:pic>
        <p:nvPicPr>
          <p:cNvPr id="11" name="Picture 10" descr="addin_tmp.png"/>
          <p:cNvPicPr>
            <a:picLocks noChangeAspect="1"/>
          </p:cNvPicPr>
          <p:nvPr>
            <p:custDataLst>
              <p:tags r:id="rId3"/>
            </p:custDataLst>
          </p:nvPr>
        </p:nvPicPr>
        <p:blipFill>
          <a:blip r:embed="rId10" cstate="print"/>
          <a:stretch>
            <a:fillRect/>
          </a:stretch>
        </p:blipFill>
        <p:spPr>
          <a:xfrm>
            <a:off x="3048000" y="2971800"/>
            <a:ext cx="1025843" cy="1094423"/>
          </a:xfrm>
          <a:prstGeom prst="rect">
            <a:avLst/>
          </a:prstGeom>
        </p:spPr>
      </p:pic>
      <p:pic>
        <p:nvPicPr>
          <p:cNvPr id="14" name="Picture 13" descr="addin_tmp.png"/>
          <p:cNvPicPr>
            <a:picLocks noChangeAspect="1"/>
          </p:cNvPicPr>
          <p:nvPr>
            <p:custDataLst>
              <p:tags r:id="rId4"/>
            </p:custDataLst>
          </p:nvPr>
        </p:nvPicPr>
        <p:blipFill>
          <a:blip r:embed="rId11" cstate="print"/>
          <a:stretch>
            <a:fillRect/>
          </a:stretch>
        </p:blipFill>
        <p:spPr>
          <a:xfrm>
            <a:off x="4419600" y="3276600"/>
            <a:ext cx="1423035" cy="477203"/>
          </a:xfrm>
          <a:prstGeom prst="rect">
            <a:avLst/>
          </a:prstGeom>
        </p:spPr>
      </p:pic>
      <p:pic>
        <p:nvPicPr>
          <p:cNvPr id="16" name="Picture 15" descr="addin_tmp.png"/>
          <p:cNvPicPr>
            <a:picLocks noChangeAspect="1"/>
          </p:cNvPicPr>
          <p:nvPr>
            <p:custDataLst>
              <p:tags r:id="rId5"/>
            </p:custDataLst>
          </p:nvPr>
        </p:nvPicPr>
        <p:blipFill>
          <a:blip r:embed="rId12" cstate="print"/>
          <a:stretch>
            <a:fillRect/>
          </a:stretch>
        </p:blipFill>
        <p:spPr>
          <a:xfrm>
            <a:off x="6248400" y="3352800"/>
            <a:ext cx="1854518" cy="457200"/>
          </a:xfrm>
          <a:prstGeom prst="rect">
            <a:avLst/>
          </a:prstGeom>
        </p:spPr>
      </p:pic>
      <p:pic>
        <p:nvPicPr>
          <p:cNvPr id="10" name="Content Placeholder 3" descr="addin_tmp.png"/>
          <p:cNvPicPr>
            <a:picLocks noChangeAspect="1"/>
          </p:cNvPicPr>
          <p:nvPr>
            <p:custDataLst>
              <p:tags r:id="rId6"/>
            </p:custDataLst>
          </p:nvPr>
        </p:nvPicPr>
        <p:blipFill>
          <a:blip r:embed="rId13" cstate="print"/>
          <a:stretch>
            <a:fillRect/>
          </a:stretch>
        </p:blipFill>
        <p:spPr>
          <a:xfrm>
            <a:off x="2590800" y="4495800"/>
            <a:ext cx="3557588" cy="314325"/>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323</a:t>
            </a:fld>
            <a:endParaRPr lang="en-US"/>
          </a:p>
        </p:txBody>
      </p:sp>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sp>
        <p:nvSpPr>
          <p:cNvPr id="3" name="Content Placeholder 2"/>
          <p:cNvSpPr>
            <a:spLocks noGrp="1"/>
          </p:cNvSpPr>
          <p:nvPr>
            <p:ph idx="1"/>
          </p:nvPr>
        </p:nvSpPr>
        <p:spPr/>
        <p:txBody>
          <a:bodyPr/>
          <a:lstStyle/>
          <a:p>
            <a:r>
              <a:rPr lang="en-US" dirty="0" smtClean="0"/>
              <a:t>More generally for a set </a:t>
            </a:r>
            <a:r>
              <a:rPr lang="en-US" i="1" dirty="0" smtClean="0"/>
              <a:t>S</a:t>
            </a:r>
            <a:r>
              <a:rPr lang="en-US" dirty="0" smtClean="0"/>
              <a:t>:</a:t>
            </a:r>
          </a:p>
          <a:p>
            <a:endParaRPr lang="en-US" dirty="0" smtClean="0"/>
          </a:p>
          <a:p>
            <a:endParaRPr lang="en-US" dirty="0" smtClean="0"/>
          </a:p>
          <a:p>
            <a:pPr>
              <a:buNone/>
            </a:pPr>
            <a:endParaRPr lang="en-US" dirty="0" smtClean="0"/>
          </a:p>
          <a:p>
            <a:r>
              <a:rPr lang="en-US" b="1" dirty="0" smtClean="0"/>
              <a:t>Examples</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505200" y="2590800"/>
            <a:ext cx="1328738" cy="457200"/>
          </a:xfrm>
          <a:prstGeom prst="rect">
            <a:avLst/>
          </a:prstGeom>
        </p:spPr>
      </p:pic>
      <p:pic>
        <p:nvPicPr>
          <p:cNvPr id="6" name="Picture 5" descr="addin_tmp.png"/>
          <p:cNvPicPr>
            <a:picLocks noChangeAspect="1"/>
          </p:cNvPicPr>
          <p:nvPr>
            <p:custDataLst>
              <p:tags r:id="rId2"/>
            </p:custDataLst>
          </p:nvPr>
        </p:nvPicPr>
        <p:blipFill>
          <a:blip r:embed="rId7" cstate="print"/>
          <a:stretch>
            <a:fillRect/>
          </a:stretch>
        </p:blipFill>
        <p:spPr>
          <a:xfrm>
            <a:off x="3048000" y="3886200"/>
            <a:ext cx="3977640" cy="69151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3276600" y="4724400"/>
            <a:ext cx="3101340" cy="68961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1905000" y="5562600"/>
            <a:ext cx="5621655" cy="581025"/>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324</a:t>
            </a:fld>
            <a:endParaRPr lang="en-US"/>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Notation (</a:t>
            </a:r>
            <a:r>
              <a:rPr lang="en-US" i="1" dirty="0" smtClean="0"/>
              <a:t>optional</a:t>
            </a:r>
            <a:r>
              <a:rPr lang="en-US" dirty="0" smtClean="0"/>
              <a:t>)</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4191000" y="2057400"/>
            <a:ext cx="2734628" cy="260033"/>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4114800" y="2438400"/>
            <a:ext cx="734378" cy="382905"/>
          </a:xfrm>
          <a:prstGeom prst="rect">
            <a:avLst/>
          </a:prstGeom>
        </p:spPr>
      </p:pic>
      <p:pic>
        <p:nvPicPr>
          <p:cNvPr id="18" name="Picture 17" descr="addin_tmp.png"/>
          <p:cNvPicPr>
            <a:picLocks noChangeAspect="1"/>
          </p:cNvPicPr>
          <p:nvPr>
            <p:custDataLst>
              <p:tags r:id="rId3"/>
            </p:custDataLst>
          </p:nvPr>
        </p:nvPicPr>
        <p:blipFill>
          <a:blip r:embed="rId10" cstate="print"/>
          <a:stretch>
            <a:fillRect/>
          </a:stretch>
        </p:blipFill>
        <p:spPr>
          <a:xfrm>
            <a:off x="3048000" y="5638800"/>
            <a:ext cx="3557588" cy="280035"/>
          </a:xfrm>
          <a:prstGeom prst="rect">
            <a:avLst/>
          </a:prstGeom>
        </p:spPr>
      </p:pic>
      <p:sp>
        <p:nvSpPr>
          <p:cNvPr id="8" name="Content Placeholder 7"/>
          <p:cNvSpPr>
            <a:spLocks noGrp="1"/>
          </p:cNvSpPr>
          <p:nvPr>
            <p:ph idx="1"/>
          </p:nvPr>
        </p:nvSpPr>
        <p:spPr>
          <a:xfrm>
            <a:off x="685800" y="1905000"/>
            <a:ext cx="8229600" cy="4648200"/>
          </a:xfrm>
        </p:spPr>
        <p:txBody>
          <a:bodyPr/>
          <a:lstStyle/>
          <a:p>
            <a:r>
              <a:rPr lang="en-US" dirty="0" smtClean="0"/>
              <a:t>Product of the terms </a:t>
            </a:r>
          </a:p>
          <a:p>
            <a:pPr>
              <a:buNone/>
            </a:pPr>
            <a:r>
              <a:rPr lang="en-US" dirty="0" smtClean="0"/>
              <a:t>      </a:t>
            </a:r>
            <a:r>
              <a:rPr lang="en-US" kern="100" dirty="0" smtClean="0"/>
              <a:t>from the sequence</a:t>
            </a:r>
          </a:p>
          <a:p>
            <a:endParaRPr lang="en-US" kern="100" dirty="0" smtClean="0"/>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a:p>
        </p:txBody>
      </p:sp>
      <p:pic>
        <p:nvPicPr>
          <p:cNvPr id="13" name="Picture 12" descr="addin_tmp.png"/>
          <p:cNvPicPr>
            <a:picLocks noChangeAspect="1"/>
          </p:cNvPicPr>
          <p:nvPr>
            <p:custDataLst>
              <p:tags r:id="rId4"/>
            </p:custDataLst>
          </p:nvPr>
        </p:nvPicPr>
        <p:blipFill>
          <a:blip r:embed="rId11" cstate="print"/>
          <a:stretch>
            <a:fillRect/>
          </a:stretch>
        </p:blipFill>
        <p:spPr>
          <a:xfrm>
            <a:off x="1600200" y="3886200"/>
            <a:ext cx="1025843" cy="1094423"/>
          </a:xfrm>
          <a:prstGeom prst="rect">
            <a:avLst/>
          </a:prstGeom>
        </p:spPr>
      </p:pic>
      <p:pic>
        <p:nvPicPr>
          <p:cNvPr id="15" name="Picture 14" descr="addin_tmp.png"/>
          <p:cNvPicPr>
            <a:picLocks noChangeAspect="1"/>
          </p:cNvPicPr>
          <p:nvPr>
            <p:custDataLst>
              <p:tags r:id="rId5"/>
            </p:custDataLst>
          </p:nvPr>
        </p:nvPicPr>
        <p:blipFill>
          <a:blip r:embed="rId12" cstate="print"/>
          <a:stretch>
            <a:fillRect/>
          </a:stretch>
        </p:blipFill>
        <p:spPr>
          <a:xfrm>
            <a:off x="3657600" y="4267200"/>
            <a:ext cx="1383030" cy="477203"/>
          </a:xfrm>
          <a:prstGeom prst="rect">
            <a:avLst/>
          </a:prstGeom>
        </p:spPr>
      </p:pic>
      <p:pic>
        <p:nvPicPr>
          <p:cNvPr id="17" name="Picture 16" descr="addin_tmp.png"/>
          <p:cNvPicPr>
            <a:picLocks noChangeAspect="1"/>
          </p:cNvPicPr>
          <p:nvPr>
            <p:custDataLst>
              <p:tags r:id="rId6"/>
            </p:custDataLst>
          </p:nvPr>
        </p:nvPicPr>
        <p:blipFill>
          <a:blip r:embed="rId13" cstate="print"/>
          <a:stretch>
            <a:fillRect/>
          </a:stretch>
        </p:blipFill>
        <p:spPr>
          <a:xfrm>
            <a:off x="5943600" y="4191000"/>
            <a:ext cx="1811655" cy="457200"/>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325</a:t>
            </a:fld>
            <a:endParaRPr lang="en-US"/>
          </a:p>
        </p:txBody>
      </p:sp>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Geometric Series</a:t>
            </a:r>
            <a:endParaRPr lang="en-US" dirty="0"/>
          </a:p>
        </p:txBody>
      </p:sp>
      <p:pic>
        <p:nvPicPr>
          <p:cNvPr id="10" name="Picture 9" descr="addin_tmp.png"/>
          <p:cNvPicPr>
            <a:picLocks noChangeAspect="1"/>
          </p:cNvPicPr>
          <p:nvPr>
            <p:custDataLst>
              <p:tags r:id="rId1"/>
            </p:custDataLst>
          </p:nvPr>
        </p:nvPicPr>
        <p:blipFill>
          <a:blip r:embed="rId6" cstate="print"/>
          <a:stretch>
            <a:fillRect/>
          </a:stretch>
        </p:blipFill>
        <p:spPr>
          <a:xfrm>
            <a:off x="1447800" y="2769335"/>
            <a:ext cx="4483418" cy="1003518"/>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smtClean="0"/>
              <a:t>Sums of terms of geometric progressions</a:t>
            </a:r>
            <a:endParaRPr lang="en-US" b="1" dirty="0"/>
          </a:p>
        </p:txBody>
      </p:sp>
      <p:sp>
        <p:nvSpPr>
          <p:cNvPr id="11" name="Rectangle 10"/>
          <p:cNvSpPr/>
          <p:nvPr/>
        </p:nvSpPr>
        <p:spPr>
          <a:xfrm>
            <a:off x="304800" y="4191000"/>
            <a:ext cx="856325" cy="369332"/>
          </a:xfrm>
          <a:prstGeom prst="rect">
            <a:avLst/>
          </a:prstGeom>
        </p:spPr>
        <p:txBody>
          <a:bodyPr wrap="none">
            <a:spAutoFit/>
          </a:bodyPr>
          <a:lstStyle/>
          <a:p>
            <a:r>
              <a:rPr lang="en-US" b="1" dirty="0" smtClean="0"/>
              <a:t>Proof:</a:t>
            </a:r>
            <a:endParaRPr lang="en-US" b="1" dirty="0"/>
          </a:p>
        </p:txBody>
      </p:sp>
      <p:pic>
        <p:nvPicPr>
          <p:cNvPr id="12" name="Picture 11" descr="addin_tmp.png"/>
          <p:cNvPicPr>
            <a:picLocks noChangeAspect="1"/>
          </p:cNvPicPr>
          <p:nvPr>
            <p:custDataLst>
              <p:tags r:id="rId2"/>
            </p:custDataLst>
          </p:nvPr>
        </p:nvPicPr>
        <p:blipFill>
          <a:blip r:embed="rId7" cstate="print"/>
          <a:stretch>
            <a:fillRect/>
          </a:stretch>
        </p:blipFill>
        <p:spPr>
          <a:xfrm>
            <a:off x="2057400" y="4114800"/>
            <a:ext cx="1358265" cy="729615"/>
          </a:xfrm>
          <a:prstGeom prst="rect">
            <a:avLst/>
          </a:prstGeom>
        </p:spPr>
      </p:pic>
      <p:sp>
        <p:nvSpPr>
          <p:cNvPr id="13" name="TextBox 12"/>
          <p:cNvSpPr txBox="1"/>
          <p:nvPr/>
        </p:nvSpPr>
        <p:spPr>
          <a:xfrm>
            <a:off x="1371600" y="4191000"/>
            <a:ext cx="762000" cy="381000"/>
          </a:xfrm>
          <a:prstGeom prst="rect">
            <a:avLst/>
          </a:prstGeom>
          <a:noFill/>
        </p:spPr>
        <p:txBody>
          <a:bodyPr wrap="square" rtlCol="0">
            <a:spAutoFit/>
          </a:bodyPr>
          <a:lstStyle/>
          <a:p>
            <a:r>
              <a:rPr lang="en-US" dirty="0" smtClean="0"/>
              <a:t>Let</a:t>
            </a:r>
            <a:endParaRPr lang="en-US" dirty="0"/>
          </a:p>
        </p:txBody>
      </p:sp>
      <p:sp>
        <p:nvSpPr>
          <p:cNvPr id="14" name="TextBox 13"/>
          <p:cNvSpPr txBox="1"/>
          <p:nvPr/>
        </p:nvSpPr>
        <p:spPr>
          <a:xfrm>
            <a:off x="3810000" y="3962400"/>
            <a:ext cx="5334000" cy="923330"/>
          </a:xfrm>
          <a:prstGeom prst="rect">
            <a:avLst/>
          </a:prstGeom>
          <a:noFill/>
        </p:spPr>
        <p:txBody>
          <a:bodyPr wrap="square" rtlCol="0">
            <a:spAutoFit/>
          </a:bodyPr>
          <a:lstStyle/>
          <a:p>
            <a:r>
              <a:rPr lang="en-US" dirty="0" smtClean="0"/>
              <a:t>To compute </a:t>
            </a:r>
            <a:r>
              <a:rPr lang="en-US" i="1" dirty="0" err="1" smtClean="0"/>
              <a:t>S</a:t>
            </a:r>
            <a:r>
              <a:rPr lang="en-US" i="1" baseline="-25000" dirty="0" err="1" smtClean="0"/>
              <a:t>n</a:t>
            </a:r>
            <a:r>
              <a:rPr lang="en-US" baseline="-25000" dirty="0" smtClean="0"/>
              <a:t> </a:t>
            </a:r>
            <a:r>
              <a:rPr lang="en-US" dirty="0" smtClean="0"/>
              <a:t>, first multiply both sides of the equality by r and then manipulate the resulting sum as follows: </a:t>
            </a:r>
            <a:endParaRPr lang="en-US" dirty="0"/>
          </a:p>
        </p:txBody>
      </p:sp>
      <p:pic>
        <p:nvPicPr>
          <p:cNvPr id="15" name="Picture 14" descr="addin_tmp.png"/>
          <p:cNvPicPr>
            <a:picLocks noChangeAspect="1"/>
          </p:cNvPicPr>
          <p:nvPr>
            <p:custDataLst>
              <p:tags r:id="rId3"/>
            </p:custDataLst>
          </p:nvPr>
        </p:nvPicPr>
        <p:blipFill>
          <a:blip r:embed="rId8" cstate="print"/>
          <a:stretch>
            <a:fillRect/>
          </a:stretch>
        </p:blipFill>
        <p:spPr>
          <a:xfrm>
            <a:off x="1981200" y="5029200"/>
            <a:ext cx="1649730" cy="729615"/>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590800" y="5943600"/>
            <a:ext cx="1249680" cy="729615"/>
          </a:xfrm>
          <a:prstGeom prst="rect">
            <a:avLst/>
          </a:prstGeom>
        </p:spPr>
      </p:pic>
      <p:sp>
        <p:nvSpPr>
          <p:cNvPr id="17" name="TextBox 16"/>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326</a:t>
            </a:fld>
            <a:endParaRPr lang="en-US"/>
          </a:p>
        </p:txBody>
      </p:sp>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Series</a:t>
            </a:r>
            <a:endParaRPr lang="en-US" dirty="0"/>
          </a:p>
        </p:txBody>
      </p:sp>
      <p:pic>
        <p:nvPicPr>
          <p:cNvPr id="27" name="Picture 26" descr="addin_tmp.png"/>
          <p:cNvPicPr>
            <a:picLocks noChangeAspect="1"/>
          </p:cNvPicPr>
          <p:nvPr>
            <p:custDataLst>
              <p:tags r:id="rId1"/>
            </p:custDataLst>
          </p:nvPr>
        </p:nvPicPr>
        <p:blipFill>
          <a:blip r:embed="rId9" cstate="print"/>
          <a:stretch>
            <a:fillRect/>
          </a:stretch>
        </p:blipFill>
        <p:spPr>
          <a:xfrm>
            <a:off x="2133600" y="1905000"/>
            <a:ext cx="1249680" cy="729615"/>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2133600" y="2743200"/>
            <a:ext cx="1034415" cy="742950"/>
          </a:xfrm>
          <a:prstGeom prst="rect">
            <a:avLst/>
          </a:prstGeom>
        </p:spPr>
      </p:pic>
      <p:sp>
        <p:nvSpPr>
          <p:cNvPr id="20" name="TextBox 19"/>
          <p:cNvSpPr txBox="1"/>
          <p:nvPr/>
        </p:nvSpPr>
        <p:spPr>
          <a:xfrm>
            <a:off x="3429000" y="2895600"/>
            <a:ext cx="5334000" cy="369332"/>
          </a:xfrm>
          <a:prstGeom prst="rect">
            <a:avLst/>
          </a:prstGeom>
          <a:noFill/>
        </p:spPr>
        <p:txBody>
          <a:bodyPr wrap="square" rtlCol="0">
            <a:spAutoFit/>
          </a:bodyPr>
          <a:lstStyle/>
          <a:p>
            <a:r>
              <a:rPr lang="en-US" dirty="0" smtClean="0"/>
              <a:t>Shifting the index of summation with </a:t>
            </a:r>
            <a:r>
              <a:rPr lang="en-US" i="1" dirty="0" smtClean="0"/>
              <a:t>k</a:t>
            </a:r>
            <a:r>
              <a:rPr lang="en-US" dirty="0" smtClean="0"/>
              <a:t> = </a:t>
            </a:r>
            <a:r>
              <a:rPr lang="en-US" i="1" dirty="0" smtClean="0"/>
              <a:t>j</a:t>
            </a:r>
            <a:r>
              <a:rPr lang="en-US" dirty="0" smtClean="0"/>
              <a:t> + </a:t>
            </a:r>
            <a:r>
              <a:rPr lang="en-US" dirty="0" smtClean="0">
                <a:latin typeface="Cambria Math" pitchFamily="18" charset="0"/>
                <a:ea typeface="Cambria Math" pitchFamily="18" charset="0"/>
              </a:rPr>
              <a:t>1</a:t>
            </a:r>
            <a:r>
              <a:rPr lang="en-US" dirty="0" smtClean="0"/>
              <a:t>.</a:t>
            </a:r>
            <a:endParaRPr lang="en-US" dirty="0"/>
          </a:p>
        </p:txBody>
      </p:sp>
      <p:pic>
        <p:nvPicPr>
          <p:cNvPr id="38" name="Picture 37" descr="addin_tmp.png"/>
          <p:cNvPicPr>
            <a:picLocks noChangeAspect="1"/>
          </p:cNvPicPr>
          <p:nvPr>
            <p:custDataLst>
              <p:tags r:id="rId3"/>
            </p:custDataLst>
          </p:nvPr>
        </p:nvPicPr>
        <p:blipFill>
          <a:blip r:embed="rId11" cstate="print"/>
          <a:stretch>
            <a:fillRect/>
          </a:stretch>
        </p:blipFill>
        <p:spPr>
          <a:xfrm>
            <a:off x="2133600" y="3581400"/>
            <a:ext cx="2263140" cy="570071"/>
          </a:xfrm>
          <a:prstGeom prst="rect">
            <a:avLst/>
          </a:prstGeom>
        </p:spPr>
      </p:pic>
      <p:sp>
        <p:nvSpPr>
          <p:cNvPr id="26" name="TextBox 25"/>
          <p:cNvSpPr txBox="1"/>
          <p:nvPr/>
        </p:nvSpPr>
        <p:spPr>
          <a:xfrm>
            <a:off x="4495800" y="3505200"/>
            <a:ext cx="4495800" cy="646331"/>
          </a:xfrm>
          <a:prstGeom prst="rect">
            <a:avLst/>
          </a:prstGeom>
          <a:noFill/>
        </p:spPr>
        <p:txBody>
          <a:bodyPr wrap="square" rtlCol="0">
            <a:spAutoFit/>
          </a:bodyPr>
          <a:lstStyle/>
          <a:p>
            <a:r>
              <a:rPr lang="en-US" dirty="0" smtClean="0"/>
              <a:t>Removing </a:t>
            </a:r>
            <a:r>
              <a:rPr lang="en-US" i="1" dirty="0" smtClean="0"/>
              <a:t>k</a:t>
            </a:r>
            <a:r>
              <a:rPr lang="en-US" dirty="0" smtClean="0"/>
              <a:t> =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term and </a:t>
            </a:r>
          </a:p>
          <a:p>
            <a:r>
              <a:rPr lang="en-US" dirty="0" smtClean="0"/>
              <a:t>adding </a:t>
            </a:r>
            <a:r>
              <a:rPr lang="en-US" i="1" dirty="0" smtClean="0"/>
              <a:t>k</a:t>
            </a:r>
            <a:r>
              <a:rPr lang="en-US" dirty="0" smtClean="0"/>
              <a:t> = </a:t>
            </a:r>
            <a:r>
              <a:rPr lang="en-US" dirty="0" smtClean="0">
                <a:latin typeface="Cambria Math" pitchFamily="18" charset="0"/>
                <a:ea typeface="Cambria Math" pitchFamily="18" charset="0"/>
              </a:rPr>
              <a:t>0</a:t>
            </a:r>
            <a:r>
              <a:rPr lang="en-US" dirty="0" smtClean="0"/>
              <a:t> term.</a:t>
            </a:r>
            <a:endParaRPr lang="en-US" dirty="0"/>
          </a:p>
        </p:txBody>
      </p:sp>
      <p:pic>
        <p:nvPicPr>
          <p:cNvPr id="32" name="Picture 31" descr="addin_tmp.png"/>
          <p:cNvPicPr>
            <a:picLocks noChangeAspect="1"/>
          </p:cNvPicPr>
          <p:nvPr>
            <p:custDataLst>
              <p:tags r:id="rId4"/>
            </p:custDataLst>
          </p:nvPr>
        </p:nvPicPr>
        <p:blipFill>
          <a:blip r:embed="rId12" cstate="print"/>
          <a:stretch>
            <a:fillRect/>
          </a:stretch>
        </p:blipFill>
        <p:spPr>
          <a:xfrm>
            <a:off x="2362200" y="4419600"/>
            <a:ext cx="2122170" cy="287655"/>
          </a:xfrm>
          <a:prstGeom prst="rect">
            <a:avLst/>
          </a:prstGeom>
        </p:spPr>
      </p:pic>
      <p:sp>
        <p:nvSpPr>
          <p:cNvPr id="33" name="TextBox 32"/>
          <p:cNvSpPr txBox="1"/>
          <p:nvPr/>
        </p:nvSpPr>
        <p:spPr>
          <a:xfrm>
            <a:off x="4648200" y="4419600"/>
            <a:ext cx="4114800" cy="369332"/>
          </a:xfrm>
          <a:prstGeom prst="rect">
            <a:avLst/>
          </a:prstGeom>
          <a:noFill/>
        </p:spPr>
        <p:txBody>
          <a:bodyPr wrap="square" rtlCol="0">
            <a:spAutoFit/>
          </a:bodyPr>
          <a:lstStyle/>
          <a:p>
            <a:r>
              <a:rPr lang="en-US" dirty="0" smtClean="0"/>
              <a:t>Substituting </a:t>
            </a:r>
            <a:r>
              <a:rPr lang="en-US" i="1" dirty="0" smtClean="0"/>
              <a:t>S</a:t>
            </a:r>
            <a:r>
              <a:rPr lang="en-US" dirty="0" smtClean="0"/>
              <a:t> for summation formula</a:t>
            </a:r>
          </a:p>
        </p:txBody>
      </p:sp>
      <p:pic>
        <p:nvPicPr>
          <p:cNvPr id="35" name="Picture 34" descr="addin_tmp.png"/>
          <p:cNvPicPr>
            <a:picLocks noChangeAspect="1"/>
          </p:cNvPicPr>
          <p:nvPr>
            <p:custDataLst>
              <p:tags r:id="rId5"/>
            </p:custDataLst>
          </p:nvPr>
        </p:nvPicPr>
        <p:blipFill>
          <a:blip r:embed="rId13" cstate="print"/>
          <a:stretch>
            <a:fillRect/>
          </a:stretch>
        </p:blipFill>
        <p:spPr>
          <a:xfrm>
            <a:off x="2209800" y="5029200"/>
            <a:ext cx="2613660" cy="287655"/>
          </a:xfrm>
          <a:prstGeom prst="rect">
            <a:avLst/>
          </a:prstGeom>
        </p:spPr>
      </p:pic>
      <p:pic>
        <p:nvPicPr>
          <p:cNvPr id="46" name="Picture 45" descr="addin_tmp.png"/>
          <p:cNvPicPr>
            <a:picLocks noChangeAspect="1"/>
          </p:cNvPicPr>
          <p:nvPr>
            <p:custDataLst>
              <p:tags r:id="rId6"/>
            </p:custDataLst>
          </p:nvPr>
        </p:nvPicPr>
        <p:blipFill>
          <a:blip r:embed="rId14" cstate="print"/>
          <a:stretch>
            <a:fillRect/>
          </a:stretch>
        </p:blipFill>
        <p:spPr>
          <a:xfrm>
            <a:off x="2667000" y="5562600"/>
            <a:ext cx="1307306" cy="420053"/>
          </a:xfrm>
          <a:prstGeom prst="rect">
            <a:avLst/>
          </a:prstGeom>
        </p:spPr>
      </p:pic>
      <p:sp>
        <p:nvSpPr>
          <p:cNvPr id="39" name="TextBox 38"/>
          <p:cNvSpPr txBox="1"/>
          <p:nvPr/>
        </p:nvSpPr>
        <p:spPr>
          <a:xfrm>
            <a:off x="1066800" y="4800600"/>
            <a:ext cx="914400" cy="584775"/>
          </a:xfrm>
          <a:prstGeom prst="rect">
            <a:avLst/>
          </a:prstGeom>
          <a:noFill/>
        </p:spPr>
        <p:txBody>
          <a:bodyPr wrap="square" rtlCol="0">
            <a:spAutoFit/>
          </a:bodyPr>
          <a:lstStyle/>
          <a:p>
            <a:r>
              <a:rPr lang="en-US" sz="3200" b="1" dirty="0" smtClean="0">
                <a:latin typeface="Cambria Math" pitchFamily="18" charset="0"/>
                <a:ea typeface="Cambria Math" pitchFamily="18" charset="0"/>
              </a:rPr>
              <a:t>∴</a:t>
            </a:r>
            <a:endParaRPr lang="en-US" sz="3200" b="1" dirty="0">
              <a:latin typeface="Cambria Math" pitchFamily="18" charset="0"/>
              <a:ea typeface="Cambria Math" pitchFamily="18" charset="0"/>
            </a:endParaRPr>
          </a:p>
        </p:txBody>
      </p:sp>
      <p:sp>
        <p:nvSpPr>
          <p:cNvPr id="41" name="TextBox 40"/>
          <p:cNvSpPr txBox="1"/>
          <p:nvPr/>
        </p:nvSpPr>
        <p:spPr>
          <a:xfrm>
            <a:off x="4419600" y="5638800"/>
            <a:ext cx="2133600" cy="369332"/>
          </a:xfrm>
          <a:prstGeom prst="rect">
            <a:avLst/>
          </a:prstGeom>
          <a:noFill/>
        </p:spPr>
        <p:txBody>
          <a:bodyPr wrap="square" rtlCol="0">
            <a:spAutoFit/>
          </a:bodyPr>
          <a:lstStyle/>
          <a:p>
            <a:r>
              <a:rPr lang="en-US" dirty="0" smtClean="0"/>
              <a:t>if r </a:t>
            </a:r>
            <a:r>
              <a:rPr lang="en-US" dirty="0" smtClean="0">
                <a:latin typeface="Cambria Math"/>
                <a:ea typeface="Cambria Math"/>
              </a:rPr>
              <a:t>≠1</a:t>
            </a:r>
            <a:endParaRPr lang="en-US" dirty="0"/>
          </a:p>
        </p:txBody>
      </p:sp>
      <p:sp>
        <p:nvSpPr>
          <p:cNvPr id="42" name="TextBox 41"/>
          <p:cNvSpPr txBox="1"/>
          <p:nvPr/>
        </p:nvSpPr>
        <p:spPr>
          <a:xfrm>
            <a:off x="5334000" y="6248400"/>
            <a:ext cx="2133600" cy="369332"/>
          </a:xfrm>
          <a:prstGeom prst="rect">
            <a:avLst/>
          </a:prstGeom>
          <a:noFill/>
        </p:spPr>
        <p:txBody>
          <a:bodyPr wrap="square" rtlCol="0">
            <a:spAutoFit/>
          </a:bodyPr>
          <a:lstStyle/>
          <a:p>
            <a:r>
              <a:rPr lang="en-US" dirty="0" smtClean="0"/>
              <a:t>if r</a:t>
            </a:r>
            <a:r>
              <a:rPr lang="en-US" dirty="0" smtClean="0">
                <a:latin typeface="Cambria Math"/>
                <a:ea typeface="Cambria Math"/>
              </a:rPr>
              <a:t> = 1</a:t>
            </a:r>
            <a:endParaRPr lang="en-US" dirty="0"/>
          </a:p>
        </p:txBody>
      </p:sp>
      <p:pic>
        <p:nvPicPr>
          <p:cNvPr id="45" name="Picture 44" descr="addin_tmp.png"/>
          <p:cNvPicPr>
            <a:picLocks noChangeAspect="1"/>
          </p:cNvPicPr>
          <p:nvPr>
            <p:custDataLst>
              <p:tags r:id="rId7"/>
            </p:custDataLst>
          </p:nvPr>
        </p:nvPicPr>
        <p:blipFill>
          <a:blip r:embed="rId15" cstate="print"/>
          <a:stretch>
            <a:fillRect/>
          </a:stretch>
        </p:blipFill>
        <p:spPr>
          <a:xfrm>
            <a:off x="2286000" y="6096000"/>
            <a:ext cx="2638901" cy="547211"/>
          </a:xfrm>
          <a:prstGeom prst="rect">
            <a:avLst/>
          </a:prstGeom>
        </p:spPr>
      </p:pic>
      <p:sp>
        <p:nvSpPr>
          <p:cNvPr id="16" name="TextBox 15"/>
          <p:cNvSpPr txBox="1"/>
          <p:nvPr/>
        </p:nvSpPr>
        <p:spPr>
          <a:xfrm>
            <a:off x="3581400" y="2133600"/>
            <a:ext cx="5334000" cy="369332"/>
          </a:xfrm>
          <a:prstGeom prst="rect">
            <a:avLst/>
          </a:prstGeom>
          <a:noFill/>
        </p:spPr>
        <p:txBody>
          <a:bodyPr wrap="square" rtlCol="0">
            <a:spAutoFit/>
          </a:bodyPr>
          <a:lstStyle/>
          <a:p>
            <a:r>
              <a:rPr lang="en-US" dirty="0" smtClean="0"/>
              <a:t>From previous slide.</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327</a:t>
            </a:fld>
            <a:endParaRPr lang="en-US"/>
          </a:p>
        </p:txBody>
      </p:sp>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Useful Summation Formulae </a:t>
            </a:r>
            <a:endParaRPr lang="en-US" dirty="0"/>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r>
              <a:rPr lang="en-US" dirty="0" smtClean="0"/>
              <a:t>Later we will prove some of these by induction.</a:t>
            </a:r>
            <a:endParaRPr lang="en-US" dirty="0"/>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r>
              <a:rPr lang="en-US" dirty="0" smtClean="0"/>
              <a:t>Proof in text </a:t>
            </a:r>
          </a:p>
          <a:p>
            <a:r>
              <a:rPr lang="en-US" dirty="0" smtClean="0"/>
              <a:t>(requires calculus)</a:t>
            </a:r>
            <a:endParaRPr lang="en-US" dirty="0"/>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r>
              <a:rPr lang="en-US" dirty="0" smtClean="0"/>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9CA217EF-0505-4C33-BB20-8A8DF2039023}" type="slidenum">
              <a:rPr lang="en-US" smtClean="0"/>
              <a:pPr/>
              <a:t>328</a:t>
            </a:fld>
            <a:endParaRPr lang="en-US"/>
          </a:p>
        </p:txBody>
      </p:sp>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Cardinality of Sets</a:t>
            </a:r>
            <a:endParaRPr lang="en-US" dirty="0"/>
          </a:p>
        </p:txBody>
      </p:sp>
      <p:sp>
        <p:nvSpPr>
          <p:cNvPr id="3" name="Subtitle 2"/>
          <p:cNvSpPr>
            <a:spLocks noGrp="1"/>
          </p:cNvSpPr>
          <p:nvPr>
            <p:ph type="subTitle" idx="1"/>
          </p:nvPr>
        </p:nvSpPr>
        <p:spPr/>
        <p:txBody>
          <a:bodyPr/>
          <a:lstStyle/>
          <a:p>
            <a:r>
              <a:rPr lang="en-US" dirty="0" smtClean="0"/>
              <a:t>Section 2.5</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329</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Translating English Sentences</a:t>
            </a:r>
            <a:endParaRPr lang="en-US" dirty="0"/>
          </a:p>
        </p:txBody>
      </p:sp>
      <p:sp>
        <p:nvSpPr>
          <p:cNvPr id="3" name="Content Placeholder 2"/>
          <p:cNvSpPr>
            <a:spLocks noGrp="1"/>
          </p:cNvSpPr>
          <p:nvPr>
            <p:ph idx="1"/>
          </p:nvPr>
        </p:nvSpPr>
        <p:spPr/>
        <p:txBody>
          <a:bodyPr>
            <a:normAutofit/>
          </a:bodyPr>
          <a:lstStyle/>
          <a:p>
            <a:r>
              <a:rPr lang="en-US" dirty="0" smtClean="0"/>
              <a:t>Steps to convert an English sentence to a statement in propositional logic</a:t>
            </a:r>
          </a:p>
          <a:p>
            <a:pPr lvl="1"/>
            <a:r>
              <a:rPr lang="en-US" dirty="0" smtClean="0"/>
              <a:t>Identify atomic propositions and represent using propositional variables.</a:t>
            </a:r>
          </a:p>
          <a:p>
            <a:pPr lvl="1"/>
            <a:r>
              <a:rPr lang="en-US" dirty="0" smtClean="0"/>
              <a:t>Determine appropriate logical connectives</a:t>
            </a:r>
          </a:p>
          <a:p>
            <a:r>
              <a:rPr lang="en-US" dirty="0" smtClean="0"/>
              <a:t>“If I go to </a:t>
            </a:r>
            <a:r>
              <a:rPr lang="en-US" dirty="0" err="1" smtClean="0"/>
              <a:t>Harry’s</a:t>
            </a:r>
            <a:r>
              <a:rPr lang="en-US" dirty="0" smtClean="0"/>
              <a:t> or to the country, then I will not go for shopping.”</a:t>
            </a:r>
          </a:p>
          <a:p>
            <a:pPr lvl="1"/>
            <a:r>
              <a:rPr lang="en-US" i="1" dirty="0" smtClean="0"/>
              <a:t>p</a:t>
            </a:r>
            <a:r>
              <a:rPr lang="en-US" dirty="0" smtClean="0"/>
              <a:t>: I go to </a:t>
            </a:r>
            <a:r>
              <a:rPr lang="en-US" dirty="0" err="1" smtClean="0"/>
              <a:t>Harry’s</a:t>
            </a:r>
            <a:endParaRPr lang="en-US" dirty="0" smtClean="0"/>
          </a:p>
          <a:p>
            <a:pPr lvl="1"/>
            <a:r>
              <a:rPr lang="en-US" i="1" dirty="0" smtClean="0"/>
              <a:t>q</a:t>
            </a:r>
            <a:r>
              <a:rPr lang="en-US" dirty="0" smtClean="0"/>
              <a:t>: I go to the country.</a:t>
            </a:r>
          </a:p>
          <a:p>
            <a:pPr lvl="1"/>
            <a:r>
              <a:rPr lang="en-US" i="1" dirty="0" smtClean="0"/>
              <a:t>r</a:t>
            </a:r>
            <a:r>
              <a:rPr lang="en-US" dirty="0" smtClean="0"/>
              <a:t>:  I will go shopping.</a:t>
            </a:r>
          </a:p>
          <a:p>
            <a:pPr lvl="1"/>
            <a:endParaRPr lang="en-US" b="1" dirty="0" smtClean="0"/>
          </a:p>
          <a:p>
            <a:pPr lvl="1">
              <a:buNone/>
            </a:pPr>
            <a:endParaRPr lang="en-US" b="1"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5562600" y="5562600"/>
            <a:ext cx="2065973" cy="382905"/>
          </a:xfrm>
          <a:prstGeom prst="rect">
            <a:avLst/>
          </a:prstGeom>
        </p:spPr>
      </p:pic>
      <p:sp>
        <p:nvSpPr>
          <p:cNvPr id="7" name="TextBox 6"/>
          <p:cNvSpPr txBox="1"/>
          <p:nvPr/>
        </p:nvSpPr>
        <p:spPr>
          <a:xfrm>
            <a:off x="4876800" y="4419600"/>
            <a:ext cx="1676400" cy="381000"/>
          </a:xfrm>
          <a:prstGeom prst="rect">
            <a:avLst/>
          </a:prstGeom>
          <a:noFill/>
        </p:spPr>
        <p:txBody>
          <a:bodyPr wrap="square" rtlCol="0">
            <a:spAutoFit/>
          </a:bodyPr>
          <a:lstStyle/>
          <a:p>
            <a:endParaRPr lang="en-US" dirty="0"/>
          </a:p>
        </p:txBody>
      </p:sp>
      <p:sp>
        <p:nvSpPr>
          <p:cNvPr id="8" name="TextBox 7"/>
          <p:cNvSpPr txBox="1"/>
          <p:nvPr/>
        </p:nvSpPr>
        <p:spPr>
          <a:xfrm>
            <a:off x="5029200" y="4876800"/>
            <a:ext cx="3200400" cy="523220"/>
          </a:xfrm>
          <a:prstGeom prst="rect">
            <a:avLst/>
          </a:prstGeom>
          <a:noFill/>
        </p:spPr>
        <p:txBody>
          <a:bodyPr wrap="square" rtlCol="0">
            <a:spAutoFit/>
          </a:bodyPr>
          <a:lstStyle/>
          <a:p>
            <a:r>
              <a:rPr lang="en-US" sz="2800" dirty="0" smtClean="0"/>
              <a:t>If </a:t>
            </a:r>
            <a:r>
              <a:rPr lang="en-US" sz="2800" i="1" dirty="0" smtClean="0"/>
              <a:t>p</a:t>
            </a:r>
            <a:r>
              <a:rPr lang="en-US" sz="2800" dirty="0" smtClean="0"/>
              <a:t> or </a:t>
            </a:r>
            <a:r>
              <a:rPr lang="en-US" sz="2800" i="1" dirty="0" smtClean="0"/>
              <a:t>q</a:t>
            </a:r>
            <a:r>
              <a:rPr lang="en-US" sz="2800" dirty="0" smtClean="0"/>
              <a:t> then not </a:t>
            </a:r>
            <a:r>
              <a:rPr lang="en-US" sz="2800" i="1" dirty="0" smtClean="0"/>
              <a:t>r</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33</a:t>
            </a:fld>
            <a:endParaRPr lang="en-US"/>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Cardinality</a:t>
            </a:r>
          </a:p>
          <a:p>
            <a:r>
              <a:rPr lang="en-US" dirty="0" smtClean="0"/>
              <a:t>Countable Sets</a:t>
            </a:r>
          </a:p>
          <a:p>
            <a:r>
              <a:rPr lang="en-US" dirty="0" smtClean="0"/>
              <a:t>Computability</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330</a:t>
            </a:fld>
            <a:endParaRPr lang="en-US"/>
          </a:p>
        </p:txBody>
      </p:sp>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 The </a:t>
            </a:r>
            <a:r>
              <a:rPr lang="en-US" i="1" dirty="0" smtClean="0"/>
              <a:t>cardinality</a:t>
            </a:r>
            <a:r>
              <a:rPr lang="en-US" dirty="0" smtClean="0"/>
              <a:t> of a set </a:t>
            </a:r>
            <a:r>
              <a:rPr lang="en-US" i="1" dirty="0" smtClean="0"/>
              <a:t>A</a:t>
            </a:r>
            <a:r>
              <a:rPr lang="en-US" dirty="0" smtClean="0"/>
              <a:t> is equal to the cardinality of a set </a:t>
            </a:r>
            <a:r>
              <a:rPr lang="en-US" i="1" dirty="0" smtClean="0"/>
              <a:t>B</a:t>
            </a:r>
            <a:r>
              <a:rPr lang="en-US" dirty="0" smtClean="0"/>
              <a:t>, denoted </a:t>
            </a:r>
          </a:p>
          <a:p>
            <a:pPr>
              <a:buNone/>
            </a:pPr>
            <a:r>
              <a:rPr lang="en-US" dirty="0" smtClean="0"/>
              <a:t>                  </a:t>
            </a:r>
            <a:r>
              <a:rPr lang="en-US" i="1" dirty="0" smtClean="0"/>
              <a:t>|A| = |</a:t>
            </a:r>
            <a:r>
              <a:rPr lang="en-US" dirty="0" smtClean="0"/>
              <a:t>B</a:t>
            </a:r>
            <a:r>
              <a:rPr lang="en-US" i="1" dirty="0" smtClean="0"/>
              <a:t>|,</a:t>
            </a:r>
          </a:p>
          <a:p>
            <a:pPr>
              <a:buNone/>
            </a:pPr>
            <a:r>
              <a:rPr lang="en-US" dirty="0" smtClean="0"/>
              <a:t>    if and only if there is a one-to-one correspondence (</a:t>
            </a:r>
            <a:r>
              <a:rPr lang="en-US" i="1" dirty="0" smtClean="0"/>
              <a:t>i.e.</a:t>
            </a:r>
            <a:r>
              <a:rPr lang="en-US" dirty="0" smtClean="0"/>
              <a:t>,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a:t>
            </a:r>
          </a:p>
          <a:p>
            <a:r>
              <a:rPr lang="en-US" dirty="0" smtClean="0"/>
              <a:t>If there is a one-to-one function (</a:t>
            </a:r>
            <a:r>
              <a:rPr lang="en-US" i="1" dirty="0" smtClean="0"/>
              <a:t>i.e.</a:t>
            </a:r>
            <a:r>
              <a:rPr lang="en-US" dirty="0" smtClean="0"/>
              <a:t>, an injection) from </a:t>
            </a:r>
            <a:r>
              <a:rPr lang="en-US" i="1" dirty="0" smtClean="0"/>
              <a:t>A</a:t>
            </a:r>
            <a:r>
              <a:rPr lang="en-US" dirty="0" smtClean="0"/>
              <a:t> to </a:t>
            </a:r>
            <a:r>
              <a:rPr lang="en-US" i="1" dirty="0" smtClean="0"/>
              <a:t>B</a:t>
            </a:r>
            <a:r>
              <a:rPr lang="en-US" dirty="0" smtClean="0"/>
              <a:t>, the cardinality of </a:t>
            </a:r>
            <a:r>
              <a:rPr lang="en-US" i="1" dirty="0" smtClean="0"/>
              <a:t>A</a:t>
            </a:r>
            <a:r>
              <a:rPr lang="en-US" dirty="0" smtClean="0"/>
              <a:t> is less than or the same as the cardinality of </a:t>
            </a:r>
            <a:r>
              <a:rPr lang="en-US" i="1" dirty="0" smtClean="0"/>
              <a:t>B</a:t>
            </a:r>
            <a:r>
              <a:rPr lang="en-US" dirty="0" smtClean="0"/>
              <a:t> and we write     |</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t>
            </a:r>
          </a:p>
          <a:p>
            <a:r>
              <a:rPr lang="en-US" dirty="0" smtClean="0">
                <a:latin typeface="Cambria Math"/>
                <a:ea typeface="Cambria Math"/>
              </a:rPr>
              <a:t>When </a:t>
            </a:r>
            <a:r>
              <a:rPr lang="en-US" dirty="0" smtClean="0"/>
              <a:t>|</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and </a:t>
            </a:r>
            <a:r>
              <a:rPr lang="en-US" i="1" dirty="0" smtClean="0">
                <a:ea typeface="Cambria Math"/>
              </a:rPr>
              <a:t>A</a:t>
            </a:r>
            <a:r>
              <a:rPr lang="en-US" dirty="0" smtClean="0">
                <a:latin typeface="Cambria Math"/>
                <a:ea typeface="Cambria Math"/>
              </a:rPr>
              <a:t> and </a:t>
            </a:r>
            <a:r>
              <a:rPr lang="en-US" i="1" dirty="0" smtClean="0">
                <a:ea typeface="Cambria Math"/>
              </a:rPr>
              <a:t>B</a:t>
            </a:r>
            <a:r>
              <a:rPr lang="en-US" dirty="0" smtClean="0">
                <a:latin typeface="Cambria Math"/>
                <a:ea typeface="Cambria Math"/>
              </a:rPr>
              <a:t> have different cardinality, we say that the cardinality of </a:t>
            </a:r>
            <a:r>
              <a:rPr lang="en-US" dirty="0" smtClean="0">
                <a:ea typeface="Cambria Math"/>
              </a:rPr>
              <a:t>A</a:t>
            </a:r>
            <a:r>
              <a:rPr lang="en-US" dirty="0" smtClean="0">
                <a:latin typeface="Cambria Math"/>
                <a:ea typeface="Cambria Math"/>
              </a:rPr>
              <a:t> is less than the cardinality of </a:t>
            </a:r>
            <a:r>
              <a:rPr lang="en-US" i="1" dirty="0" smtClean="0">
                <a:ea typeface="Cambria Math"/>
              </a:rPr>
              <a:t>B</a:t>
            </a:r>
            <a:r>
              <a:rPr lang="en-US" dirty="0" smtClean="0">
                <a:latin typeface="Cambria Math"/>
                <a:ea typeface="Cambria Math"/>
              </a:rPr>
              <a:t> and write </a:t>
            </a:r>
            <a:r>
              <a:rPr lang="en-US" dirty="0" smtClean="0"/>
              <a:t>|</a:t>
            </a:r>
            <a:r>
              <a:rPr lang="en-US" i="1" dirty="0" smtClean="0"/>
              <a:t>A</a:t>
            </a:r>
            <a:r>
              <a:rPr lang="en-US" dirty="0" smtClean="0"/>
              <a:t>| </a:t>
            </a:r>
            <a:r>
              <a:rPr lang="en-US" dirty="0" smtClean="0">
                <a:latin typeface="Cambria Math"/>
                <a:ea typeface="Cambria Math"/>
              </a:rPr>
              <a:t>&lt; |</a:t>
            </a:r>
            <a:r>
              <a:rPr lang="en-US" i="1" dirty="0" smtClean="0">
                <a:ea typeface="Cambria Math"/>
              </a:rPr>
              <a:t>B</a:t>
            </a:r>
            <a:r>
              <a:rPr lang="en-US" dirty="0" smtClean="0">
                <a:latin typeface="Cambria Math"/>
                <a:ea typeface="Cambria Math"/>
              </a:rPr>
              <a:t>|. </a:t>
            </a:r>
            <a:endParaRPr lang="en-US" b="1"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331</a:t>
            </a:fld>
            <a:endParaRPr lang="en-US"/>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a:t>
            </a:r>
            <a:endParaRPr lang="en-US" dirty="0"/>
          </a:p>
        </p:txBody>
      </p:sp>
      <p:sp>
        <p:nvSpPr>
          <p:cNvPr id="3" name="Content Placeholder 2"/>
          <p:cNvSpPr>
            <a:spLocks noGrp="1"/>
          </p:cNvSpPr>
          <p:nvPr>
            <p:ph idx="1"/>
          </p:nvPr>
        </p:nvSpPr>
        <p:spPr/>
        <p:txBody>
          <a:bodyPr/>
          <a:lstStyle/>
          <a:p>
            <a:pPr marL="0" indent="0" algn="just">
              <a:buNone/>
            </a:pPr>
            <a:r>
              <a:rPr lang="en-US" b="1" dirty="0" smtClean="0">
                <a:solidFill>
                  <a:schemeClr val="tx2"/>
                </a:solidFill>
              </a:rPr>
              <a:t>Definition</a:t>
            </a:r>
          </a:p>
          <a:p>
            <a:pPr marL="0" indent="0" algn="just">
              <a:buNone/>
            </a:pPr>
            <a:r>
              <a:rPr lang="en-US" dirty="0" smtClean="0"/>
              <a:t>A set </a:t>
            </a:r>
            <a:r>
              <a:rPr lang="en-US" i="1" dirty="0" smtClean="0"/>
              <a:t>S</a:t>
            </a:r>
            <a:r>
              <a:rPr lang="en-US" dirty="0" smtClean="0"/>
              <a:t> is finite with cardinality </a:t>
            </a:r>
            <a:r>
              <a:rPr lang="en-US" i="1" dirty="0" smtClean="0"/>
              <a:t>n</a:t>
            </a:r>
            <a:r>
              <a:rPr lang="en-US" dirty="0" smtClean="0"/>
              <a:t> </a:t>
            </a:r>
            <a:r>
              <a:rPr lang="en-US" dirty="0" smtClean="0">
                <a:sym typeface="Symbol"/>
              </a:rPr>
              <a:t></a:t>
            </a:r>
            <a:r>
              <a:rPr lang="en-US" dirty="0" smtClean="0"/>
              <a:t> N if there is a </a:t>
            </a:r>
            <a:r>
              <a:rPr lang="en-US" dirty="0" err="1" smtClean="0"/>
              <a:t>bijection</a:t>
            </a:r>
            <a:r>
              <a:rPr lang="en-US" dirty="0" smtClean="0"/>
              <a:t> from the set {0, 1, …, </a:t>
            </a:r>
            <a:r>
              <a:rPr lang="en-US" i="1" dirty="0" smtClean="0"/>
              <a:t>n</a:t>
            </a:r>
            <a:r>
              <a:rPr lang="en-US" dirty="0">
                <a:sym typeface="Symbol"/>
              </a:rPr>
              <a:t>–</a:t>
            </a:r>
            <a:r>
              <a:rPr lang="en-US" dirty="0" smtClean="0"/>
              <a:t>1} to S.  A set is infinite if it is not finite.</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332</a:t>
            </a:fld>
            <a:endParaRPr lang="en-US"/>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514350" indent="-514350" algn="just">
              <a:buNone/>
            </a:pPr>
            <a:r>
              <a:rPr lang="en-US" dirty="0" smtClean="0"/>
              <a:t>Some facts which could easily be seen are:</a:t>
            </a:r>
          </a:p>
          <a:p>
            <a:pPr marL="514350" indent="-514350" algn="just">
              <a:buFont typeface="+mj-lt"/>
              <a:buAutoNum type="arabicPeriod"/>
            </a:pPr>
            <a:r>
              <a:rPr lang="en-US" dirty="0" smtClean="0"/>
              <a:t>If S</a:t>
            </a:r>
            <a:r>
              <a:rPr lang="en-US" dirty="0" smtClean="0">
                <a:sym typeface="Symbol"/>
              </a:rPr>
              <a:t></a:t>
            </a:r>
            <a:r>
              <a:rPr lang="en-US" dirty="0" smtClean="0"/>
              <a:t> is infinite and is a subset of S, S is infinite.</a:t>
            </a:r>
          </a:p>
          <a:p>
            <a:pPr marL="514350" indent="-514350" algn="just">
              <a:buFont typeface="+mj-lt"/>
              <a:buAutoNum type="arabicPeriod"/>
            </a:pPr>
            <a:r>
              <a:rPr lang="en-US" dirty="0" smtClean="0"/>
              <a:t>Every subset of a finite set is finite.</a:t>
            </a:r>
          </a:p>
          <a:p>
            <a:pPr marL="514350" indent="-514350" algn="just">
              <a:buFont typeface="+mj-lt"/>
              <a:buAutoNum type="arabicPeriod"/>
            </a:pPr>
            <a:r>
              <a:rPr lang="en-US" dirty="0" smtClean="0"/>
              <a:t>If f : S </a:t>
            </a:r>
            <a:r>
              <a:rPr lang="en-US" dirty="0" smtClean="0">
                <a:sym typeface="Symbol"/>
              </a:rPr>
              <a:t></a:t>
            </a:r>
            <a:r>
              <a:rPr lang="en-US" dirty="0" smtClean="0"/>
              <a:t> T be an injection and S is infinite, then T is infinite.</a:t>
            </a:r>
          </a:p>
          <a:p>
            <a:pPr marL="514350" indent="-514350" algn="just">
              <a:buFont typeface="+mj-lt"/>
              <a:buAutoNum type="arabicPeriod"/>
            </a:pPr>
            <a:r>
              <a:rPr lang="en-US" dirty="0" smtClean="0"/>
              <a:t>If S is an infinite set </a:t>
            </a:r>
            <a:r>
              <a:rPr lang="en-US" dirty="0" smtClean="0">
                <a:latin typeface="Script MT Bold" pitchFamily="66" charset="0"/>
              </a:rPr>
              <a:t>P</a:t>
            </a:r>
            <a:r>
              <a:rPr lang="en-US" dirty="0" smtClean="0"/>
              <a:t>(S) is infinite.</a:t>
            </a:r>
          </a:p>
          <a:p>
            <a:pPr marL="514350" indent="-514350" algn="just">
              <a:buFont typeface="+mj-lt"/>
              <a:buAutoNum type="arabicPeriod"/>
            </a:pPr>
            <a:r>
              <a:rPr lang="en-US" dirty="0" smtClean="0"/>
              <a:t>If S and T are infinite sets.  S </a:t>
            </a:r>
            <a:r>
              <a:rPr lang="en-US" dirty="0" smtClean="0">
                <a:sym typeface="Symbol"/>
              </a:rPr>
              <a:t></a:t>
            </a:r>
            <a:r>
              <a:rPr lang="en-US" dirty="0" smtClean="0"/>
              <a:t> T is infinite.</a:t>
            </a:r>
          </a:p>
          <a:p>
            <a:pPr marL="514350" indent="-514350" algn="just">
              <a:buFont typeface="+mj-lt"/>
              <a:buAutoNum type="arabicPeriod"/>
            </a:pPr>
            <a:r>
              <a:rPr lang="en-US" dirty="0" smtClean="0"/>
              <a:t>If S is infinite and T </a:t>
            </a:r>
            <a:r>
              <a:rPr lang="en-US" dirty="0" smtClean="0">
                <a:sym typeface="Symbol"/>
              </a:rPr>
              <a:t></a:t>
            </a:r>
            <a:r>
              <a:rPr lang="en-US" dirty="0" smtClean="0"/>
              <a:t> </a:t>
            </a:r>
            <a:r>
              <a:rPr lang="en-US" dirty="0" smtClean="0">
                <a:sym typeface="Symbol"/>
              </a:rPr>
              <a:t></a:t>
            </a:r>
            <a:r>
              <a:rPr lang="en-US" dirty="0" smtClean="0"/>
              <a:t>, then S </a:t>
            </a:r>
            <a:r>
              <a:rPr lang="en-US" dirty="0" smtClean="0">
                <a:sym typeface="Symbol"/>
              </a:rPr>
              <a:t></a:t>
            </a:r>
            <a:r>
              <a:rPr lang="en-US" dirty="0" smtClean="0"/>
              <a:t> T is infinite.</a:t>
            </a:r>
          </a:p>
          <a:p>
            <a:pPr marL="514350" indent="-514350" algn="just">
              <a:buFont typeface="+mj-lt"/>
              <a:buAutoNum type="arabicPeriod"/>
            </a:pPr>
            <a:r>
              <a:rPr lang="en-US" dirty="0" smtClean="0"/>
              <a:t>If S is infinite and T </a:t>
            </a:r>
            <a:r>
              <a:rPr lang="en-US" dirty="0" smtClean="0">
                <a:sym typeface="Symbol"/>
              </a:rPr>
              <a:t></a:t>
            </a:r>
            <a:r>
              <a:rPr lang="en-US" dirty="0" smtClean="0"/>
              <a:t> </a:t>
            </a:r>
            <a:r>
              <a:rPr lang="en-US" dirty="0" smtClean="0">
                <a:sym typeface="Symbol"/>
              </a:rPr>
              <a:t></a:t>
            </a:r>
            <a:r>
              <a:rPr lang="en-US" dirty="0" smtClean="0"/>
              <a:t>, the set of functions from T to S is infinite.</a:t>
            </a:r>
          </a:p>
          <a:p>
            <a:pPr marL="514350" indent="-514350" algn="just">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333</a:t>
            </a:fld>
            <a:endParaRPr lang="en-US"/>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pPr marL="0" indent="0" algn="just">
              <a:buNone/>
            </a:pPr>
            <a:r>
              <a:rPr lang="en-US" dirty="0" smtClean="0"/>
              <a:t>The sets A and B have the same cardinality if and only if there is a one-to-one correspondence from A to B.  When A and B have the same cardinality, we write </a:t>
            </a:r>
            <a:br>
              <a:rPr lang="en-US" dirty="0" smtClean="0"/>
            </a:br>
            <a:r>
              <a:rPr lang="en-US" dirty="0" smtClean="0"/>
              <a:t>|A| = |B|.</a:t>
            </a:r>
          </a:p>
          <a:p>
            <a:pPr marL="0" indent="0" algn="just">
              <a:buNone/>
            </a:pPr>
            <a:endParaRPr lang="en-US" dirty="0" smtClean="0"/>
          </a:p>
          <a:p>
            <a:pPr marL="0" indent="0" algn="just">
              <a:buNone/>
            </a:pPr>
            <a:r>
              <a:rPr lang="en-US" dirty="0" smtClean="0"/>
              <a:t>For infinite sets the definition of cardinality provides a relative measure of the sizes of two sets, rather than a measure of the size of one particular set.  We can also define what it means for one set to have a smaller cardinality than another set.</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334</a:t>
            </a:fld>
            <a:endParaRPr lang="en-US"/>
          </a:p>
        </p:txBody>
      </p: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 </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A set that is either finite or has the same cardinality as the set of positive integers (</a:t>
            </a:r>
            <a:r>
              <a:rPr lang="en-US" b="1" dirty="0" smtClean="0"/>
              <a:t>Z</a:t>
            </a:r>
            <a:r>
              <a:rPr lang="en-US" b="1" baseline="30000" dirty="0" smtClean="0"/>
              <a:t>+</a:t>
            </a:r>
            <a:r>
              <a:rPr lang="en-US" dirty="0" smtClean="0"/>
              <a:t>) is called </a:t>
            </a:r>
            <a:r>
              <a:rPr lang="en-US" i="1" dirty="0" smtClean="0"/>
              <a:t>countable</a:t>
            </a:r>
            <a:r>
              <a:rPr lang="en-US" dirty="0" smtClean="0"/>
              <a:t>. A set that is not countable is </a:t>
            </a:r>
            <a:r>
              <a:rPr lang="en-US" i="1" dirty="0" smtClean="0"/>
              <a:t>uncountable</a:t>
            </a:r>
            <a:r>
              <a:rPr lang="en-US" dirty="0" smtClean="0"/>
              <a:t>.</a:t>
            </a:r>
          </a:p>
          <a:p>
            <a:r>
              <a:rPr lang="en-US" dirty="0" smtClean="0"/>
              <a:t> The  set of real numbers </a:t>
            </a:r>
            <a:r>
              <a:rPr lang="en-US" b="1" dirty="0" smtClean="0"/>
              <a:t>R </a:t>
            </a:r>
            <a:r>
              <a:rPr lang="en-US" dirty="0" smtClean="0"/>
              <a:t> is an </a:t>
            </a:r>
            <a:r>
              <a:rPr lang="en-US" smtClean="0"/>
              <a:t>uncountable set (see later).</a:t>
            </a:r>
            <a:endParaRPr lang="en-US" dirty="0" smtClean="0"/>
          </a:p>
          <a:p>
            <a:r>
              <a:rPr lang="en-US" dirty="0" smtClean="0"/>
              <a:t>When an infinite set is countable (</a:t>
            </a:r>
            <a:r>
              <a:rPr lang="en-US" i="1" dirty="0" err="1" smtClean="0"/>
              <a:t>countably</a:t>
            </a:r>
            <a:r>
              <a:rPr lang="en-US" i="1" dirty="0" smtClean="0"/>
              <a:t> infinite</a:t>
            </a:r>
            <a:r>
              <a:rPr lang="en-US" dirty="0" smtClean="0"/>
              <a:t>) its cardinality is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(where ℵ is aleph, the 1</a:t>
            </a:r>
            <a:r>
              <a:rPr lang="en-US" baseline="30000" dirty="0" smtClean="0">
                <a:latin typeface="Cambria Math"/>
                <a:ea typeface="Cambria Math"/>
              </a:rPr>
              <a:t>st</a:t>
            </a:r>
            <a:r>
              <a:rPr lang="en-US" dirty="0" smtClean="0">
                <a:latin typeface="Cambria Math"/>
                <a:ea typeface="Cambria Math"/>
              </a:rPr>
              <a:t> letter of the Hebrew alphabet)</a:t>
            </a:r>
            <a:r>
              <a:rPr lang="en-US" dirty="0" smtClean="0"/>
              <a:t>. We write |</a:t>
            </a:r>
            <a:r>
              <a:rPr lang="en-US" i="1" dirty="0" smtClean="0"/>
              <a:t>S</a:t>
            </a:r>
            <a:r>
              <a:rPr lang="en-US" dirty="0" smtClean="0"/>
              <a:t>| =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 and say that </a:t>
            </a:r>
            <a:r>
              <a:rPr lang="en-US" i="1" dirty="0" smtClean="0">
                <a:ea typeface="Cambria Math"/>
              </a:rPr>
              <a:t>S </a:t>
            </a:r>
            <a:r>
              <a:rPr lang="en-US" dirty="0" smtClean="0">
                <a:latin typeface="Cambria Math"/>
                <a:ea typeface="Cambria Math"/>
              </a:rPr>
              <a:t>has cardinality “aleph null.”</a:t>
            </a:r>
            <a:endParaRPr lang="en-US" dirty="0" smtClean="0"/>
          </a:p>
          <a:p>
            <a:pPr>
              <a:buNone/>
            </a:pPr>
            <a:r>
              <a:rPr lang="en-US" dirty="0" smtClean="0"/>
              <a:t>     </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335</a:t>
            </a:fld>
            <a:endParaRPr lang="en-US"/>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10" name="Content Placeholder 9"/>
          <p:cNvSpPr>
            <a:spLocks noGrp="1"/>
          </p:cNvSpPr>
          <p:nvPr>
            <p:ph idx="1"/>
          </p:nvPr>
        </p:nvSpPr>
        <p:spPr>
          <a:xfrm>
            <a:off x="685800" y="2057400"/>
            <a:ext cx="8229600" cy="4389120"/>
          </a:xfrm>
        </p:spPr>
        <p:txBody>
          <a:bodyPr>
            <a:normAutofit/>
          </a:bodyPr>
          <a:lstStyle/>
          <a:p>
            <a:r>
              <a:rPr lang="en-US" dirty="0" smtClean="0"/>
              <a:t> An infinite set is countable if and only if it is possible to list the elements of the set in a sequence (indexed by the positive integers). </a:t>
            </a:r>
          </a:p>
          <a:p>
            <a:endParaRPr lang="en-US" dirty="0" smtClean="0"/>
          </a:p>
          <a:p>
            <a:r>
              <a:rPr lang="en-US" dirty="0" smtClean="0"/>
              <a:t>The reason for this is that a one-to-one correspondence </a:t>
            </a:r>
            <a:r>
              <a:rPr lang="en-US" i="1" dirty="0" smtClean="0"/>
              <a:t>f</a:t>
            </a:r>
            <a:r>
              <a:rPr lang="en-US" dirty="0" smtClean="0"/>
              <a:t> from the set of positive integers to a set </a:t>
            </a:r>
            <a:r>
              <a:rPr lang="en-US" i="1" dirty="0" smtClean="0"/>
              <a:t>S</a:t>
            </a:r>
            <a:r>
              <a:rPr lang="en-US" dirty="0" smtClean="0"/>
              <a:t> can be expressed in terms of a sequence         </a:t>
            </a:r>
            <a:r>
              <a:rPr lang="en-US" i="1" dirty="0" smtClean="0"/>
              <a:t>a</a:t>
            </a:r>
            <a:r>
              <a:rPr lang="en-US" baseline="-25000" dirty="0" smtClean="0"/>
              <a:t>1</a:t>
            </a:r>
            <a:r>
              <a:rPr lang="en-US" i="1" dirty="0" smtClean="0"/>
              <a:t>,a</a:t>
            </a:r>
            <a:r>
              <a:rPr lang="en-US" baseline="-25000" dirty="0" smtClean="0"/>
              <a:t>2</a:t>
            </a:r>
            <a:r>
              <a:rPr lang="en-US" i="1" dirty="0" smtClean="0"/>
              <a:t>,…, a</a:t>
            </a:r>
            <a:r>
              <a:rPr lang="en-US" i="1" baseline="-25000" dirty="0" smtClean="0"/>
              <a:t>n </a:t>
            </a:r>
            <a:r>
              <a:rPr lang="en-US" i="1" dirty="0" smtClean="0"/>
              <a:t>,… </a:t>
            </a:r>
            <a:r>
              <a:rPr lang="en-US" dirty="0" smtClean="0"/>
              <a:t>where </a:t>
            </a:r>
            <a:r>
              <a:rPr lang="en-US" i="1" dirty="0" smtClean="0"/>
              <a:t>a</a:t>
            </a:r>
            <a:r>
              <a:rPr lang="en-US" baseline="-25000" dirty="0" smtClean="0"/>
              <a:t>1</a:t>
            </a:r>
            <a:r>
              <a:rPr lang="en-US" i="1" baseline="-25000" dirty="0" smtClean="0"/>
              <a:t> </a:t>
            </a:r>
            <a:r>
              <a:rPr lang="en-US" i="1" dirty="0" smtClean="0"/>
              <a:t>= f</a:t>
            </a:r>
            <a:r>
              <a:rPr lang="en-US" dirty="0" smtClean="0"/>
              <a:t>(</a:t>
            </a:r>
            <a:r>
              <a:rPr lang="en-US" dirty="0" smtClean="0">
                <a:latin typeface="Cambria Math" pitchFamily="18" charset="0"/>
                <a:ea typeface="Cambria Math" pitchFamily="18" charset="0"/>
              </a:rPr>
              <a:t>1</a:t>
            </a:r>
            <a:r>
              <a:rPr lang="en-US" dirty="0" smtClean="0"/>
              <a:t>)</a:t>
            </a:r>
            <a:r>
              <a:rPr lang="en-US" i="1" dirty="0" smtClean="0"/>
              <a:t>, a</a:t>
            </a:r>
            <a:r>
              <a:rPr lang="en-US" baseline="-25000" dirty="0" smtClean="0"/>
              <a:t>2</a:t>
            </a:r>
            <a:r>
              <a:rPr lang="en-US" i="1" dirty="0" smtClean="0"/>
              <a:t>  = f</a:t>
            </a:r>
            <a:r>
              <a:rPr lang="en-US" dirty="0" smtClean="0"/>
              <a:t>(</a:t>
            </a:r>
            <a:r>
              <a:rPr lang="en-US" dirty="0" smtClean="0">
                <a:latin typeface="Cambria Math" pitchFamily="18" charset="0"/>
                <a:ea typeface="Cambria Math" pitchFamily="18" charset="0"/>
              </a:rPr>
              <a:t>2</a:t>
            </a:r>
            <a:r>
              <a:rPr lang="en-US" dirty="0" smtClean="0"/>
              <a:t>)</a:t>
            </a:r>
            <a:r>
              <a:rPr lang="en-US" i="1" dirty="0" smtClean="0"/>
              <a:t>,</a:t>
            </a:r>
            <a:r>
              <a:rPr lang="en-US" dirty="0" smtClean="0"/>
              <a:t>…,</a:t>
            </a:r>
            <a:r>
              <a:rPr lang="en-US" i="1" dirty="0" smtClean="0"/>
              <a:t> a</a:t>
            </a:r>
            <a:r>
              <a:rPr lang="en-US" i="1" baseline="-25000" dirty="0" smtClean="0"/>
              <a:t>n</a:t>
            </a:r>
            <a:r>
              <a:rPr lang="en-US" i="1" dirty="0" smtClean="0"/>
              <a:t> = f</a:t>
            </a:r>
            <a:r>
              <a:rPr lang="en-US" dirty="0" smtClean="0"/>
              <a:t>(</a:t>
            </a:r>
            <a:r>
              <a:rPr lang="en-US" i="1" dirty="0" smtClean="0"/>
              <a:t>n</a:t>
            </a:r>
            <a:r>
              <a:rPr lang="en-US" dirty="0" smtClean="0"/>
              <a:t>)</a:t>
            </a:r>
            <a:r>
              <a:rPr lang="en-US" i="1" dirty="0" smtClean="0"/>
              <a:t>,…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336</a:t>
            </a:fld>
            <a:endParaRPr lang="en-US"/>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Hilbert’s Grand Hotel</a:t>
            </a:r>
            <a:endParaRPr lang="en-US" dirty="0"/>
          </a:p>
        </p:txBody>
      </p:sp>
      <p:pic>
        <p:nvPicPr>
          <p:cNvPr id="8" name="Picture 7" descr="hilbert.jpg"/>
          <p:cNvPicPr>
            <a:picLocks noChangeAspect="1"/>
          </p:cNvPicPr>
          <p:nvPr/>
        </p:nvPicPr>
        <p:blipFill>
          <a:blip r:embed="rId2" cstate="print"/>
          <a:stretch>
            <a:fillRect/>
          </a:stretch>
        </p:blipFill>
        <p:spPr>
          <a:xfrm>
            <a:off x="7391400" y="457200"/>
            <a:ext cx="902208" cy="1280160"/>
          </a:xfrm>
          <a:prstGeom prst="rect">
            <a:avLst/>
          </a:prstGeom>
        </p:spPr>
      </p:pic>
      <p:sp>
        <p:nvSpPr>
          <p:cNvPr id="10" name="Content Placeholder 9"/>
          <p:cNvSpPr>
            <a:spLocks noGrp="1"/>
          </p:cNvSpPr>
          <p:nvPr>
            <p:ph idx="1"/>
          </p:nvPr>
        </p:nvSpPr>
        <p:spPr>
          <a:xfrm>
            <a:off x="228600" y="2057400"/>
            <a:ext cx="8686800" cy="4389120"/>
          </a:xfrm>
        </p:spPr>
        <p:txBody>
          <a:bodyPr>
            <a:normAutofit/>
          </a:bodyPr>
          <a:lstStyle/>
          <a:p>
            <a:pPr>
              <a:buNone/>
            </a:pPr>
            <a:r>
              <a:rPr lang="en-US" dirty="0" smtClean="0"/>
              <a:t>   </a:t>
            </a:r>
            <a:r>
              <a:rPr lang="en-US" sz="1800" dirty="0" smtClean="0"/>
              <a:t>The Grand Hotel (example due to David Hilbert) has </a:t>
            </a:r>
            <a:r>
              <a:rPr lang="en-US" sz="1800" dirty="0" err="1" smtClean="0"/>
              <a:t>countably</a:t>
            </a:r>
            <a:r>
              <a:rPr lang="en-US" sz="1800" dirty="0" smtClean="0"/>
              <a:t> infinite number of rooms, each occupied by a guest. We can always  accommodate a new guest at this hotel. How is this possible?</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TextBox 10"/>
          <p:cNvSpPr txBox="1"/>
          <p:nvPr/>
        </p:nvSpPr>
        <p:spPr>
          <a:xfrm>
            <a:off x="7086600" y="1600200"/>
            <a:ext cx="1905000" cy="369332"/>
          </a:xfrm>
          <a:prstGeom prst="rect">
            <a:avLst/>
          </a:prstGeom>
          <a:noFill/>
        </p:spPr>
        <p:txBody>
          <a:bodyPr wrap="square" rtlCol="0">
            <a:spAutoFit/>
          </a:bodyPr>
          <a:lstStyle/>
          <a:p>
            <a:r>
              <a:rPr lang="en-US" dirty="0" smtClean="0"/>
              <a:t>David Hilbert</a:t>
            </a:r>
            <a:endParaRPr lang="en-US" dirty="0"/>
          </a:p>
        </p:txBody>
      </p:sp>
      <p:pic>
        <p:nvPicPr>
          <p:cNvPr id="6" name="Content Placeholder 6" descr="hilberthotel.jpg"/>
          <p:cNvPicPr>
            <a:picLocks noChangeAspect="1"/>
          </p:cNvPicPr>
          <p:nvPr/>
        </p:nvPicPr>
        <p:blipFill>
          <a:blip r:embed="rId3" cstate="print"/>
          <a:stretch>
            <a:fillRect/>
          </a:stretch>
        </p:blipFill>
        <p:spPr>
          <a:xfrm>
            <a:off x="4724400" y="3352800"/>
            <a:ext cx="3899916" cy="1752600"/>
          </a:xfrm>
          <a:prstGeom prst="rect">
            <a:avLst/>
          </a:prstGeom>
        </p:spPr>
      </p:pic>
      <p:sp>
        <p:nvSpPr>
          <p:cNvPr id="7" name="TextBox 6"/>
          <p:cNvSpPr txBox="1"/>
          <p:nvPr/>
        </p:nvSpPr>
        <p:spPr>
          <a:xfrm>
            <a:off x="304800" y="3276600"/>
            <a:ext cx="4267200" cy="2308324"/>
          </a:xfrm>
          <a:prstGeom prst="rect">
            <a:avLst/>
          </a:prstGeom>
          <a:noFill/>
        </p:spPr>
        <p:txBody>
          <a:bodyPr wrap="square" rtlCol="0">
            <a:spAutoFit/>
          </a:bodyPr>
          <a:lstStyle/>
          <a:p>
            <a:r>
              <a:rPr lang="en-US" sz="1600" b="1" dirty="0" smtClean="0"/>
              <a:t>Explanation</a:t>
            </a:r>
            <a:r>
              <a:rPr lang="en-US" sz="1600" dirty="0" smtClean="0"/>
              <a:t>: Because the rooms of Grand Hotel are countable, we can list them as Room </a:t>
            </a:r>
            <a:r>
              <a:rPr lang="en-US" sz="1600" dirty="0" smtClean="0">
                <a:latin typeface="Cambria Math" pitchFamily="18" charset="0"/>
                <a:ea typeface="Cambria Math" pitchFamily="18" charset="0"/>
              </a:rPr>
              <a:t>1</a:t>
            </a:r>
            <a:r>
              <a:rPr lang="en-US" sz="1600" dirty="0" smtClean="0"/>
              <a:t>, Room </a:t>
            </a:r>
            <a:r>
              <a:rPr lang="en-US" sz="1600" dirty="0" smtClean="0">
                <a:latin typeface="Cambria Math" pitchFamily="18" charset="0"/>
                <a:ea typeface="Cambria Math" pitchFamily="18" charset="0"/>
              </a:rPr>
              <a:t>2</a:t>
            </a:r>
            <a:r>
              <a:rPr lang="en-US" sz="1600" dirty="0" smtClean="0"/>
              <a:t>, Room  </a:t>
            </a:r>
            <a:r>
              <a:rPr lang="en-US" sz="1600" dirty="0" smtClean="0">
                <a:latin typeface="Cambria Math" pitchFamily="18" charset="0"/>
                <a:ea typeface="Cambria Math" pitchFamily="18" charset="0"/>
              </a:rPr>
              <a:t>3</a:t>
            </a:r>
            <a:r>
              <a:rPr lang="en-US" sz="1600" dirty="0" smtClean="0"/>
              <a:t>, and so on. When a new guest arrives, we move the guest in Room </a:t>
            </a:r>
            <a:r>
              <a:rPr lang="en-US" sz="1600" dirty="0" smtClean="0">
                <a:latin typeface="Cambria Math" pitchFamily="18" charset="0"/>
                <a:ea typeface="Cambria Math" pitchFamily="18" charset="0"/>
              </a:rPr>
              <a:t>1</a:t>
            </a:r>
            <a:r>
              <a:rPr lang="en-US" sz="1600" dirty="0" smtClean="0"/>
              <a:t> to Room </a:t>
            </a:r>
            <a:r>
              <a:rPr lang="en-US" sz="1600" dirty="0" smtClean="0">
                <a:latin typeface="Cambria Math" pitchFamily="18" charset="0"/>
                <a:ea typeface="Cambria Math" pitchFamily="18" charset="0"/>
              </a:rPr>
              <a:t>2</a:t>
            </a:r>
            <a:r>
              <a:rPr lang="en-US" sz="1600" dirty="0" smtClean="0"/>
              <a:t>, the guest in Room </a:t>
            </a:r>
            <a:r>
              <a:rPr lang="en-US" sz="1600" dirty="0" smtClean="0">
                <a:latin typeface="Cambria Math" pitchFamily="18" charset="0"/>
                <a:ea typeface="Cambria Math" pitchFamily="18" charset="0"/>
              </a:rPr>
              <a:t>2</a:t>
            </a:r>
            <a:r>
              <a:rPr lang="en-US" sz="1600" dirty="0" smtClean="0"/>
              <a:t> to Room </a:t>
            </a:r>
            <a:r>
              <a:rPr lang="en-US" sz="1600" dirty="0" smtClean="0">
                <a:latin typeface="Cambria Math" pitchFamily="18" charset="0"/>
                <a:ea typeface="Cambria Math" pitchFamily="18" charset="0"/>
              </a:rPr>
              <a:t>3</a:t>
            </a:r>
            <a:r>
              <a:rPr lang="en-US" sz="1600" dirty="0" smtClean="0"/>
              <a:t>, and in general the guest in Room </a:t>
            </a:r>
            <a:r>
              <a:rPr lang="en-US" sz="1600" i="1" dirty="0" smtClean="0"/>
              <a:t>n</a:t>
            </a:r>
            <a:r>
              <a:rPr lang="en-US" sz="1600" dirty="0" smtClean="0"/>
              <a:t> to Room </a:t>
            </a:r>
            <a:r>
              <a:rPr lang="en-US" sz="1600" i="1" dirty="0" smtClean="0"/>
              <a:t>n + </a:t>
            </a:r>
            <a:r>
              <a:rPr lang="en-US" sz="1600" dirty="0" smtClean="0">
                <a:latin typeface="Cambria Math" pitchFamily="18" charset="0"/>
                <a:ea typeface="Cambria Math" pitchFamily="18" charset="0"/>
              </a:rPr>
              <a:t>1</a:t>
            </a:r>
            <a:r>
              <a:rPr lang="en-US" sz="1600" dirty="0" smtClean="0"/>
              <a:t>, for all positive integers </a:t>
            </a:r>
            <a:r>
              <a:rPr lang="en-US" sz="1600" i="1" dirty="0" smtClean="0"/>
              <a:t>n</a:t>
            </a:r>
            <a:r>
              <a:rPr lang="en-US" sz="1600" dirty="0" smtClean="0"/>
              <a:t>.   This frees up Room </a:t>
            </a:r>
            <a:r>
              <a:rPr lang="en-US" sz="1600" dirty="0" smtClean="0">
                <a:latin typeface="Cambria Math" pitchFamily="18" charset="0"/>
                <a:ea typeface="Cambria Math" pitchFamily="18" charset="0"/>
              </a:rPr>
              <a:t>1</a:t>
            </a:r>
            <a:r>
              <a:rPr lang="en-US" sz="1600" dirty="0" smtClean="0"/>
              <a:t>, which we assign to the new guest, and all the current guests still have rooms. </a:t>
            </a:r>
            <a:endParaRPr lang="en-US" sz="1600" dirty="0"/>
          </a:p>
        </p:txBody>
      </p:sp>
      <p:sp>
        <p:nvSpPr>
          <p:cNvPr id="14" name="TextBox 13"/>
          <p:cNvSpPr txBox="1"/>
          <p:nvPr/>
        </p:nvSpPr>
        <p:spPr>
          <a:xfrm>
            <a:off x="4953000" y="5334000"/>
            <a:ext cx="3505200" cy="1169551"/>
          </a:xfrm>
          <a:prstGeom prst="rect">
            <a:avLst/>
          </a:prstGeom>
          <a:noFill/>
        </p:spPr>
        <p:txBody>
          <a:bodyPr wrap="square" rtlCol="0">
            <a:spAutoFit/>
          </a:bodyPr>
          <a:lstStyle/>
          <a:p>
            <a:r>
              <a:rPr lang="en-US" sz="1400" dirty="0" smtClean="0"/>
              <a:t>The hotel can also accommodate a countable number of new guests, all the guests on a countable number of buses where each bus contains a countable number of guests (see exercises).</a:t>
            </a:r>
            <a:endParaRPr lang="en-US" sz="1400"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337</a:t>
            </a:fld>
            <a:endParaRPr lang="en-US"/>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1</a:t>
            </a:r>
            <a:r>
              <a:rPr lang="en-US" b="1" dirty="0" smtClean="0"/>
              <a:t>:</a:t>
            </a:r>
            <a:r>
              <a:rPr lang="en-US" dirty="0" smtClean="0"/>
              <a:t> Show that the set of positive even integers </a:t>
            </a:r>
            <a:r>
              <a:rPr lang="en-US" i="1" dirty="0" smtClean="0"/>
              <a:t>E</a:t>
            </a:r>
            <a:r>
              <a:rPr lang="en-US" dirty="0" smtClean="0"/>
              <a:t> is countable set.</a:t>
            </a:r>
          </a:p>
          <a:p>
            <a:pPr>
              <a:buNone/>
            </a:pPr>
            <a:r>
              <a:rPr lang="en-US" b="1" dirty="0" smtClean="0"/>
              <a:t>  Solution</a:t>
            </a:r>
            <a:r>
              <a:rPr lang="en-US" dirty="0" smtClean="0"/>
              <a:t>: Let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ea typeface="Cambria Math" pitchFamily="18" charset="0"/>
              </a:rPr>
              <a:t>x</a:t>
            </a:r>
            <a:r>
              <a:rPr lang="en-US" dirty="0" smtClean="0"/>
              <a:t>. </a:t>
            </a:r>
          </a:p>
          <a:p>
            <a:pPr>
              <a:buNone/>
            </a:pPr>
            <a:r>
              <a:rPr lang="en-US" b="1" dirty="0" smtClean="0"/>
              <a:t>                 </a:t>
            </a:r>
            <a:r>
              <a:rPr lang="en-US" b="1" dirty="0" smtClean="0">
                <a:latin typeface="Cambria Math" pitchFamily="18" charset="0"/>
                <a:ea typeface="Cambria Math" pitchFamily="18" charset="0"/>
              </a:rPr>
              <a:t>1    2    3    4    5     6  …..</a:t>
            </a:r>
          </a:p>
          <a:p>
            <a:pPr>
              <a:buNone/>
            </a:pPr>
            <a:endParaRPr lang="en-US" b="1" dirty="0" smtClean="0"/>
          </a:p>
          <a:p>
            <a:pPr>
              <a:buNone/>
            </a:pPr>
            <a:r>
              <a:rPr lang="en-US" b="1" dirty="0" smtClean="0"/>
              <a:t>                 </a:t>
            </a:r>
            <a:r>
              <a:rPr lang="en-US" b="1" dirty="0" smtClean="0">
                <a:latin typeface="Cambria Math" pitchFamily="18" charset="0"/>
                <a:ea typeface="Cambria Math" pitchFamily="18" charset="0"/>
              </a:rPr>
              <a:t>2    4    6    8    10  12  ……</a:t>
            </a:r>
          </a:p>
          <a:p>
            <a:pPr>
              <a:buNone/>
            </a:pPr>
            <a:r>
              <a:rPr lang="en-US" dirty="0" smtClean="0"/>
              <a:t>   Then </a:t>
            </a:r>
            <a:r>
              <a:rPr lang="en-US" i="1" dirty="0" smtClean="0"/>
              <a:t>f</a:t>
            </a:r>
            <a:r>
              <a:rPr lang="en-US" dirty="0" smtClean="0"/>
              <a:t> is a </a:t>
            </a:r>
            <a:r>
              <a:rPr lang="en-US" dirty="0" err="1" smtClean="0"/>
              <a:t>bijection</a:t>
            </a:r>
            <a:r>
              <a:rPr lang="en-US" dirty="0" smtClean="0"/>
              <a:t> from </a:t>
            </a:r>
            <a:r>
              <a:rPr lang="en-US" b="1" dirty="0" smtClean="0"/>
              <a:t>N</a:t>
            </a:r>
            <a:r>
              <a:rPr lang="en-US" dirty="0" smtClean="0"/>
              <a:t> to </a:t>
            </a:r>
            <a:r>
              <a:rPr lang="en-US" i="1" dirty="0" smtClean="0"/>
              <a:t>E</a:t>
            </a:r>
            <a:r>
              <a:rPr lang="en-US" dirty="0" smtClean="0"/>
              <a:t> since </a:t>
            </a:r>
            <a:r>
              <a:rPr lang="en-US" i="1" dirty="0" smtClean="0"/>
              <a:t>f</a:t>
            </a:r>
            <a:r>
              <a:rPr lang="en-US" dirty="0" smtClean="0"/>
              <a:t> is both one-to-one and onto.  To show that it is one-to-one, suppose that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m</a:t>
            </a:r>
            <a:r>
              <a:rPr lang="en-US" dirty="0" smtClean="0">
                <a:latin typeface="Cambria Math" pitchFamily="18" charset="0"/>
                <a:ea typeface="Cambria Math" pitchFamily="18" charset="0"/>
              </a:rPr>
              <a:t>).   </a:t>
            </a:r>
            <a:r>
              <a:rPr lang="en-US" dirty="0" smtClean="0"/>
              <a:t>Then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m</a:t>
            </a:r>
            <a:r>
              <a:rPr lang="en-US" dirty="0" smtClean="0"/>
              <a:t>, and so </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m</a:t>
            </a:r>
            <a:r>
              <a:rPr lang="en-US" dirty="0" smtClean="0"/>
              <a:t>. To see that it is onto, suppose that </a:t>
            </a:r>
            <a:r>
              <a:rPr lang="en-US" i="1" dirty="0" smtClean="0"/>
              <a:t>t</a:t>
            </a:r>
            <a:r>
              <a:rPr lang="en-US" dirty="0" smtClean="0"/>
              <a:t> is an even positive integer. Then            </a:t>
            </a:r>
            <a:r>
              <a:rPr lang="en-US" i="1" dirty="0" smtClean="0">
                <a:ea typeface="Cambria Math" pitchFamily="18" charset="0"/>
              </a:rPr>
              <a:t>t = </a:t>
            </a:r>
            <a:r>
              <a:rPr lang="en-US" dirty="0" smtClean="0">
                <a:latin typeface="Cambria Math" pitchFamily="18" charset="0"/>
                <a:ea typeface="Cambria Math" pitchFamily="18" charset="0"/>
              </a:rPr>
              <a:t>2</a:t>
            </a:r>
            <a:r>
              <a:rPr lang="en-US" i="1" dirty="0" smtClean="0">
                <a:ea typeface="Cambria Math" pitchFamily="18" charset="0"/>
              </a:rPr>
              <a:t>k </a:t>
            </a:r>
            <a:r>
              <a:rPr lang="en-US" dirty="0" smtClean="0"/>
              <a:t>for some positive integer </a:t>
            </a:r>
            <a:r>
              <a:rPr lang="en-US" i="1" dirty="0" smtClean="0">
                <a:ea typeface="Cambria Math" pitchFamily="18" charset="0"/>
              </a:rPr>
              <a:t>k</a:t>
            </a:r>
            <a:r>
              <a:rPr lang="en-US" dirty="0" smtClean="0"/>
              <a:t> and </a:t>
            </a:r>
            <a:r>
              <a:rPr lang="en-US" i="1" dirty="0" smtClean="0">
                <a:ea typeface="Cambria Math" pitchFamily="18" charset="0"/>
              </a:rPr>
              <a:t>f</a:t>
            </a:r>
            <a:r>
              <a:rPr lang="en-US" dirty="0" smtClean="0">
                <a:ea typeface="Cambria Math" pitchFamily="18" charset="0"/>
              </a:rPr>
              <a:t>(</a:t>
            </a:r>
            <a:r>
              <a:rPr lang="en-US" i="1" dirty="0" smtClean="0">
                <a:ea typeface="Cambria Math" pitchFamily="18" charset="0"/>
              </a:rPr>
              <a:t>k</a:t>
            </a:r>
            <a:r>
              <a:rPr lang="en-US" dirty="0" smtClean="0">
                <a:ea typeface="Cambria Math" pitchFamily="18" charset="0"/>
              </a:rPr>
              <a:t>) = </a:t>
            </a:r>
            <a:r>
              <a:rPr lang="en-US" i="1" dirty="0" smtClean="0">
                <a:ea typeface="Cambria Math" pitchFamily="18" charset="0"/>
              </a:rPr>
              <a:t>t</a:t>
            </a:r>
            <a:r>
              <a:rPr lang="en-US" dirty="0" smtClean="0"/>
              <a:t>. </a:t>
            </a:r>
          </a:p>
          <a:p>
            <a:pPr>
              <a:buNone/>
            </a:pPr>
            <a:endParaRPr lang="en-US" b="1" dirty="0"/>
          </a:p>
        </p:txBody>
      </p:sp>
      <p:cxnSp>
        <p:nvCxnSpPr>
          <p:cNvPr id="6" name="Straight Arrow Connector 5"/>
          <p:cNvCxnSpPr/>
          <p:nvPr/>
        </p:nvCxnSpPr>
        <p:spPr>
          <a:xfrm rot="5400000">
            <a:off x="19819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24391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28963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33535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810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1524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rot="5400000" flipV="1">
            <a:off x="83058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338</a:t>
            </a:fld>
            <a:endParaRPr lang="en-US"/>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b="1" dirty="0" smtClean="0"/>
              <a:t>: </a:t>
            </a:r>
            <a:r>
              <a:rPr lang="en-US" dirty="0" smtClean="0"/>
              <a:t>Show that the set of integers </a:t>
            </a:r>
            <a:r>
              <a:rPr lang="en-US" b="1" dirty="0" smtClean="0"/>
              <a:t>Z</a:t>
            </a:r>
            <a:r>
              <a:rPr lang="en-US" dirty="0" smtClean="0"/>
              <a:t> is countable.</a:t>
            </a:r>
          </a:p>
          <a:p>
            <a:pPr>
              <a:buNone/>
            </a:pPr>
            <a:r>
              <a:rPr lang="en-US" b="1" dirty="0" smtClean="0"/>
              <a:t>   Solution</a:t>
            </a:r>
            <a:r>
              <a:rPr lang="en-US" dirty="0" smtClean="0"/>
              <a:t>: Can list in a sequence:</a:t>
            </a:r>
          </a:p>
          <a:p>
            <a:pPr>
              <a:buNone/>
            </a:pPr>
            <a:r>
              <a:rPr lang="en-US" dirty="0" smtClean="0"/>
              <a:t>      </a:t>
            </a:r>
            <a:r>
              <a:rPr lang="en-US" dirty="0" smtClean="0">
                <a:latin typeface="Cambria Math" pitchFamily="18" charset="0"/>
                <a:ea typeface="Cambria Math" pitchFamily="18" charset="0"/>
              </a:rPr>
              <a:t>0, 1, </a:t>
            </a:r>
            <a:r>
              <a:rPr lang="en-US" i="1" dirty="0" smtClean="0">
                <a:latin typeface="Cambria Math"/>
                <a:ea typeface="Cambria Math"/>
              </a:rPr>
              <a:t>− </a:t>
            </a:r>
            <a:r>
              <a:rPr lang="en-US" dirty="0" smtClean="0">
                <a:latin typeface="Cambria Math" pitchFamily="18" charset="0"/>
                <a:ea typeface="Cambria Math" pitchFamily="18" charset="0"/>
              </a:rPr>
              <a:t>1, 2, </a:t>
            </a:r>
            <a:r>
              <a:rPr lang="en-US" i="1" dirty="0" smtClean="0">
                <a:latin typeface="Cambria Math"/>
                <a:ea typeface="Cambria Math"/>
              </a:rPr>
              <a:t>− </a:t>
            </a:r>
            <a:r>
              <a:rPr lang="en-US" dirty="0" smtClean="0">
                <a:latin typeface="Cambria Math" pitchFamily="18" charset="0"/>
                <a:ea typeface="Cambria Math" pitchFamily="18" charset="0"/>
              </a:rPr>
              <a:t>2, 3, </a:t>
            </a:r>
            <a:r>
              <a:rPr lang="en-US" i="1" dirty="0" smtClean="0">
                <a:latin typeface="Cambria Math"/>
                <a:ea typeface="Cambria Math"/>
              </a:rPr>
              <a:t>− </a:t>
            </a:r>
            <a:r>
              <a:rPr lang="en-US" dirty="0" smtClean="0">
                <a:latin typeface="Cambria Math" pitchFamily="18" charset="0"/>
                <a:ea typeface="Cambria Math" pitchFamily="18" charset="0"/>
              </a:rPr>
              <a:t>3 ,………..</a:t>
            </a:r>
          </a:p>
          <a:p>
            <a:pPr>
              <a:buNone/>
            </a:pPr>
            <a:r>
              <a:rPr lang="en-US" dirty="0" smtClean="0"/>
              <a:t>   Or can define a </a:t>
            </a:r>
            <a:r>
              <a:rPr lang="en-US" dirty="0" err="1" smtClean="0"/>
              <a:t>bijection</a:t>
            </a:r>
            <a:r>
              <a:rPr lang="en-US" dirty="0" smtClean="0"/>
              <a:t> from </a:t>
            </a:r>
            <a:r>
              <a:rPr lang="en-US" b="1" dirty="0" smtClean="0"/>
              <a:t>N</a:t>
            </a:r>
            <a:r>
              <a:rPr lang="en-US" dirty="0" smtClean="0"/>
              <a:t>  to </a:t>
            </a:r>
            <a:r>
              <a:rPr lang="en-US" b="1" dirty="0" smtClean="0"/>
              <a:t>Z</a:t>
            </a:r>
            <a:r>
              <a:rPr lang="en-US" dirty="0" smtClean="0"/>
              <a:t>:</a:t>
            </a:r>
          </a:p>
          <a:p>
            <a:pPr lvl="1"/>
            <a:r>
              <a:rPr lang="en-US" dirty="0" smtClean="0"/>
              <a:t>When </a:t>
            </a:r>
            <a:r>
              <a:rPr lang="en-US" i="1" dirty="0" smtClean="0"/>
              <a:t>n</a:t>
            </a:r>
            <a:r>
              <a:rPr lang="en-US" dirty="0" smtClean="0"/>
              <a:t> is even:    </a:t>
            </a:r>
            <a:r>
              <a:rPr lang="en-US" i="1" dirty="0" smtClean="0"/>
              <a:t>f</a:t>
            </a:r>
            <a:r>
              <a:rPr lang="en-US" dirty="0" smtClean="0"/>
              <a:t>(</a:t>
            </a:r>
            <a:r>
              <a:rPr lang="en-US" i="1" dirty="0" smtClean="0"/>
              <a:t>n</a:t>
            </a:r>
            <a:r>
              <a:rPr lang="en-US" dirty="0" smtClean="0"/>
              <a:t>)</a:t>
            </a:r>
            <a:r>
              <a:rPr lang="en-US" i="1" dirty="0" smtClean="0"/>
              <a:t> = n/</a:t>
            </a:r>
            <a:r>
              <a:rPr lang="en-US" dirty="0" smtClean="0">
                <a:latin typeface="Cambria Math" pitchFamily="18" charset="0"/>
                <a:ea typeface="Cambria Math" pitchFamily="18" charset="0"/>
              </a:rPr>
              <a:t>2</a:t>
            </a:r>
          </a:p>
          <a:p>
            <a:pPr lvl="1"/>
            <a:r>
              <a:rPr lang="en-US" dirty="0" smtClean="0"/>
              <a:t>When </a:t>
            </a:r>
            <a:r>
              <a:rPr lang="en-US" i="1" dirty="0" smtClean="0"/>
              <a:t>n</a:t>
            </a:r>
            <a:r>
              <a:rPr lang="en-US" dirty="0" smtClean="0"/>
              <a:t> is odd:     </a:t>
            </a:r>
            <a:r>
              <a:rPr lang="en-US" i="1" dirty="0" smtClean="0"/>
              <a:t>f</a:t>
            </a:r>
            <a:r>
              <a:rPr lang="en-US" dirty="0" smtClean="0"/>
              <a:t>(n) = </a:t>
            </a:r>
            <a:r>
              <a:rPr lang="en-US" i="1" dirty="0" smtClean="0">
                <a:latin typeface="Cambria Math"/>
                <a:ea typeface="Cambria Math"/>
              </a:rPr>
              <a:t>−</a:t>
            </a:r>
            <a:r>
              <a:rPr lang="en-US" dirty="0" smtClean="0"/>
              <a:t>(</a:t>
            </a:r>
            <a:r>
              <a:rPr lang="en-US" i="1" dirty="0" smtClean="0"/>
              <a:t>n</a:t>
            </a:r>
            <a:r>
              <a:rPr lang="en-US" i="1" dirty="0" smtClean="0">
                <a:latin typeface="Cambria Math"/>
                <a:ea typeface="Cambria Math"/>
              </a:rPr>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p>
          <a:p>
            <a:pPr lvl="1">
              <a:buNone/>
            </a:pPr>
            <a:endParaRPr lang="en-US" i="1" dirty="0"/>
          </a:p>
        </p:txBody>
      </p:sp>
      <p:sp>
        <p:nvSpPr>
          <p:cNvPr id="4" name="Isosceles Triangle 3"/>
          <p:cNvSpPr/>
          <p:nvPr/>
        </p:nvSpPr>
        <p:spPr>
          <a:xfrm rot="5400000" flipV="1">
            <a:off x="82296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339</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a:t>
            </a:r>
            <a:endParaRPr lang="en-US" dirty="0"/>
          </a:p>
        </p:txBody>
      </p:sp>
      <p:sp>
        <p:nvSpPr>
          <p:cNvPr id="3" name="Content Placeholder 2"/>
          <p:cNvSpPr>
            <a:spLocks noGrp="1"/>
          </p:cNvSpPr>
          <p:nvPr>
            <p:ph idx="1"/>
          </p:nvPr>
        </p:nvSpPr>
        <p:spPr/>
        <p:txBody>
          <a:bodyPr/>
          <a:lstStyle/>
          <a:p>
            <a:pPr>
              <a:buNone/>
            </a:pPr>
            <a:r>
              <a:rPr lang="en-US" b="1" dirty="0" smtClean="0"/>
              <a:t>  Problem:</a:t>
            </a:r>
            <a:r>
              <a:rPr lang="en-US" dirty="0" smtClean="0"/>
              <a:t> Translate the following sentence into propositional logic:</a:t>
            </a:r>
          </a:p>
          <a:p>
            <a:pPr>
              <a:buNone/>
            </a:pPr>
            <a:r>
              <a:rPr lang="en-US" dirty="0" smtClean="0"/>
              <a:t> “You can access the Internet from campus </a:t>
            </a:r>
            <a:r>
              <a:rPr lang="en-US" b="1" dirty="0" smtClean="0"/>
              <a:t>only if</a:t>
            </a:r>
            <a:r>
              <a:rPr lang="en-US" dirty="0" smtClean="0"/>
              <a:t> you are a computer science major or you are not a freshman.”</a:t>
            </a:r>
          </a:p>
          <a:p>
            <a:pPr>
              <a:buNone/>
            </a:pPr>
            <a:r>
              <a:rPr lang="en-US" b="1" dirty="0" smtClean="0"/>
              <a:t>  One Solution</a:t>
            </a:r>
            <a:r>
              <a:rPr lang="en-US" dirty="0" smtClean="0"/>
              <a:t>: Let </a:t>
            </a:r>
            <a:r>
              <a:rPr lang="en-US" i="1" dirty="0" smtClean="0">
                <a:latin typeface="Cambria Math" pitchFamily="18" charset="0"/>
                <a:ea typeface="Cambria Math" pitchFamily="18" charset="0"/>
              </a:rPr>
              <a:t>a</a:t>
            </a:r>
            <a:r>
              <a:rPr lang="en-US" dirty="0" smtClean="0"/>
              <a:t>, </a:t>
            </a:r>
            <a:r>
              <a:rPr lang="en-US" i="1" dirty="0" smtClean="0">
                <a:latin typeface="Cambria Math" pitchFamily="18" charset="0"/>
                <a:ea typeface="Cambria Math" pitchFamily="18" charset="0"/>
              </a:rPr>
              <a:t>c</a:t>
            </a:r>
            <a:r>
              <a:rPr lang="en-US" dirty="0" smtClean="0"/>
              <a:t>, and </a:t>
            </a:r>
            <a:r>
              <a:rPr lang="en-US" i="1" dirty="0" smtClean="0">
                <a:latin typeface="Cambria Math" pitchFamily="18" charset="0"/>
                <a:ea typeface="Cambria Math" pitchFamily="18" charset="0"/>
              </a:rPr>
              <a:t>f</a:t>
            </a:r>
            <a:r>
              <a:rPr lang="en-US" dirty="0" smtClean="0"/>
              <a:t>  represent respectively “You can access the internet from campus,” “You are a computer science major,” and “You are a freshman.”</a:t>
            </a:r>
          </a:p>
          <a:p>
            <a:pPr>
              <a:buNone/>
            </a:pPr>
            <a:r>
              <a:rPr lang="en-US" dirty="0" smtClean="0"/>
              <a:t>                  </a:t>
            </a:r>
            <a:r>
              <a:rPr lang="en-US" i="1" dirty="0" smtClean="0">
                <a:latin typeface="Cambria Math"/>
                <a:ea typeface="Cambria Math"/>
              </a:rPr>
              <a:t>a </a:t>
            </a:r>
            <a:r>
              <a:rPr lang="en-US" dirty="0" smtClean="0">
                <a:latin typeface="Cambria Math"/>
                <a:ea typeface="Cambria Math"/>
              </a:rPr>
              <a:t>→ (</a:t>
            </a:r>
            <a:r>
              <a:rPr lang="en-US" i="1" dirty="0" err="1" smtClean="0">
                <a:latin typeface="Cambria Math"/>
                <a:ea typeface="Cambria Math"/>
              </a:rPr>
              <a:t>c</a:t>
            </a:r>
            <a:r>
              <a:rPr lang="en-US" dirty="0" smtClean="0">
                <a:latin typeface="Cambria Math"/>
                <a:ea typeface="Cambria Math"/>
              </a:rPr>
              <a:t>  ∨ ¬</a:t>
            </a:r>
            <a:r>
              <a:rPr lang="en-US" i="1" dirty="0" err="1" smtClean="0">
                <a:latin typeface="Cambria Math" pitchFamily="18" charset="0"/>
                <a:ea typeface="Cambria Math" pitchFamily="18" charset="0"/>
              </a:rPr>
              <a:t>f</a:t>
            </a:r>
            <a:r>
              <a:rPr lang="en-US" dirty="0" smtClean="0"/>
              <a:t> )</a:t>
            </a:r>
          </a:p>
          <a:p>
            <a:endParaRPr lang="en-US" dirty="0" smtClean="0"/>
          </a:p>
          <a:p>
            <a:pPr>
              <a:buNone/>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A </a:t>
            </a:r>
            <a:r>
              <a:rPr lang="en-US" i="1" dirty="0" smtClean="0"/>
              <a:t>rational number </a:t>
            </a:r>
            <a:r>
              <a:rPr lang="en-US" dirty="0" smtClean="0"/>
              <a:t>can be expressed as the ratio of two integers </a:t>
            </a:r>
            <a:r>
              <a:rPr lang="en-US" i="1" dirty="0" smtClean="0"/>
              <a:t>p</a:t>
            </a:r>
            <a:r>
              <a:rPr lang="en-US" dirty="0" smtClean="0"/>
              <a:t> and </a:t>
            </a:r>
            <a:r>
              <a:rPr lang="en-US" i="1" dirty="0" smtClean="0"/>
              <a:t>q</a:t>
            </a:r>
            <a:r>
              <a:rPr lang="en-US" dirty="0" smtClean="0"/>
              <a:t> such that </a:t>
            </a:r>
            <a:r>
              <a:rPr lang="en-US" i="1" dirty="0" smtClean="0"/>
              <a:t>q</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0.</a:t>
            </a:r>
          </a:p>
          <a:p>
            <a:pPr lvl="1"/>
            <a:r>
              <a:rPr lang="en-US" dirty="0" smtClean="0"/>
              <a:t>¾ is a rational number</a:t>
            </a:r>
          </a:p>
          <a:p>
            <a:pPr lvl="1"/>
            <a:r>
              <a:rPr lang="en-US" dirty="0" smtClean="0">
                <a:latin typeface="Cambria Math"/>
                <a:ea typeface="Cambria Math"/>
              </a:rPr>
              <a:t>√2</a:t>
            </a:r>
            <a:r>
              <a:rPr lang="en-US" dirty="0" smtClean="0"/>
              <a:t>  is not a rational number.</a:t>
            </a:r>
          </a:p>
          <a:p>
            <a:pPr>
              <a:buNone/>
            </a:pPr>
            <a:r>
              <a:rPr lang="en-US" b="1" dirty="0" smtClean="0"/>
              <a:t>   Example </a:t>
            </a:r>
            <a:r>
              <a:rPr lang="en-US" b="1" dirty="0" smtClean="0">
                <a:latin typeface="Cambria Math" pitchFamily="18" charset="0"/>
                <a:ea typeface="Cambria Math" pitchFamily="18" charset="0"/>
              </a:rPr>
              <a:t>3</a:t>
            </a:r>
            <a:r>
              <a:rPr lang="en-US" dirty="0" smtClean="0"/>
              <a:t>: Show that the positive rational numbers are countable.</a:t>
            </a:r>
          </a:p>
          <a:p>
            <a:pPr>
              <a:buNone/>
            </a:pPr>
            <a:r>
              <a:rPr lang="en-US" b="1" dirty="0" smtClean="0"/>
              <a:t>   </a:t>
            </a:r>
            <a:r>
              <a:rPr lang="en-US" b="1" dirty="0" err="1" smtClean="0"/>
              <a:t>Solution</a:t>
            </a:r>
            <a:r>
              <a:rPr lang="en-US" dirty="0" err="1" smtClean="0"/>
              <a:t>:The</a:t>
            </a:r>
            <a:r>
              <a:rPr lang="en-US" dirty="0" smtClean="0"/>
              <a:t> positive rational numbers are countable since they can be arranged in a sequence:</a:t>
            </a:r>
          </a:p>
          <a:p>
            <a:pPr>
              <a:buNone/>
            </a:pPr>
            <a:r>
              <a:rPr lang="en-US" dirty="0" smtClean="0"/>
              <a:t>                       </a:t>
            </a:r>
            <a:r>
              <a:rPr lang="en-US" i="1" dirty="0" smtClean="0"/>
              <a:t>r</a:t>
            </a:r>
            <a:r>
              <a:rPr lang="en-US" baseline="-25000" dirty="0" smtClean="0"/>
              <a:t>1 </a:t>
            </a:r>
            <a:r>
              <a:rPr lang="en-US" dirty="0" smtClean="0"/>
              <a:t>, </a:t>
            </a:r>
            <a:r>
              <a:rPr lang="en-US" i="1" dirty="0" smtClean="0"/>
              <a:t>r</a:t>
            </a:r>
            <a:r>
              <a:rPr lang="en-US" baseline="-25000" dirty="0" smtClean="0"/>
              <a:t>2 </a:t>
            </a:r>
            <a:r>
              <a:rPr lang="en-US" dirty="0" smtClean="0"/>
              <a:t>, </a:t>
            </a:r>
            <a:r>
              <a:rPr lang="en-US" i="1" dirty="0" smtClean="0"/>
              <a:t>r</a:t>
            </a:r>
            <a:r>
              <a:rPr lang="en-US" baseline="-25000" dirty="0" smtClean="0"/>
              <a:t>3 </a:t>
            </a:r>
            <a:r>
              <a:rPr lang="en-US" dirty="0" smtClean="0"/>
              <a:t>,…   </a:t>
            </a:r>
          </a:p>
          <a:p>
            <a:pPr>
              <a:buNone/>
            </a:pPr>
            <a:r>
              <a:rPr lang="en-US" dirty="0" smtClean="0"/>
              <a:t>    The next slide shows how this is done.                </a:t>
            </a:r>
            <a:r>
              <a:rPr lang="en-US" dirty="0" smtClean="0">
                <a:latin typeface="Cambria Math"/>
                <a:ea typeface="Cambria Math"/>
                <a:sym typeface="Wingdings" pitchFamily="2" charset="2"/>
              </a:rPr>
              <a:t>→</a:t>
            </a:r>
            <a:endParaRPr lang="en-US" dirty="0" smtClean="0"/>
          </a:p>
          <a:p>
            <a:pPr>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340</a:t>
            </a:fld>
            <a:endParaRPr lang="en-US"/>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pic>
        <p:nvPicPr>
          <p:cNvPr id="4" name="Content Placeholder 3" descr="0224.jpg"/>
          <p:cNvPicPr>
            <a:picLocks noGrp="1" noChangeAspect="1"/>
          </p:cNvPicPr>
          <p:nvPr>
            <p:ph idx="1"/>
          </p:nvPr>
        </p:nvPicPr>
        <p:blipFill>
          <a:blip r:embed="rId2" cstate="print"/>
          <a:stretch>
            <a:fillRect/>
          </a:stretch>
        </p:blipFill>
        <p:spPr>
          <a:xfrm>
            <a:off x="3124200" y="2209800"/>
            <a:ext cx="5892419" cy="4087075"/>
          </a:xfrm>
        </p:spPr>
      </p:pic>
      <p:sp>
        <p:nvSpPr>
          <p:cNvPr id="5" name="TextBox 4"/>
          <p:cNvSpPr txBox="1"/>
          <p:nvPr/>
        </p:nvSpPr>
        <p:spPr>
          <a:xfrm>
            <a:off x="76200" y="2971800"/>
            <a:ext cx="3352800" cy="1754326"/>
          </a:xfrm>
          <a:prstGeom prst="rect">
            <a:avLst/>
          </a:prstGeom>
          <a:noFill/>
        </p:spPr>
        <p:txBody>
          <a:bodyPr wrap="square" rtlCol="0">
            <a:spAutoFit/>
          </a:bodyPr>
          <a:lstStyle/>
          <a:p>
            <a:r>
              <a:rPr lang="en-US" b="1" dirty="0" smtClean="0"/>
              <a:t>Constructing  the List</a:t>
            </a:r>
          </a:p>
          <a:p>
            <a:endParaRPr lang="en-US" dirty="0" smtClean="0"/>
          </a:p>
          <a:p>
            <a:r>
              <a:rPr lang="en-US" dirty="0" smtClean="0"/>
              <a:t>First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Next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 </a:t>
            </a:r>
            <a:r>
              <a:rPr lang="en-US" dirty="0" smtClean="0"/>
              <a:t>= </a:t>
            </a:r>
            <a:r>
              <a:rPr lang="en-US" dirty="0" smtClean="0">
                <a:latin typeface="Cambria Math" pitchFamily="18" charset="0"/>
                <a:ea typeface="Cambria Math" pitchFamily="18" charset="0"/>
              </a:rPr>
              <a:t>3</a:t>
            </a:r>
          </a:p>
          <a:p>
            <a:endParaRPr lang="en-US" dirty="0"/>
          </a:p>
          <a:p>
            <a:r>
              <a:rPr lang="en-US" dirty="0" smtClean="0"/>
              <a:t>And so on.</a:t>
            </a:r>
          </a:p>
        </p:txBody>
      </p:sp>
      <p:sp>
        <p:nvSpPr>
          <p:cNvPr id="6" name="TextBox 5"/>
          <p:cNvSpPr txBox="1"/>
          <p:nvPr/>
        </p:nvSpPr>
        <p:spPr>
          <a:xfrm>
            <a:off x="2743200" y="1828800"/>
            <a:ext cx="2057400" cy="923330"/>
          </a:xfrm>
          <a:prstGeom prst="rect">
            <a:avLst/>
          </a:prstGeom>
          <a:noFill/>
        </p:spPr>
        <p:txBody>
          <a:bodyPr wrap="square" rtlCol="0">
            <a:spAutoFit/>
          </a:bodyPr>
          <a:lstStyle/>
          <a:p>
            <a:r>
              <a:rPr lang="en-US" dirty="0" smtClean="0"/>
              <a:t>First row </a:t>
            </a:r>
            <a:r>
              <a:rPr lang="en-US" i="1" dirty="0" smtClean="0"/>
              <a:t>q</a:t>
            </a:r>
            <a:r>
              <a:rPr lang="en-US" dirty="0" smtClean="0"/>
              <a:t> = </a:t>
            </a:r>
            <a:r>
              <a:rPr lang="en-US" dirty="0" smtClean="0">
                <a:latin typeface="Cambria Math" pitchFamily="18" charset="0"/>
                <a:ea typeface="Cambria Math" pitchFamily="18" charset="0"/>
              </a:rPr>
              <a:t>1</a:t>
            </a:r>
            <a:r>
              <a:rPr lang="en-US" dirty="0" smtClean="0"/>
              <a:t>.</a:t>
            </a:r>
          </a:p>
          <a:p>
            <a:r>
              <a:rPr lang="en-US" dirty="0" smtClean="0"/>
              <a:t>Second row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etc.</a:t>
            </a:r>
            <a:endParaRPr lang="en-US" dirty="0"/>
          </a:p>
        </p:txBody>
      </p:sp>
      <p:sp>
        <p:nvSpPr>
          <p:cNvPr id="8" name="TextBox 7"/>
          <p:cNvSpPr txBox="1"/>
          <p:nvPr/>
        </p:nvSpPr>
        <p:spPr>
          <a:xfrm>
            <a:off x="762000" y="5486400"/>
            <a:ext cx="3276600" cy="369332"/>
          </a:xfrm>
          <a:prstGeom prst="rect">
            <a:avLst/>
          </a:prstGeom>
          <a:noFill/>
        </p:spPr>
        <p:txBody>
          <a:bodyPr wrap="square" rtlCol="0">
            <a:spAutoFit/>
          </a:bodyPr>
          <a:lstStyle/>
          <a:p>
            <a:r>
              <a:rPr lang="en-US" dirty="0" smtClean="0">
                <a:latin typeface="Cambria Math" pitchFamily="18" charset="0"/>
                <a:ea typeface="Cambria Math" pitchFamily="18" charset="0"/>
              </a:rPr>
              <a:t>1, ½, 2, 3, 1/3,1/4, 2/3, </a:t>
            </a:r>
            <a:r>
              <a:rPr lang="en-US" dirty="0" smtClean="0">
                <a:latin typeface="Cambria Math"/>
                <a:ea typeface="Cambria Math"/>
              </a:rPr>
              <a:t>….</a:t>
            </a:r>
            <a:r>
              <a:rPr lang="en-US" dirty="0" smtClean="0">
                <a:latin typeface="Cambria Math" pitchFamily="18" charset="0"/>
                <a:ea typeface="Cambria Math" pitchFamily="18" charset="0"/>
              </a:rPr>
              <a:t> </a:t>
            </a:r>
            <a:endParaRPr lang="en-US" dirty="0">
              <a:latin typeface="Cambria Math" pitchFamily="18" charset="0"/>
              <a:ea typeface="Cambria Math" pitchFamily="18" charset="0"/>
            </a:endParaRPr>
          </a:p>
        </p:txBody>
      </p:sp>
      <p:sp>
        <p:nvSpPr>
          <p:cNvPr id="9" name="Isosceles Triangle 8"/>
          <p:cNvSpPr/>
          <p:nvPr/>
        </p:nvSpPr>
        <p:spPr>
          <a:xfrm rot="5400000" flipV="1">
            <a:off x="8534400" y="6400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9CA217EF-0505-4C33-BB20-8A8DF2039023}" type="slidenum">
              <a:rPr lang="en-US" smtClean="0"/>
              <a:pPr/>
              <a:t>341</a:t>
            </a:fld>
            <a:endParaRPr lang="en-US"/>
          </a:p>
        </p:txBody>
      </p:sp>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4</a:t>
            </a:r>
            <a:r>
              <a:rPr lang="en-US" dirty="0" smtClean="0"/>
              <a:t>: Show that the set of finite strings </a:t>
            </a:r>
            <a:r>
              <a:rPr lang="en-US" i="1" dirty="0" smtClean="0"/>
              <a:t>S</a:t>
            </a:r>
            <a:r>
              <a:rPr lang="en-US" dirty="0" smtClean="0"/>
              <a:t> over a finite alphabet </a:t>
            </a:r>
            <a:r>
              <a:rPr lang="en-US" i="1" dirty="0" smtClean="0"/>
              <a:t>A</a:t>
            </a:r>
            <a:r>
              <a:rPr lang="en-US" dirty="0" smtClean="0"/>
              <a:t> is </a:t>
            </a:r>
            <a:r>
              <a:rPr lang="en-US" dirty="0" err="1" smtClean="0"/>
              <a:t>countably</a:t>
            </a:r>
            <a:r>
              <a:rPr lang="en-US" dirty="0" smtClean="0"/>
              <a:t> infinite.</a:t>
            </a:r>
          </a:p>
          <a:p>
            <a:pPr lvl="1">
              <a:buNone/>
            </a:pPr>
            <a:r>
              <a:rPr lang="en-US" dirty="0" smtClean="0"/>
              <a:t>   Assume an alphabetical ordering of symbols in A</a:t>
            </a:r>
          </a:p>
          <a:p>
            <a:pPr>
              <a:buNone/>
            </a:pPr>
            <a:r>
              <a:rPr lang="en-US" b="1" dirty="0" smtClean="0"/>
              <a:t>    Solution</a:t>
            </a:r>
            <a:r>
              <a:rPr lang="en-US" dirty="0" smtClean="0"/>
              <a:t>: Show that the strings can be listed in a sequence. First list</a:t>
            </a:r>
          </a:p>
          <a:p>
            <a:pPr marL="850392" lvl="1" indent="-457200">
              <a:buFont typeface="+mj-lt"/>
              <a:buAutoNum type="arabicPeriod"/>
            </a:pPr>
            <a:r>
              <a:rPr lang="en-US" dirty="0" smtClean="0"/>
              <a:t>All the strings of length </a:t>
            </a:r>
            <a:r>
              <a:rPr lang="en-US" dirty="0" smtClean="0">
                <a:latin typeface="Cambria Math" pitchFamily="18" charset="0"/>
                <a:ea typeface="Cambria Math" pitchFamily="18" charset="0"/>
              </a:rPr>
              <a:t>0 in alphabetical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1</a:t>
            </a:r>
            <a:r>
              <a:rPr lang="en-US" dirty="0" smtClean="0"/>
              <a:t> in lexicographic (as in a dictionary)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2</a:t>
            </a:r>
            <a:r>
              <a:rPr lang="en-US" dirty="0" smtClean="0"/>
              <a:t> in lexicographic order. </a:t>
            </a:r>
          </a:p>
          <a:p>
            <a:pPr marL="850392" lvl="1" indent="-457200">
              <a:buFont typeface="+mj-lt"/>
              <a:buAutoNum type="arabicPeriod"/>
            </a:pPr>
            <a:r>
              <a:rPr lang="en-US" dirty="0" smtClean="0"/>
              <a:t>And so on.</a:t>
            </a:r>
          </a:p>
          <a:p>
            <a:pPr>
              <a:buNone/>
            </a:pPr>
            <a:r>
              <a:rPr lang="en-US" dirty="0" smtClean="0"/>
              <a:t>   This implies a </a:t>
            </a:r>
            <a:r>
              <a:rPr lang="en-US" dirty="0" err="1" smtClean="0"/>
              <a:t>bijection</a:t>
            </a:r>
            <a:r>
              <a:rPr lang="en-US" dirty="0" smtClean="0"/>
              <a:t> from </a:t>
            </a:r>
            <a:r>
              <a:rPr lang="en-US" b="1" dirty="0" smtClean="0"/>
              <a:t>N</a:t>
            </a:r>
            <a:r>
              <a:rPr lang="en-US" dirty="0" smtClean="0"/>
              <a:t> to </a:t>
            </a:r>
            <a:r>
              <a:rPr lang="en-US" i="1" dirty="0" smtClean="0"/>
              <a:t>S</a:t>
            </a:r>
            <a:r>
              <a:rPr lang="en-US" dirty="0" smtClean="0"/>
              <a:t> and hence it is a </a:t>
            </a:r>
            <a:r>
              <a:rPr lang="en-US" dirty="0" err="1" smtClean="0"/>
              <a:t>countably</a:t>
            </a:r>
            <a:r>
              <a:rPr lang="en-US" dirty="0" smtClean="0"/>
              <a:t> infinite set.</a:t>
            </a:r>
            <a:endParaRPr lang="en-US" dirty="0"/>
          </a:p>
        </p:txBody>
      </p:sp>
      <p:sp>
        <p:nvSpPr>
          <p:cNvPr id="4" name="Isosceles Triangle 3"/>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342</a:t>
            </a:fld>
            <a:endParaRPr lang="en-US"/>
          </a:p>
        </p:txBody>
      </p:sp>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70000" lnSpcReduction="20000"/>
          </a:bodyPr>
          <a:lstStyle/>
          <a:p>
            <a:pPr marL="0" indent="0" algn="just">
              <a:buNone/>
            </a:pPr>
            <a:r>
              <a:rPr lang="en-US" dirty="0" smtClean="0"/>
              <a:t>Let </a:t>
            </a:r>
            <a:r>
              <a:rPr lang="en-US" dirty="0" smtClean="0">
                <a:sym typeface="Symbol"/>
              </a:rPr>
              <a:t></a:t>
            </a:r>
            <a:r>
              <a:rPr lang="en-US" dirty="0" smtClean="0"/>
              <a:t> = {a, b}.  The set of strings over </a:t>
            </a:r>
            <a:r>
              <a:rPr lang="en-US" dirty="0" smtClean="0">
                <a:sym typeface="Symbol"/>
              </a:rPr>
              <a:t></a:t>
            </a:r>
            <a:r>
              <a:rPr lang="en-US" baseline="30000" dirty="0" smtClean="0"/>
              <a:t>*</a:t>
            </a:r>
            <a:r>
              <a:rPr lang="en-US" dirty="0" smtClean="0"/>
              <a:t> is a </a:t>
            </a:r>
            <a:r>
              <a:rPr lang="en-US" dirty="0" err="1" smtClean="0"/>
              <a:t>countably</a:t>
            </a:r>
            <a:r>
              <a:rPr lang="en-US" dirty="0" smtClean="0"/>
              <a:t> infinite set.  An enumeration </a:t>
            </a:r>
            <a:r>
              <a:rPr lang="en-US" dirty="0" smtClean="0">
                <a:sym typeface="Symbol"/>
              </a:rPr>
              <a:t></a:t>
            </a:r>
            <a:r>
              <a:rPr lang="en-US" dirty="0" smtClean="0"/>
              <a:t> of </a:t>
            </a:r>
            <a:r>
              <a:rPr lang="en-US" dirty="0" smtClean="0">
                <a:sym typeface="Symbol"/>
              </a:rPr>
              <a:t></a:t>
            </a:r>
            <a:r>
              <a:rPr lang="en-US" dirty="0" smtClean="0"/>
              <a:t>* is possible.  </a:t>
            </a:r>
            <a:r>
              <a:rPr lang="en-US" dirty="0" smtClean="0">
                <a:sym typeface="Symbol"/>
              </a:rPr>
              <a:t></a:t>
            </a:r>
            <a:r>
              <a:rPr lang="en-US" dirty="0" smtClean="0"/>
              <a:t>(0) = </a:t>
            </a:r>
            <a:r>
              <a:rPr lang="en-US" dirty="0" smtClean="0">
                <a:sym typeface="Symbol"/>
              </a:rPr>
              <a:t></a:t>
            </a:r>
            <a:r>
              <a:rPr lang="en-US" dirty="0" smtClean="0"/>
              <a:t>, the empty string.  Assuming a comes before b in </a:t>
            </a:r>
            <a:r>
              <a:rPr lang="en-US" dirty="0" smtClean="0">
                <a:sym typeface="Symbol"/>
              </a:rPr>
              <a:t></a:t>
            </a:r>
            <a:r>
              <a:rPr lang="en-US" dirty="0" smtClean="0"/>
              <a:t>.  </a:t>
            </a:r>
            <a:r>
              <a:rPr lang="en-US" dirty="0" smtClean="0">
                <a:sym typeface="Symbol"/>
              </a:rPr>
              <a:t></a:t>
            </a:r>
            <a:r>
              <a:rPr lang="en-US" dirty="0" smtClean="0"/>
              <a:t>(1) = a and </a:t>
            </a:r>
            <a:r>
              <a:rPr lang="en-US" dirty="0" smtClean="0">
                <a:sym typeface="Symbol"/>
              </a:rPr>
              <a:t></a:t>
            </a:r>
            <a:r>
              <a:rPr lang="en-US" dirty="0" smtClean="0"/>
              <a:t>(2) = b.  </a:t>
            </a:r>
            <a:r>
              <a:rPr lang="en-US" dirty="0" smtClean="0">
                <a:sym typeface="Symbol"/>
              </a:rPr>
              <a:t></a:t>
            </a:r>
            <a:r>
              <a:rPr lang="en-US" dirty="0" smtClean="0"/>
              <a:t>(3) to </a:t>
            </a:r>
            <a:r>
              <a:rPr lang="en-US" dirty="0" smtClean="0">
                <a:sym typeface="Symbol"/>
              </a:rPr>
              <a:t></a:t>
            </a:r>
            <a:r>
              <a:rPr lang="en-US" dirty="0" smtClean="0"/>
              <a:t>(6) are strings of </a:t>
            </a:r>
            <a:r>
              <a:rPr lang="en-US" smtClean="0"/>
              <a:t>length 2 and so on.  </a:t>
            </a:r>
            <a:r>
              <a:rPr lang="en-US" dirty="0" smtClean="0"/>
              <a:t>What is the 49</a:t>
            </a:r>
            <a:r>
              <a:rPr lang="en-US" baseline="30000" dirty="0" smtClean="0"/>
              <a:t>th</a:t>
            </a:r>
            <a:r>
              <a:rPr lang="en-US" dirty="0" smtClean="0"/>
              <a:t> string in the enumeration?</a:t>
            </a:r>
          </a:p>
          <a:p>
            <a:pPr marL="0" indent="0" algn="just">
              <a:buNone/>
            </a:pPr>
            <a:r>
              <a:rPr lang="en-US" dirty="0" smtClean="0">
                <a:sym typeface="Symbol"/>
              </a:rPr>
              <a:t>             </a:t>
            </a:r>
            <a:r>
              <a:rPr lang="en-US" dirty="0" smtClean="0"/>
              <a:t>(0) – string of length 0</a:t>
            </a:r>
          </a:p>
          <a:p>
            <a:pPr marL="0" indent="0" algn="just">
              <a:buNone/>
            </a:pPr>
            <a:r>
              <a:rPr lang="en-US" dirty="0" smtClean="0">
                <a:sym typeface="Symbol"/>
              </a:rPr>
              <a:t>    </a:t>
            </a:r>
            <a:r>
              <a:rPr lang="en-US" dirty="0" smtClean="0"/>
              <a:t>(1) </a:t>
            </a:r>
            <a:r>
              <a:rPr lang="en-US" dirty="0" smtClean="0">
                <a:sym typeface="Symbol"/>
              </a:rPr>
              <a:t></a:t>
            </a:r>
            <a:r>
              <a:rPr lang="en-US" dirty="0" smtClean="0"/>
              <a:t> </a:t>
            </a:r>
            <a:r>
              <a:rPr lang="en-US" dirty="0" smtClean="0">
                <a:sym typeface="Symbol"/>
              </a:rPr>
              <a:t></a:t>
            </a:r>
            <a:r>
              <a:rPr lang="en-US" dirty="0" smtClean="0"/>
              <a:t>(2) – string of length 1</a:t>
            </a:r>
          </a:p>
          <a:p>
            <a:pPr marL="0" indent="0" algn="just">
              <a:buNone/>
            </a:pPr>
            <a:r>
              <a:rPr lang="en-US" dirty="0" smtClean="0">
                <a:sym typeface="Symbol"/>
              </a:rPr>
              <a:t>   </a:t>
            </a:r>
            <a:r>
              <a:rPr lang="en-US" dirty="0" smtClean="0"/>
              <a:t>(3) </a:t>
            </a:r>
            <a:r>
              <a:rPr lang="en-US" dirty="0" smtClean="0">
                <a:sym typeface="Symbol"/>
              </a:rPr>
              <a:t></a:t>
            </a:r>
            <a:r>
              <a:rPr lang="en-US" dirty="0" smtClean="0"/>
              <a:t> </a:t>
            </a:r>
            <a:r>
              <a:rPr lang="en-US" dirty="0" smtClean="0">
                <a:sym typeface="Symbol"/>
              </a:rPr>
              <a:t></a:t>
            </a:r>
            <a:r>
              <a:rPr lang="en-US" dirty="0" smtClean="0"/>
              <a:t>(6) </a:t>
            </a:r>
            <a:r>
              <a:rPr lang="en-US" dirty="0" smtClean="0">
                <a:sym typeface="Symbol"/>
              </a:rPr>
              <a:t></a:t>
            </a:r>
            <a:r>
              <a:rPr lang="en-US" dirty="0" smtClean="0"/>
              <a:t> string of length 2</a:t>
            </a:r>
          </a:p>
          <a:p>
            <a:pPr marL="0" indent="0" algn="just">
              <a:buNone/>
            </a:pPr>
            <a:r>
              <a:rPr lang="en-US" dirty="0" smtClean="0">
                <a:sym typeface="Symbol"/>
              </a:rPr>
              <a:t>  </a:t>
            </a:r>
            <a:r>
              <a:rPr lang="en-US" dirty="0" smtClean="0"/>
              <a:t>(7) </a:t>
            </a:r>
            <a:r>
              <a:rPr lang="en-US" dirty="0" smtClean="0">
                <a:sym typeface="Symbol"/>
              </a:rPr>
              <a:t></a:t>
            </a:r>
            <a:r>
              <a:rPr lang="en-US" dirty="0" smtClean="0"/>
              <a:t> </a:t>
            </a:r>
            <a:r>
              <a:rPr lang="en-US" dirty="0" smtClean="0">
                <a:sym typeface="Symbol"/>
              </a:rPr>
              <a:t></a:t>
            </a:r>
            <a:r>
              <a:rPr lang="en-US" dirty="0" smtClean="0"/>
              <a:t>(14) – string of length 3</a:t>
            </a:r>
          </a:p>
          <a:p>
            <a:pPr marL="0" indent="0" algn="just">
              <a:buNone/>
            </a:pPr>
            <a:r>
              <a:rPr lang="en-US" dirty="0" smtClean="0">
                <a:sym typeface="Symbol"/>
              </a:rPr>
              <a:t></a:t>
            </a:r>
            <a:r>
              <a:rPr lang="en-US" dirty="0" smtClean="0"/>
              <a:t>(15) </a:t>
            </a:r>
            <a:r>
              <a:rPr lang="en-US" dirty="0" smtClean="0">
                <a:sym typeface="Symbol"/>
              </a:rPr>
              <a:t></a:t>
            </a:r>
            <a:r>
              <a:rPr lang="en-US" dirty="0" smtClean="0"/>
              <a:t> </a:t>
            </a:r>
            <a:r>
              <a:rPr lang="en-US" dirty="0" smtClean="0">
                <a:sym typeface="Symbol"/>
              </a:rPr>
              <a:t></a:t>
            </a:r>
            <a:r>
              <a:rPr lang="en-US" dirty="0" smtClean="0"/>
              <a:t>(30) </a:t>
            </a:r>
            <a:r>
              <a:rPr lang="en-US" dirty="0" smtClean="0">
                <a:sym typeface="Symbol"/>
              </a:rPr>
              <a:t></a:t>
            </a:r>
            <a:r>
              <a:rPr lang="en-US" dirty="0" smtClean="0"/>
              <a:t> string of length 4</a:t>
            </a:r>
          </a:p>
          <a:p>
            <a:pPr marL="0" indent="0" algn="just">
              <a:buNone/>
            </a:pPr>
            <a:r>
              <a:rPr lang="en-US" dirty="0" smtClean="0">
                <a:sym typeface="Symbol"/>
              </a:rPr>
              <a:t></a:t>
            </a:r>
            <a:r>
              <a:rPr lang="en-US" dirty="0" smtClean="0"/>
              <a:t>(31) </a:t>
            </a:r>
            <a:r>
              <a:rPr lang="en-US" dirty="0" smtClean="0">
                <a:sym typeface="Symbol"/>
              </a:rPr>
              <a:t></a:t>
            </a:r>
            <a:r>
              <a:rPr lang="en-US" dirty="0" smtClean="0"/>
              <a:t> </a:t>
            </a:r>
            <a:r>
              <a:rPr lang="en-US" dirty="0" smtClean="0">
                <a:sym typeface="Symbol"/>
              </a:rPr>
              <a:t></a:t>
            </a:r>
            <a:r>
              <a:rPr lang="en-US" dirty="0" smtClean="0"/>
              <a:t>(62) </a:t>
            </a:r>
            <a:r>
              <a:rPr lang="en-US" dirty="0" smtClean="0">
                <a:sym typeface="Symbol"/>
              </a:rPr>
              <a:t></a:t>
            </a:r>
            <a:r>
              <a:rPr lang="en-US" dirty="0" smtClean="0"/>
              <a:t> string of length 5</a:t>
            </a:r>
          </a:p>
          <a:p>
            <a:pPr marL="0" indent="0" algn="just">
              <a:buNone/>
            </a:pPr>
            <a:r>
              <a:rPr lang="en-US" dirty="0" smtClean="0"/>
              <a:t>Hence the 49</a:t>
            </a:r>
            <a:r>
              <a:rPr lang="en-US" baseline="30000" dirty="0" smtClean="0"/>
              <a:t>th</a:t>
            </a:r>
            <a:r>
              <a:rPr lang="en-US" dirty="0" smtClean="0"/>
              <a:t> string is of length 5.  Among these </a:t>
            </a:r>
            <a:r>
              <a:rPr lang="en-US" dirty="0" smtClean="0">
                <a:sym typeface="Symbol"/>
              </a:rPr>
              <a:t></a:t>
            </a:r>
            <a:r>
              <a:rPr lang="en-US" dirty="0" smtClean="0"/>
              <a:t>(31) to </a:t>
            </a:r>
            <a:r>
              <a:rPr lang="en-US" dirty="0" smtClean="0">
                <a:sym typeface="Symbol"/>
              </a:rPr>
              <a:t></a:t>
            </a:r>
            <a:r>
              <a:rPr lang="en-US" dirty="0" smtClean="0"/>
              <a:t>(46) begin with a and </a:t>
            </a:r>
            <a:r>
              <a:rPr lang="en-US" dirty="0" smtClean="0">
                <a:sym typeface="Symbol"/>
              </a:rPr>
              <a:t></a:t>
            </a:r>
            <a:r>
              <a:rPr lang="en-US" dirty="0" smtClean="0"/>
              <a:t>(47) to </a:t>
            </a:r>
            <a:r>
              <a:rPr lang="en-US" dirty="0" smtClean="0">
                <a:sym typeface="Symbol"/>
              </a:rPr>
              <a:t></a:t>
            </a:r>
            <a:r>
              <a:rPr lang="en-US" dirty="0" smtClean="0"/>
              <a:t>(62) begin with b.</a:t>
            </a:r>
          </a:p>
          <a:p>
            <a:pPr marL="0" indent="0" algn="just">
              <a:buNone/>
            </a:pPr>
            <a:r>
              <a:rPr lang="en-US" dirty="0" smtClean="0">
                <a:sym typeface="Symbol"/>
              </a:rPr>
              <a:t>	</a:t>
            </a:r>
            <a:r>
              <a:rPr lang="en-US" dirty="0" smtClean="0"/>
              <a:t>(47) = b a </a:t>
            </a:r>
            <a:r>
              <a:rPr lang="en-US" dirty="0" err="1" smtClean="0"/>
              <a:t>a</a:t>
            </a:r>
            <a:r>
              <a:rPr lang="en-US" dirty="0" smtClean="0"/>
              <a:t> </a:t>
            </a:r>
            <a:r>
              <a:rPr lang="en-US" dirty="0" err="1" smtClean="0"/>
              <a:t>a</a:t>
            </a:r>
            <a:r>
              <a:rPr lang="en-US" dirty="0" smtClean="0"/>
              <a:t> </a:t>
            </a:r>
            <a:r>
              <a:rPr lang="en-US" dirty="0" err="1" smtClean="0"/>
              <a:t>a</a:t>
            </a:r>
            <a:endParaRPr lang="en-US" dirty="0" smtClean="0"/>
          </a:p>
          <a:p>
            <a:pPr marL="0" indent="0" algn="just">
              <a:buNone/>
            </a:pPr>
            <a:r>
              <a:rPr lang="en-US" dirty="0" smtClean="0">
                <a:sym typeface="Symbol"/>
              </a:rPr>
              <a:t>	</a:t>
            </a:r>
            <a:r>
              <a:rPr lang="en-US" dirty="0" smtClean="0"/>
              <a:t>(48) = b a </a:t>
            </a:r>
            <a:r>
              <a:rPr lang="en-US" dirty="0" err="1" smtClean="0"/>
              <a:t>a</a:t>
            </a:r>
            <a:r>
              <a:rPr lang="en-US" dirty="0" smtClean="0"/>
              <a:t> </a:t>
            </a:r>
            <a:r>
              <a:rPr lang="en-US" dirty="0" err="1" smtClean="0"/>
              <a:t>a</a:t>
            </a:r>
            <a:r>
              <a:rPr lang="en-US" dirty="0" smtClean="0"/>
              <a:t> b</a:t>
            </a:r>
          </a:p>
          <a:p>
            <a:pPr marL="0" indent="0" algn="just">
              <a:buNone/>
            </a:pPr>
            <a:r>
              <a:rPr lang="en-US" dirty="0" smtClean="0">
                <a:sym typeface="Symbol"/>
              </a:rPr>
              <a:t>	</a:t>
            </a:r>
            <a:r>
              <a:rPr lang="en-US" dirty="0" smtClean="0"/>
              <a:t>(49) = b a </a:t>
            </a:r>
            <a:r>
              <a:rPr lang="en-US" dirty="0" err="1" smtClean="0"/>
              <a:t>a</a:t>
            </a:r>
            <a:r>
              <a:rPr lang="en-US" dirty="0" smtClean="0"/>
              <a:t> b a </a:t>
            </a:r>
          </a:p>
          <a:p>
            <a:pPr marL="0" indent="0" algn="just">
              <a:buNone/>
            </a:pPr>
            <a:r>
              <a:rPr lang="en-US" dirty="0" smtClean="0"/>
              <a:t> Hence the 49</a:t>
            </a:r>
            <a:r>
              <a:rPr lang="en-US" baseline="30000" dirty="0" smtClean="0"/>
              <a:t>th</a:t>
            </a:r>
            <a:r>
              <a:rPr lang="en-US" dirty="0" smtClean="0"/>
              <a:t> string in the enumeration is b a </a:t>
            </a:r>
            <a:r>
              <a:rPr lang="en-US" dirty="0" err="1" smtClean="0"/>
              <a:t>a</a:t>
            </a:r>
            <a:r>
              <a:rPr lang="en-US" dirty="0" smtClean="0"/>
              <a:t> b a.</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343</a:t>
            </a:fld>
            <a:endParaRPr lang="en-US"/>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set of all Java programs is countable.</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Example </a:t>
            </a:r>
            <a:r>
              <a:rPr lang="en-US" b="1" dirty="0" smtClean="0">
                <a:latin typeface="Cambria Math" pitchFamily="18" charset="0"/>
                <a:ea typeface="Cambria Math" pitchFamily="18" charset="0"/>
              </a:rPr>
              <a:t>5</a:t>
            </a:r>
            <a:r>
              <a:rPr lang="en-US" dirty="0" smtClean="0"/>
              <a:t>:  Show that the set of all Java programs is countable.</a:t>
            </a:r>
          </a:p>
          <a:p>
            <a:pPr>
              <a:buNone/>
            </a:pPr>
            <a:r>
              <a:rPr lang="en-US" b="1" dirty="0" smtClean="0"/>
              <a:t>    Solution</a:t>
            </a:r>
            <a:r>
              <a:rPr lang="en-US" dirty="0" smtClean="0"/>
              <a:t>: Let </a:t>
            </a:r>
            <a:r>
              <a:rPr lang="en-US" i="1" dirty="0" smtClean="0"/>
              <a:t>S</a:t>
            </a:r>
            <a:r>
              <a:rPr lang="en-US" dirty="0" smtClean="0"/>
              <a:t> be the set of  strings constructed from the characters which can appear in a Java program. Use the ordering from the previous example. Take each string in turn:</a:t>
            </a:r>
          </a:p>
          <a:p>
            <a:pPr lvl="1"/>
            <a:r>
              <a:rPr lang="en-US" dirty="0" smtClean="0"/>
              <a:t>Feed the string into a Java compiler. (A Java compiler will determine if the input program is a syntactically correct Java program.)</a:t>
            </a:r>
          </a:p>
          <a:p>
            <a:pPr lvl="1"/>
            <a:r>
              <a:rPr lang="en-US" dirty="0" smtClean="0"/>
              <a:t>If the compiler says YES, this is a syntactically correct Java program, we add the program to the list.</a:t>
            </a:r>
          </a:p>
          <a:p>
            <a:pPr lvl="1"/>
            <a:r>
              <a:rPr lang="en-US" dirty="0" smtClean="0"/>
              <a:t>We move on to the next string.</a:t>
            </a:r>
          </a:p>
          <a:p>
            <a:pPr>
              <a:buNone/>
            </a:pPr>
            <a:r>
              <a:rPr lang="en-US" dirty="0" smtClean="0"/>
              <a:t>    In this way we construct an implied </a:t>
            </a:r>
            <a:r>
              <a:rPr lang="en-US" dirty="0" err="1" smtClean="0"/>
              <a:t>bijection</a:t>
            </a:r>
            <a:r>
              <a:rPr lang="en-US" dirty="0" smtClean="0"/>
              <a:t> from </a:t>
            </a:r>
            <a:r>
              <a:rPr lang="en-US" b="1" dirty="0" smtClean="0"/>
              <a:t>N</a:t>
            </a:r>
            <a:r>
              <a:rPr lang="en-US" dirty="0" smtClean="0"/>
              <a:t> to the set of Java programs. Hence, the set of Java programs is countable.</a:t>
            </a:r>
            <a:endParaRPr lang="en-US" dirty="0"/>
          </a:p>
        </p:txBody>
      </p:sp>
      <p:sp>
        <p:nvSpPr>
          <p:cNvPr id="4" name="Isosceles Triangle 3"/>
          <p:cNvSpPr/>
          <p:nvPr/>
        </p:nvSpPr>
        <p:spPr>
          <a:xfrm rot="5400000" flipV="1">
            <a:off x="8534400" y="5562600"/>
            <a:ext cx="228600" cy="2286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344</a:t>
            </a:fld>
            <a:endParaRPr lang="en-US"/>
          </a:p>
        </p:txBody>
      </p:sp>
    </p:spTree>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Real Numbers are Uncountable</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sz="2900" b="1" dirty="0" smtClean="0"/>
              <a:t>Example</a:t>
            </a:r>
            <a:r>
              <a:rPr lang="en-US" sz="2900" dirty="0" smtClean="0"/>
              <a:t>: Show that the set of real numbers is uncountable.</a:t>
            </a:r>
          </a:p>
          <a:p>
            <a:pPr>
              <a:buNone/>
            </a:pPr>
            <a:r>
              <a:rPr lang="en-US" sz="2900" b="1" dirty="0" smtClean="0"/>
              <a:t>Solution</a:t>
            </a:r>
            <a:r>
              <a:rPr lang="en-US" sz="2900" dirty="0" smtClean="0"/>
              <a:t>: The   method is called the Cantor  </a:t>
            </a:r>
            <a:r>
              <a:rPr lang="en-US" sz="2900" dirty="0" err="1" smtClean="0"/>
              <a:t>diagonalization</a:t>
            </a:r>
            <a:r>
              <a:rPr lang="en-US" sz="2900" dirty="0" smtClean="0"/>
              <a:t> argument, and is a proof by contradiction.</a:t>
            </a:r>
          </a:p>
          <a:p>
            <a:pPr marL="514350" indent="-514350">
              <a:buFont typeface="+mj-lt"/>
              <a:buAutoNum type="arabicPeriod"/>
            </a:pPr>
            <a:r>
              <a:rPr lang="en-US" sz="2900" dirty="0" smtClean="0"/>
              <a:t>Suppose </a:t>
            </a:r>
            <a:r>
              <a:rPr lang="en-US" sz="2900" b="1" dirty="0" smtClean="0"/>
              <a:t>R</a:t>
            </a:r>
            <a:r>
              <a:rPr lang="en-US" sz="2900" dirty="0" smtClean="0"/>
              <a:t> is countable. Then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are also countable (any subset of a countable set is countable - an exercise in the text).</a:t>
            </a:r>
          </a:p>
          <a:p>
            <a:pPr marL="514350" indent="-514350">
              <a:buFont typeface="+mj-lt"/>
              <a:buAutoNum type="arabicPeriod"/>
            </a:pPr>
            <a:r>
              <a:rPr lang="en-US" sz="2900" dirty="0" smtClean="0"/>
              <a:t>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 be listed in order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a:t>
            </a:r>
          </a:p>
          <a:p>
            <a:pPr marL="514350" indent="-514350">
              <a:buFont typeface="+mj-lt"/>
              <a:buAutoNum type="arabicPeriod"/>
            </a:pPr>
            <a:r>
              <a:rPr lang="en-US" sz="2900" dirty="0" smtClean="0"/>
              <a:t>Let the decimal representation of this listing be</a:t>
            </a:r>
          </a:p>
          <a:p>
            <a:pPr marL="514350" indent="-514350">
              <a:buFont typeface="+mj-lt"/>
              <a:buAutoNum type="arabicPeriod"/>
            </a:pPr>
            <a:endParaRPr lang="en-US" sz="2900" dirty="0" smtClean="0"/>
          </a:p>
          <a:p>
            <a:pPr marL="514350" indent="-514350">
              <a:buFont typeface="+mj-lt"/>
              <a:buAutoNum type="arabicPeriod"/>
            </a:pPr>
            <a:endParaRPr lang="en-US" sz="2900" dirty="0" smtClean="0"/>
          </a:p>
          <a:p>
            <a:pPr marL="514350" indent="-514350">
              <a:buNone/>
            </a:pPr>
            <a:endParaRPr lang="en-US" sz="2900" dirty="0" smtClean="0"/>
          </a:p>
          <a:p>
            <a:pPr marL="514350" indent="-514350">
              <a:buFont typeface="+mj-lt"/>
              <a:buAutoNum type="arabicPeriod" startAt="4"/>
            </a:pPr>
            <a:r>
              <a:rPr lang="en-US" sz="2900" dirty="0" smtClean="0"/>
              <a:t>Form a new real number </a:t>
            </a:r>
            <a:r>
              <a:rPr lang="en-US" sz="2900" i="1" dirty="0" smtClean="0"/>
              <a:t>r</a:t>
            </a:r>
            <a:r>
              <a:rPr lang="en-US" sz="2900" dirty="0" smtClean="0"/>
              <a:t> with the decimal expansion</a:t>
            </a:r>
          </a:p>
          <a:p>
            <a:pPr marL="514350" indent="-514350">
              <a:buNone/>
            </a:pPr>
            <a:r>
              <a:rPr lang="en-US" sz="2900" dirty="0" smtClean="0"/>
              <a:t>             where</a:t>
            </a:r>
          </a:p>
          <a:p>
            <a:pPr marL="514350" indent="-514350">
              <a:buFont typeface="+mj-lt"/>
              <a:buAutoNum type="arabicPeriod" startAt="5"/>
            </a:pPr>
            <a:r>
              <a:rPr lang="en-US" sz="2900" i="1" dirty="0" smtClean="0"/>
              <a:t>r </a:t>
            </a:r>
            <a:r>
              <a:rPr lang="en-US" sz="2900" dirty="0" smtClean="0"/>
              <a:t>is not equal to any of the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Because it differs from </a:t>
            </a:r>
            <a:r>
              <a:rPr lang="en-US" sz="2900" i="1" dirty="0" err="1" smtClean="0"/>
              <a:t>r</a:t>
            </a:r>
            <a:r>
              <a:rPr lang="en-US" sz="2900" i="1" baseline="-25000" dirty="0" err="1" smtClean="0"/>
              <a:t>i</a:t>
            </a:r>
            <a:r>
              <a:rPr lang="en-US" sz="2900" baseline="-25000" dirty="0" smtClean="0"/>
              <a:t>   </a:t>
            </a:r>
            <a:r>
              <a:rPr lang="en-US" sz="2900" dirty="0" smtClean="0"/>
              <a:t>in its </a:t>
            </a:r>
            <a:r>
              <a:rPr lang="en-US" sz="2900" i="1" dirty="0" err="1" smtClean="0"/>
              <a:t>i</a:t>
            </a:r>
            <a:r>
              <a:rPr lang="en-US" sz="2900" dirty="0" err="1" smtClean="0"/>
              <a:t>th</a:t>
            </a:r>
            <a:r>
              <a:rPr lang="en-US" sz="2900" dirty="0" smtClean="0"/>
              <a:t> position after the decimal point. Therefore there exists a real number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that is not on the list since every real number has a unique decimal expansion. Hence, all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cannot be listed, so the set of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is uncountable.</a:t>
            </a:r>
          </a:p>
          <a:p>
            <a:pPr marL="514350" indent="-514350">
              <a:buFont typeface="+mj-lt"/>
              <a:buAutoNum type="arabicPeriod" startAt="5"/>
            </a:pPr>
            <a:r>
              <a:rPr lang="en-US" sz="2900" dirty="0" smtClean="0">
                <a:latin typeface="Cambria Math" pitchFamily="18" charset="0"/>
                <a:ea typeface="Cambria Math" pitchFamily="18" charset="0"/>
              </a:rPr>
              <a:t>Since a set with an uncountable subset is uncountable (an exercise), the set of real numbers is uncountable.</a:t>
            </a:r>
            <a:endParaRPr lang="en-US" sz="2900" dirty="0" smtClean="0"/>
          </a:p>
          <a:p>
            <a:pPr marL="514350" indent="-514350">
              <a:buFont typeface="+mj-lt"/>
              <a:buAutoNum type="arabicPeriod" startAt="5"/>
            </a:pPr>
            <a:endParaRPr lang="en-US" sz="2900" dirty="0" smtClean="0"/>
          </a:p>
          <a:p>
            <a:pPr marL="514350" indent="-514350">
              <a:buFont typeface="+mj-lt"/>
              <a:buAutoNum type="arabicPeriod" startAt="5"/>
            </a:pPr>
            <a:endParaRPr lang="en-US" sz="3200" dirty="0" smtClean="0"/>
          </a:p>
          <a:p>
            <a:endParaRPr lang="en-US" sz="3200" dirty="0" smtClean="0"/>
          </a:p>
        </p:txBody>
      </p:sp>
      <p:pic>
        <p:nvPicPr>
          <p:cNvPr id="15" name="Picture 14" descr="addin_tmp.png"/>
          <p:cNvPicPr>
            <a:picLocks noChangeAspect="1"/>
          </p:cNvPicPr>
          <p:nvPr>
            <p:custDataLst>
              <p:tags r:id="rId1"/>
            </p:custDataLst>
          </p:nvPr>
        </p:nvPicPr>
        <p:blipFill>
          <a:blip r:embed="rId3" cstate="print"/>
          <a:stretch>
            <a:fillRect/>
          </a:stretch>
        </p:blipFill>
        <p:spPr>
          <a:xfrm>
            <a:off x="5409247" y="3352800"/>
            <a:ext cx="2363153" cy="942975"/>
          </a:xfrm>
          <a:prstGeom prst="rect">
            <a:avLst/>
          </a:prstGeom>
        </p:spPr>
      </p:pic>
      <p:sp>
        <p:nvSpPr>
          <p:cNvPr id="7" name="Isosceles Triangle 6"/>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Z:\Desktop\Discrete Math\Jpegs 2\bookart\0201.jpg"/>
          <p:cNvPicPr>
            <a:picLocks noChangeAspect="1" noChangeArrowheads="1"/>
          </p:cNvPicPr>
          <p:nvPr/>
        </p:nvPicPr>
        <p:blipFill>
          <a:blip r:embed="rId4" cstate="print"/>
          <a:srcRect/>
          <a:stretch>
            <a:fillRect/>
          </a:stretch>
        </p:blipFill>
        <p:spPr bwMode="auto">
          <a:xfrm>
            <a:off x="7543800" y="228600"/>
            <a:ext cx="901700" cy="1039813"/>
          </a:xfrm>
          <a:prstGeom prst="rect">
            <a:avLst/>
          </a:prstGeom>
          <a:noFill/>
        </p:spPr>
      </p:pic>
      <p:sp>
        <p:nvSpPr>
          <p:cNvPr id="9" name="TextBox 8"/>
          <p:cNvSpPr txBox="1"/>
          <p:nvPr/>
        </p:nvSpPr>
        <p:spPr>
          <a:xfrm>
            <a:off x="5791200" y="533400"/>
            <a:ext cx="1676400" cy="646331"/>
          </a:xfrm>
          <a:prstGeom prst="rect">
            <a:avLst/>
          </a:prstGeom>
          <a:noFill/>
        </p:spPr>
        <p:txBody>
          <a:bodyPr wrap="square" rtlCol="0">
            <a:spAutoFit/>
          </a:bodyPr>
          <a:lstStyle/>
          <a:p>
            <a:r>
              <a:rPr lang="en-US" dirty="0" smtClean="0"/>
              <a:t>Georg Cantor</a:t>
            </a:r>
          </a:p>
          <a:p>
            <a:r>
              <a:rPr lang="en-US" dirty="0" smtClean="0"/>
              <a:t>(1845-1918)</a:t>
            </a:r>
            <a:endParaRPr lang="en-US" dirty="0"/>
          </a:p>
        </p:txBody>
      </p:sp>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1" y="4343400"/>
            <a:ext cx="1219200" cy="193704"/>
          </a:xfrm>
          <a:prstGeom prst="rect">
            <a:avLst/>
          </a:prstGeom>
        </p:spPr>
      </p:pic>
      <p:pic>
        <p:nvPicPr>
          <p:cNvPr id="5" name="Picture 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4523107"/>
            <a:ext cx="3276600" cy="201293"/>
          </a:xfrm>
          <a:prstGeom prst="rect">
            <a:avLst/>
          </a:prstGeom>
        </p:spPr>
      </p:pic>
      <p:sp>
        <p:nvSpPr>
          <p:cNvPr id="6" name="Slide Number Placeholder 5"/>
          <p:cNvSpPr>
            <a:spLocks noGrp="1"/>
          </p:cNvSpPr>
          <p:nvPr>
            <p:ph type="sldNum" sz="quarter" idx="12"/>
          </p:nvPr>
        </p:nvSpPr>
        <p:spPr/>
        <p:txBody>
          <a:bodyPr/>
          <a:lstStyle/>
          <a:p>
            <a:fld id="{9CA217EF-0505-4C33-BB20-8A8DF2039023}" type="slidenum">
              <a:rPr lang="en-US" smtClean="0"/>
              <a:pPr/>
              <a:t>345</a:t>
            </a:fld>
            <a:endParaRPr lang="en-US"/>
          </a:p>
        </p:txBody>
      </p:sp>
    </p:spTree>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a:t>
            </a:r>
            <a:endParaRPr lang="en-US" dirty="0"/>
          </a:p>
        </p:txBody>
      </p:sp>
      <p:sp>
        <p:nvSpPr>
          <p:cNvPr id="3" name="Content Placeholder 2"/>
          <p:cNvSpPr>
            <a:spLocks noGrp="1"/>
          </p:cNvSpPr>
          <p:nvPr>
            <p:ph idx="1"/>
          </p:nvPr>
        </p:nvSpPr>
        <p:spPr/>
        <p:txBody>
          <a:bodyPr>
            <a:normAutofit fontScale="92500" lnSpcReduction="10000"/>
          </a:bodyPr>
          <a:lstStyle/>
          <a:p>
            <a:pPr marL="0" indent="0" algn="just">
              <a:buNone/>
            </a:pPr>
            <a:r>
              <a:rPr lang="en-US" dirty="0" smtClean="0"/>
              <a:t>Every infinite set contains a </a:t>
            </a:r>
            <a:r>
              <a:rPr lang="en-US" dirty="0" err="1" smtClean="0"/>
              <a:t>countably</a:t>
            </a:r>
            <a:r>
              <a:rPr lang="en-US" dirty="0" smtClean="0"/>
              <a:t> infinite subset.</a:t>
            </a:r>
          </a:p>
          <a:p>
            <a:pPr marL="0" indent="0" algn="just">
              <a:buNone/>
            </a:pPr>
            <a:r>
              <a:rPr lang="en-US" b="1" dirty="0" smtClean="0">
                <a:solidFill>
                  <a:schemeClr val="tx2"/>
                </a:solidFill>
              </a:rPr>
              <a:t>Proof</a:t>
            </a:r>
            <a:endParaRPr lang="en-US" dirty="0" smtClean="0">
              <a:solidFill>
                <a:schemeClr val="tx2"/>
              </a:solidFill>
            </a:endParaRPr>
          </a:p>
          <a:p>
            <a:pPr marL="0" indent="0" algn="just">
              <a:buNone/>
            </a:pPr>
            <a:r>
              <a:rPr lang="en-US" dirty="0" smtClean="0"/>
              <a:t>Let S be an infinite set.  Select a sequence of elements </a:t>
            </a:r>
            <a:br>
              <a:rPr lang="en-US" dirty="0" smtClean="0"/>
            </a:br>
            <a:r>
              <a:rPr lang="en-US" dirty="0" smtClean="0"/>
              <a:t>&lt;a</a:t>
            </a:r>
            <a:r>
              <a:rPr lang="en-US" baseline="-25000" dirty="0" smtClean="0"/>
              <a:t>0</a:t>
            </a:r>
            <a:r>
              <a:rPr lang="en-US" dirty="0" smtClean="0"/>
              <a:t>, a</a:t>
            </a:r>
            <a:r>
              <a:rPr lang="en-US" baseline="-25000" dirty="0" smtClean="0"/>
              <a:t>1</a:t>
            </a:r>
            <a:r>
              <a:rPr lang="en-US" dirty="0" smtClean="0"/>
              <a:t>, …&gt; from S as follows:</a:t>
            </a:r>
          </a:p>
          <a:p>
            <a:pPr marL="0" indent="0" algn="just">
              <a:buNone/>
            </a:pPr>
            <a:r>
              <a:rPr lang="en-US" dirty="0" smtClean="0"/>
              <a:t>Select a</a:t>
            </a:r>
            <a:r>
              <a:rPr lang="en-US" baseline="-25000" dirty="0" smtClean="0"/>
              <a:t>0</a:t>
            </a:r>
            <a:r>
              <a:rPr lang="en-US" dirty="0" smtClean="0"/>
              <a:t> from S</a:t>
            </a:r>
          </a:p>
          <a:p>
            <a:pPr marL="0" indent="0" algn="just">
              <a:buNone/>
            </a:pPr>
            <a:r>
              <a:rPr lang="en-US" dirty="0" smtClean="0"/>
              <a:t>Select a</a:t>
            </a:r>
            <a:r>
              <a:rPr lang="en-US" baseline="-25000" dirty="0" smtClean="0"/>
              <a:t>1</a:t>
            </a:r>
            <a:r>
              <a:rPr lang="en-US" dirty="0" smtClean="0"/>
              <a:t> from S </a:t>
            </a:r>
            <a:r>
              <a:rPr lang="en-US" dirty="0" smtClean="0">
                <a:sym typeface="Symbol"/>
              </a:rPr>
              <a:t>–</a:t>
            </a:r>
            <a:r>
              <a:rPr lang="en-US" dirty="0" smtClean="0"/>
              <a:t> {a</a:t>
            </a:r>
            <a:r>
              <a:rPr lang="en-US" baseline="-25000" dirty="0" smtClean="0"/>
              <a:t>0</a:t>
            </a:r>
            <a:r>
              <a:rPr lang="en-US" dirty="0" smtClean="0"/>
              <a:t>}</a:t>
            </a:r>
          </a:p>
          <a:p>
            <a:pPr marL="0" indent="0" algn="just">
              <a:buNone/>
            </a:pPr>
            <a:r>
              <a:rPr lang="en-US" dirty="0" smtClean="0"/>
              <a:t>Select a</a:t>
            </a:r>
            <a:r>
              <a:rPr lang="en-US" baseline="-25000" dirty="0" smtClean="0"/>
              <a:t>2</a:t>
            </a:r>
            <a:r>
              <a:rPr lang="en-US" dirty="0" smtClean="0"/>
              <a:t> from </a:t>
            </a:r>
            <a:r>
              <a:rPr lang="en-US" smtClean="0"/>
              <a:t>S </a:t>
            </a:r>
            <a:r>
              <a:rPr lang="en-US" smtClean="0">
                <a:sym typeface="Symbol"/>
              </a:rPr>
              <a:t>–</a:t>
            </a:r>
            <a:r>
              <a:rPr lang="en-US" smtClean="0"/>
              <a:t> </a:t>
            </a:r>
            <a:r>
              <a:rPr lang="en-US" dirty="0" smtClean="0"/>
              <a:t>{a</a:t>
            </a:r>
            <a:r>
              <a:rPr lang="en-US" baseline="-25000" dirty="0" smtClean="0"/>
              <a:t>0</a:t>
            </a:r>
            <a:r>
              <a:rPr lang="en-US" dirty="0" smtClean="0"/>
              <a:t>, a</a:t>
            </a:r>
            <a:r>
              <a:rPr lang="en-US" baseline="-25000" dirty="0" smtClean="0"/>
              <a:t>1</a:t>
            </a:r>
            <a:r>
              <a:rPr lang="en-US" dirty="0" smtClean="0"/>
              <a:t>}</a:t>
            </a:r>
          </a:p>
          <a:p>
            <a:pPr marL="0" indent="0" algn="just">
              <a:buNone/>
            </a:pPr>
            <a:r>
              <a:rPr lang="en-US" dirty="0" smtClean="0"/>
              <a:t>and so on.  </a:t>
            </a:r>
            <a:r>
              <a:rPr lang="en-US" dirty="0" err="1" smtClean="0"/>
              <a:t>a</a:t>
            </a:r>
            <a:r>
              <a:rPr lang="en-US" baseline="-25000" dirty="0" err="1" smtClean="0"/>
              <a:t>i</a:t>
            </a:r>
            <a:r>
              <a:rPr lang="en-US" dirty="0" smtClean="0"/>
              <a:t> will be selected from S – {a</a:t>
            </a:r>
            <a:r>
              <a:rPr lang="en-US" baseline="-25000" dirty="0" smtClean="0"/>
              <a:t>0</a:t>
            </a:r>
            <a:r>
              <a:rPr lang="en-US" dirty="0" smtClean="0"/>
              <a:t>, a</a:t>
            </a:r>
            <a:r>
              <a:rPr lang="en-US" baseline="-25000" dirty="0" smtClean="0"/>
              <a:t>1</a:t>
            </a:r>
            <a:r>
              <a:rPr lang="en-US" dirty="0" smtClean="0"/>
              <a:t>, …, a</a:t>
            </a:r>
            <a:r>
              <a:rPr lang="en-US" baseline="-25000" dirty="0" smtClean="0"/>
              <a:t>i−1</a:t>
            </a:r>
            <a:r>
              <a:rPr lang="en-US" dirty="0" smtClean="0"/>
              <a:t>}.  </a:t>
            </a:r>
          </a:p>
          <a:p>
            <a:pPr marL="0" indent="0">
              <a:buNone/>
            </a:pPr>
            <a:r>
              <a:rPr lang="en-US" dirty="0" smtClean="0"/>
              <a:t>Each S – {a</a:t>
            </a:r>
            <a:r>
              <a:rPr lang="en-US" baseline="-25000" dirty="0" smtClean="0"/>
              <a:t>0</a:t>
            </a:r>
            <a:r>
              <a:rPr lang="en-US" dirty="0" smtClean="0"/>
              <a:t>, …, </a:t>
            </a:r>
            <a:r>
              <a:rPr lang="en-US" dirty="0" err="1" smtClean="0"/>
              <a:t>a</a:t>
            </a:r>
            <a:r>
              <a:rPr lang="en-US" baseline="-25000" dirty="0" err="1" smtClean="0"/>
              <a:t>i</a:t>
            </a:r>
            <a:r>
              <a:rPr lang="en-US" dirty="0" smtClean="0"/>
              <a:t>} is infinite.  </a:t>
            </a:r>
          </a:p>
          <a:p>
            <a:pPr marL="0" indent="0">
              <a:buNone/>
            </a:pPr>
            <a:r>
              <a:rPr lang="en-US" dirty="0" smtClean="0"/>
              <a:t>Otherwise (S – {a</a:t>
            </a:r>
            <a:r>
              <a:rPr lang="en-US" baseline="-25000" dirty="0" smtClean="0"/>
              <a:t>0</a:t>
            </a:r>
            <a:r>
              <a:rPr lang="en-US" dirty="0" smtClean="0"/>
              <a:t>, …, </a:t>
            </a:r>
            <a:r>
              <a:rPr lang="en-US" dirty="0" err="1" smtClean="0"/>
              <a:t>a</a:t>
            </a:r>
            <a:r>
              <a:rPr lang="en-US" baseline="-25000" dirty="0" err="1" smtClean="0"/>
              <a:t>i</a:t>
            </a:r>
            <a:r>
              <a:rPr lang="en-US" dirty="0" smtClean="0"/>
              <a:t>}) </a:t>
            </a:r>
            <a:r>
              <a:rPr lang="en-US" dirty="0" smtClean="0">
                <a:sym typeface="Symbol"/>
              </a:rPr>
              <a:t></a:t>
            </a:r>
            <a:r>
              <a:rPr lang="en-US" dirty="0" smtClean="0"/>
              <a:t> {a</a:t>
            </a:r>
            <a:r>
              <a:rPr lang="en-US" baseline="-25000" dirty="0" smtClean="0"/>
              <a:t>0</a:t>
            </a:r>
            <a:r>
              <a:rPr lang="en-US" dirty="0" smtClean="0"/>
              <a:t>, …, </a:t>
            </a:r>
            <a:r>
              <a:rPr lang="en-US" dirty="0" err="1" smtClean="0"/>
              <a:t>a</a:t>
            </a:r>
            <a:r>
              <a:rPr lang="en-US" baseline="-25000" dirty="0" err="1" smtClean="0"/>
              <a:t>i</a:t>
            </a:r>
            <a:r>
              <a:rPr lang="en-US" dirty="0" smtClean="0"/>
              <a:t>} = S will be finite.  </a:t>
            </a:r>
          </a:p>
          <a:p>
            <a:pPr marL="0" indent="0">
              <a:buNone/>
            </a:pPr>
            <a:r>
              <a:rPr lang="en-US" dirty="0" smtClean="0"/>
              <a:t>This set {a</a:t>
            </a:r>
            <a:r>
              <a:rPr lang="en-US" baseline="-25000" dirty="0" smtClean="0"/>
              <a:t>0</a:t>
            </a:r>
            <a:r>
              <a:rPr lang="en-US" dirty="0" smtClean="0"/>
              <a:t>, …, </a:t>
            </a:r>
            <a:r>
              <a:rPr lang="en-US" dirty="0" err="1" smtClean="0"/>
              <a:t>a</a:t>
            </a:r>
            <a:r>
              <a:rPr lang="en-US" baseline="-25000" dirty="0" err="1" smtClean="0"/>
              <a:t>i</a:t>
            </a:r>
            <a:r>
              <a:rPr lang="en-US" dirty="0" smtClean="0"/>
              <a:t>,…} is </a:t>
            </a:r>
            <a:r>
              <a:rPr lang="en-US" dirty="0" err="1" smtClean="0"/>
              <a:t>countably</a:t>
            </a:r>
            <a:r>
              <a:rPr lang="en-US" dirty="0" smtClean="0"/>
              <a:t> infinite subset of S.</a:t>
            </a:r>
          </a:p>
          <a:p>
            <a:pPr marL="0" indent="0" algn="just">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346</a:t>
            </a:fld>
            <a:endParaRPr lang="en-US"/>
          </a:p>
        </p:txBody>
      </p:sp>
    </p:spTree>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a:t>
            </a:r>
            <a:endParaRPr lang="en-US" dirty="0"/>
          </a:p>
        </p:txBody>
      </p:sp>
      <p:sp>
        <p:nvSpPr>
          <p:cNvPr id="3" name="Content Placeholder 2"/>
          <p:cNvSpPr>
            <a:spLocks noGrp="1"/>
          </p:cNvSpPr>
          <p:nvPr>
            <p:ph idx="1"/>
          </p:nvPr>
        </p:nvSpPr>
        <p:spPr/>
        <p:txBody>
          <a:bodyPr>
            <a:normAutofit fontScale="77500" lnSpcReduction="20000"/>
          </a:bodyPr>
          <a:lstStyle/>
          <a:p>
            <a:pPr marL="0" indent="0" algn="just">
              <a:buNone/>
            </a:pPr>
            <a:r>
              <a:rPr lang="en-US" dirty="0" smtClean="0"/>
              <a:t>The union of a countable collection of countable sets is countable.</a:t>
            </a:r>
          </a:p>
          <a:p>
            <a:pPr marL="0" indent="0" algn="just">
              <a:buNone/>
            </a:pPr>
            <a:r>
              <a:rPr lang="en-US" b="1" dirty="0" smtClean="0">
                <a:solidFill>
                  <a:schemeClr val="tx2"/>
                </a:solidFill>
              </a:rPr>
              <a:t>Proof</a:t>
            </a:r>
            <a:endParaRPr lang="en-US" dirty="0" smtClean="0">
              <a:solidFill>
                <a:schemeClr val="tx2"/>
              </a:solidFill>
            </a:endParaRPr>
          </a:p>
          <a:p>
            <a:pPr marL="0" indent="0" algn="just">
              <a:buNone/>
            </a:pPr>
            <a:r>
              <a:rPr lang="en-US" dirty="0" smtClean="0"/>
              <a:t>Let S</a:t>
            </a:r>
            <a:r>
              <a:rPr lang="en-US" baseline="-25000" dirty="0" smtClean="0"/>
              <a:t>0</a:t>
            </a:r>
            <a:r>
              <a:rPr lang="en-US" dirty="0" smtClean="0"/>
              <a:t>, S</a:t>
            </a:r>
            <a:r>
              <a:rPr lang="en-US" baseline="-25000" dirty="0" smtClean="0"/>
              <a:t>1</a:t>
            </a:r>
            <a:r>
              <a:rPr lang="en-US" dirty="0" smtClean="0"/>
              <a:t>, S</a:t>
            </a:r>
            <a:r>
              <a:rPr lang="en-US" baseline="-25000" dirty="0" smtClean="0"/>
              <a:t>2</a:t>
            </a:r>
            <a:r>
              <a:rPr lang="en-US" dirty="0" smtClean="0"/>
              <a:t>, … be a countable collection of countable sets and </a:t>
            </a:r>
            <a:br>
              <a:rPr lang="en-US" dirty="0" smtClean="0"/>
            </a:br>
            <a:r>
              <a:rPr lang="it-IT" dirty="0" smtClean="0"/>
              <a:t>S</a:t>
            </a:r>
            <a:r>
              <a:rPr lang="it-IT" baseline="-25000" dirty="0" smtClean="0"/>
              <a:t>i</a:t>
            </a:r>
            <a:r>
              <a:rPr lang="it-IT" dirty="0" smtClean="0"/>
              <a:t> = &lt;a</a:t>
            </a:r>
            <a:r>
              <a:rPr lang="it-IT" baseline="-25000" dirty="0" smtClean="0"/>
              <a:t>i0</a:t>
            </a:r>
            <a:r>
              <a:rPr lang="it-IT" dirty="0" smtClean="0"/>
              <a:t>, a</a:t>
            </a:r>
            <a:r>
              <a:rPr lang="it-IT" baseline="-25000" dirty="0" smtClean="0"/>
              <a:t>i1</a:t>
            </a:r>
            <a:r>
              <a:rPr lang="it-IT" dirty="0" smtClean="0"/>
              <a:t>, a</a:t>
            </a:r>
            <a:r>
              <a:rPr lang="it-IT" baseline="-25000" dirty="0" smtClean="0"/>
              <a:t>i2</a:t>
            </a:r>
            <a:r>
              <a:rPr lang="it-IT" dirty="0" smtClean="0"/>
              <a:t>, …&gt;</a:t>
            </a:r>
            <a:endParaRPr lang="en-US" dirty="0" smtClean="0"/>
          </a:p>
          <a:p>
            <a:pPr marL="0" indent="0" algn="just">
              <a:buNone/>
            </a:pPr>
            <a:r>
              <a:rPr lang="it-IT" dirty="0" smtClean="0"/>
              <a:t> S</a:t>
            </a:r>
            <a:r>
              <a:rPr lang="it-IT" baseline="-25000" dirty="0" smtClean="0"/>
              <a:t>0</a:t>
            </a:r>
            <a:r>
              <a:rPr lang="it-IT" dirty="0" smtClean="0"/>
              <a:t> : 	(a</a:t>
            </a:r>
            <a:r>
              <a:rPr lang="it-IT" baseline="-25000" dirty="0" smtClean="0"/>
              <a:t>00</a:t>
            </a:r>
            <a:r>
              <a:rPr lang="it-IT" dirty="0" smtClean="0"/>
              <a:t>    a</a:t>
            </a:r>
            <a:r>
              <a:rPr lang="it-IT" baseline="-25000" dirty="0" smtClean="0"/>
              <a:t>01</a:t>
            </a:r>
            <a:r>
              <a:rPr lang="it-IT" dirty="0" smtClean="0"/>
              <a:t>    a</a:t>
            </a:r>
            <a:r>
              <a:rPr lang="it-IT" baseline="-25000" dirty="0" smtClean="0"/>
              <a:t>02</a:t>
            </a:r>
            <a:r>
              <a:rPr lang="it-IT" dirty="0" smtClean="0"/>
              <a:t>    a</a:t>
            </a:r>
            <a:r>
              <a:rPr lang="it-IT" baseline="-25000" dirty="0" smtClean="0"/>
              <a:t>03</a:t>
            </a:r>
            <a:r>
              <a:rPr lang="it-IT" dirty="0" smtClean="0"/>
              <a:t> …)</a:t>
            </a:r>
            <a:endParaRPr lang="en-US" dirty="0" smtClean="0"/>
          </a:p>
          <a:p>
            <a:pPr marL="0" indent="0" algn="just">
              <a:buNone/>
            </a:pPr>
            <a:endParaRPr lang="en-US" dirty="0" smtClean="0"/>
          </a:p>
          <a:p>
            <a:pPr marL="0" indent="0" algn="just">
              <a:buNone/>
            </a:pPr>
            <a:r>
              <a:rPr lang="en-US" dirty="0" smtClean="0"/>
              <a:t/>
            </a:r>
            <a:br>
              <a:rPr lang="en-US" dirty="0" smtClean="0"/>
            </a:br>
            <a:r>
              <a:rPr lang="en-US" dirty="0" smtClean="0"/>
              <a:t>S</a:t>
            </a:r>
            <a:r>
              <a:rPr lang="en-US" baseline="-25000" dirty="0" smtClean="0"/>
              <a:t>1</a:t>
            </a:r>
            <a:r>
              <a:rPr lang="en-US" dirty="0" smtClean="0"/>
              <a:t> : 	(a</a:t>
            </a:r>
            <a:r>
              <a:rPr lang="en-US" baseline="-25000" dirty="0" smtClean="0"/>
              <a:t>10</a:t>
            </a:r>
            <a:r>
              <a:rPr lang="en-US" dirty="0" smtClean="0"/>
              <a:t>    a</a:t>
            </a:r>
            <a:r>
              <a:rPr lang="en-US" baseline="-25000" dirty="0" smtClean="0"/>
              <a:t>11</a:t>
            </a:r>
            <a:r>
              <a:rPr lang="en-US" dirty="0" smtClean="0"/>
              <a:t>    a</a:t>
            </a:r>
            <a:r>
              <a:rPr lang="en-US" baseline="-25000" dirty="0" smtClean="0"/>
              <a:t>12</a:t>
            </a:r>
            <a:r>
              <a:rPr lang="en-US" dirty="0" smtClean="0"/>
              <a:t>    a</a:t>
            </a:r>
            <a:r>
              <a:rPr lang="en-US" baseline="-25000" dirty="0" smtClean="0"/>
              <a:t>13</a:t>
            </a:r>
            <a:r>
              <a:rPr lang="en-US" dirty="0" smtClean="0"/>
              <a:t> …)</a:t>
            </a:r>
          </a:p>
          <a:p>
            <a:pPr marL="0" indent="0" algn="just">
              <a:buNone/>
            </a:pPr>
            <a:r>
              <a:rPr lang="en-US" dirty="0" smtClean="0"/>
              <a:t> </a:t>
            </a:r>
          </a:p>
          <a:p>
            <a:pPr marL="0" indent="0" algn="just">
              <a:buNone/>
            </a:pPr>
            <a:r>
              <a:rPr lang="en-US" dirty="0" smtClean="0"/>
              <a:t/>
            </a:r>
            <a:br>
              <a:rPr lang="en-US" dirty="0" smtClean="0"/>
            </a:br>
            <a:r>
              <a:rPr lang="en-US" dirty="0" smtClean="0"/>
              <a:t>S</a:t>
            </a:r>
            <a:r>
              <a:rPr lang="en-US" baseline="-25000" dirty="0" smtClean="0"/>
              <a:t>2</a:t>
            </a:r>
            <a:r>
              <a:rPr lang="en-US" dirty="0" smtClean="0"/>
              <a:t> : 	(a</a:t>
            </a:r>
            <a:r>
              <a:rPr lang="en-US" baseline="-25000" dirty="0" smtClean="0"/>
              <a:t>20</a:t>
            </a:r>
            <a:r>
              <a:rPr lang="en-US" dirty="0" smtClean="0"/>
              <a:t>    a</a:t>
            </a:r>
            <a:r>
              <a:rPr lang="en-US" baseline="-25000" dirty="0" smtClean="0"/>
              <a:t>21</a:t>
            </a:r>
            <a:r>
              <a:rPr lang="en-US" dirty="0" smtClean="0"/>
              <a:t>    a</a:t>
            </a:r>
            <a:r>
              <a:rPr lang="en-US" baseline="-25000" dirty="0" smtClean="0"/>
              <a:t>22</a:t>
            </a:r>
            <a:r>
              <a:rPr lang="en-US" dirty="0" smtClean="0"/>
              <a:t>    a</a:t>
            </a:r>
            <a:r>
              <a:rPr lang="en-US" baseline="-25000" dirty="0" smtClean="0"/>
              <a:t>23</a:t>
            </a:r>
            <a:r>
              <a:rPr lang="en-US" dirty="0" smtClean="0"/>
              <a:t> …)</a:t>
            </a:r>
          </a:p>
          <a:p>
            <a:pPr marL="0" indent="0" algn="just">
              <a:buNone/>
            </a:pPr>
            <a:r>
              <a:rPr lang="en-US" dirty="0" smtClean="0"/>
              <a:t> </a:t>
            </a:r>
          </a:p>
          <a:p>
            <a:pPr marL="0" indent="0" algn="just">
              <a:buNone/>
            </a:pPr>
            <a:r>
              <a:rPr lang="en-US" dirty="0" smtClean="0"/>
              <a:t/>
            </a:r>
            <a:br>
              <a:rPr lang="en-US" dirty="0" smtClean="0"/>
            </a:br>
            <a:r>
              <a:rPr lang="en-US" dirty="0" smtClean="0"/>
              <a:t>S</a:t>
            </a:r>
            <a:r>
              <a:rPr lang="en-US" baseline="-25000" dirty="0" smtClean="0"/>
              <a:t>3</a:t>
            </a:r>
            <a:r>
              <a:rPr lang="en-US" dirty="0" smtClean="0"/>
              <a:t> : 	(a</a:t>
            </a:r>
            <a:r>
              <a:rPr lang="en-US" baseline="-25000" dirty="0" smtClean="0"/>
              <a:t>30</a:t>
            </a:r>
            <a:r>
              <a:rPr lang="en-US" dirty="0" smtClean="0"/>
              <a:t>    a</a:t>
            </a:r>
            <a:r>
              <a:rPr lang="en-US" baseline="-25000" dirty="0" smtClean="0"/>
              <a:t>31</a:t>
            </a:r>
            <a:r>
              <a:rPr lang="en-US" dirty="0" smtClean="0"/>
              <a:t>    a</a:t>
            </a:r>
            <a:r>
              <a:rPr lang="en-US" baseline="-25000" dirty="0" smtClean="0"/>
              <a:t>32</a:t>
            </a:r>
            <a:r>
              <a:rPr lang="en-US" dirty="0" smtClean="0"/>
              <a:t>    a</a:t>
            </a:r>
            <a:r>
              <a:rPr lang="en-US" baseline="-25000" dirty="0" smtClean="0"/>
              <a:t>33</a:t>
            </a:r>
            <a:r>
              <a:rPr lang="en-US" dirty="0" smtClean="0"/>
              <a:t> …)</a:t>
            </a:r>
          </a:p>
          <a:p>
            <a:pPr marL="0" indent="0" algn="just">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347</a:t>
            </a:fld>
            <a:endParaRPr lang="en-US"/>
          </a:p>
        </p:txBody>
      </p:sp>
      <p:cxnSp>
        <p:nvCxnSpPr>
          <p:cNvPr id="6" name="Straight Arrow Connector 5"/>
          <p:cNvCxnSpPr/>
          <p:nvPr/>
        </p:nvCxnSpPr>
        <p:spPr>
          <a:xfrm flipH="1">
            <a:off x="1828800" y="3505200"/>
            <a:ext cx="228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362200" y="3505200"/>
            <a:ext cx="228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895600" y="3505200"/>
            <a:ext cx="228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828800" y="4419600"/>
            <a:ext cx="228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86000" y="4419600"/>
            <a:ext cx="228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828800" y="5334000"/>
            <a:ext cx="228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935480"/>
            <a:ext cx="8229600" cy="4693920"/>
          </a:xfrm>
        </p:spPr>
        <p:txBody>
          <a:bodyPr>
            <a:noAutofit/>
          </a:bodyPr>
          <a:lstStyle/>
          <a:p>
            <a:pPr marL="0" indent="0" algn="just">
              <a:buNone/>
            </a:pPr>
            <a:r>
              <a:rPr lang="en-US" sz="2500" dirty="0" smtClean="0"/>
              <a:t>Enumerate the elements as shown in the diagram.</a:t>
            </a:r>
          </a:p>
          <a:p>
            <a:pPr marL="0" indent="0" algn="just">
              <a:buNone/>
            </a:pPr>
            <a:r>
              <a:rPr lang="en-US" sz="2500" dirty="0" smtClean="0"/>
              <a:t>Let b</a:t>
            </a:r>
            <a:r>
              <a:rPr lang="en-US" sz="2500" baseline="-25000" dirty="0" smtClean="0"/>
              <a:t>0</a:t>
            </a:r>
            <a:r>
              <a:rPr lang="en-US" sz="2500" dirty="0" smtClean="0"/>
              <a:t>, b</a:t>
            </a:r>
            <a:r>
              <a:rPr lang="en-US" sz="2500" baseline="-25000" dirty="0" smtClean="0"/>
              <a:t>1</a:t>
            </a:r>
            <a:r>
              <a:rPr lang="en-US" sz="2500" dirty="0" smtClean="0"/>
              <a:t>, … be the sequence of elements.</a:t>
            </a:r>
          </a:p>
          <a:p>
            <a:pPr marL="0" indent="0" algn="just">
              <a:buNone/>
            </a:pPr>
            <a:r>
              <a:rPr lang="en-US" sz="2500" dirty="0" smtClean="0"/>
              <a:t>b</a:t>
            </a:r>
            <a:r>
              <a:rPr lang="en-US" sz="2500" baseline="-25000" dirty="0" smtClean="0"/>
              <a:t>0</a:t>
            </a:r>
            <a:r>
              <a:rPr lang="en-US" sz="2500" dirty="0" smtClean="0"/>
              <a:t> = a</a:t>
            </a:r>
            <a:r>
              <a:rPr lang="en-US" sz="2500" baseline="-25000" dirty="0" smtClean="0"/>
              <a:t>00</a:t>
            </a:r>
            <a:endParaRPr lang="en-US" sz="2500" dirty="0" smtClean="0"/>
          </a:p>
          <a:p>
            <a:pPr marL="0" indent="0" algn="just">
              <a:buNone/>
            </a:pPr>
            <a:r>
              <a:rPr lang="en-US" sz="2500" dirty="0" smtClean="0"/>
              <a:t>b</a:t>
            </a:r>
            <a:r>
              <a:rPr lang="en-US" sz="2500" baseline="-25000" dirty="0" smtClean="0"/>
              <a:t>1</a:t>
            </a:r>
            <a:r>
              <a:rPr lang="en-US" sz="2500" dirty="0" smtClean="0"/>
              <a:t> = a</a:t>
            </a:r>
            <a:r>
              <a:rPr lang="en-US" sz="2500" baseline="-25000" dirty="0" smtClean="0"/>
              <a:t>01</a:t>
            </a:r>
            <a:endParaRPr lang="en-US" sz="2500" dirty="0" smtClean="0"/>
          </a:p>
          <a:p>
            <a:pPr marL="0" indent="0" algn="just">
              <a:buNone/>
            </a:pPr>
            <a:r>
              <a:rPr lang="en-US" sz="2500" dirty="0" smtClean="0"/>
              <a:t>b</a:t>
            </a:r>
            <a:r>
              <a:rPr lang="en-US" sz="2500" baseline="-25000" dirty="0" smtClean="0"/>
              <a:t>2</a:t>
            </a:r>
            <a:r>
              <a:rPr lang="en-US" sz="2500" dirty="0" smtClean="0"/>
              <a:t> = a</a:t>
            </a:r>
            <a:r>
              <a:rPr lang="en-US" sz="2500" baseline="-25000" dirty="0" smtClean="0"/>
              <a:t>10</a:t>
            </a:r>
            <a:endParaRPr lang="en-US" sz="2500" dirty="0" smtClean="0"/>
          </a:p>
          <a:p>
            <a:pPr marL="0" indent="0" algn="just">
              <a:buNone/>
            </a:pPr>
            <a:r>
              <a:rPr lang="en-US" sz="2500" dirty="0" smtClean="0"/>
              <a:t>b</a:t>
            </a:r>
            <a:r>
              <a:rPr lang="en-US" sz="2500" baseline="-25000" dirty="0" smtClean="0"/>
              <a:t>3</a:t>
            </a:r>
            <a:r>
              <a:rPr lang="en-US" sz="2500" dirty="0" smtClean="0"/>
              <a:t> = a</a:t>
            </a:r>
            <a:r>
              <a:rPr lang="en-US" sz="2500" baseline="-25000" dirty="0" smtClean="0"/>
              <a:t>02</a:t>
            </a:r>
            <a:endParaRPr lang="en-US" sz="2500" dirty="0" smtClean="0"/>
          </a:p>
          <a:p>
            <a:pPr marL="0" indent="0" algn="just">
              <a:buNone/>
            </a:pPr>
            <a:r>
              <a:rPr lang="en-US" sz="2500" dirty="0" smtClean="0"/>
              <a:t>b</a:t>
            </a:r>
            <a:r>
              <a:rPr lang="en-US" sz="2500" baseline="-25000" dirty="0" smtClean="0"/>
              <a:t>4</a:t>
            </a:r>
            <a:r>
              <a:rPr lang="en-US" sz="2500" dirty="0" smtClean="0"/>
              <a:t> = a</a:t>
            </a:r>
            <a:r>
              <a:rPr lang="en-US" sz="2500" baseline="-25000" dirty="0" smtClean="0"/>
              <a:t>11</a:t>
            </a:r>
            <a:endParaRPr lang="en-US" sz="2500" dirty="0" smtClean="0"/>
          </a:p>
          <a:p>
            <a:pPr marL="0" indent="0" algn="just">
              <a:buNone/>
            </a:pPr>
            <a:r>
              <a:rPr lang="en-US" sz="2500" dirty="0" smtClean="0"/>
              <a:t>b</a:t>
            </a:r>
            <a:r>
              <a:rPr lang="en-US" sz="2500" baseline="-25000" dirty="0" smtClean="0"/>
              <a:t>5</a:t>
            </a:r>
            <a:r>
              <a:rPr lang="en-US" sz="2500" dirty="0" smtClean="0"/>
              <a:t> = a</a:t>
            </a:r>
            <a:r>
              <a:rPr lang="en-US" sz="2500" baseline="-25000" dirty="0" smtClean="0"/>
              <a:t>20</a:t>
            </a:r>
            <a:r>
              <a:rPr lang="en-US" sz="2500" dirty="0" smtClean="0"/>
              <a:t> and so on.</a:t>
            </a:r>
          </a:p>
          <a:p>
            <a:pPr marL="0" indent="0" algn="just">
              <a:buNone/>
            </a:pPr>
            <a:r>
              <a:rPr lang="en-US" sz="2500" dirty="0" smtClean="0"/>
              <a:t>This is an enumeration of the elements of          and  hence </a:t>
            </a:r>
          </a:p>
          <a:p>
            <a:pPr marL="0" indent="0" algn="just">
              <a:buNone/>
            </a:pPr>
            <a:r>
              <a:rPr lang="en-US" sz="2500" dirty="0" smtClean="0"/>
              <a:t>       is countable.</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348</a:t>
            </a:fld>
            <a:endParaRPr lang="en-US"/>
          </a:p>
        </p:txBody>
      </p:sp>
      <p:sp>
        <p:nvSpPr>
          <p:cNvPr id="2519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1905" name="Object 1"/>
          <p:cNvGraphicFramePr>
            <a:graphicFrameLocks noChangeAspect="1"/>
          </p:cNvGraphicFramePr>
          <p:nvPr/>
        </p:nvGraphicFramePr>
        <p:xfrm>
          <a:off x="6410325" y="5578475"/>
          <a:ext cx="447675" cy="517525"/>
        </p:xfrm>
        <a:graphic>
          <a:graphicData uri="http://schemas.openxmlformats.org/presentationml/2006/ole">
            <mc:AlternateContent xmlns:mc="http://schemas.openxmlformats.org/markup-compatibility/2006">
              <mc:Choice xmlns:v="urn:schemas-microsoft-com:vml" Requires="v">
                <p:oleObj spid="_x0000_s4097" name="Equation" r:id="rId3" imgW="368140" imgH="431613" progId="Equation.3">
                  <p:embed/>
                </p:oleObj>
              </mc:Choice>
              <mc:Fallback>
                <p:oleObj name="Equation" r:id="rId3" imgW="368140"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325" y="5578475"/>
                        <a:ext cx="447675"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1907" name="Object 3"/>
          <p:cNvGraphicFramePr>
            <a:graphicFrameLocks noChangeAspect="1"/>
          </p:cNvGraphicFramePr>
          <p:nvPr/>
        </p:nvGraphicFramePr>
        <p:xfrm>
          <a:off x="609600" y="6048375"/>
          <a:ext cx="430213" cy="504825"/>
        </p:xfrm>
        <a:graphic>
          <a:graphicData uri="http://schemas.openxmlformats.org/presentationml/2006/ole">
            <mc:AlternateContent xmlns:mc="http://schemas.openxmlformats.org/markup-compatibility/2006">
              <mc:Choice xmlns:v="urn:schemas-microsoft-com:vml" Requires="v">
                <p:oleObj spid="_x0000_s4098" name="Equation" r:id="rId5" imgW="368140" imgH="431613" progId="Equation.3">
                  <p:embed/>
                </p:oleObj>
              </mc:Choice>
              <mc:Fallback>
                <p:oleObj name="Equation" r:id="rId5" imgW="368140"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6048375"/>
                        <a:ext cx="430213"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a:t>
            </a:r>
            <a:endParaRPr lang="en-US" dirty="0"/>
          </a:p>
        </p:txBody>
      </p:sp>
      <p:sp>
        <p:nvSpPr>
          <p:cNvPr id="3" name="Content Placeholder 2"/>
          <p:cNvSpPr>
            <a:spLocks noGrp="1"/>
          </p:cNvSpPr>
          <p:nvPr>
            <p:ph idx="1"/>
          </p:nvPr>
        </p:nvSpPr>
        <p:spPr/>
        <p:txBody>
          <a:bodyPr/>
          <a:lstStyle/>
          <a:p>
            <a:pPr marL="0" indent="0" algn="just">
              <a:buNone/>
            </a:pPr>
            <a:r>
              <a:rPr lang="en-US" dirty="0" smtClean="0"/>
              <a:t>Let </a:t>
            </a:r>
            <a:r>
              <a:rPr lang="en-US" dirty="0" smtClean="0">
                <a:sym typeface="Symbol"/>
              </a:rPr>
              <a:t></a:t>
            </a:r>
            <a:r>
              <a:rPr lang="en-US" dirty="0" smtClean="0"/>
              <a:t> be a finite alphabet and </a:t>
            </a:r>
            <a:r>
              <a:rPr lang="en-US" dirty="0" smtClean="0">
                <a:sym typeface="Symbol"/>
              </a:rPr>
              <a:t></a:t>
            </a:r>
            <a:r>
              <a:rPr lang="en-US" baseline="30000" dirty="0" smtClean="0"/>
              <a:t>*</a:t>
            </a:r>
            <a:r>
              <a:rPr lang="en-US" dirty="0" smtClean="0"/>
              <a:t> the set of all strings over </a:t>
            </a:r>
            <a:r>
              <a:rPr lang="en-US" dirty="0" smtClean="0">
                <a:sym typeface="Symbol"/>
              </a:rPr>
              <a:t></a:t>
            </a:r>
            <a:r>
              <a:rPr lang="en-US" dirty="0" smtClean="0"/>
              <a:t>.  Then </a:t>
            </a:r>
            <a:r>
              <a:rPr lang="en-US" dirty="0" smtClean="0">
                <a:latin typeface="Script MT Bold" pitchFamily="66" charset="0"/>
              </a:rPr>
              <a:t>P</a:t>
            </a:r>
            <a:r>
              <a:rPr lang="en-US" dirty="0" smtClean="0"/>
              <a:t>(</a:t>
            </a:r>
            <a:r>
              <a:rPr lang="en-US" dirty="0" smtClean="0">
                <a:sym typeface="Symbol"/>
              </a:rPr>
              <a:t></a:t>
            </a:r>
            <a:r>
              <a:rPr lang="en-US" baseline="30000" dirty="0" smtClean="0"/>
              <a:t>*</a:t>
            </a:r>
            <a:r>
              <a:rPr lang="en-US" dirty="0" smtClean="0"/>
              <a:t>) is uncountable.</a:t>
            </a:r>
          </a:p>
          <a:p>
            <a:pPr marL="0" indent="0" algn="just">
              <a:buNone/>
            </a:pPr>
            <a:r>
              <a:rPr lang="en-US" b="1" dirty="0" smtClean="0">
                <a:solidFill>
                  <a:schemeClr val="tx2"/>
                </a:solidFill>
              </a:rPr>
              <a:t>Proof</a:t>
            </a:r>
            <a:endParaRPr lang="en-US" dirty="0" smtClean="0">
              <a:solidFill>
                <a:schemeClr val="tx2"/>
              </a:solidFill>
            </a:endParaRPr>
          </a:p>
          <a:p>
            <a:pPr marL="0" indent="0" algn="just">
              <a:buNone/>
            </a:pPr>
            <a:r>
              <a:rPr lang="en-US" dirty="0" smtClean="0"/>
              <a:t>Let &lt;x</a:t>
            </a:r>
            <a:r>
              <a:rPr lang="en-US" baseline="-25000" dirty="0" smtClean="0"/>
              <a:t>0</a:t>
            </a:r>
            <a:r>
              <a:rPr lang="en-US" dirty="0" smtClean="0"/>
              <a:t>, x</a:t>
            </a:r>
            <a:r>
              <a:rPr lang="en-US" baseline="-25000" dirty="0" smtClean="0"/>
              <a:t>1</a:t>
            </a:r>
            <a:r>
              <a:rPr lang="en-US" dirty="0" smtClean="0"/>
              <a:t>, x</a:t>
            </a:r>
            <a:r>
              <a:rPr lang="en-US" baseline="-25000" dirty="0" smtClean="0"/>
              <a:t>2</a:t>
            </a:r>
            <a:r>
              <a:rPr lang="en-US" dirty="0" smtClean="0"/>
              <a:t>, …&gt; be an enumeration of strings in </a:t>
            </a:r>
            <a:r>
              <a:rPr lang="en-US" dirty="0" smtClean="0">
                <a:sym typeface="Symbol"/>
              </a:rPr>
              <a:t></a:t>
            </a:r>
            <a:r>
              <a:rPr lang="en-US" baseline="30000" dirty="0" smtClean="0"/>
              <a:t>*</a:t>
            </a:r>
            <a:r>
              <a:rPr lang="en-US" dirty="0" smtClean="0"/>
              <a:t> and if possible let &lt;A</a:t>
            </a:r>
            <a:r>
              <a:rPr lang="en-US" baseline="-25000" dirty="0" smtClean="0"/>
              <a:t>0</a:t>
            </a:r>
            <a:r>
              <a:rPr lang="en-US" dirty="0" smtClean="0"/>
              <a:t>, A</a:t>
            </a:r>
            <a:r>
              <a:rPr lang="en-US" baseline="-25000" dirty="0" smtClean="0"/>
              <a:t>1</a:t>
            </a:r>
            <a:r>
              <a:rPr lang="en-US" dirty="0" smtClean="0"/>
              <a:t>, …&gt; be an enumeration of the sets in </a:t>
            </a:r>
            <a:r>
              <a:rPr lang="en-US" dirty="0" smtClean="0">
                <a:latin typeface="Script MT Bold" pitchFamily="66" charset="0"/>
              </a:rPr>
              <a:t>P</a:t>
            </a:r>
            <a:r>
              <a:rPr lang="en-US" dirty="0" smtClean="0"/>
              <a:t>(</a:t>
            </a:r>
            <a:r>
              <a:rPr lang="en-US" dirty="0" smtClean="0">
                <a:sym typeface="Symbol"/>
              </a:rPr>
              <a:t></a:t>
            </a:r>
            <a:r>
              <a:rPr lang="en-US" baseline="30000" dirty="0" smtClean="0"/>
              <a:t>*</a:t>
            </a:r>
            <a:r>
              <a:rPr lang="en-US" dirty="0" smtClean="0"/>
              <a:t>).   Construct a binary matrix M as follows.</a:t>
            </a:r>
          </a:p>
          <a:p>
            <a:pPr marL="0" indent="0" algn="just">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349</a:t>
            </a:fld>
            <a:endParaRPr lang="en-US"/>
          </a:p>
        </p:txBody>
      </p:sp>
      <p:graphicFrame>
        <p:nvGraphicFramePr>
          <p:cNvPr id="7" name="Table 6"/>
          <p:cNvGraphicFramePr>
            <a:graphicFrameLocks noGrp="1"/>
          </p:cNvGraphicFramePr>
          <p:nvPr/>
        </p:nvGraphicFramePr>
        <p:xfrm>
          <a:off x="2362200" y="4724400"/>
          <a:ext cx="3886200" cy="1854200"/>
        </p:xfrm>
        <a:graphic>
          <a:graphicData uri="http://schemas.openxmlformats.org/drawingml/2006/table">
            <a:tbl>
              <a:tblPr firstRow="1" bandRow="1">
                <a:tableStyleId>{5940675A-B579-460E-94D1-54222C63F5DA}</a:tableStyleId>
              </a:tblPr>
              <a:tblGrid>
                <a:gridCol w="777240"/>
                <a:gridCol w="777240"/>
                <a:gridCol w="777240"/>
                <a:gridCol w="777240"/>
                <a:gridCol w="777240"/>
              </a:tblGrid>
              <a:tr h="370840">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x</a:t>
                      </a:r>
                      <a:r>
                        <a:rPr lang="en-US" baseline="-25000" dirty="0" smtClean="0"/>
                        <a:t>0</a:t>
                      </a:r>
                      <a:endParaRPr lang="en-US" baseline="-25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dirty="0" smtClean="0"/>
                        <a:t>x</a:t>
                      </a:r>
                      <a:r>
                        <a:rPr lang="en-US" baseline="-25000" dirty="0" smtClean="0"/>
                        <a:t>1</a:t>
                      </a:r>
                      <a:endParaRPr lang="en-US" baseline="-25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dirty="0" smtClean="0"/>
                        <a:t>x</a:t>
                      </a:r>
                      <a:r>
                        <a:rPr lang="en-US" baseline="-25000" dirty="0" smtClean="0"/>
                        <a:t>2</a:t>
                      </a:r>
                      <a:endParaRPr lang="en-US" baseline="-25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r>
              <a:tr h="370840">
                <a:tc>
                  <a:txBody>
                    <a:bodyPr/>
                    <a:lstStyle/>
                    <a:p>
                      <a:pPr algn="ctr"/>
                      <a:r>
                        <a:rPr lang="en-US" dirty="0" smtClean="0"/>
                        <a:t>A</a:t>
                      </a:r>
                      <a:r>
                        <a:rPr lang="en-US" baseline="-25000" dirty="0" smtClean="0"/>
                        <a:t>0</a:t>
                      </a:r>
                      <a:endParaRPr lang="en-US" baseline="-25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a</a:t>
                      </a:r>
                      <a:r>
                        <a:rPr lang="en-US" baseline="-25000" dirty="0" smtClean="0"/>
                        <a:t>00</a:t>
                      </a:r>
                      <a:endParaRPr lang="en-US" baseline="-25000"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dirty="0" smtClean="0"/>
                        <a:t>a</a:t>
                      </a:r>
                      <a:r>
                        <a:rPr lang="en-US" baseline="-25000" dirty="0" smtClean="0"/>
                        <a:t>01</a:t>
                      </a:r>
                      <a:endParaRPr lang="en-US" baseline="-25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dirty="0" smtClean="0"/>
                        <a:t>a</a:t>
                      </a:r>
                      <a:r>
                        <a:rPr lang="en-US" baseline="-25000" dirty="0" smtClean="0"/>
                        <a:t>02</a:t>
                      </a:r>
                      <a:endParaRPr lang="en-US" baseline="-25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r>
              <a:tr h="370840">
                <a:tc>
                  <a:txBody>
                    <a:bodyPr/>
                    <a:lstStyle/>
                    <a:p>
                      <a:pPr algn="ctr"/>
                      <a:r>
                        <a:rPr lang="en-US" dirty="0" smtClean="0"/>
                        <a:t>A</a:t>
                      </a:r>
                      <a:r>
                        <a:rPr lang="en-US" baseline="-25000" dirty="0" smtClean="0"/>
                        <a:t>1</a:t>
                      </a:r>
                      <a:endParaRPr lang="en-US" baseline="-25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a</a:t>
                      </a:r>
                      <a:r>
                        <a:rPr lang="en-US" baseline="-25000" dirty="0" smtClean="0"/>
                        <a:t>10</a:t>
                      </a:r>
                      <a:endParaRPr lang="en-US" baseline="-25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a</a:t>
                      </a:r>
                      <a:r>
                        <a:rPr lang="en-US" baseline="-25000" dirty="0" smtClean="0"/>
                        <a:t>11</a:t>
                      </a:r>
                      <a:endParaRPr lang="en-US" baseline="-25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a</a:t>
                      </a:r>
                      <a:r>
                        <a:rPr lang="en-US" baseline="-25000" dirty="0" smtClean="0"/>
                        <a:t>12</a:t>
                      </a:r>
                      <a:endParaRPr lang="en-US" baseline="-25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lgn="ctr"/>
                      <a:r>
                        <a:rPr lang="en-US" dirty="0" smtClean="0"/>
                        <a:t>A</a:t>
                      </a:r>
                      <a:r>
                        <a:rPr lang="en-US" baseline="-25000" dirty="0" smtClean="0"/>
                        <a:t>2</a:t>
                      </a:r>
                      <a:endParaRPr lang="en-US" baseline="-250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a</a:t>
                      </a:r>
                      <a:r>
                        <a:rPr lang="en-US" baseline="-25000" dirty="0" smtClean="0"/>
                        <a:t>20</a:t>
                      </a:r>
                      <a:endParaRPr lang="en-US" baseline="-250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a</a:t>
                      </a:r>
                      <a:r>
                        <a:rPr lang="en-US" baseline="-25000" dirty="0" smtClean="0"/>
                        <a:t>21</a:t>
                      </a:r>
                      <a:endParaRPr lang="en-US" baseline="-25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a</a:t>
                      </a:r>
                      <a:r>
                        <a:rPr lang="en-US" baseline="-25000" dirty="0" smtClean="0"/>
                        <a:t>22</a:t>
                      </a:r>
                      <a:endParaRPr lang="en-US" baseline="-25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2611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61123" name="Object 3"/>
          <p:cNvGraphicFramePr>
            <a:graphicFrameLocks noChangeAspect="1"/>
          </p:cNvGraphicFramePr>
          <p:nvPr/>
        </p:nvGraphicFramePr>
        <p:xfrm>
          <a:off x="0" y="0"/>
          <a:ext cx="76200" cy="190500"/>
        </p:xfrm>
        <a:graphic>
          <a:graphicData uri="http://schemas.openxmlformats.org/presentationml/2006/ole">
            <mc:AlternateContent xmlns:mc="http://schemas.openxmlformats.org/markup-compatibility/2006">
              <mc:Choice xmlns:v="urn:schemas-microsoft-com:vml" Requires="v">
                <p:oleObj spid="_x0000_s5121" name="Equation" r:id="rId3" imgW="76101" imgH="190252" progId="Equation.3">
                  <p:embed/>
                </p:oleObj>
              </mc:Choice>
              <mc:Fallback>
                <p:oleObj name="Equation" r:id="rId3" imgW="76101" imgH="19025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62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11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61125" name="Object 5"/>
          <p:cNvGraphicFramePr>
            <a:graphicFrameLocks noChangeAspect="1"/>
          </p:cNvGraphicFramePr>
          <p:nvPr/>
        </p:nvGraphicFramePr>
        <p:xfrm>
          <a:off x="0" y="0"/>
          <a:ext cx="76200" cy="190500"/>
        </p:xfrm>
        <a:graphic>
          <a:graphicData uri="http://schemas.openxmlformats.org/presentationml/2006/ole">
            <mc:AlternateContent xmlns:mc="http://schemas.openxmlformats.org/markup-compatibility/2006">
              <mc:Choice xmlns:v="urn:schemas-microsoft-com:vml" Requires="v">
                <p:oleObj spid="_x0000_s5122" name="Equation" r:id="rId5" imgW="76101" imgH="190252" progId="Equation.3">
                  <p:embed/>
                </p:oleObj>
              </mc:Choice>
              <mc:Fallback>
                <p:oleObj name="Equation" r:id="rId5" imgW="76101" imgH="19025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62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112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61127" name="Object 7"/>
          <p:cNvGraphicFramePr>
            <a:graphicFrameLocks noChangeAspect="1"/>
          </p:cNvGraphicFramePr>
          <p:nvPr/>
        </p:nvGraphicFramePr>
        <p:xfrm>
          <a:off x="0" y="0"/>
          <a:ext cx="76200" cy="190500"/>
        </p:xfrm>
        <a:graphic>
          <a:graphicData uri="http://schemas.openxmlformats.org/presentationml/2006/ole">
            <mc:AlternateContent xmlns:mc="http://schemas.openxmlformats.org/markup-compatibility/2006">
              <mc:Choice xmlns:v="urn:schemas-microsoft-com:vml" Requires="v">
                <p:oleObj spid="_x0000_s5123" name="Equation" r:id="rId6" imgW="76101" imgH="190252" progId="Equation.3">
                  <p:embed/>
                </p:oleObj>
              </mc:Choice>
              <mc:Fallback>
                <p:oleObj name="Equation" r:id="rId6" imgW="76101" imgH="19025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62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113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61129" name="Object 9"/>
          <p:cNvGraphicFramePr>
            <a:graphicFrameLocks noChangeAspect="1"/>
          </p:cNvGraphicFramePr>
          <p:nvPr/>
        </p:nvGraphicFramePr>
        <p:xfrm>
          <a:off x="0" y="0"/>
          <a:ext cx="76200" cy="190500"/>
        </p:xfrm>
        <a:graphic>
          <a:graphicData uri="http://schemas.openxmlformats.org/presentationml/2006/ole">
            <mc:AlternateContent xmlns:mc="http://schemas.openxmlformats.org/markup-compatibility/2006">
              <mc:Choice xmlns:v="urn:schemas-microsoft-com:vml" Requires="v">
                <p:oleObj spid="_x0000_s5124" name="Equation" r:id="rId7" imgW="76101" imgH="190252" progId="Equation.3">
                  <p:embed/>
                </p:oleObj>
              </mc:Choice>
              <mc:Fallback>
                <p:oleObj name="Equation" r:id="rId7" imgW="76101" imgH="19025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62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nvGraphicFramePr>
        <p:xfrm>
          <a:off x="2667000" y="6248400"/>
          <a:ext cx="119063" cy="255588"/>
        </p:xfrm>
        <a:graphic>
          <a:graphicData uri="http://schemas.openxmlformats.org/presentationml/2006/ole">
            <mc:AlternateContent xmlns:mc="http://schemas.openxmlformats.org/markup-compatibility/2006">
              <mc:Choice xmlns:v="urn:schemas-microsoft-com:vml" Requires="v">
                <p:oleObj spid="_x0000_s5125" name="Equation" r:id="rId8" imgW="75960" imgH="164880" progId="Equation.3">
                  <p:embed/>
                </p:oleObj>
              </mc:Choice>
              <mc:Fallback>
                <p:oleObj name="Equation" r:id="rId8" imgW="7596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6248400"/>
                        <a:ext cx="119063" cy="25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1133" name="Object 13"/>
          <p:cNvGraphicFramePr>
            <a:graphicFrameLocks noChangeAspect="1"/>
          </p:cNvGraphicFramePr>
          <p:nvPr/>
        </p:nvGraphicFramePr>
        <p:xfrm>
          <a:off x="3429000" y="6248400"/>
          <a:ext cx="119063" cy="255588"/>
        </p:xfrm>
        <a:graphic>
          <a:graphicData uri="http://schemas.openxmlformats.org/presentationml/2006/ole">
            <mc:AlternateContent xmlns:mc="http://schemas.openxmlformats.org/markup-compatibility/2006">
              <mc:Choice xmlns:v="urn:schemas-microsoft-com:vml" Requires="v">
                <p:oleObj spid="_x0000_s5126" name="Equation" r:id="rId10" imgW="75960" imgH="164880" progId="Equation.3">
                  <p:embed/>
                </p:oleObj>
              </mc:Choice>
              <mc:Fallback>
                <p:oleObj name="Equation" r:id="rId10" imgW="7596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0" y="6248400"/>
                        <a:ext cx="119063" cy="25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1134" name="Object 14"/>
          <p:cNvGraphicFramePr>
            <a:graphicFrameLocks noChangeAspect="1"/>
          </p:cNvGraphicFramePr>
          <p:nvPr/>
        </p:nvGraphicFramePr>
        <p:xfrm>
          <a:off x="4267200" y="6248400"/>
          <a:ext cx="119063" cy="255588"/>
        </p:xfrm>
        <a:graphic>
          <a:graphicData uri="http://schemas.openxmlformats.org/presentationml/2006/ole">
            <mc:AlternateContent xmlns:mc="http://schemas.openxmlformats.org/markup-compatibility/2006">
              <mc:Choice xmlns:v="urn:schemas-microsoft-com:vml" Requires="v">
                <p:oleObj spid="_x0000_s5127" name="Equation" r:id="rId11" imgW="75960" imgH="164880" progId="Equation.3">
                  <p:embed/>
                </p:oleObj>
              </mc:Choice>
              <mc:Fallback>
                <p:oleObj name="Equation" r:id="rId11" imgW="7596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6248400"/>
                        <a:ext cx="119063" cy="25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1135" name="Object 15"/>
          <p:cNvGraphicFramePr>
            <a:graphicFrameLocks noChangeAspect="1"/>
          </p:cNvGraphicFramePr>
          <p:nvPr/>
        </p:nvGraphicFramePr>
        <p:xfrm>
          <a:off x="5029200" y="6248400"/>
          <a:ext cx="119063" cy="255588"/>
        </p:xfrm>
        <a:graphic>
          <a:graphicData uri="http://schemas.openxmlformats.org/presentationml/2006/ole">
            <mc:AlternateContent xmlns:mc="http://schemas.openxmlformats.org/markup-compatibility/2006">
              <mc:Choice xmlns:v="urn:schemas-microsoft-com:vml" Requires="v">
                <p:oleObj spid="_x0000_s5128" name="Equation" r:id="rId12" imgW="75960" imgH="164880" progId="Equation.3">
                  <p:embed/>
                </p:oleObj>
              </mc:Choice>
              <mc:Fallback>
                <p:oleObj name="Equation" r:id="rId12" imgW="7596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0" y="6248400"/>
                        <a:ext cx="119063" cy="25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Specifications</a:t>
            </a:r>
            <a:endParaRPr lang="en-US" dirty="0"/>
          </a:p>
        </p:txBody>
      </p:sp>
      <p:sp>
        <p:nvSpPr>
          <p:cNvPr id="3" name="Content Placeholder 2"/>
          <p:cNvSpPr>
            <a:spLocks noGrp="1"/>
          </p:cNvSpPr>
          <p:nvPr>
            <p:ph idx="1"/>
          </p:nvPr>
        </p:nvSpPr>
        <p:spPr/>
        <p:txBody>
          <a:bodyPr/>
          <a:lstStyle/>
          <a:p>
            <a:r>
              <a:rPr lang="en-US" dirty="0" smtClean="0"/>
              <a:t>System and Software engineers take requirements in English and express them in a precise specification language based on logic.</a:t>
            </a:r>
          </a:p>
          <a:p>
            <a:pPr>
              <a:buNone/>
            </a:pPr>
            <a:r>
              <a:rPr lang="en-US" b="1" dirty="0" smtClean="0"/>
              <a:t>   Example</a:t>
            </a:r>
            <a:r>
              <a:rPr lang="en-US" dirty="0" smtClean="0"/>
              <a:t>: Express in propositional logic:</a:t>
            </a:r>
          </a:p>
          <a:p>
            <a:pPr>
              <a:buNone/>
            </a:pPr>
            <a:r>
              <a:rPr lang="en-US" dirty="0" smtClean="0"/>
              <a:t>  “The automated reply cannot be sent when the file system is full”</a:t>
            </a:r>
          </a:p>
          <a:p>
            <a:pPr>
              <a:buNone/>
            </a:pPr>
            <a:r>
              <a:rPr lang="en-US" dirty="0" smtClean="0"/>
              <a:t>    </a:t>
            </a:r>
            <a:r>
              <a:rPr lang="en-US" b="1" dirty="0" smtClean="0"/>
              <a:t>Solution</a:t>
            </a:r>
            <a:r>
              <a:rPr lang="en-US" dirty="0" smtClean="0"/>
              <a:t>: One possible solution: Let </a:t>
            </a:r>
            <a:r>
              <a:rPr lang="en-US" i="1" dirty="0" smtClean="0"/>
              <a:t>p</a:t>
            </a:r>
            <a:r>
              <a:rPr lang="en-US" dirty="0" smtClean="0"/>
              <a:t> denote “The automated reply can be sent” and </a:t>
            </a:r>
            <a:r>
              <a:rPr lang="en-US" i="1" dirty="0" smtClean="0"/>
              <a:t>q</a:t>
            </a:r>
            <a:r>
              <a:rPr lang="en-US" dirty="0" smtClean="0"/>
              <a:t> denote “The file system is full.”</a:t>
            </a:r>
            <a:r>
              <a:rPr lang="en-US" dirty="0" smtClean="0">
                <a:latin typeface="Cambria Math"/>
                <a:ea typeface="Cambria Math"/>
              </a:rPr>
              <a:t> </a:t>
            </a:r>
          </a:p>
          <a:p>
            <a:pPr>
              <a:buNone/>
            </a:pPr>
            <a:r>
              <a:rPr lang="en-US" dirty="0" smtClean="0">
                <a:latin typeface="Cambria Math"/>
                <a:ea typeface="Cambria Math"/>
              </a:rPr>
              <a:t>                              </a:t>
            </a:r>
            <a:r>
              <a:rPr lang="en-US" i="1" dirty="0" smtClean="0">
                <a:latin typeface="Cambria Math"/>
                <a:ea typeface="Cambria Math"/>
              </a:rPr>
              <a:t>q </a:t>
            </a:r>
            <a:r>
              <a:rPr lang="en-US" dirty="0" smtClean="0">
                <a:latin typeface="Cambria Math"/>
                <a:ea typeface="Cambria Math"/>
              </a:rPr>
              <a:t>→ ¬</a:t>
            </a:r>
            <a:r>
              <a:rPr lang="en-US" i="1" dirty="0" smtClean="0">
                <a:latin typeface="Cambria Math" pitchFamily="18" charset="0"/>
                <a:ea typeface="Cambria Math" pitchFamily="18" charset="0"/>
              </a:rPr>
              <a:t>p</a:t>
            </a:r>
            <a:endParaRPr lang="en-US" dirty="0" smtClean="0"/>
          </a:p>
          <a:p>
            <a:pPr>
              <a:buNone/>
            </a:pPr>
            <a:endParaRPr lang="en-US" dirty="0" smtClean="0"/>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935480"/>
            <a:ext cx="8229600" cy="4770120"/>
          </a:xfrm>
        </p:spPr>
        <p:txBody>
          <a:bodyPr>
            <a:normAutofit fontScale="92500" lnSpcReduction="20000"/>
          </a:bodyPr>
          <a:lstStyle/>
          <a:p>
            <a:pPr marL="0" indent="0" algn="just">
              <a:buNone/>
            </a:pPr>
            <a:r>
              <a:rPr lang="en-US" dirty="0" err="1" smtClean="0"/>
              <a:t>a</a:t>
            </a:r>
            <a:r>
              <a:rPr lang="en-US" baseline="-25000" dirty="0" err="1" smtClean="0"/>
              <a:t>ij</a:t>
            </a:r>
            <a:r>
              <a:rPr lang="en-US" dirty="0" smtClean="0"/>
              <a:t> = 1 if </a:t>
            </a:r>
            <a:r>
              <a:rPr lang="en-US" dirty="0" err="1" smtClean="0"/>
              <a:t>x</a:t>
            </a:r>
            <a:r>
              <a:rPr lang="en-US" baseline="-25000" dirty="0" err="1" smtClean="0"/>
              <a:t>j</a:t>
            </a:r>
            <a:r>
              <a:rPr lang="en-US" dirty="0" smtClean="0"/>
              <a:t> </a:t>
            </a:r>
            <a:r>
              <a:rPr lang="en-US" dirty="0" smtClean="0">
                <a:sym typeface="Symbol"/>
              </a:rPr>
              <a:t></a:t>
            </a:r>
            <a:r>
              <a:rPr lang="en-US" dirty="0" smtClean="0"/>
              <a:t> A</a:t>
            </a:r>
            <a:r>
              <a:rPr lang="en-US" baseline="-25000" dirty="0" smtClean="0"/>
              <a:t>i</a:t>
            </a:r>
            <a:r>
              <a:rPr lang="en-US" dirty="0" smtClean="0"/>
              <a:t> and </a:t>
            </a:r>
            <a:r>
              <a:rPr lang="en-US" dirty="0" err="1" smtClean="0"/>
              <a:t>a</a:t>
            </a:r>
            <a:r>
              <a:rPr lang="en-US" baseline="-25000" dirty="0" err="1" smtClean="0"/>
              <a:t>ij</a:t>
            </a:r>
            <a:r>
              <a:rPr lang="en-US" dirty="0" smtClean="0"/>
              <a:t> = 0 if </a:t>
            </a:r>
            <a:r>
              <a:rPr lang="en-US" dirty="0" err="1" smtClean="0"/>
              <a:t>x</a:t>
            </a:r>
            <a:r>
              <a:rPr lang="en-US" baseline="-25000" dirty="0" err="1" smtClean="0"/>
              <a:t>j</a:t>
            </a:r>
            <a:r>
              <a:rPr lang="en-US" dirty="0" smtClean="0"/>
              <a:t> </a:t>
            </a:r>
            <a:r>
              <a:rPr lang="en-US" dirty="0" smtClean="0">
                <a:sym typeface="Symbol"/>
              </a:rPr>
              <a:t></a:t>
            </a:r>
            <a:r>
              <a:rPr lang="en-US" dirty="0" smtClean="0"/>
              <a:t> A</a:t>
            </a:r>
            <a:r>
              <a:rPr lang="en-US" baseline="-25000" dirty="0" smtClean="0"/>
              <a:t>i</a:t>
            </a:r>
            <a:r>
              <a:rPr lang="en-US" dirty="0" smtClean="0"/>
              <a:t>.  Now we construct a set A as follows x</a:t>
            </a:r>
            <a:r>
              <a:rPr lang="en-US" baseline="-25000" dirty="0" smtClean="0"/>
              <a:t>i</a:t>
            </a:r>
            <a:r>
              <a:rPr lang="en-US" dirty="0" smtClean="0"/>
              <a:t> </a:t>
            </a:r>
            <a:r>
              <a:rPr lang="en-US" dirty="0" smtClean="0">
                <a:sym typeface="Symbol"/>
              </a:rPr>
              <a:t></a:t>
            </a:r>
            <a:r>
              <a:rPr lang="en-US" dirty="0" smtClean="0"/>
              <a:t> A if </a:t>
            </a:r>
            <a:r>
              <a:rPr lang="en-US" dirty="0" err="1" smtClean="0"/>
              <a:t>a</a:t>
            </a:r>
            <a:r>
              <a:rPr lang="en-US" baseline="-25000" dirty="0" err="1" smtClean="0"/>
              <a:t>ii</a:t>
            </a:r>
            <a:r>
              <a:rPr lang="en-US" dirty="0" smtClean="0"/>
              <a:t> = 0. i.e., x</a:t>
            </a:r>
            <a:r>
              <a:rPr lang="en-US" baseline="-25000" dirty="0" smtClean="0"/>
              <a:t>i</a:t>
            </a:r>
            <a:r>
              <a:rPr lang="en-US" dirty="0" smtClean="0"/>
              <a:t> </a:t>
            </a:r>
            <a:r>
              <a:rPr lang="en-US" dirty="0" smtClean="0">
                <a:sym typeface="Symbol"/>
              </a:rPr>
              <a:t></a:t>
            </a:r>
            <a:r>
              <a:rPr lang="en-US" dirty="0" smtClean="0"/>
              <a:t> A</a:t>
            </a:r>
            <a:r>
              <a:rPr lang="en-US" baseline="-25000" dirty="0" smtClean="0"/>
              <a:t>i</a:t>
            </a:r>
            <a:r>
              <a:rPr lang="en-US" dirty="0" smtClean="0"/>
              <a:t>, A = {x</a:t>
            </a:r>
            <a:r>
              <a:rPr lang="en-US" baseline="-25000" dirty="0" smtClean="0"/>
              <a:t>i</a:t>
            </a:r>
            <a:r>
              <a:rPr lang="en-US" dirty="0" smtClean="0"/>
              <a:t> </a:t>
            </a:r>
            <a:r>
              <a:rPr lang="en-US" dirty="0" smtClean="0">
                <a:sym typeface="Symbol"/>
              </a:rPr>
              <a:t></a:t>
            </a:r>
            <a:r>
              <a:rPr lang="en-US" dirty="0" smtClean="0"/>
              <a:t> A | x</a:t>
            </a:r>
            <a:r>
              <a:rPr lang="en-US" baseline="-25000" dirty="0" smtClean="0"/>
              <a:t>i</a:t>
            </a:r>
            <a:r>
              <a:rPr lang="en-US" dirty="0" smtClean="0"/>
              <a:t> </a:t>
            </a:r>
            <a:r>
              <a:rPr lang="en-US" dirty="0" smtClean="0">
                <a:sym typeface="Symbol"/>
              </a:rPr>
              <a:t></a:t>
            </a:r>
            <a:r>
              <a:rPr lang="en-US" dirty="0" smtClean="0"/>
              <a:t> A</a:t>
            </a:r>
            <a:r>
              <a:rPr lang="en-US" baseline="-25000" dirty="0" smtClean="0"/>
              <a:t>i</a:t>
            </a:r>
            <a:r>
              <a:rPr lang="en-US" dirty="0" smtClean="0"/>
              <a:t>, </a:t>
            </a:r>
            <a:br>
              <a:rPr lang="en-US" dirty="0" smtClean="0"/>
            </a:br>
            <a:r>
              <a:rPr lang="en-US" dirty="0" err="1" smtClean="0"/>
              <a:t>i</a:t>
            </a:r>
            <a:r>
              <a:rPr lang="en-US" dirty="0" smtClean="0"/>
              <a:t> </a:t>
            </a:r>
            <a:r>
              <a:rPr lang="en-US" dirty="0" smtClean="0">
                <a:sym typeface="Symbol"/>
              </a:rPr>
              <a:t></a:t>
            </a:r>
            <a:r>
              <a:rPr lang="en-US" dirty="0" smtClean="0"/>
              <a:t> N}</a:t>
            </a:r>
          </a:p>
          <a:p>
            <a:pPr marL="0" indent="0" algn="just">
              <a:buNone/>
            </a:pPr>
            <a:r>
              <a:rPr lang="en-US" dirty="0" smtClean="0"/>
              <a:t>Now we can see that A cannot be any </a:t>
            </a:r>
            <a:r>
              <a:rPr lang="en-US" dirty="0" err="1" smtClean="0"/>
              <a:t>A</a:t>
            </a:r>
            <a:r>
              <a:rPr lang="en-US" baseline="-25000" dirty="0" err="1" smtClean="0"/>
              <a:t>j</a:t>
            </a:r>
            <a:r>
              <a:rPr lang="en-US" dirty="0" smtClean="0"/>
              <a:t> and hence cannot appear in the enumeration &lt;A</a:t>
            </a:r>
            <a:r>
              <a:rPr lang="en-US" baseline="-25000" dirty="0" smtClean="0"/>
              <a:t>0</a:t>
            </a:r>
            <a:r>
              <a:rPr lang="en-US" dirty="0" smtClean="0"/>
              <a:t>, A</a:t>
            </a:r>
            <a:r>
              <a:rPr lang="en-US" baseline="-25000" dirty="0" smtClean="0"/>
              <a:t>1</a:t>
            </a:r>
            <a:r>
              <a:rPr lang="en-US" dirty="0" smtClean="0"/>
              <a:t>, …&gt; even though </a:t>
            </a:r>
            <a:br>
              <a:rPr lang="en-US" dirty="0" smtClean="0"/>
            </a:br>
            <a:r>
              <a:rPr lang="en-US" dirty="0" smtClean="0"/>
              <a:t>A </a:t>
            </a:r>
            <a:r>
              <a:rPr lang="en-US" dirty="0" smtClean="0">
                <a:sym typeface="Symbol"/>
              </a:rPr>
              <a:t></a:t>
            </a:r>
            <a:r>
              <a:rPr lang="en-US" dirty="0" smtClean="0"/>
              <a:t> </a:t>
            </a:r>
            <a:r>
              <a:rPr lang="en-US" dirty="0" smtClean="0">
                <a:latin typeface="Script MT Bold" pitchFamily="66" charset="0"/>
              </a:rPr>
              <a:t>P</a:t>
            </a:r>
            <a:r>
              <a:rPr lang="en-US" dirty="0" smtClean="0"/>
              <a:t>(</a:t>
            </a:r>
            <a:r>
              <a:rPr lang="en-US" dirty="0" smtClean="0">
                <a:sym typeface="Symbol"/>
              </a:rPr>
              <a:t></a:t>
            </a:r>
            <a:r>
              <a:rPr lang="en-US" baseline="30000" dirty="0" smtClean="0"/>
              <a:t>*</a:t>
            </a:r>
            <a:r>
              <a:rPr lang="en-US" dirty="0" smtClean="0"/>
              <a:t>).  This is seen by the following contradiction.  Suppose if possible that A = </a:t>
            </a:r>
            <a:r>
              <a:rPr lang="en-US" dirty="0" err="1" smtClean="0"/>
              <a:t>A</a:t>
            </a:r>
            <a:r>
              <a:rPr lang="en-US" baseline="-25000" dirty="0" err="1" smtClean="0"/>
              <a:t>j</a:t>
            </a:r>
            <a:r>
              <a:rPr lang="en-US" dirty="0" smtClean="0"/>
              <a:t>.</a:t>
            </a:r>
          </a:p>
          <a:p>
            <a:pPr marL="0" indent="0" algn="just">
              <a:buNone/>
            </a:pPr>
            <a:endParaRPr lang="en-US" dirty="0" smtClean="0"/>
          </a:p>
          <a:p>
            <a:pPr marL="0" indent="0" algn="just">
              <a:buNone/>
            </a:pPr>
            <a:r>
              <a:rPr lang="en-US" dirty="0" smtClean="0"/>
              <a:t>A consists of strings </a:t>
            </a:r>
            <a:r>
              <a:rPr lang="en-US" dirty="0" err="1" smtClean="0"/>
              <a:t>x</a:t>
            </a:r>
            <a:r>
              <a:rPr lang="en-US" baseline="-25000" dirty="0" err="1" smtClean="0"/>
              <a:t>j</a:t>
            </a:r>
            <a:r>
              <a:rPr lang="en-US" dirty="0" smtClean="0"/>
              <a:t> such that </a:t>
            </a:r>
            <a:r>
              <a:rPr lang="en-US" dirty="0" err="1" smtClean="0"/>
              <a:t>a</a:t>
            </a:r>
            <a:r>
              <a:rPr lang="en-US" baseline="-25000" dirty="0" err="1" smtClean="0"/>
              <a:t>jj</a:t>
            </a:r>
            <a:r>
              <a:rPr lang="en-US" dirty="0" smtClean="0"/>
              <a:t> = 0.  So if </a:t>
            </a:r>
            <a:r>
              <a:rPr lang="en-US" dirty="0" err="1" smtClean="0"/>
              <a:t>x</a:t>
            </a:r>
            <a:r>
              <a:rPr lang="en-US" baseline="-25000" dirty="0" err="1" smtClean="0"/>
              <a:t>j</a:t>
            </a:r>
            <a:r>
              <a:rPr lang="en-US" dirty="0" smtClean="0"/>
              <a:t> </a:t>
            </a:r>
            <a:r>
              <a:rPr lang="en-US" dirty="0" smtClean="0">
                <a:sym typeface="Symbol"/>
              </a:rPr>
              <a:t></a:t>
            </a:r>
            <a:r>
              <a:rPr lang="en-US" dirty="0" smtClean="0"/>
              <a:t> A, then </a:t>
            </a:r>
            <a:br>
              <a:rPr lang="en-US" dirty="0" smtClean="0"/>
            </a:br>
            <a:r>
              <a:rPr lang="en-US" dirty="0" err="1" smtClean="0"/>
              <a:t>a</a:t>
            </a:r>
            <a:r>
              <a:rPr lang="en-US" baseline="-25000" dirty="0" err="1" smtClean="0"/>
              <a:t>jj</a:t>
            </a:r>
            <a:r>
              <a:rPr lang="en-US" dirty="0" smtClean="0"/>
              <a:t> = 0 and by the way we constructed the matrix M, if </a:t>
            </a:r>
            <a:r>
              <a:rPr lang="en-US" dirty="0" err="1" smtClean="0"/>
              <a:t>a</a:t>
            </a:r>
            <a:r>
              <a:rPr lang="en-US" baseline="-25000" dirty="0" err="1" smtClean="0"/>
              <a:t>jj</a:t>
            </a:r>
            <a:r>
              <a:rPr lang="en-US" dirty="0" smtClean="0"/>
              <a:t> = 0, </a:t>
            </a:r>
            <a:r>
              <a:rPr lang="en-US" dirty="0" err="1" smtClean="0"/>
              <a:t>x</a:t>
            </a:r>
            <a:r>
              <a:rPr lang="en-US" baseline="-25000" dirty="0" err="1" smtClean="0"/>
              <a:t>j</a:t>
            </a:r>
            <a:r>
              <a:rPr lang="en-US" dirty="0" smtClean="0"/>
              <a:t> </a:t>
            </a:r>
            <a:r>
              <a:rPr lang="en-US" dirty="0" smtClean="0">
                <a:sym typeface="Symbol"/>
              </a:rPr>
              <a:t></a:t>
            </a:r>
            <a:r>
              <a:rPr lang="en-US" dirty="0" smtClean="0"/>
              <a:t> </a:t>
            </a:r>
            <a:r>
              <a:rPr lang="en-US" dirty="0" err="1" smtClean="0"/>
              <a:t>A</a:t>
            </a:r>
            <a:r>
              <a:rPr lang="en-US" baseline="-25000" dirty="0" err="1" smtClean="0"/>
              <a:t>j</a:t>
            </a:r>
            <a:r>
              <a:rPr lang="en-US" dirty="0" smtClean="0"/>
              <a:t>.</a:t>
            </a:r>
          </a:p>
          <a:p>
            <a:pPr marL="0" indent="0" algn="just">
              <a:buNone/>
            </a:pPr>
            <a:endParaRPr lang="en-US" dirty="0"/>
          </a:p>
          <a:p>
            <a:pPr marL="0" indent="0" algn="just">
              <a:buNone/>
            </a:pPr>
            <a:r>
              <a:rPr lang="en-US" dirty="0" smtClean="0"/>
              <a:t>Hence A </a:t>
            </a:r>
            <a:r>
              <a:rPr lang="en-US" dirty="0" smtClean="0">
                <a:sym typeface="Symbol"/>
              </a:rPr>
              <a:t></a:t>
            </a:r>
            <a:r>
              <a:rPr lang="en-US" dirty="0" smtClean="0"/>
              <a:t> </a:t>
            </a:r>
            <a:r>
              <a:rPr lang="en-US" dirty="0" err="1" smtClean="0"/>
              <a:t>A</a:t>
            </a:r>
            <a:r>
              <a:rPr lang="en-US" baseline="-25000" dirty="0" err="1" smtClean="0"/>
              <a:t>j</a:t>
            </a:r>
            <a:r>
              <a:rPr lang="en-US" dirty="0" smtClean="0"/>
              <a:t>.  Hence we cannot have an enumeration of the sets in </a:t>
            </a:r>
            <a:r>
              <a:rPr lang="en-US" dirty="0" smtClean="0">
                <a:latin typeface="Script MT Bold" pitchFamily="66" charset="0"/>
              </a:rPr>
              <a:t>P</a:t>
            </a:r>
            <a:r>
              <a:rPr lang="en-US" dirty="0" smtClean="0"/>
              <a:t>(</a:t>
            </a:r>
            <a:r>
              <a:rPr lang="en-US" dirty="0" smtClean="0">
                <a:sym typeface="Symbol"/>
              </a:rPr>
              <a:t></a:t>
            </a:r>
            <a:r>
              <a:rPr lang="en-US" baseline="30000" dirty="0" smtClean="0"/>
              <a:t>*</a:t>
            </a:r>
            <a:r>
              <a:rPr lang="en-US" dirty="0" smtClean="0"/>
              <a:t>) and so </a:t>
            </a:r>
            <a:r>
              <a:rPr lang="en-US" dirty="0" smtClean="0">
                <a:latin typeface="Script MT Bold" pitchFamily="66" charset="0"/>
              </a:rPr>
              <a:t>P</a:t>
            </a:r>
            <a:r>
              <a:rPr lang="en-US" dirty="0" smtClean="0"/>
              <a:t>(</a:t>
            </a:r>
            <a:r>
              <a:rPr lang="en-US" dirty="0" smtClean="0">
                <a:sym typeface="Symbol"/>
              </a:rPr>
              <a:t></a:t>
            </a:r>
            <a:r>
              <a:rPr lang="en-US" baseline="30000" dirty="0" smtClean="0"/>
              <a:t>*</a:t>
            </a:r>
            <a:r>
              <a:rPr lang="en-US" dirty="0" smtClean="0"/>
              <a:t>) is an uncountable set.</a:t>
            </a:r>
          </a:p>
          <a:p>
            <a:pPr marL="0" indent="0" algn="just">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350</a:t>
            </a:fld>
            <a:endParaRPr lang="en-US"/>
          </a:p>
        </p:txBody>
      </p:sp>
    </p:spTree>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lgn="just">
              <a:buNone/>
            </a:pPr>
            <a:r>
              <a:rPr lang="en-US" b="1" dirty="0" smtClean="0">
                <a:solidFill>
                  <a:schemeClr val="tx2"/>
                </a:solidFill>
              </a:rPr>
              <a:t>Definition</a:t>
            </a:r>
            <a:endParaRPr lang="en-US" dirty="0" smtClean="0">
              <a:solidFill>
                <a:schemeClr val="tx2"/>
              </a:solidFill>
            </a:endParaRPr>
          </a:p>
          <a:p>
            <a:pPr marL="0" indent="0" algn="just">
              <a:buNone/>
            </a:pPr>
            <a:r>
              <a:rPr lang="en-US" dirty="0" smtClean="0"/>
              <a:t>A set S is of cardinality c if there is a </a:t>
            </a:r>
            <a:r>
              <a:rPr lang="en-US" dirty="0" err="1" smtClean="0"/>
              <a:t>bijection</a:t>
            </a:r>
            <a:r>
              <a:rPr lang="en-US" dirty="0" smtClean="0"/>
              <a:t> from [0, 1] to S.  The label c is given to this because of the fact that the set [0, 1] is often called a continuum.</a:t>
            </a:r>
          </a:p>
          <a:p>
            <a:pPr marL="0" indent="0" algn="just">
              <a:buNone/>
            </a:pPr>
            <a:r>
              <a:rPr lang="en-US" dirty="0" smtClean="0"/>
              <a:t> </a:t>
            </a:r>
          </a:p>
          <a:p>
            <a:pPr marL="0" indent="0" algn="just">
              <a:buNone/>
            </a:pPr>
            <a:r>
              <a:rPr lang="en-US" b="1" dirty="0" smtClean="0">
                <a:solidFill>
                  <a:schemeClr val="tx2"/>
                </a:solidFill>
              </a:rPr>
              <a:t>Definition</a:t>
            </a:r>
            <a:endParaRPr lang="en-US" dirty="0" smtClean="0">
              <a:solidFill>
                <a:schemeClr val="tx2"/>
              </a:solidFill>
            </a:endParaRPr>
          </a:p>
          <a:p>
            <a:pPr marL="0" indent="0" algn="just">
              <a:buNone/>
            </a:pPr>
            <a:r>
              <a:rPr lang="en-US" dirty="0" smtClean="0"/>
              <a:t>Let S and T be sets.  Then S and T are equipotent or have the same cardinality, denoted by |S| = |T|, if there is a </a:t>
            </a:r>
            <a:r>
              <a:rPr lang="en-US" dirty="0" err="1" smtClean="0"/>
              <a:t>bijection</a:t>
            </a:r>
            <a:r>
              <a:rPr lang="en-US" dirty="0" smtClean="0"/>
              <a:t> from S to T.</a:t>
            </a:r>
          </a:p>
          <a:p>
            <a:pPr marL="0" indent="0" algn="just">
              <a:buNone/>
            </a:pPr>
            <a:r>
              <a:rPr lang="en-US" dirty="0" smtClean="0"/>
              <a:t> </a:t>
            </a:r>
          </a:p>
          <a:p>
            <a:pPr marL="0" indent="0" algn="just">
              <a:buNone/>
            </a:pPr>
            <a:r>
              <a:rPr lang="en-US" dirty="0" smtClean="0"/>
              <a:t>The following result follows immediately.</a:t>
            </a:r>
          </a:p>
          <a:p>
            <a:pPr marL="0" indent="0" algn="just">
              <a:buNone/>
            </a:pPr>
            <a:r>
              <a:rPr lang="en-US" dirty="0" smtClean="0"/>
              <a:t> </a:t>
            </a:r>
          </a:p>
          <a:p>
            <a:pPr marL="0" indent="0" algn="just">
              <a:buNone/>
            </a:pPr>
            <a:r>
              <a:rPr lang="en-US" b="1" dirty="0" smtClean="0">
                <a:solidFill>
                  <a:schemeClr val="tx2"/>
                </a:solidFill>
              </a:rPr>
              <a:t>Theorem</a:t>
            </a:r>
            <a:endParaRPr lang="en-US" dirty="0" smtClean="0">
              <a:solidFill>
                <a:schemeClr val="tx2"/>
              </a:solidFill>
            </a:endParaRPr>
          </a:p>
          <a:p>
            <a:pPr marL="0" indent="0" algn="just">
              <a:buNone/>
            </a:pPr>
            <a:r>
              <a:rPr lang="en-US" dirty="0" err="1" smtClean="0"/>
              <a:t>Equipotence</a:t>
            </a:r>
            <a:r>
              <a:rPr lang="en-US" dirty="0" smtClean="0"/>
              <a:t> is an equivalence relation over any collection of sets.</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351</a:t>
            </a:fld>
            <a:endParaRPr lang="en-US"/>
          </a:p>
        </p:txBody>
      </p:sp>
    </p:spTree>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fontScale="92500" lnSpcReduction="10000"/>
          </a:bodyPr>
          <a:lstStyle/>
          <a:p>
            <a:pPr marL="0" indent="0" algn="just">
              <a:buNone/>
            </a:pPr>
            <a:r>
              <a:rPr lang="en-US" dirty="0" smtClean="0"/>
              <a:t>The cardinality of S is no greater than the cardinality of T, denoted as |S| </a:t>
            </a:r>
            <a:r>
              <a:rPr lang="en-US" dirty="0" smtClean="0">
                <a:sym typeface="Symbol"/>
              </a:rPr>
              <a:t></a:t>
            </a:r>
            <a:r>
              <a:rPr lang="en-US" dirty="0" smtClean="0"/>
              <a:t> |T|, if there is an injection from S to T.  The cardinality of S is less than the cardinality of T, written </a:t>
            </a:r>
            <a:br>
              <a:rPr lang="en-US" dirty="0" smtClean="0"/>
            </a:br>
            <a:r>
              <a:rPr lang="en-US" dirty="0" smtClean="0"/>
              <a:t>|S| &lt; |T|, if there exists an injection but no </a:t>
            </a:r>
            <a:r>
              <a:rPr lang="en-US" dirty="0" err="1" smtClean="0"/>
              <a:t>bijection</a:t>
            </a:r>
            <a:r>
              <a:rPr lang="en-US" dirty="0" smtClean="0"/>
              <a:t> from </a:t>
            </a:r>
            <a:br>
              <a:rPr lang="en-US" dirty="0" smtClean="0"/>
            </a:br>
            <a:r>
              <a:rPr lang="en-US" dirty="0" smtClean="0"/>
              <a:t>S to T.</a:t>
            </a:r>
          </a:p>
          <a:p>
            <a:pPr marL="0" indent="0" algn="just">
              <a:buNone/>
            </a:pPr>
            <a:r>
              <a:rPr lang="en-US" dirty="0" smtClean="0"/>
              <a:t>It is easy to see that if S and T are sets, then exactly one of the following three conditions will hold:</a:t>
            </a:r>
          </a:p>
          <a:p>
            <a:pPr marL="514350" lvl="0" indent="-514350" algn="just">
              <a:buFont typeface="+mj-lt"/>
              <a:buAutoNum type="arabicPeriod"/>
            </a:pPr>
            <a:r>
              <a:rPr lang="en-US" dirty="0" smtClean="0"/>
              <a:t>|S| &lt; |T|</a:t>
            </a:r>
          </a:p>
          <a:p>
            <a:pPr marL="514350" lvl="0" indent="-514350" algn="just">
              <a:buFont typeface="+mj-lt"/>
              <a:buAutoNum type="arabicPeriod"/>
            </a:pPr>
            <a:r>
              <a:rPr lang="en-US" dirty="0" smtClean="0"/>
              <a:t>|S| = |T|</a:t>
            </a:r>
          </a:p>
          <a:p>
            <a:pPr marL="514350" lvl="0" indent="-514350" algn="just">
              <a:buFont typeface="+mj-lt"/>
              <a:buAutoNum type="arabicPeriod"/>
            </a:pPr>
            <a:r>
              <a:rPr lang="en-US" dirty="0" smtClean="0"/>
              <a:t>|T| &lt; |S|</a:t>
            </a:r>
          </a:p>
          <a:p>
            <a:pPr marL="0" indent="0" algn="just">
              <a:buNone/>
            </a:pPr>
            <a:r>
              <a:rPr lang="en-US" dirty="0" smtClean="0"/>
              <a:t>Also we can see that if |S| </a:t>
            </a:r>
            <a:r>
              <a:rPr lang="en-US" dirty="0" smtClean="0">
                <a:sym typeface="Symbol"/>
              </a:rPr>
              <a:t></a:t>
            </a:r>
            <a:r>
              <a:rPr lang="en-US" dirty="0" smtClean="0"/>
              <a:t> |T| and |T| </a:t>
            </a:r>
            <a:r>
              <a:rPr lang="en-US" dirty="0" smtClean="0">
                <a:sym typeface="Symbol"/>
              </a:rPr>
              <a:t></a:t>
            </a:r>
            <a:r>
              <a:rPr lang="en-US" dirty="0" smtClean="0"/>
              <a:t> |S|, then |T| = |S|.</a:t>
            </a:r>
          </a:p>
          <a:p>
            <a:pPr marL="0" indent="0" algn="just">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352</a:t>
            </a:fld>
            <a:endParaRPr lang="en-US"/>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Computability (Optional)</a:t>
            </a:r>
            <a:endParaRPr lang="en-US"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We say that a function is </a:t>
            </a:r>
            <a:r>
              <a:rPr lang="en-US" b="1" dirty="0" smtClean="0"/>
              <a:t>computable</a:t>
            </a:r>
            <a:r>
              <a:rPr lang="en-US" dirty="0" smtClean="0"/>
              <a:t> if there is a computer program in some programming language that finds the values of this function. If a function is not computable we say it is </a:t>
            </a:r>
            <a:r>
              <a:rPr lang="en-US" b="1" dirty="0" err="1" smtClean="0"/>
              <a:t>uncomputable</a:t>
            </a:r>
            <a:r>
              <a:rPr lang="en-US" dirty="0" smtClean="0"/>
              <a:t>. </a:t>
            </a:r>
          </a:p>
          <a:p>
            <a:r>
              <a:rPr lang="en-US" dirty="0" smtClean="0"/>
              <a:t>There are </a:t>
            </a:r>
            <a:r>
              <a:rPr lang="en-US" dirty="0" err="1" smtClean="0"/>
              <a:t>uncomputable</a:t>
            </a:r>
            <a:r>
              <a:rPr lang="en-US" dirty="0" smtClean="0"/>
              <a:t> functions. We have shown that the set of Java programs is countable. Exercise </a:t>
            </a:r>
            <a:r>
              <a:rPr lang="en-US" dirty="0" smtClean="0">
                <a:latin typeface="Cambria Math" pitchFamily="18" charset="0"/>
                <a:ea typeface="Cambria Math" pitchFamily="18" charset="0"/>
              </a:rPr>
              <a:t>38</a:t>
            </a:r>
            <a:r>
              <a:rPr lang="en-US" dirty="0" smtClean="0"/>
              <a:t> in the text shows that there are </a:t>
            </a:r>
            <a:r>
              <a:rPr lang="en-US" dirty="0" err="1" smtClean="0"/>
              <a:t>uncountably</a:t>
            </a:r>
            <a:r>
              <a:rPr lang="en-US" dirty="0" smtClean="0"/>
              <a:t> many different functions from a particular </a:t>
            </a:r>
            <a:r>
              <a:rPr lang="en-US" dirty="0" err="1" smtClean="0"/>
              <a:t>countably</a:t>
            </a:r>
            <a:r>
              <a:rPr lang="en-US" dirty="0" smtClean="0"/>
              <a:t> infinite set (i.e., the positive integers) to itself. Therefore (Exercise 39) there must be </a:t>
            </a:r>
            <a:r>
              <a:rPr lang="en-US" dirty="0" err="1" smtClean="0"/>
              <a:t>uncomputable</a:t>
            </a:r>
            <a:r>
              <a:rPr lang="en-US" dirty="0" smtClean="0"/>
              <a:t> functions.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353</a:t>
            </a:fld>
            <a:endParaRPr lang="en-US"/>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Matrices</a:t>
            </a:r>
            <a:endParaRPr lang="en-US" dirty="0"/>
          </a:p>
        </p:txBody>
      </p:sp>
      <p:sp>
        <p:nvSpPr>
          <p:cNvPr id="3" name="Subtitle 2"/>
          <p:cNvSpPr>
            <a:spLocks noGrp="1"/>
          </p:cNvSpPr>
          <p:nvPr>
            <p:ph type="subTitle" idx="1"/>
          </p:nvPr>
        </p:nvSpPr>
        <p:spPr/>
        <p:txBody>
          <a:bodyPr/>
          <a:lstStyle/>
          <a:p>
            <a:r>
              <a:rPr lang="en-US" dirty="0" smtClean="0"/>
              <a:t>Section 2.6</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354</a:t>
            </a:fld>
            <a:endParaRPr lang="en-US"/>
          </a:p>
        </p:txBody>
      </p:sp>
    </p:spTree>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Matrix</a:t>
            </a:r>
          </a:p>
          <a:p>
            <a:r>
              <a:rPr lang="en-US" dirty="0" smtClean="0"/>
              <a:t>Matrix Arithmetic</a:t>
            </a:r>
          </a:p>
          <a:p>
            <a:r>
              <a:rPr lang="en-US" dirty="0" smtClean="0"/>
              <a:t>Transposes and Powers of Arithmetic</a:t>
            </a:r>
          </a:p>
          <a:p>
            <a:r>
              <a:rPr lang="en-US" dirty="0" smtClean="0"/>
              <a:t>Zero-One matrices</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355</a:t>
            </a:fld>
            <a:endParaRPr lang="en-US"/>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Matrices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Matrices are useful discrete structures that can be used in many ways. For example, they are used to:</a:t>
            </a:r>
          </a:p>
          <a:p>
            <a:pPr lvl="1"/>
            <a:r>
              <a:rPr lang="en-US" dirty="0" smtClean="0"/>
              <a:t>describe certain types of functions known as linear transformations.</a:t>
            </a:r>
          </a:p>
          <a:p>
            <a:pPr lvl="1"/>
            <a:r>
              <a:rPr lang="en-US" dirty="0" smtClean="0"/>
              <a:t>Express which vertices of a graph are connected by edges (see Chapter 10).</a:t>
            </a:r>
          </a:p>
          <a:p>
            <a:r>
              <a:rPr lang="en-US" dirty="0" smtClean="0"/>
              <a:t>In later chapters, we will see matrices used to build models of:</a:t>
            </a:r>
          </a:p>
          <a:p>
            <a:pPr lvl="1"/>
            <a:r>
              <a:rPr lang="en-US" dirty="0" smtClean="0"/>
              <a:t>Transportation systems.</a:t>
            </a:r>
          </a:p>
          <a:p>
            <a:pPr lvl="1"/>
            <a:r>
              <a:rPr lang="en-US" dirty="0" smtClean="0"/>
              <a:t>Communication networks.</a:t>
            </a:r>
          </a:p>
          <a:p>
            <a:r>
              <a:rPr lang="en-US" dirty="0" smtClean="0"/>
              <a:t>Algorithms based on matrix models will be presented in later chapters.</a:t>
            </a:r>
          </a:p>
          <a:p>
            <a:r>
              <a:rPr lang="en-US" dirty="0" smtClean="0"/>
              <a:t>Here we cover the aspect of matrix arithmetic that will be needed later.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356</a:t>
            </a:fld>
            <a:endParaRPr lang="en-US"/>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a:t>
            </a:r>
            <a:r>
              <a:rPr lang="en-US" i="1" dirty="0" smtClean="0"/>
              <a:t>matrix </a:t>
            </a:r>
            <a:r>
              <a:rPr lang="en-US" dirty="0" smtClean="0"/>
              <a:t>is a rectangular array of numbers. A matrix with </a:t>
            </a:r>
            <a:r>
              <a:rPr lang="en-US" i="1" dirty="0" smtClean="0"/>
              <a:t>m </a:t>
            </a:r>
            <a:r>
              <a:rPr lang="en-US" dirty="0" smtClean="0"/>
              <a:t>rows and </a:t>
            </a:r>
            <a:r>
              <a:rPr lang="en-US" i="1" dirty="0" smtClean="0"/>
              <a:t>n</a:t>
            </a:r>
            <a:r>
              <a:rPr lang="en-US" dirty="0" smtClean="0"/>
              <a:t> columns is called an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matrix. </a:t>
            </a:r>
          </a:p>
          <a:p>
            <a:pPr lvl="1"/>
            <a:r>
              <a:rPr lang="en-US" sz="2000" dirty="0" smtClean="0"/>
              <a:t>The plural of matrix is </a:t>
            </a:r>
            <a:r>
              <a:rPr lang="en-US" sz="2000" i="1" dirty="0" smtClean="0"/>
              <a:t>matrices</a:t>
            </a:r>
            <a:r>
              <a:rPr lang="en-US" sz="2000" dirty="0" smtClean="0"/>
              <a:t>.</a:t>
            </a:r>
          </a:p>
          <a:p>
            <a:pPr lvl="1"/>
            <a:r>
              <a:rPr lang="en-US" sz="2000" dirty="0" smtClean="0"/>
              <a:t> A matrix with the same number of rows as columns is called </a:t>
            </a:r>
            <a:r>
              <a:rPr lang="en-US" sz="2000" i="1" dirty="0" smtClean="0"/>
              <a:t>square</a:t>
            </a:r>
            <a:r>
              <a:rPr lang="en-US" sz="2000" dirty="0" smtClean="0"/>
              <a:t>. </a:t>
            </a:r>
          </a:p>
          <a:p>
            <a:pPr lvl="1"/>
            <a:r>
              <a:rPr lang="en-US" sz="2000" dirty="0" smtClean="0"/>
              <a:t>Two matrices are </a:t>
            </a:r>
            <a:r>
              <a:rPr lang="en-US" sz="2000" i="1" dirty="0" smtClean="0"/>
              <a:t>equal</a:t>
            </a:r>
            <a:r>
              <a:rPr lang="en-US" sz="2000" dirty="0" smtClean="0"/>
              <a:t> if they have the same number of rows and the same number of columns and the corresponding entries in every position are equal. </a:t>
            </a:r>
            <a:endParaRPr lang="en-US" sz="2000"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5486400" y="5181600"/>
            <a:ext cx="933450" cy="912495"/>
          </a:xfrm>
          <a:prstGeom prst="rect">
            <a:avLst/>
          </a:prstGeom>
        </p:spPr>
      </p:pic>
      <p:sp>
        <p:nvSpPr>
          <p:cNvPr id="6" name="TextBox 5"/>
          <p:cNvSpPr txBox="1"/>
          <p:nvPr/>
        </p:nvSpPr>
        <p:spPr>
          <a:xfrm>
            <a:off x="2514600" y="5486400"/>
            <a:ext cx="2286000" cy="461665"/>
          </a:xfrm>
          <a:prstGeom prst="rect">
            <a:avLst/>
          </a:prstGeom>
          <a:noFill/>
        </p:spPr>
        <p:txBody>
          <a:bodyPr wrap="square" rtlCol="0">
            <a:spAutoFit/>
          </a:bodyPr>
          <a:lstStyle/>
          <a:p>
            <a:r>
              <a:rPr lang="en-US" sz="2400" dirty="0" smtClean="0"/>
              <a:t> </a:t>
            </a:r>
            <a:r>
              <a:rPr lang="en-US" sz="2400" dirty="0" smtClean="0">
                <a:latin typeface="Cambria Math" pitchFamily="18" charset="0"/>
                <a:ea typeface="Cambria Math" pitchFamily="18" charset="0"/>
              </a:rPr>
              <a:t>3 </a:t>
            </a:r>
            <a:r>
              <a:rPr lang="en-US" sz="2400" i="1" dirty="0" smtClean="0">
                <a:latin typeface="Cambria Math" pitchFamily="18" charset="0"/>
                <a:ea typeface="Cambria Math" pitchFamily="18" charset="0"/>
              </a:rPr>
              <a:t> </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2</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matrix</a:t>
            </a:r>
            <a:endParaRPr lang="en-US" sz="2400" dirty="0">
              <a:latin typeface="Cambria Math" pitchFamily="18" charset="0"/>
              <a:ea typeface="Cambria Math" pitchFamily="18" charset="0"/>
            </a:endParaRPr>
          </a:p>
        </p:txBody>
      </p:sp>
      <p:pic>
        <p:nvPicPr>
          <p:cNvPr id="8" name="Picture 7" descr="addin_tmp.png"/>
          <p:cNvPicPr>
            <a:picLocks noChangeAspect="1"/>
          </p:cNvPicPr>
          <p:nvPr>
            <p:custDataLst>
              <p:tags r:id="rId2"/>
            </p:custDataLst>
          </p:nvPr>
        </p:nvPicPr>
        <p:blipFill>
          <a:blip r:embed="rId6" cstate="print"/>
          <a:stretch>
            <a:fillRect/>
          </a:stretch>
        </p:blipFill>
        <p:spPr>
          <a:xfrm>
            <a:off x="2514600" y="2895600"/>
            <a:ext cx="154781" cy="15240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2895600" y="5638800"/>
            <a:ext cx="154781" cy="1524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357</a:t>
            </a:fld>
            <a:endParaRPr lang="en-US"/>
          </a:p>
        </p:txBody>
      </p:sp>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Let </a:t>
            </a:r>
            <a:r>
              <a:rPr lang="en-US" i="1" dirty="0" smtClean="0"/>
              <a:t>m</a:t>
            </a:r>
            <a:r>
              <a:rPr lang="en-US" dirty="0" smtClean="0"/>
              <a:t> and </a:t>
            </a:r>
            <a:r>
              <a:rPr lang="en-US" i="1" dirty="0" smtClean="0"/>
              <a:t>n</a:t>
            </a:r>
            <a:r>
              <a:rPr lang="en-US" dirty="0" smtClean="0"/>
              <a:t> be positive integers and let</a:t>
            </a:r>
          </a:p>
          <a:p>
            <a:endParaRPr lang="en-US" dirty="0" smtClean="0"/>
          </a:p>
          <a:p>
            <a:endParaRPr lang="en-US" dirty="0" smtClean="0"/>
          </a:p>
          <a:p>
            <a:pPr>
              <a:buNone/>
            </a:pPr>
            <a:endParaRPr lang="en-US" dirty="0" smtClean="0"/>
          </a:p>
          <a:p>
            <a:r>
              <a:rPr lang="en-US" dirty="0" smtClean="0"/>
              <a:t>The </a:t>
            </a:r>
            <a:r>
              <a:rPr lang="en-US" i="1" dirty="0" err="1" smtClean="0"/>
              <a:t>i</a:t>
            </a:r>
            <a:r>
              <a:rPr lang="en-US" dirty="0" err="1" smtClean="0"/>
              <a:t>th</a:t>
            </a:r>
            <a:r>
              <a:rPr lang="en-US" dirty="0" smtClean="0"/>
              <a:t> row of </a:t>
            </a:r>
            <a:r>
              <a:rPr lang="en-US" b="1" dirty="0" smtClean="0"/>
              <a:t>A</a:t>
            </a:r>
            <a:r>
              <a:rPr lang="en-US" dirty="0" smtClean="0"/>
              <a:t> is the </a:t>
            </a:r>
            <a:r>
              <a:rPr lang="en-US" dirty="0" smtClean="0">
                <a:latin typeface="Cambria Math" pitchFamily="18" charset="0"/>
                <a:ea typeface="Cambria Math" pitchFamily="18" charset="0"/>
              </a:rPr>
              <a:t>1 </a:t>
            </a:r>
            <a:r>
              <a:rPr lang="en-US" i="1" dirty="0" smtClean="0">
                <a:latin typeface="Cambria Math" pitchFamily="18" charset="0"/>
                <a:ea typeface="Cambria Math" pitchFamily="18" charset="0"/>
              </a:rPr>
              <a:t>  </a:t>
            </a:r>
            <a:r>
              <a:rPr lang="en-US" i="1" dirty="0" smtClean="0">
                <a:latin typeface="Cambria Math" pitchFamily="18" charset="0"/>
                <a:ea typeface="Cambria Math" pitchFamily="18" charset="0"/>
                <a:sym typeface="Symbol"/>
              </a:rPr>
              <a:t> n </a:t>
            </a:r>
            <a:r>
              <a:rPr lang="en-US" dirty="0" smtClean="0">
                <a:latin typeface="Cambria Math" pitchFamily="18" charset="0"/>
                <a:ea typeface="Cambria Math" pitchFamily="18" charset="0"/>
                <a:sym typeface="Symbol"/>
              </a:rPr>
              <a:t>matrix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a</a:t>
            </a:r>
            <a:r>
              <a:rPr lang="en-US" i="1" baseline="-25000" dirty="0" smtClean="0">
                <a:ea typeface="Cambria Math" pitchFamily="18" charset="0"/>
                <a:sym typeface="Symbol"/>
              </a:rPr>
              <a:t>i</a:t>
            </a:r>
            <a:r>
              <a:rPr lang="en-US" baseline="-25000" dirty="0" smtClean="0">
                <a:ea typeface="Cambria Math" pitchFamily="18" charset="0"/>
                <a:sym typeface="Symbol"/>
              </a:rPr>
              <a:t>1</a:t>
            </a:r>
            <a:r>
              <a:rPr lang="en-US" i="1" dirty="0" smtClean="0">
                <a:ea typeface="Cambria Math" pitchFamily="18" charset="0"/>
                <a:sym typeface="Symbol"/>
              </a:rPr>
              <a:t>, a</a:t>
            </a:r>
            <a:r>
              <a:rPr lang="en-US" i="1" baseline="-25000" dirty="0" smtClean="0">
                <a:ea typeface="Cambria Math" pitchFamily="18" charset="0"/>
                <a:sym typeface="Symbol"/>
              </a:rPr>
              <a:t>i</a:t>
            </a:r>
            <a:r>
              <a:rPr lang="en-US" baseline="-25000" dirty="0" smtClean="0">
                <a:ea typeface="Cambria Math" pitchFamily="18" charset="0"/>
                <a:sym typeface="Symbol"/>
              </a:rPr>
              <a:t>2</a:t>
            </a:r>
            <a:r>
              <a:rPr lang="en-US" i="1" dirty="0" smtClean="0">
                <a:ea typeface="Cambria Math" pitchFamily="18" charset="0"/>
                <a:sym typeface="Symbol"/>
              </a:rPr>
              <a:t>,…,</a:t>
            </a:r>
            <a:r>
              <a:rPr lang="en-US" i="1" dirty="0" err="1" smtClean="0">
                <a:ea typeface="Cambria Math" pitchFamily="18" charset="0"/>
                <a:sym typeface="Symbol"/>
              </a:rPr>
              <a:t>a</a:t>
            </a:r>
            <a:r>
              <a:rPr lang="en-US" i="1" baseline="-25000" dirty="0" err="1" smtClean="0">
                <a:ea typeface="Cambria Math" pitchFamily="18" charset="0"/>
                <a:sym typeface="Symbol"/>
              </a:rPr>
              <a:t>in</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The </a:t>
            </a:r>
            <a:r>
              <a:rPr lang="en-US" i="1" dirty="0" err="1" smtClean="0">
                <a:ea typeface="Cambria Math" pitchFamily="18" charset="0"/>
                <a:sym typeface="Symbol"/>
              </a:rPr>
              <a:t>j</a:t>
            </a:r>
            <a:r>
              <a:rPr lang="en-US" dirty="0" err="1" smtClean="0">
                <a:latin typeface="Cambria Math" pitchFamily="18" charset="0"/>
                <a:ea typeface="Cambria Math" pitchFamily="18" charset="0"/>
                <a:sym typeface="Symbol"/>
              </a:rPr>
              <a:t>th</a:t>
            </a:r>
            <a:r>
              <a:rPr lang="en-US" dirty="0" smtClean="0">
                <a:latin typeface="Cambria Math" pitchFamily="18" charset="0"/>
                <a:ea typeface="Cambria Math" pitchFamily="18" charset="0"/>
                <a:sym typeface="Symbol"/>
              </a:rPr>
              <a:t> column of </a:t>
            </a:r>
            <a:r>
              <a:rPr lang="en-US" b="1" dirty="0" smtClean="0">
                <a:ea typeface="Cambria Math" pitchFamily="18" charset="0"/>
                <a:sym typeface="Symbol"/>
              </a:rPr>
              <a:t>A</a:t>
            </a:r>
            <a:r>
              <a:rPr lang="en-US" dirty="0" smtClean="0">
                <a:latin typeface="Cambria Math" pitchFamily="18" charset="0"/>
                <a:ea typeface="Cambria Math" pitchFamily="18" charset="0"/>
                <a:sym typeface="Symbol"/>
              </a:rPr>
              <a:t> is the </a:t>
            </a:r>
            <a:r>
              <a:rPr lang="en-US" i="1" dirty="0" smtClean="0">
                <a:ea typeface="Cambria Math" pitchFamily="18" charset="0"/>
                <a:sym typeface="Symbol"/>
              </a:rPr>
              <a:t>m </a:t>
            </a:r>
            <a:r>
              <a:rPr lang="en-US" i="1" dirty="0" smtClean="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1</a:t>
            </a:r>
            <a:r>
              <a:rPr lang="en-US" i="1" dirty="0" smtClean="0">
                <a:latin typeface="Cambria Math" pitchFamily="18" charset="0"/>
                <a:ea typeface="Cambria Math" pitchFamily="18" charset="0"/>
                <a:sym typeface="Symbol"/>
              </a:rPr>
              <a:t> matrix:</a:t>
            </a:r>
          </a:p>
          <a:p>
            <a:endParaRPr lang="en-US" i="1" dirty="0" smtClean="0">
              <a:latin typeface="Cambria Math" pitchFamily="18" charset="0"/>
              <a:ea typeface="Cambria Math" pitchFamily="18" charset="0"/>
              <a:sym typeface="Symbol"/>
            </a:endParaRPr>
          </a:p>
          <a:p>
            <a:endParaRPr lang="en-US" dirty="0" smtClean="0"/>
          </a:p>
          <a:p>
            <a:r>
              <a:rPr lang="en-US" dirty="0" smtClean="0"/>
              <a:t>The (</a:t>
            </a:r>
            <a:r>
              <a:rPr lang="en-US" i="1" dirty="0" err="1" smtClean="0"/>
              <a:t>i,j</a:t>
            </a:r>
            <a:r>
              <a:rPr lang="en-US" dirty="0" smtClean="0"/>
              <a:t>)</a:t>
            </a:r>
            <a:r>
              <a:rPr lang="en-US" dirty="0" err="1" smtClean="0"/>
              <a:t>th</a:t>
            </a:r>
            <a:r>
              <a:rPr lang="en-US" i="1" dirty="0" smtClean="0"/>
              <a:t>  element </a:t>
            </a:r>
            <a:r>
              <a:rPr lang="en-US" dirty="0" smtClean="0"/>
              <a:t>or</a:t>
            </a:r>
            <a:r>
              <a:rPr lang="en-US" i="1" dirty="0" smtClean="0"/>
              <a:t> entry </a:t>
            </a:r>
            <a:r>
              <a:rPr lang="en-US" dirty="0" smtClean="0"/>
              <a:t>of </a:t>
            </a:r>
            <a:r>
              <a:rPr lang="en-US" b="1" dirty="0" smtClean="0"/>
              <a:t>A </a:t>
            </a:r>
            <a:r>
              <a:rPr lang="en-US" dirty="0" smtClean="0"/>
              <a:t>is the </a:t>
            </a:r>
          </a:p>
          <a:p>
            <a:pPr>
              <a:buNone/>
            </a:pPr>
            <a:r>
              <a:rPr lang="en-US" b="1" dirty="0" smtClean="0"/>
              <a:t>    </a:t>
            </a:r>
            <a:r>
              <a:rPr lang="en-US" dirty="0" smtClean="0"/>
              <a:t>element </a:t>
            </a:r>
            <a:r>
              <a:rPr lang="en-US" i="1" dirty="0" err="1" smtClean="0"/>
              <a:t>a</a:t>
            </a:r>
            <a:r>
              <a:rPr lang="en-US" i="1" baseline="-25000" dirty="0" err="1" smtClean="0"/>
              <a:t>ij</a:t>
            </a:r>
            <a:r>
              <a:rPr lang="en-US" dirty="0" smtClean="0"/>
              <a:t>. We can use </a:t>
            </a:r>
            <a:r>
              <a:rPr lang="en-US" b="1" dirty="0" smtClean="0"/>
              <a:t>A</a:t>
            </a:r>
            <a:r>
              <a:rPr lang="en-US" dirty="0" smtClean="0"/>
              <a:t> = [</a:t>
            </a:r>
            <a:r>
              <a:rPr lang="en-US" i="1" dirty="0" err="1" smtClean="0"/>
              <a:t>a</a:t>
            </a:r>
            <a:r>
              <a:rPr lang="en-US" i="1" baseline="-25000" dirty="0" err="1" smtClean="0"/>
              <a:t>ij</a:t>
            </a:r>
            <a:r>
              <a:rPr lang="en-US" i="1" baseline="-25000" dirty="0" smtClean="0"/>
              <a:t> </a:t>
            </a:r>
            <a:r>
              <a:rPr lang="en-US" dirty="0" smtClean="0"/>
              <a:t>] to denote the matrix  with its (</a:t>
            </a:r>
            <a:r>
              <a:rPr lang="en-US" i="1" dirty="0" err="1" smtClean="0"/>
              <a:t>i,j</a:t>
            </a:r>
            <a:r>
              <a:rPr lang="en-US" dirty="0" smtClean="0"/>
              <a:t>)</a:t>
            </a:r>
            <a:r>
              <a:rPr lang="en-US" dirty="0" err="1" smtClean="0"/>
              <a:t>th</a:t>
            </a:r>
            <a:r>
              <a:rPr lang="en-US" i="1" dirty="0" smtClean="0"/>
              <a:t> </a:t>
            </a:r>
            <a:r>
              <a:rPr lang="en-US" dirty="0" smtClean="0"/>
              <a:t>element equal to </a:t>
            </a:r>
            <a:r>
              <a:rPr lang="en-US" i="1" dirty="0" err="1" smtClean="0"/>
              <a:t>a</a:t>
            </a:r>
            <a:r>
              <a:rPr lang="en-US" i="1" baseline="-25000" dirty="0" err="1" smtClean="0"/>
              <a:t>ij</a:t>
            </a:r>
            <a:r>
              <a:rPr lang="en-US" dirty="0" smtClean="0"/>
              <a:t>.</a:t>
            </a:r>
            <a:endParaRPr lang="en-US" b="1" dirty="0"/>
          </a:p>
        </p:txBody>
      </p:sp>
      <p:pic>
        <p:nvPicPr>
          <p:cNvPr id="8" name="Picture 7" descr="addin_tmp.png"/>
          <p:cNvPicPr>
            <a:picLocks noChangeAspect="1"/>
          </p:cNvPicPr>
          <p:nvPr>
            <p:custDataLst>
              <p:tags r:id="rId1"/>
            </p:custDataLst>
          </p:nvPr>
        </p:nvPicPr>
        <p:blipFill>
          <a:blip r:embed="rId6" cstate="print"/>
          <a:stretch>
            <a:fillRect/>
          </a:stretch>
        </p:blipFill>
        <p:spPr>
          <a:xfrm>
            <a:off x="1828800" y="2362200"/>
            <a:ext cx="2668905" cy="1140143"/>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5715000" y="4038600"/>
            <a:ext cx="635794" cy="1140143"/>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4038600" y="3657600"/>
            <a:ext cx="154781" cy="152400"/>
          </a:xfrm>
          <a:prstGeom prst="rect">
            <a:avLst/>
          </a:prstGeom>
        </p:spPr>
      </p:pic>
      <p:pic>
        <p:nvPicPr>
          <p:cNvPr id="7" name="Picture 6" descr="addin_tmp.png"/>
          <p:cNvPicPr>
            <a:picLocks noChangeAspect="1"/>
          </p:cNvPicPr>
          <p:nvPr>
            <p:custDataLst>
              <p:tags r:id="rId4"/>
            </p:custDataLst>
          </p:nvPr>
        </p:nvPicPr>
        <p:blipFill>
          <a:blip r:embed="rId8" cstate="print"/>
          <a:stretch>
            <a:fillRect/>
          </a:stretch>
        </p:blipFill>
        <p:spPr>
          <a:xfrm>
            <a:off x="3581400" y="4038600"/>
            <a:ext cx="154781" cy="1524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358</a:t>
            </a:fld>
            <a:endParaRPr lang="en-US"/>
          </a:p>
        </p:txBody>
      </p:sp>
    </p:spTree>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Arithmetic: Addition</a:t>
            </a:r>
            <a:endParaRPr lang="en-US" dirty="0"/>
          </a:p>
        </p:txBody>
      </p:sp>
      <p:sp>
        <p:nvSpPr>
          <p:cNvPr id="3" name="Content Placeholder 2"/>
          <p:cNvSpPr>
            <a:spLocks noGrp="1"/>
          </p:cNvSpPr>
          <p:nvPr>
            <p:ph idx="1"/>
          </p:nvPr>
        </p:nvSpPr>
        <p:spPr/>
        <p:txBody>
          <a:bodyPr/>
          <a:lstStyle/>
          <a:p>
            <a:pPr>
              <a:buNone/>
            </a:pPr>
            <a:r>
              <a:rPr lang="en-US" b="1" dirty="0" smtClean="0"/>
              <a:t>   </a:t>
            </a:r>
            <a:r>
              <a:rPr lang="en-US" b="1" dirty="0" err="1" smtClean="0"/>
              <a:t>Defintion</a:t>
            </a:r>
            <a:r>
              <a:rPr lang="en-US" dirty="0" smtClean="0"/>
              <a:t>: Let </a:t>
            </a:r>
            <a:r>
              <a:rPr lang="en-US" b="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 </a:t>
            </a:r>
            <a:r>
              <a:rPr lang="en-US" dirty="0" smtClean="0"/>
              <a:t>and</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b</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i="1" dirty="0" smtClean="0"/>
              <a:t>  </a:t>
            </a:r>
            <a:r>
              <a:rPr lang="en-US" dirty="0" smtClean="0"/>
              <a:t>be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matrices. The sum of </a:t>
            </a:r>
            <a:r>
              <a:rPr lang="en-US" b="1" dirty="0" smtClean="0"/>
              <a:t>A</a:t>
            </a:r>
            <a:r>
              <a:rPr lang="en-US" dirty="0" smtClean="0"/>
              <a:t> and </a:t>
            </a:r>
            <a:r>
              <a:rPr lang="en-US" b="1" dirty="0" smtClean="0"/>
              <a:t>B</a:t>
            </a:r>
            <a:r>
              <a:rPr lang="en-US" dirty="0" smtClean="0"/>
              <a:t>, denoted by </a:t>
            </a:r>
            <a:r>
              <a:rPr lang="en-US" b="1" dirty="0" smtClean="0"/>
              <a:t>A</a:t>
            </a:r>
            <a:r>
              <a:rPr lang="en-US" dirty="0" smtClean="0"/>
              <a:t> + </a:t>
            </a:r>
            <a:r>
              <a:rPr lang="en-US" b="1" dirty="0" smtClean="0"/>
              <a:t>B</a:t>
            </a:r>
            <a:r>
              <a:rPr lang="en-US" dirty="0" smtClean="0"/>
              <a:t>, is the </a:t>
            </a:r>
            <a:r>
              <a:rPr lang="en-US" i="1" dirty="0" smtClean="0">
                <a:latin typeface="Cambria Math" pitchFamily="18" charset="0"/>
                <a:ea typeface="Cambria Math" pitchFamily="18" charset="0"/>
              </a:rPr>
              <a:t>m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matrix that has </a:t>
            </a:r>
            <a:r>
              <a:rPr lang="en-US" i="1" dirty="0" err="1" smtClean="0">
                <a:ea typeface="Cambria Math" pitchFamily="18" charset="0"/>
              </a:rPr>
              <a:t>a</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as its (</a:t>
            </a:r>
            <a:r>
              <a:rPr lang="en-US" i="1"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dirty="0" err="1" smtClean="0">
                <a:latin typeface="Cambria Math" pitchFamily="18" charset="0"/>
                <a:ea typeface="Cambria Math" pitchFamily="18" charset="0"/>
              </a:rPr>
              <a:t>th</a:t>
            </a:r>
            <a:r>
              <a:rPr lang="en-US" dirty="0" smtClean="0">
                <a:latin typeface="Cambria Math" pitchFamily="18" charset="0"/>
                <a:ea typeface="Cambria Math" pitchFamily="18" charset="0"/>
              </a:rPr>
              <a:t> element. In other words, </a:t>
            </a:r>
            <a:r>
              <a:rPr lang="en-US" b="1" dirty="0" smtClean="0"/>
              <a:t>A</a:t>
            </a:r>
            <a:r>
              <a:rPr lang="en-US" dirty="0" smtClean="0"/>
              <a:t> + </a:t>
            </a:r>
            <a:r>
              <a:rPr lang="en-US" b="1" dirty="0" smtClean="0"/>
              <a:t>B</a:t>
            </a:r>
            <a:r>
              <a:rPr lang="en-US" dirty="0" smtClean="0"/>
              <a:t> = [</a:t>
            </a:r>
            <a:r>
              <a:rPr lang="en-US" i="1" dirty="0" err="1" smtClean="0">
                <a:ea typeface="Cambria Math" pitchFamily="18" charset="0"/>
              </a:rPr>
              <a:t>a</a:t>
            </a:r>
            <a:r>
              <a:rPr lang="en-US" i="1" baseline="-25000" dirty="0" err="1" smtClean="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i="1" baseline="-25000" dirty="0" err="1" smtClean="0">
                <a:ea typeface="Cambria Math" pitchFamily="18" charset="0"/>
              </a:rPr>
              <a:t>ij</a:t>
            </a:r>
            <a:r>
              <a:rPr lang="en-US" dirty="0" smtClean="0">
                <a:latin typeface="Cambria Math" pitchFamily="18" charset="0"/>
                <a:ea typeface="Cambria Math" pitchFamily="18" charset="0"/>
              </a:rPr>
              <a:t>].</a:t>
            </a:r>
          </a:p>
          <a:p>
            <a:pPr>
              <a:buNone/>
            </a:pPr>
            <a:r>
              <a:rPr lang="en-US" b="1" dirty="0" smtClean="0">
                <a:ea typeface="Cambria Math" pitchFamily="18" charset="0"/>
              </a:rPr>
              <a:t>   Example</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Note that matrices of different sizes can not be added.</a:t>
            </a: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219200" y="4191000"/>
            <a:ext cx="6376035" cy="91249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7620000" y="2514600"/>
            <a:ext cx="155972" cy="153572"/>
          </a:xfrm>
          <a:prstGeom prst="rect">
            <a:avLst/>
          </a:prstGeom>
        </p:spPr>
      </p:pic>
      <p:pic>
        <p:nvPicPr>
          <p:cNvPr id="6" name="Picture 5" descr="addin_tmp.png"/>
          <p:cNvPicPr>
            <a:picLocks noChangeAspect="1"/>
          </p:cNvPicPr>
          <p:nvPr>
            <p:custDataLst>
              <p:tags r:id="rId3"/>
            </p:custDataLst>
          </p:nvPr>
        </p:nvPicPr>
        <p:blipFill>
          <a:blip r:embed="rId6" cstate="print"/>
          <a:stretch>
            <a:fillRect/>
          </a:stretch>
        </p:blipFill>
        <p:spPr>
          <a:xfrm>
            <a:off x="6858000" y="2133600"/>
            <a:ext cx="154781" cy="1524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359</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Consistent System Specifications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dirty="0" smtClean="0"/>
              <a:t>   </a:t>
            </a:r>
            <a:r>
              <a:rPr lang="en-US" b="1" dirty="0" smtClean="0"/>
              <a:t>Definition</a:t>
            </a:r>
            <a:r>
              <a:rPr lang="en-US" dirty="0" smtClean="0"/>
              <a:t>: A set of propositions is </a:t>
            </a:r>
            <a:r>
              <a:rPr lang="en-US" dirty="0" smtClean="0">
                <a:solidFill>
                  <a:srgbClr val="FF0000"/>
                </a:solidFill>
              </a:rPr>
              <a:t>consistent</a:t>
            </a:r>
            <a:r>
              <a:rPr lang="en-US" dirty="0" smtClean="0"/>
              <a:t> (</a:t>
            </a:r>
            <a:r>
              <a:rPr lang="en-US" dirty="0" err="1" smtClean="0"/>
              <a:t>cohérent</a:t>
            </a:r>
            <a:r>
              <a:rPr lang="en-US" dirty="0" smtClean="0"/>
              <a:t>) if it is possible to assign truth values to the proposition variables so that each proposition is true.</a:t>
            </a:r>
          </a:p>
          <a:p>
            <a:pPr>
              <a:buNone/>
            </a:pPr>
            <a:r>
              <a:rPr lang="en-US" dirty="0"/>
              <a:t>	</a:t>
            </a:r>
            <a:r>
              <a:rPr lang="en-US" dirty="0" smtClean="0"/>
              <a:t>In other words, there exists at least one universe where all the propositions are true.</a:t>
            </a:r>
          </a:p>
          <a:p>
            <a:pPr>
              <a:buNone/>
            </a:pPr>
            <a:endParaRPr lang="en-US" dirty="0" smtClean="0"/>
          </a:p>
          <a:p>
            <a:pPr>
              <a:buNone/>
            </a:pPr>
            <a:r>
              <a:rPr lang="en-US" b="1" dirty="0" smtClean="0"/>
              <a:t>   Exercise</a:t>
            </a:r>
            <a:r>
              <a:rPr lang="en-US" dirty="0" smtClean="0"/>
              <a:t>: Are these specifications consistent?</a:t>
            </a:r>
          </a:p>
          <a:p>
            <a:pPr lvl="1"/>
            <a:r>
              <a:rPr lang="en-US" sz="1800" dirty="0" smtClean="0"/>
              <a:t>“The diagnostic message is  stored in the buffer or it is retransmitted.”</a:t>
            </a:r>
          </a:p>
          <a:p>
            <a:pPr lvl="1"/>
            <a:r>
              <a:rPr lang="en-US" sz="1800" dirty="0" smtClean="0"/>
              <a:t>“The diagnostic message is not stored in the buffer.”</a:t>
            </a:r>
          </a:p>
          <a:p>
            <a:pPr lvl="1"/>
            <a:r>
              <a:rPr lang="en-US" sz="1800" dirty="0" smtClean="0"/>
              <a:t>“If the diagnostic message is stored in the buffer, then it is retransmitted.”</a:t>
            </a:r>
          </a:p>
          <a:p>
            <a:pPr>
              <a:buNone/>
            </a:pPr>
            <a:r>
              <a:rPr lang="en-US" sz="2000" b="1" dirty="0" smtClean="0"/>
              <a:t>    Solution</a:t>
            </a:r>
            <a:r>
              <a:rPr lang="en-US" sz="2000" dirty="0" smtClean="0"/>
              <a:t>: Let </a:t>
            </a:r>
            <a:r>
              <a:rPr lang="en-US" sz="2000" i="1" dirty="0" smtClean="0"/>
              <a:t>p</a:t>
            </a:r>
            <a:r>
              <a:rPr lang="en-US" sz="2000" dirty="0" smtClean="0"/>
              <a:t> denote “The diagnostic message is not stored in the buffer.” Let </a:t>
            </a:r>
            <a:r>
              <a:rPr lang="en-US" sz="2000" i="1" dirty="0" smtClean="0"/>
              <a:t>q</a:t>
            </a:r>
            <a:r>
              <a:rPr lang="en-US" sz="2000" dirty="0" smtClean="0"/>
              <a:t> denote “The diagnostic message is retransmitted” The specification can be written as:</a:t>
            </a:r>
            <a:r>
              <a:rPr lang="en-US" sz="2000" dirty="0" smtClean="0">
                <a:latin typeface="Cambria Math"/>
                <a:ea typeface="Cambria Math"/>
              </a:rPr>
              <a:t> </a:t>
            </a:r>
            <a:r>
              <a:rPr lang="en-US" sz="2000" i="1" dirty="0" smtClean="0">
                <a:latin typeface="Cambria Math"/>
                <a:ea typeface="Cambria Math"/>
              </a:rPr>
              <a:t>p</a:t>
            </a:r>
            <a:r>
              <a:rPr lang="en-US" sz="2000" dirty="0" smtClean="0">
                <a:latin typeface="Cambria Math"/>
                <a:ea typeface="Cambria Math"/>
              </a:rPr>
              <a:t> ∨ </a:t>
            </a:r>
            <a:r>
              <a:rPr lang="en-US" sz="2000" i="1" dirty="0" smtClean="0">
                <a:latin typeface="Cambria Math" pitchFamily="18" charset="0"/>
                <a:ea typeface="Cambria Math" pitchFamily="18" charset="0"/>
              </a:rPr>
              <a:t>q,</a:t>
            </a:r>
            <a:r>
              <a:rPr lang="en-US" sz="2000" dirty="0" smtClean="0"/>
              <a:t>  </a:t>
            </a:r>
            <a:r>
              <a:rPr lang="en-US" sz="2000" i="1" dirty="0" smtClean="0">
                <a:latin typeface="Cambria Math"/>
                <a:ea typeface="Cambria Math"/>
              </a:rPr>
              <a:t>p </a:t>
            </a:r>
            <a:r>
              <a:rPr lang="en-US" sz="2000" dirty="0" smtClean="0">
                <a:latin typeface="Cambria Math"/>
                <a:ea typeface="Cambria Math"/>
              </a:rPr>
              <a:t>→</a:t>
            </a:r>
            <a:r>
              <a:rPr lang="en-US" sz="2000" i="1" dirty="0" smtClean="0">
                <a:latin typeface="Cambria Math"/>
                <a:ea typeface="Cambria Math"/>
              </a:rPr>
              <a:t> q</a:t>
            </a:r>
            <a:r>
              <a:rPr lang="en-US" sz="2000" dirty="0" smtClean="0">
                <a:latin typeface="Cambria Math"/>
                <a:ea typeface="Cambria Math"/>
              </a:rPr>
              <a:t>,  ¬</a:t>
            </a:r>
            <a:r>
              <a:rPr lang="en-US" sz="2000" i="1" dirty="0" smtClean="0">
                <a:latin typeface="Cambria Math" pitchFamily="18" charset="0"/>
                <a:ea typeface="Cambria Math" pitchFamily="18" charset="0"/>
              </a:rPr>
              <a:t>p</a:t>
            </a:r>
            <a:r>
              <a:rPr lang="en-US" sz="2000" dirty="0" smtClean="0"/>
              <a:t>.   When </a:t>
            </a:r>
            <a:r>
              <a:rPr lang="en-US" sz="2000" i="1" dirty="0" smtClean="0"/>
              <a:t>p</a:t>
            </a:r>
            <a:r>
              <a:rPr lang="en-US" sz="2000" dirty="0" smtClean="0"/>
              <a:t> is false and </a:t>
            </a:r>
            <a:r>
              <a:rPr lang="en-US" sz="2000" i="1" dirty="0" smtClean="0"/>
              <a:t>q</a:t>
            </a:r>
            <a:r>
              <a:rPr lang="en-US" sz="2000" dirty="0" smtClean="0"/>
              <a:t> is true all three statements are true. So the specification is consistent.</a:t>
            </a:r>
            <a:endParaRPr lang="en-US" dirty="0" smtClean="0"/>
          </a:p>
          <a:p>
            <a:pPr lvl="1"/>
            <a:r>
              <a:rPr lang="en-US" sz="1800" dirty="0" smtClean="0"/>
              <a:t>What if “The diagnostic message is not retransmitted” is added.</a:t>
            </a:r>
          </a:p>
          <a:p>
            <a:pPr lvl="1">
              <a:buNone/>
            </a:pPr>
            <a:r>
              <a:rPr lang="en-US" sz="1800" dirty="0" smtClean="0"/>
              <a:t>     </a:t>
            </a:r>
            <a:r>
              <a:rPr lang="en-US" sz="1800" b="1" dirty="0" smtClean="0"/>
              <a:t>Solution</a:t>
            </a:r>
            <a:r>
              <a:rPr lang="en-US" sz="1800" dirty="0" smtClean="0"/>
              <a:t>: Now we are adding </a:t>
            </a:r>
            <a:r>
              <a:rPr lang="en-US" sz="1800" dirty="0" smtClean="0">
                <a:latin typeface="Cambria Math"/>
                <a:ea typeface="Cambria Math"/>
              </a:rPr>
              <a:t>¬</a:t>
            </a:r>
            <a:r>
              <a:rPr lang="en-US" sz="1800" i="1" dirty="0" smtClean="0">
                <a:latin typeface="Cambria Math" pitchFamily="18" charset="0"/>
                <a:ea typeface="Cambria Math" pitchFamily="18" charset="0"/>
              </a:rPr>
              <a:t>q</a:t>
            </a:r>
            <a:r>
              <a:rPr lang="en-US" sz="1800" dirty="0" smtClean="0"/>
              <a:t> and there is no satisfying assignment. So the specification is not consistent. </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9CA217EF-0505-4C33-BB20-8A8DF2039023}" type="slidenum">
              <a:rPr lang="en-US" smtClean="0"/>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Multiplication</a:t>
            </a:r>
            <a:endParaRPr lang="en-US" dirty="0"/>
          </a:p>
        </p:txBody>
      </p:sp>
      <p:sp>
        <p:nvSpPr>
          <p:cNvPr id="3" name="Content Placeholder 2"/>
          <p:cNvSpPr>
            <a:spLocks noGrp="1"/>
          </p:cNvSpPr>
          <p:nvPr>
            <p:ph idx="1"/>
          </p:nvPr>
        </p:nvSpPr>
        <p:spPr/>
        <p:txBody>
          <a:bodyPr>
            <a:normAutofit lnSpcReduction="10000"/>
          </a:bodyPr>
          <a:lstStyle/>
          <a:p>
            <a:pPr>
              <a:buNone/>
            </a:pPr>
            <a:r>
              <a:rPr lang="en-US" sz="2400" b="1" dirty="0" smtClean="0"/>
              <a:t>    Definition</a:t>
            </a:r>
            <a:r>
              <a:rPr lang="en-US" sz="2400" dirty="0" smtClean="0"/>
              <a:t>: Let </a:t>
            </a:r>
            <a:r>
              <a:rPr lang="en-US" sz="2400" b="1" dirty="0" smtClean="0">
                <a:ea typeface="Cambria Math" pitchFamily="18" charset="0"/>
              </a:rPr>
              <a:t>A</a:t>
            </a:r>
            <a:r>
              <a:rPr lang="en-US" sz="2400" dirty="0" smtClean="0">
                <a:latin typeface="Cambria Math" pitchFamily="18" charset="0"/>
                <a:ea typeface="Cambria Math" pitchFamily="18" charset="0"/>
              </a:rPr>
              <a:t> </a:t>
            </a:r>
            <a:r>
              <a:rPr lang="en-US" sz="2400" dirty="0" smtClean="0"/>
              <a:t>be an </a:t>
            </a:r>
            <a:r>
              <a:rPr lang="en-US" sz="2400" i="1" dirty="0" smtClean="0">
                <a:latin typeface="Cambria Math" pitchFamily="18" charset="0"/>
                <a:ea typeface="Cambria Math" pitchFamily="18" charset="0"/>
              </a:rPr>
              <a:t>n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k</a:t>
            </a:r>
            <a:r>
              <a:rPr lang="en-US" sz="2400" i="1" dirty="0" smtClean="0">
                <a:latin typeface="Cambria Math" pitchFamily="18" charset="0"/>
                <a:ea typeface="Cambria Math" pitchFamily="18" charset="0"/>
              </a:rPr>
              <a:t> </a:t>
            </a:r>
            <a:r>
              <a:rPr lang="en-US" sz="2400" dirty="0" smtClean="0"/>
              <a:t>matrix and </a:t>
            </a:r>
            <a:r>
              <a:rPr lang="en-US" sz="2400" b="1" dirty="0" smtClean="0"/>
              <a:t>B </a:t>
            </a:r>
            <a:r>
              <a:rPr lang="en-US" sz="2400" dirty="0" smtClean="0"/>
              <a:t>be a </a:t>
            </a:r>
            <a:r>
              <a:rPr lang="en-US" sz="2400" i="1" dirty="0" smtClean="0">
                <a:latin typeface="Cambria Math" pitchFamily="18" charset="0"/>
                <a:ea typeface="Cambria Math" pitchFamily="18" charset="0"/>
              </a:rPr>
              <a:t>k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a:t>
            </a:r>
            <a:r>
              <a:rPr lang="en-US" sz="2400" dirty="0" smtClean="0"/>
              <a:t>. The </a:t>
            </a:r>
            <a:r>
              <a:rPr lang="en-US" sz="2400" i="1" dirty="0" smtClean="0"/>
              <a:t>product</a:t>
            </a:r>
            <a:r>
              <a:rPr lang="en-US" sz="2400" dirty="0" smtClean="0"/>
              <a:t> of </a:t>
            </a:r>
            <a:r>
              <a:rPr lang="en-US" sz="2400" b="1" dirty="0" smtClean="0"/>
              <a:t>A</a:t>
            </a:r>
            <a:r>
              <a:rPr lang="en-US" sz="2400" dirty="0" smtClean="0"/>
              <a:t> and </a:t>
            </a:r>
            <a:r>
              <a:rPr lang="en-US" sz="2400" b="1" dirty="0" smtClean="0"/>
              <a:t>B</a:t>
            </a:r>
            <a:r>
              <a:rPr lang="en-US" sz="2400" dirty="0" smtClean="0"/>
              <a:t>, denoted by </a:t>
            </a:r>
            <a:r>
              <a:rPr lang="en-US" sz="2400" b="1" dirty="0" smtClean="0"/>
              <a:t>AB</a:t>
            </a:r>
            <a:r>
              <a:rPr lang="en-US" sz="2400" dirty="0" smtClean="0"/>
              <a:t>, is the        </a:t>
            </a:r>
            <a:r>
              <a:rPr lang="en-US" sz="2400" i="1" dirty="0" smtClean="0">
                <a:latin typeface="Cambria Math" pitchFamily="18" charset="0"/>
                <a:ea typeface="Cambria Math" pitchFamily="18" charset="0"/>
              </a:rPr>
              <a:t>m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 that has its (</a:t>
            </a:r>
            <a:r>
              <a:rPr lang="en-US" sz="2400" i="1" dirty="0" err="1" smtClean="0">
                <a:ea typeface="Cambria Math" pitchFamily="18" charset="0"/>
              </a:rPr>
              <a:t>i,j</a:t>
            </a:r>
            <a:r>
              <a:rPr lang="en-US" sz="2400" dirty="0" smtClean="0">
                <a:latin typeface="Cambria Math" pitchFamily="18" charset="0"/>
                <a:ea typeface="Cambria Math" pitchFamily="18" charset="0"/>
              </a:rPr>
              <a:t>)</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element equal to the sum of the products of the corresponding </a:t>
            </a:r>
            <a:r>
              <a:rPr lang="en-US" sz="2400" dirty="0" err="1" smtClean="0">
                <a:latin typeface="Cambria Math" pitchFamily="18" charset="0"/>
                <a:ea typeface="Cambria Math" pitchFamily="18" charset="0"/>
              </a:rPr>
              <a:t>elments</a:t>
            </a:r>
            <a:r>
              <a:rPr lang="en-US" sz="2400" dirty="0" smtClean="0">
                <a:latin typeface="Cambria Math" pitchFamily="18" charset="0"/>
                <a:ea typeface="Cambria Math" pitchFamily="18" charset="0"/>
              </a:rPr>
              <a:t> from the </a:t>
            </a:r>
            <a:r>
              <a:rPr lang="en-US" sz="2400" i="1" dirty="0" err="1" smtClean="0">
                <a:ea typeface="Cambria Math" pitchFamily="18" charset="0"/>
              </a:rPr>
              <a:t>i</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row of </a:t>
            </a:r>
            <a:r>
              <a:rPr lang="en-US" sz="2400" b="1" dirty="0" smtClean="0">
                <a:latin typeface="Cambria Math" pitchFamily="18" charset="0"/>
                <a:ea typeface="Cambria Math" pitchFamily="18" charset="0"/>
              </a:rPr>
              <a:t>A</a:t>
            </a:r>
            <a:r>
              <a:rPr lang="en-US" sz="2400" dirty="0" smtClean="0">
                <a:latin typeface="Cambria Math" pitchFamily="18" charset="0"/>
                <a:ea typeface="Cambria Math" pitchFamily="18" charset="0"/>
              </a:rPr>
              <a:t> and the </a:t>
            </a:r>
            <a:r>
              <a:rPr lang="en-US" sz="2400" i="1" dirty="0" err="1" smtClean="0">
                <a:ea typeface="Cambria Math" pitchFamily="18" charset="0"/>
              </a:rPr>
              <a:t>j</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column of </a:t>
            </a:r>
            <a:r>
              <a:rPr lang="en-US" sz="2400" b="1" dirty="0" smtClean="0">
                <a:latin typeface="Cambria Math" pitchFamily="18" charset="0"/>
                <a:ea typeface="Cambria Math" pitchFamily="18" charset="0"/>
              </a:rPr>
              <a:t>B</a:t>
            </a:r>
            <a:r>
              <a:rPr lang="en-US" sz="2400" dirty="0" smtClean="0">
                <a:latin typeface="Cambria Math" pitchFamily="18" charset="0"/>
                <a:ea typeface="Cambria Math" pitchFamily="18" charset="0"/>
              </a:rPr>
              <a:t>. In other words,  if </a:t>
            </a:r>
            <a:r>
              <a:rPr lang="en-US" sz="2400" b="1" dirty="0" smtClean="0"/>
              <a:t>AB</a:t>
            </a:r>
            <a:r>
              <a:rPr lang="en-US" sz="2400" dirty="0" smtClean="0"/>
              <a:t> = [</a:t>
            </a:r>
            <a:r>
              <a:rPr lang="en-US" sz="2400" i="1" dirty="0" err="1" smtClean="0">
                <a:ea typeface="Cambria Math" pitchFamily="18" charset="0"/>
              </a:rPr>
              <a:t>c</a:t>
            </a:r>
            <a:r>
              <a:rPr lang="en-US" sz="2400" i="1" baseline="-25000" dirty="0" err="1" smtClean="0">
                <a:ea typeface="Cambria Math" pitchFamily="18" charset="0"/>
              </a:rPr>
              <a:t>ij</a:t>
            </a:r>
            <a:r>
              <a:rPr lang="en-US" sz="2400" dirty="0" smtClean="0">
                <a:latin typeface="Cambria Math" pitchFamily="18" charset="0"/>
                <a:ea typeface="Cambria Math" pitchFamily="18" charset="0"/>
              </a:rPr>
              <a:t>] then </a:t>
            </a:r>
            <a:r>
              <a:rPr lang="en-US" sz="2400" i="1" dirty="0" err="1" smtClean="0">
                <a:latin typeface="Constantia" pitchFamily="18" charset="0"/>
                <a:ea typeface="Cambria Math" pitchFamily="18" charset="0"/>
              </a:rPr>
              <a:t>c</a:t>
            </a:r>
            <a:r>
              <a:rPr lang="en-US" sz="2400" i="1" baseline="-25000" dirty="0" err="1" smtClean="0">
                <a:latin typeface="Constantia" pitchFamily="18" charset="0"/>
                <a:ea typeface="Cambria Math" pitchFamily="18" charset="0"/>
              </a:rPr>
              <a:t>ij</a:t>
            </a:r>
            <a:r>
              <a:rPr lang="en-US" sz="2400" baseline="-25000" dirty="0" smtClean="0">
                <a:latin typeface="Cambria Math" pitchFamily="18" charset="0"/>
                <a:ea typeface="Cambria Math" pitchFamily="18" charset="0"/>
              </a:rPr>
              <a:t>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1</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1j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2</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 + … +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kj</a:t>
            </a:r>
            <a:r>
              <a:rPr lang="en-US" sz="2400" i="1" dirty="0" smtClean="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a:t>
            </a:r>
          </a:p>
          <a:p>
            <a:pPr>
              <a:buNone/>
            </a:pPr>
            <a:r>
              <a:rPr lang="en-US" sz="2400" b="1" dirty="0" smtClean="0">
                <a:ea typeface="Cambria Math" pitchFamily="18" charset="0"/>
              </a:rPr>
              <a:t>    Example</a:t>
            </a:r>
            <a:r>
              <a:rPr lang="en-US" sz="2400" dirty="0" smtClean="0">
                <a:latin typeface="Cambria Math" pitchFamily="18" charset="0"/>
                <a:ea typeface="Cambria Math" pitchFamily="18" charset="0"/>
              </a:rPr>
              <a:t>:</a:t>
            </a:r>
          </a:p>
          <a:p>
            <a:pPr>
              <a:buNone/>
            </a:pPr>
            <a:endParaRPr lang="en-US" sz="2400" dirty="0" smtClean="0">
              <a:latin typeface="Cambria Math" pitchFamily="18" charset="0"/>
              <a:ea typeface="Cambria Math" pitchFamily="18" charset="0"/>
            </a:endParaRPr>
          </a:p>
          <a:p>
            <a:pPr>
              <a:buNone/>
            </a:pPr>
            <a:endParaRPr lang="en-US" sz="2400" dirty="0" smtClean="0">
              <a:latin typeface="Cambria Math" pitchFamily="18" charset="0"/>
              <a:ea typeface="Cambria Math" pitchFamily="18" charset="0"/>
            </a:endParaRPr>
          </a:p>
          <a:p>
            <a:pPr>
              <a:buNone/>
            </a:pPr>
            <a:r>
              <a:rPr lang="en-US" sz="2400" dirty="0" smtClean="0">
                <a:latin typeface="Cambria Math" pitchFamily="18" charset="0"/>
                <a:ea typeface="Cambria Math" pitchFamily="18" charset="0"/>
              </a:rPr>
              <a:t>    The product of two matrices is undefined when the number of columns in the first matrix is not the same as the number of rows in the second</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2438400" y="4191000"/>
            <a:ext cx="3263265" cy="91154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4343400" y="2057400"/>
            <a:ext cx="154781" cy="152400"/>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7391400" y="2057400"/>
            <a:ext cx="154781" cy="152400"/>
          </a:xfrm>
          <a:prstGeom prst="rect">
            <a:avLst/>
          </a:prstGeom>
        </p:spPr>
      </p:pic>
      <p:pic>
        <p:nvPicPr>
          <p:cNvPr id="8" name="Picture 7" descr="addin_tmp.png"/>
          <p:cNvPicPr>
            <a:picLocks noChangeAspect="1"/>
          </p:cNvPicPr>
          <p:nvPr>
            <p:custDataLst>
              <p:tags r:id="rId4"/>
            </p:custDataLst>
          </p:nvPr>
        </p:nvPicPr>
        <p:blipFill>
          <a:blip r:embed="rId7" cstate="print"/>
          <a:stretch>
            <a:fillRect/>
          </a:stretch>
        </p:blipFill>
        <p:spPr>
          <a:xfrm>
            <a:off x="1143000" y="2743200"/>
            <a:ext cx="154781" cy="1524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360</a:t>
            </a:fld>
            <a:endParaRPr lang="en-US"/>
          </a:p>
        </p:txBody>
      </p: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Illustration of Matrix Multiplication </a:t>
            </a:r>
            <a:endParaRPr lang="en-US" dirty="0"/>
          </a:p>
        </p:txBody>
      </p:sp>
      <p:sp>
        <p:nvSpPr>
          <p:cNvPr id="3" name="Content Placeholder 2"/>
          <p:cNvSpPr>
            <a:spLocks noGrp="1"/>
          </p:cNvSpPr>
          <p:nvPr>
            <p:ph idx="1"/>
          </p:nvPr>
        </p:nvSpPr>
        <p:spPr/>
        <p:txBody>
          <a:bodyPr/>
          <a:lstStyle/>
          <a:p>
            <a:r>
              <a:rPr lang="en-US" dirty="0" smtClean="0"/>
              <a:t>The Product of </a:t>
            </a:r>
            <a:r>
              <a:rPr lang="en-US" sz="2800" b="1" dirty="0" smtClean="0"/>
              <a:t>A</a:t>
            </a:r>
            <a:r>
              <a:rPr lang="en-US" sz="2800" dirty="0" smtClean="0"/>
              <a:t> = [</a:t>
            </a:r>
            <a:r>
              <a:rPr lang="en-US" sz="2800" dirty="0" err="1" smtClean="0">
                <a:latin typeface="Cambria Math" pitchFamily="18" charset="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dirty="0" err="1" smtClean="0">
                <a:latin typeface="Cambria Math" pitchFamily="18" charset="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143000" y="2514601"/>
            <a:ext cx="2658904" cy="1823085"/>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114800" y="2667001"/>
            <a:ext cx="3307556" cy="1140143"/>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3810000" y="4419600"/>
            <a:ext cx="2768918" cy="1367314"/>
          </a:xfrm>
          <a:prstGeom prst="rect">
            <a:avLst/>
          </a:prstGeom>
        </p:spPr>
      </p:pic>
      <p:pic>
        <p:nvPicPr>
          <p:cNvPr id="8" name="Picture 7" descr="addin_tmp.png"/>
          <p:cNvPicPr>
            <a:picLocks noChangeAspect="1"/>
          </p:cNvPicPr>
          <p:nvPr>
            <p:custDataLst>
              <p:tags r:id="rId4"/>
            </p:custDataLst>
          </p:nvPr>
        </p:nvPicPr>
        <p:blipFill>
          <a:blip r:embed="rId9" cstate="print"/>
          <a:stretch>
            <a:fillRect/>
          </a:stretch>
        </p:blipFill>
        <p:spPr>
          <a:xfrm>
            <a:off x="1143000" y="6019800"/>
            <a:ext cx="3737610" cy="25146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361</a:t>
            </a:fld>
            <a:endParaRPr lang="en-US"/>
          </a:p>
        </p:txBody>
      </p:sp>
    </p:spTree>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Matrix Multiplication is not Commutative</a:t>
            </a:r>
            <a:endParaRPr lang="en-US" sz="4000" dirty="0"/>
          </a:p>
        </p:txBody>
      </p:sp>
      <p:sp>
        <p:nvSpPr>
          <p:cNvPr id="3" name="Content Placeholder 2"/>
          <p:cNvSpPr>
            <a:spLocks noGrp="1"/>
          </p:cNvSpPr>
          <p:nvPr>
            <p:ph idx="1"/>
          </p:nvPr>
        </p:nvSpPr>
        <p:spPr/>
        <p:txBody>
          <a:bodyPr/>
          <a:lstStyle/>
          <a:p>
            <a:pPr>
              <a:buNone/>
            </a:pPr>
            <a:r>
              <a:rPr lang="en-US" dirty="0" smtClean="0"/>
              <a:t>   </a:t>
            </a:r>
            <a:r>
              <a:rPr lang="en-US" b="1" dirty="0" smtClean="0"/>
              <a:t>Example</a:t>
            </a:r>
            <a:r>
              <a:rPr lang="en-US" dirty="0" smtClean="0"/>
              <a:t>: Let</a:t>
            </a:r>
          </a:p>
          <a:p>
            <a:pPr>
              <a:buNone/>
            </a:pPr>
            <a:endParaRPr lang="en-US" dirty="0" smtClean="0"/>
          </a:p>
          <a:p>
            <a:pPr>
              <a:buNone/>
            </a:pPr>
            <a:r>
              <a:rPr lang="en-US" dirty="0" smtClean="0"/>
              <a:t>    Does </a:t>
            </a:r>
            <a:r>
              <a:rPr lang="en-US" b="1" dirty="0" smtClean="0"/>
              <a:t>AB</a:t>
            </a:r>
            <a:r>
              <a:rPr lang="en-US" dirty="0" smtClean="0"/>
              <a:t> = </a:t>
            </a:r>
            <a:r>
              <a:rPr lang="en-US" b="1" dirty="0" smtClean="0"/>
              <a:t>BA</a:t>
            </a:r>
            <a:r>
              <a:rPr lang="en-US" dirty="0" smtClean="0"/>
              <a:t>?</a:t>
            </a:r>
            <a:endParaRPr lang="en-US" b="1" dirty="0" smtClean="0"/>
          </a:p>
          <a:p>
            <a:pPr>
              <a:buNone/>
            </a:pPr>
            <a:r>
              <a:rPr lang="en-US" b="1" dirty="0" smtClean="0"/>
              <a:t>    Solution:</a:t>
            </a:r>
          </a:p>
          <a:p>
            <a:pPr>
              <a:buNone/>
            </a:pPr>
            <a:r>
              <a:rPr lang="en-US" b="1" dirty="0" smtClean="0"/>
              <a:t>      </a:t>
            </a:r>
          </a:p>
          <a:p>
            <a:pPr>
              <a:buNone/>
            </a:pPr>
            <a:endParaRPr lang="en-US" b="1" dirty="0" smtClean="0"/>
          </a:p>
          <a:p>
            <a:pPr>
              <a:buNone/>
            </a:pPr>
            <a:endParaRPr lang="en-US" b="1" dirty="0" smtClean="0"/>
          </a:p>
          <a:p>
            <a:pPr>
              <a:buNone/>
            </a:pPr>
            <a:r>
              <a:rPr lang="en-US" b="1" dirty="0" smtClean="0"/>
              <a:t>         AB</a:t>
            </a:r>
            <a:r>
              <a:rPr lang="en-US" dirty="0" smtClean="0"/>
              <a:t> </a:t>
            </a:r>
            <a:r>
              <a:rPr lang="en-US" dirty="0" smtClean="0">
                <a:latin typeface="Cambria Math" pitchFamily="18" charset="0"/>
                <a:ea typeface="Cambria Math" pitchFamily="18" charset="0"/>
              </a:rPr>
              <a:t>≠</a:t>
            </a:r>
            <a:r>
              <a:rPr lang="en-US" dirty="0" smtClean="0"/>
              <a:t> </a:t>
            </a:r>
            <a:r>
              <a:rPr lang="en-US" b="1" dirty="0" smtClean="0"/>
              <a:t>BA</a:t>
            </a: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3048000" y="2209800"/>
            <a:ext cx="1512570" cy="609600"/>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5638800" y="2133600"/>
            <a:ext cx="1497330" cy="609600"/>
          </a:xfrm>
          <a:prstGeom prst="rect">
            <a:avLst/>
          </a:prstGeom>
        </p:spPr>
      </p:pic>
      <p:pic>
        <p:nvPicPr>
          <p:cNvPr id="9" name="Picture 8" descr="addin_tmp.png"/>
          <p:cNvPicPr>
            <a:picLocks noChangeAspect="1"/>
          </p:cNvPicPr>
          <p:nvPr>
            <p:custDataLst>
              <p:tags r:id="rId3"/>
            </p:custDataLst>
          </p:nvPr>
        </p:nvPicPr>
        <p:blipFill>
          <a:blip r:embed="rId8" cstate="print"/>
          <a:stretch>
            <a:fillRect/>
          </a:stretch>
        </p:blipFill>
        <p:spPr>
          <a:xfrm>
            <a:off x="3276600" y="4114800"/>
            <a:ext cx="1718310" cy="6096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715000" y="4114800"/>
            <a:ext cx="1718310" cy="6096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362</a:t>
            </a:fld>
            <a:endParaRPr lang="en-US"/>
          </a:p>
        </p:txBody>
      </p:sp>
    </p:spTree>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Identity Matrix and Powers of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identity matrix of order n </a:t>
            </a:r>
            <a:r>
              <a:rPr lang="en-US" dirty="0" smtClean="0"/>
              <a:t>is the </a:t>
            </a:r>
            <a:r>
              <a:rPr lang="en-US" i="1" dirty="0" smtClean="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a:t>
            </a:r>
            <a:r>
              <a:rPr lang="en-US" b="1" dirty="0" smtClean="0"/>
              <a:t>I</a:t>
            </a:r>
            <a:r>
              <a:rPr lang="en-US" i="1" baseline="-25000" dirty="0" smtClean="0"/>
              <a:t>n</a:t>
            </a:r>
            <a:r>
              <a:rPr lang="en-US" baseline="-25000" dirty="0" smtClean="0"/>
              <a:t> </a:t>
            </a:r>
            <a:r>
              <a:rPr lang="en-US" dirty="0" smtClean="0"/>
              <a:t> =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dirty="0" smtClean="0"/>
              <a:t>], where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1 if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and </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0 if </a:t>
            </a:r>
            <a:r>
              <a:rPr lang="en-US" i="1" dirty="0" err="1" smtClean="0">
                <a:ea typeface="Cambria Math" pitchFamily="18" charset="0"/>
                <a:sym typeface="Symbol"/>
              </a:rPr>
              <a:t>i</a:t>
            </a:r>
            <a:r>
              <a:rPr lang="en-US" dirty="0" err="1" smtClean="0">
                <a:latin typeface="Cambria Math"/>
                <a:ea typeface="Cambria Math"/>
                <a:sym typeface="Symbol"/>
              </a:rPr>
              <a:t>≠</a:t>
            </a:r>
            <a:r>
              <a:rPr lang="en-US" i="1" dirty="0" err="1" smtClean="0">
                <a:ea typeface="Cambria Math"/>
                <a:sym typeface="Symbol"/>
              </a:rPr>
              <a:t>j</a:t>
            </a:r>
            <a:r>
              <a:rPr lang="en-US" dirty="0" smtClean="0">
                <a:latin typeface="Cambria Math"/>
                <a:ea typeface="Cambria Math"/>
                <a:sym typeface="Symbol"/>
              </a:rPr>
              <a:t>.</a:t>
            </a:r>
          </a:p>
          <a:p>
            <a:endParaRPr lang="en-US" dirty="0" smtClean="0">
              <a:latin typeface="Cambria Math"/>
              <a:ea typeface="Cambria Math"/>
              <a:sym typeface="Symbol"/>
            </a:endParaRPr>
          </a:p>
          <a:p>
            <a:pPr>
              <a:buNone/>
            </a:pPr>
            <a:r>
              <a:rPr lang="en-US" b="1" dirty="0" smtClean="0">
                <a:ea typeface="Cambria Math"/>
                <a:sym typeface="Symbol"/>
              </a:rPr>
              <a:t>                                                              </a:t>
            </a:r>
            <a:r>
              <a:rPr lang="en-US" b="1" dirty="0" err="1" smtClean="0">
                <a:ea typeface="Cambria Math"/>
                <a:sym typeface="Symbol"/>
              </a:rPr>
              <a:t>A</a:t>
            </a:r>
            <a:r>
              <a:rPr lang="en-US" b="1" dirty="0" err="1" smtClean="0"/>
              <a:t>I</a:t>
            </a:r>
            <a:r>
              <a:rPr lang="en-US" i="1" baseline="-25000" dirty="0" err="1" smtClean="0"/>
              <a:t>n</a:t>
            </a:r>
            <a:r>
              <a:rPr lang="en-US" baseline="-25000" dirty="0" smtClean="0"/>
              <a:t> </a:t>
            </a:r>
            <a:r>
              <a:rPr lang="en-US" dirty="0" smtClean="0"/>
              <a:t> = </a:t>
            </a:r>
            <a:r>
              <a:rPr lang="en-US" b="1" dirty="0" err="1" smtClean="0"/>
              <a:t>I</a:t>
            </a:r>
            <a:r>
              <a:rPr lang="en-US" i="1" baseline="-25000" dirty="0" err="1" smtClean="0"/>
              <a:t>m</a:t>
            </a:r>
            <a:r>
              <a:rPr lang="en-US" b="1" dirty="0" err="1" smtClean="0">
                <a:latin typeface="Cambria Math"/>
                <a:ea typeface="Cambria Math"/>
                <a:sym typeface="Symbol"/>
              </a:rPr>
              <a:t>A</a:t>
            </a:r>
            <a:r>
              <a:rPr lang="en-US" b="1" dirty="0" smtClean="0">
                <a:latin typeface="Cambria Math"/>
                <a:ea typeface="Cambria Math"/>
                <a:sym typeface="Symbol"/>
              </a:rPr>
              <a:t> = </a:t>
            </a:r>
            <a:r>
              <a:rPr lang="en-US" b="1" dirty="0" smtClean="0">
                <a:ea typeface="Cambria Math"/>
                <a:sym typeface="Symbol"/>
              </a:rPr>
              <a:t>A</a:t>
            </a:r>
            <a:r>
              <a:rPr lang="en-US" b="1" dirty="0" smtClean="0">
                <a:latin typeface="Cambria Math"/>
                <a:ea typeface="Cambria Math"/>
                <a:sym typeface="Symbol"/>
              </a:rPr>
              <a:t> </a:t>
            </a:r>
          </a:p>
          <a:p>
            <a:pPr>
              <a:buNone/>
            </a:pPr>
            <a:r>
              <a:rPr lang="en-US" dirty="0" smtClean="0">
                <a:latin typeface="Cambria Math"/>
                <a:ea typeface="Cambria Math"/>
                <a:sym typeface="Symbol"/>
              </a:rPr>
              <a:t>                                                    when </a:t>
            </a:r>
            <a:r>
              <a:rPr lang="en-US" b="1" dirty="0" smtClean="0">
                <a:ea typeface="Cambria Math"/>
                <a:sym typeface="Symbol"/>
              </a:rPr>
              <a:t>A</a:t>
            </a:r>
            <a:r>
              <a:rPr lang="en-US" dirty="0" smtClean="0">
                <a:latin typeface="Cambria Math"/>
                <a:ea typeface="Cambria Math"/>
                <a:sym typeface="Symbol"/>
              </a:rPr>
              <a:t> is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a:t>
            </a:r>
          </a:p>
          <a:p>
            <a:endParaRPr lang="en-US" dirty="0" smtClean="0">
              <a:latin typeface="Cambria Math"/>
              <a:ea typeface="Cambria Math"/>
              <a:sym typeface="Symbol"/>
            </a:endParaRPr>
          </a:p>
          <a:p>
            <a:pPr>
              <a:buNone/>
            </a:pPr>
            <a:r>
              <a:rPr lang="en-US" dirty="0" smtClean="0">
                <a:latin typeface="Cambria Math"/>
                <a:ea typeface="Cambria Math"/>
                <a:sym typeface="Symbol"/>
              </a:rPr>
              <a:t>   Powers of square matrices can be defined. When A is an </a:t>
            </a:r>
            <a:r>
              <a:rPr lang="en-US" i="1" dirty="0" smtClean="0">
                <a:ea typeface="Cambria Math" pitchFamily="18" charset="0"/>
                <a:sym typeface="Symbol"/>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we have:</a:t>
            </a:r>
            <a:endParaRPr lang="en-US" dirty="0" smtClean="0">
              <a:latin typeface="Cambria Math"/>
              <a:ea typeface="Cambria Math"/>
              <a:sym typeface="Symbol"/>
            </a:endParaRPr>
          </a:p>
          <a:p>
            <a:pPr>
              <a:buNone/>
            </a:pPr>
            <a:r>
              <a:rPr lang="en-US" dirty="0" smtClean="0">
                <a:latin typeface="Cambria Math"/>
                <a:ea typeface="Cambria Math"/>
                <a:sym typeface="Symbol"/>
              </a:rPr>
              <a:t>            </a:t>
            </a:r>
            <a:r>
              <a:rPr lang="en-US" b="1" dirty="0" smtClean="0">
                <a:ea typeface="Cambria Math"/>
                <a:sym typeface="Symbol"/>
              </a:rPr>
              <a:t>A</a:t>
            </a:r>
            <a:r>
              <a:rPr lang="en-US" baseline="30000" dirty="0" smtClean="0">
                <a:latin typeface="Cambria Math"/>
                <a:ea typeface="Cambria Math"/>
                <a:sym typeface="Symbol"/>
              </a:rPr>
              <a:t>0  </a:t>
            </a:r>
            <a:r>
              <a:rPr lang="en-US" dirty="0" smtClean="0">
                <a:latin typeface="Cambria Math"/>
                <a:ea typeface="Cambria Math"/>
                <a:sym typeface="Symbol"/>
              </a:rPr>
              <a:t>= </a:t>
            </a:r>
            <a:r>
              <a:rPr lang="en-US" b="1" dirty="0" smtClean="0"/>
              <a:t>I</a:t>
            </a:r>
            <a:r>
              <a:rPr lang="en-US" i="1" baseline="-25000" dirty="0" smtClean="0"/>
              <a:t>n</a:t>
            </a:r>
            <a:r>
              <a:rPr lang="en-US" baseline="-25000" dirty="0" smtClean="0"/>
              <a:t>         </a:t>
            </a:r>
            <a:r>
              <a:rPr lang="en-US" b="1" dirty="0" err="1" smtClean="0">
                <a:ea typeface="Cambria Math"/>
                <a:sym typeface="Symbol"/>
              </a:rPr>
              <a:t>A</a:t>
            </a:r>
            <a:r>
              <a:rPr lang="en-US" i="1" baseline="30000" dirty="0" err="1" smtClean="0">
                <a:ea typeface="Cambria Math"/>
                <a:sym typeface="Symbol"/>
              </a:rPr>
              <a:t>r</a:t>
            </a:r>
            <a:r>
              <a:rPr lang="en-US" dirty="0" smtClean="0">
                <a:latin typeface="Cambria Math"/>
                <a:ea typeface="Cambria Math"/>
                <a:sym typeface="Symbol"/>
              </a:rPr>
              <a:t> = </a:t>
            </a:r>
            <a:r>
              <a:rPr lang="en-US" b="1" dirty="0" smtClean="0">
                <a:ea typeface="Cambria Math"/>
                <a:sym typeface="Symbol"/>
              </a:rPr>
              <a:t>AAA</a:t>
            </a:r>
            <a:r>
              <a:rPr lang="en-US" dirty="0" smtClean="0">
                <a:ea typeface="Cambria Math"/>
                <a:sym typeface="Symbol"/>
              </a:rPr>
              <a:t>∙∙∙</a:t>
            </a:r>
            <a:r>
              <a:rPr lang="en-US" b="1" dirty="0" smtClean="0">
                <a:ea typeface="Cambria Math"/>
                <a:sym typeface="Symbol"/>
              </a:rPr>
              <a:t>A</a:t>
            </a:r>
            <a:endParaRPr lang="en-US" b="1" dirty="0" smtClean="0"/>
          </a:p>
          <a:p>
            <a:endParaRPr lang="en-US" dirty="0" smtClean="0">
              <a:latin typeface="Cambria Math"/>
              <a:ea typeface="Cambria Math"/>
              <a:sym typeface="Symbol"/>
            </a:endParaRPr>
          </a:p>
        </p:txBody>
      </p:sp>
      <p:pic>
        <p:nvPicPr>
          <p:cNvPr id="9" name="Picture 8" descr="addin_tmp.png"/>
          <p:cNvPicPr>
            <a:picLocks noChangeAspect="1"/>
          </p:cNvPicPr>
          <p:nvPr>
            <p:custDataLst>
              <p:tags r:id="rId1"/>
            </p:custDataLst>
          </p:nvPr>
        </p:nvPicPr>
        <p:blipFill>
          <a:blip r:embed="rId5" cstate="print"/>
          <a:stretch>
            <a:fillRect/>
          </a:stretch>
        </p:blipFill>
        <p:spPr>
          <a:xfrm>
            <a:off x="1524000" y="2971800"/>
            <a:ext cx="1998821" cy="1367314"/>
          </a:xfrm>
          <a:prstGeom prst="rect">
            <a:avLst/>
          </a:prstGeom>
        </p:spPr>
      </p:pic>
      <p:sp>
        <p:nvSpPr>
          <p:cNvPr id="10" name="Left Brace 9"/>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505200" y="6324600"/>
            <a:ext cx="1371600" cy="369332"/>
          </a:xfrm>
          <a:prstGeom prst="rect">
            <a:avLst/>
          </a:prstGeom>
          <a:noFill/>
        </p:spPr>
        <p:txBody>
          <a:bodyPr wrap="square" rtlCol="0">
            <a:spAutoFit/>
          </a:bodyPr>
          <a:lstStyle/>
          <a:p>
            <a:r>
              <a:rPr lang="en-US" dirty="0" smtClean="0"/>
              <a:t>    r times</a:t>
            </a:r>
            <a:endParaRPr lang="en-US" dirty="0"/>
          </a:p>
        </p:txBody>
      </p:sp>
      <p:pic>
        <p:nvPicPr>
          <p:cNvPr id="7" name="Picture 6" descr="addin_tmp.png"/>
          <p:cNvPicPr>
            <a:picLocks noChangeAspect="1"/>
          </p:cNvPicPr>
          <p:nvPr>
            <p:custDataLst>
              <p:tags r:id="rId2"/>
            </p:custDataLst>
          </p:nvPr>
        </p:nvPicPr>
        <p:blipFill>
          <a:blip r:embed="rId6" cstate="print"/>
          <a:stretch>
            <a:fillRect/>
          </a:stretch>
        </p:blipFill>
        <p:spPr>
          <a:xfrm>
            <a:off x="8001000" y="2133600"/>
            <a:ext cx="154781" cy="152400"/>
          </a:xfrm>
          <a:prstGeom prst="rect">
            <a:avLst/>
          </a:prstGeom>
        </p:spPr>
      </p:pic>
      <p:pic>
        <p:nvPicPr>
          <p:cNvPr id="8" name="Picture 7" descr="addin_tmp.png"/>
          <p:cNvPicPr>
            <a:picLocks noChangeAspect="1"/>
          </p:cNvPicPr>
          <p:nvPr>
            <p:custDataLst>
              <p:tags r:id="rId3"/>
            </p:custDataLst>
          </p:nvPr>
        </p:nvPicPr>
        <p:blipFill>
          <a:blip r:embed="rId6" cstate="print"/>
          <a:stretch>
            <a:fillRect/>
          </a:stretch>
        </p:blipFill>
        <p:spPr>
          <a:xfrm>
            <a:off x="6553200" y="3962400"/>
            <a:ext cx="154781" cy="1524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363</a:t>
            </a:fld>
            <a:endParaRPr lang="en-US"/>
          </a:p>
        </p:txBody>
      </p:sp>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 The </a:t>
            </a:r>
            <a:r>
              <a:rPr lang="en-US" i="1" dirty="0" smtClean="0">
                <a:latin typeface="Cambria Math"/>
                <a:ea typeface="Cambria Math"/>
                <a:sym typeface="Symbol"/>
              </a:rPr>
              <a:t>transpose</a:t>
            </a:r>
            <a:r>
              <a:rPr lang="en-US" dirty="0" smtClean="0">
                <a:latin typeface="Cambria Math"/>
                <a:ea typeface="Cambria Math"/>
                <a:sym typeface="Symbol"/>
              </a:rPr>
              <a:t> of </a:t>
            </a:r>
            <a:r>
              <a:rPr lang="en-US" b="1" dirty="0" smtClean="0">
                <a:ea typeface="Cambria Math"/>
                <a:sym typeface="Symbol"/>
              </a:rPr>
              <a:t>A</a:t>
            </a:r>
            <a:r>
              <a:rPr lang="en-US" dirty="0" smtClean="0">
                <a:latin typeface="Cambria Math"/>
                <a:ea typeface="Cambria Math"/>
                <a:sym typeface="Symbol"/>
              </a:rPr>
              <a:t>, denoted by </a:t>
            </a:r>
            <a:r>
              <a:rPr lang="en-US" sz="2400" b="1" dirty="0" smtClean="0"/>
              <a:t>A</a:t>
            </a:r>
            <a:r>
              <a:rPr lang="en-US" baseline="30000" dirty="0" smtClean="0">
                <a:latin typeface="Cambria Math"/>
                <a:ea typeface="Cambria Math"/>
                <a:sym typeface="Symbol"/>
              </a:rPr>
              <a:t>t</a:t>
            </a:r>
            <a:r>
              <a:rPr lang="en-US" dirty="0" smtClean="0">
                <a:sym typeface="Symbol"/>
              </a:rPr>
              <a:t> ,</a:t>
            </a:r>
            <a:r>
              <a:rPr lang="en-US" dirty="0" smtClean="0"/>
              <a:t>is the </a:t>
            </a:r>
            <a:r>
              <a:rPr lang="en-US" i="1"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m</a:t>
            </a:r>
            <a:r>
              <a:rPr lang="en-US" dirty="0" smtClean="0"/>
              <a:t> matrix obtained by interchanging the rows and columns of </a:t>
            </a:r>
            <a:r>
              <a:rPr lang="en-US" b="1" dirty="0" smtClean="0"/>
              <a:t>A</a:t>
            </a:r>
            <a:r>
              <a:rPr lang="en-US" dirty="0" smtClean="0"/>
              <a:t>.  </a:t>
            </a:r>
          </a:p>
          <a:p>
            <a:pPr lvl="1">
              <a:buNone/>
            </a:pPr>
            <a:endParaRPr lang="en-US" dirty="0" smtClean="0"/>
          </a:p>
          <a:p>
            <a:pPr lvl="1">
              <a:buNone/>
            </a:pPr>
            <a:r>
              <a:rPr lang="en-US" dirty="0" smtClean="0"/>
              <a:t>If </a:t>
            </a:r>
            <a:r>
              <a:rPr lang="en-US" sz="2200" b="1" dirty="0" smtClean="0"/>
              <a:t>A</a:t>
            </a:r>
            <a:r>
              <a:rPr lang="en-US" baseline="30000" dirty="0" smtClean="0">
                <a:latin typeface="Cambria Math"/>
                <a:ea typeface="Cambria Math"/>
                <a:sym typeface="Symbol"/>
              </a:rPr>
              <a:t>t</a:t>
            </a:r>
            <a:r>
              <a:rPr lang="en-US" dirty="0" smtClean="0">
                <a:sym typeface="Symbol"/>
              </a:rPr>
              <a:t> =</a:t>
            </a:r>
            <a:r>
              <a:rPr lang="en-US" dirty="0" smtClean="0"/>
              <a:t> [</a:t>
            </a:r>
            <a:r>
              <a:rPr lang="en-US" i="1" dirty="0" err="1" smtClean="0">
                <a:ea typeface="Cambria Math" pitchFamily="18" charset="0"/>
                <a:sym typeface="Symbol"/>
              </a:rPr>
              <a:t>b</a:t>
            </a:r>
            <a:r>
              <a:rPr lang="en-US" i="1" baseline="-25000" dirty="0" err="1" smtClean="0">
                <a:ea typeface="Cambria Math" pitchFamily="18" charset="0"/>
                <a:sym typeface="Symbol"/>
              </a:rPr>
              <a:t>ij</a:t>
            </a:r>
            <a:r>
              <a:rPr lang="en-US" dirty="0" smtClean="0"/>
              <a:t>], then  </a:t>
            </a:r>
            <a:r>
              <a:rPr lang="en-US" i="1" dirty="0" err="1" smtClean="0">
                <a:latin typeface="Cambria Math" pitchFamily="18" charset="0"/>
                <a:ea typeface="Cambria Math" pitchFamily="18" charset="0"/>
                <a:sym typeface="Symbol"/>
              </a:rPr>
              <a:t>b</a:t>
            </a:r>
            <a:r>
              <a:rPr lang="en-US" baseline="-25000" dirty="0" err="1" smtClean="0">
                <a:latin typeface="Cambria Math" pitchFamily="18" charset="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i="1" dirty="0" err="1" smtClean="0">
                <a:latin typeface="Cambria Math" pitchFamily="18" charset="0"/>
                <a:ea typeface="Cambria Math" pitchFamily="18" charset="0"/>
                <a:sym typeface="Symbol"/>
              </a:rPr>
              <a:t>a</a:t>
            </a:r>
            <a:r>
              <a:rPr lang="en-US" baseline="-25000" dirty="0" err="1" smtClean="0">
                <a:latin typeface="Cambria Math" pitchFamily="18" charset="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=1,2,</a:t>
            </a:r>
            <a:r>
              <a:rPr lang="en-US" dirty="0" smtClean="0">
                <a:ea typeface="Cambria Math" pitchFamily="18" charset="0"/>
                <a:sym typeface="Symbol"/>
              </a:rPr>
              <a:t>…,</a:t>
            </a:r>
            <a:r>
              <a:rPr lang="en-US" i="1" dirty="0" smtClean="0">
                <a:ea typeface="Cambria Math" pitchFamily="18" charset="0"/>
                <a:sym typeface="Symbol"/>
              </a:rPr>
              <a:t>n</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 1,2, </a:t>
            </a:r>
            <a:r>
              <a:rPr lang="en-US" dirty="0" smtClean="0">
                <a:ea typeface="Cambria Math" pitchFamily="18" charset="0"/>
                <a:sym typeface="Symbol"/>
              </a:rPr>
              <a:t>...</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m</a:t>
            </a:r>
            <a:r>
              <a:rPr lang="en-US" dirty="0" smtClean="0">
                <a:latin typeface="Cambria Math" pitchFamily="18" charset="0"/>
                <a:ea typeface="Cambria Math" pitchFamily="18" charset="0"/>
                <a:sym typeface="Symbol"/>
              </a:rPr>
              <a:t>. </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1143000" y="4800600"/>
            <a:ext cx="7473315" cy="912495"/>
          </a:xfrm>
          <a:prstGeom prst="rect">
            <a:avLst/>
          </a:prstGeom>
        </p:spPr>
      </p:pic>
      <p:pic>
        <p:nvPicPr>
          <p:cNvPr id="6" name="Picture 5" descr="addin_tmp.png"/>
          <p:cNvPicPr>
            <a:picLocks noChangeAspect="1"/>
          </p:cNvPicPr>
          <p:nvPr>
            <p:custDataLst>
              <p:tags r:id="rId2"/>
            </p:custDataLst>
          </p:nvPr>
        </p:nvPicPr>
        <p:blipFill>
          <a:blip r:embed="rId6" cstate="print"/>
          <a:stretch>
            <a:fillRect/>
          </a:stretch>
        </p:blipFill>
        <p:spPr>
          <a:xfrm>
            <a:off x="6172200" y="2590800"/>
            <a:ext cx="154781" cy="152400"/>
          </a:xfrm>
          <a:prstGeom prst="rect">
            <a:avLst/>
          </a:prstGeom>
        </p:spPr>
      </p:pic>
      <p:pic>
        <p:nvPicPr>
          <p:cNvPr id="7" name="Picture 6" descr="addin_tmp.png"/>
          <p:cNvPicPr>
            <a:picLocks noChangeAspect="1"/>
          </p:cNvPicPr>
          <p:nvPr>
            <p:custDataLst>
              <p:tags r:id="rId3"/>
            </p:custDataLst>
          </p:nvPr>
        </p:nvPicPr>
        <p:blipFill>
          <a:blip r:embed="rId6" cstate="print"/>
          <a:stretch>
            <a:fillRect/>
          </a:stretch>
        </p:blipFill>
        <p:spPr>
          <a:xfrm>
            <a:off x="5638800" y="2133600"/>
            <a:ext cx="154781" cy="1524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364</a:t>
            </a:fld>
            <a:endParaRPr lang="en-US"/>
          </a:p>
        </p:txBody>
      </p:sp>
    </p:spTree>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square matrix </a:t>
            </a:r>
            <a:r>
              <a:rPr lang="en-US" sz="2800" b="1" dirty="0" smtClean="0"/>
              <a:t>A</a:t>
            </a:r>
            <a:r>
              <a:rPr lang="en-US" sz="2800" dirty="0" smtClean="0"/>
              <a:t> </a:t>
            </a:r>
            <a:r>
              <a:rPr lang="en-US" sz="2800" dirty="0" smtClean="0">
                <a:latin typeface="Cambria Math" pitchFamily="18" charset="0"/>
                <a:ea typeface="Cambria Math" pitchFamily="18" charset="0"/>
              </a:rPr>
              <a:t> is called symmetric if  </a:t>
            </a:r>
            <a:r>
              <a:rPr lang="en-US" b="1" dirty="0" smtClean="0">
                <a:ea typeface="Cambria Math"/>
                <a:sym typeface="Symbol"/>
              </a:rPr>
              <a:t>A</a:t>
            </a:r>
            <a:r>
              <a:rPr lang="en-US" dirty="0" smtClean="0">
                <a:latin typeface="Cambria Math"/>
                <a:ea typeface="Cambria Math"/>
                <a:sym typeface="Symbol"/>
              </a:rPr>
              <a:t> =</a:t>
            </a:r>
            <a:r>
              <a:rPr lang="en-US" b="1" dirty="0" smtClean="0">
                <a:ea typeface="Cambria Math"/>
                <a:sym typeface="Symbol"/>
              </a:rPr>
              <a:t> A</a:t>
            </a:r>
            <a:r>
              <a:rPr lang="en-US" baseline="30000" dirty="0" smtClean="0">
                <a:ea typeface="Cambria Math"/>
                <a:sym typeface="Symbol"/>
              </a:rPr>
              <a:t>t</a:t>
            </a:r>
            <a:r>
              <a:rPr lang="en-US" dirty="0" smtClean="0">
                <a:sym typeface="Symbol"/>
              </a:rPr>
              <a:t>. Thus </a:t>
            </a:r>
            <a:r>
              <a:rPr lang="en-US" sz="2400" b="1" dirty="0" smtClean="0"/>
              <a:t>A</a:t>
            </a:r>
            <a:r>
              <a:rPr lang="en-US" dirty="0" smtClean="0">
                <a:sym typeface="Symbol"/>
              </a:rPr>
              <a:t> =</a:t>
            </a:r>
            <a:r>
              <a:rPr lang="en-US" dirty="0" smtClean="0"/>
              <a:t>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dirty="0" smtClean="0"/>
              <a:t>] is symmetric if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i="1" dirty="0" err="1" smtClean="0">
                <a:ea typeface="Cambria Math" pitchFamily="18" charset="0"/>
                <a:sym typeface="Symbol"/>
              </a:rPr>
              <a:t>a</a:t>
            </a:r>
            <a:r>
              <a:rPr lang="en-US" i="1" baseline="-25000" dirty="0" err="1" smtClean="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with  1</a:t>
            </a:r>
            <a:r>
              <a:rPr lang="en-US" dirty="0" smtClean="0">
                <a:latin typeface="Cambria Math"/>
                <a:ea typeface="Cambria Math"/>
                <a:sym typeface="Symbol"/>
              </a:rPr>
              <a:t>≤ </a:t>
            </a:r>
            <a:r>
              <a:rPr lang="en-US" i="1" dirty="0" err="1" smtClean="0">
                <a:ea typeface="Cambria Math"/>
                <a:sym typeface="Symbol"/>
              </a:rPr>
              <a:t>i</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a:ea typeface="Cambria Math"/>
                <a:sym typeface="Symbol"/>
              </a:rPr>
              <a:t>  and </a:t>
            </a:r>
            <a:r>
              <a:rPr lang="en-US" dirty="0" smtClean="0">
                <a:latin typeface="Cambria Math" pitchFamily="18" charset="0"/>
                <a:ea typeface="Cambria Math" pitchFamily="18" charset="0"/>
                <a:sym typeface="Symbol"/>
              </a:rPr>
              <a:t>1</a:t>
            </a:r>
            <a:r>
              <a:rPr lang="en-US" dirty="0" smtClean="0">
                <a:latin typeface="Cambria Math"/>
                <a:ea typeface="Cambria Math"/>
                <a:sym typeface="Symbol"/>
              </a:rPr>
              <a:t>≤ </a:t>
            </a:r>
            <a:r>
              <a:rPr lang="en-US" i="1" dirty="0" smtClean="0">
                <a:ea typeface="Cambria Math"/>
                <a:sym typeface="Symbol"/>
              </a:rPr>
              <a:t>j</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pitchFamily="18" charset="0"/>
                <a:ea typeface="Cambria Math" pitchFamily="18" charset="0"/>
                <a:sym typeface="Symbol"/>
              </a:rPr>
              <a:t>. </a:t>
            </a: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r>
              <a:rPr lang="en-US" dirty="0" smtClean="0">
                <a:ea typeface="Cambria Math" pitchFamily="18" charset="0"/>
                <a:sym typeface="Symbol"/>
              </a:rPr>
              <a:t>    Square</a:t>
            </a:r>
            <a:r>
              <a:rPr lang="en-US" dirty="0" smtClean="0">
                <a:latin typeface="Cambria Math" pitchFamily="18" charset="0"/>
                <a:ea typeface="Cambria Math" pitchFamily="18" charset="0"/>
                <a:sym typeface="Symbol"/>
              </a:rPr>
              <a:t>  matrices do not change when their rows and columns are interchanged.</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133601" y="3505200"/>
            <a:ext cx="3968115" cy="912495"/>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365</a:t>
            </a:fld>
            <a:endParaRPr lang="en-US"/>
          </a:p>
        </p:txBody>
      </p:sp>
    </p:spTree>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matrix all of whose entries are either </a:t>
            </a:r>
            <a:r>
              <a:rPr lang="en-US" dirty="0" smtClean="0">
                <a:latin typeface="Cambria Math" pitchFamily="18" charset="0"/>
                <a:ea typeface="Cambria Math" pitchFamily="18" charset="0"/>
              </a:rPr>
              <a:t>0</a:t>
            </a:r>
            <a:r>
              <a:rPr lang="en-US" dirty="0" smtClean="0"/>
              <a:t> or </a:t>
            </a:r>
            <a:r>
              <a:rPr lang="en-US" dirty="0" smtClean="0">
                <a:latin typeface="Cambria Math" pitchFamily="18" charset="0"/>
                <a:ea typeface="Cambria Math" pitchFamily="18" charset="0"/>
              </a:rPr>
              <a:t>1</a:t>
            </a:r>
            <a:r>
              <a:rPr lang="en-US" dirty="0" smtClean="0"/>
              <a:t> is called a </a:t>
            </a:r>
            <a:r>
              <a:rPr lang="en-US" i="1" dirty="0" smtClean="0"/>
              <a:t>zero-one matrix</a:t>
            </a:r>
            <a:r>
              <a:rPr lang="en-US" dirty="0" smtClean="0"/>
              <a:t>. (These will be used in Chapters 9 and </a:t>
            </a:r>
            <a:r>
              <a:rPr lang="en-US" dirty="0" smtClean="0">
                <a:latin typeface="Cambria Math" pitchFamily="18" charset="0"/>
                <a:ea typeface="Cambria Math" pitchFamily="18" charset="0"/>
              </a:rPr>
              <a:t>10.)</a:t>
            </a:r>
            <a:r>
              <a:rPr lang="en-US" dirty="0" smtClean="0"/>
              <a:t> </a:t>
            </a:r>
          </a:p>
          <a:p>
            <a:pPr>
              <a:buNone/>
            </a:pPr>
            <a:r>
              <a:rPr lang="en-US" dirty="0" smtClean="0"/>
              <a:t>   Algorithms operating on discrete structures represented by zero-one matrices are based on Boolean arithmetic defined by the following Boolean operations:</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914400" y="5029200"/>
            <a:ext cx="3190875" cy="60960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572001" y="5029200"/>
            <a:ext cx="3686175" cy="6096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366</a:t>
            </a:fld>
            <a:endParaRPr lang="en-US"/>
          </a:p>
        </p:txBody>
      </p:sp>
    </p:spTree>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matrices. </a:t>
            </a:r>
          </a:p>
          <a:p>
            <a:pPr lvl="1"/>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ea typeface="Cambria Math"/>
                <a:sym typeface="Symbol"/>
              </a:rPr>
              <a:t>is the zero-one matrix with (</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  </a:t>
            </a:r>
            <a:r>
              <a:rPr lang="en-US" i="1" dirty="0" err="1" smtClean="0">
                <a:ea typeface="Cambria Math"/>
                <a:sym typeface="Symbol"/>
              </a:rPr>
              <a:t>a</a:t>
            </a:r>
            <a:r>
              <a:rPr lang="en-US" i="1"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i="1" baseline="-25000" dirty="0" err="1" smtClean="0">
                <a:ea typeface="Cambria Math"/>
                <a:sym typeface="Symbol"/>
              </a:rPr>
              <a:t>ij</a:t>
            </a:r>
            <a:r>
              <a:rPr lang="en-US" dirty="0" smtClean="0">
                <a:ea typeface="Cambria Math"/>
                <a:sym typeface="Symbol"/>
              </a:rPr>
              <a:t>. </a:t>
            </a:r>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p>
          <a:p>
            <a:pPr lvl="1"/>
            <a:r>
              <a:rPr lang="en-US" dirty="0" smtClean="0">
                <a:sym typeface="Symbol"/>
              </a:rPr>
              <a:t> T</a:t>
            </a:r>
            <a:r>
              <a:rPr lang="en-US" dirty="0" smtClean="0"/>
              <a:t>he meet of </a:t>
            </a:r>
            <a:r>
              <a:rPr lang="en-US" dirty="0" err="1" smtClean="0">
                <a:latin typeface="Cambria Math"/>
                <a:ea typeface="Cambria Math"/>
                <a:sym typeface="Symbol"/>
              </a:rPr>
              <a:t>of</a:t>
            </a:r>
            <a:r>
              <a:rPr lang="en-US" dirty="0" smtClean="0">
                <a:latin typeface="Cambria Math"/>
                <a:ea typeface="Cambria Math"/>
                <a:sym typeface="Symbol"/>
              </a:rPr>
              <a:t>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the zero-one matrix with </a:t>
            </a:r>
            <a:r>
              <a:rPr lang="en-US" dirty="0" smtClean="0">
                <a:ea typeface="Cambria Math"/>
                <a:sym typeface="Symbol"/>
              </a:rPr>
              <a:t>(</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t> </a:t>
            </a:r>
            <a:r>
              <a:rPr lang="en-US" dirty="0" smtClean="0">
                <a:ea typeface="Cambria Math" pitchFamily="18" charset="0"/>
              </a:rPr>
              <a:t>entry</a:t>
            </a:r>
            <a:r>
              <a:rPr lang="en-US" i="1" dirty="0" smtClean="0">
                <a:ea typeface="Cambria Math" pitchFamily="18" charset="0"/>
              </a:rPr>
              <a:t> </a:t>
            </a:r>
            <a:r>
              <a:rPr lang="en-US" i="1" dirty="0" err="1" smtClean="0">
                <a:ea typeface="Cambria Math"/>
                <a:sym typeface="Symbol"/>
              </a:rPr>
              <a:t>a</a:t>
            </a:r>
            <a:r>
              <a:rPr lang="en-US" i="1"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i="1" baseline="-25000" dirty="0" err="1" smtClean="0">
                <a:ea typeface="Cambria Math"/>
                <a:sym typeface="Symbol"/>
              </a:rPr>
              <a:t>ij</a:t>
            </a:r>
            <a:r>
              <a:rPr lang="en-US" dirty="0" smtClean="0">
                <a:sym typeface="Symbol"/>
              </a:rPr>
              <a:t>.</a:t>
            </a:r>
            <a:r>
              <a:rPr lang="en-US" dirty="0" smtClean="0"/>
              <a:t> </a:t>
            </a:r>
            <a:r>
              <a:rPr lang="en-US" dirty="0" smtClean="0">
                <a:latin typeface="Cambria Math"/>
                <a:ea typeface="Cambria Math"/>
                <a:sym typeface="Symbol"/>
              </a:rPr>
              <a:t> The </a:t>
            </a:r>
            <a:r>
              <a:rPr lang="en-US" i="1" dirty="0" smtClean="0">
                <a:ea typeface="Cambria Math"/>
                <a:sym typeface="Symbol"/>
              </a:rPr>
              <a:t>meet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367</a:t>
            </a:fld>
            <a:endParaRPr lang="en-US"/>
          </a:p>
        </p:txBody>
      </p:sp>
    </p:spTree>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Joins and Meets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Find the join and meet of the zero-one matrices</a:t>
            </a:r>
          </a:p>
          <a:p>
            <a:pPr>
              <a:buNone/>
            </a:pPr>
            <a:endParaRPr lang="en-US" dirty="0" smtClean="0"/>
          </a:p>
          <a:p>
            <a:pPr>
              <a:buNone/>
            </a:pPr>
            <a:endParaRPr lang="en-US" dirty="0" smtClean="0"/>
          </a:p>
          <a:p>
            <a:pPr>
              <a:buNone/>
            </a:pPr>
            <a:r>
              <a:rPr lang="en-US" dirty="0" smtClean="0"/>
              <a:t>   </a:t>
            </a:r>
            <a:r>
              <a:rPr lang="en-US" b="1" dirty="0" smtClean="0"/>
              <a:t>Solution</a:t>
            </a:r>
            <a:r>
              <a:rPr lang="en-US" dirty="0" smtClean="0"/>
              <a:t>: The join of  </a:t>
            </a:r>
            <a:r>
              <a:rPr lang="en-US" b="1" dirty="0" smtClean="0"/>
              <a:t>A</a:t>
            </a:r>
            <a:r>
              <a:rPr lang="en-US" dirty="0" smtClean="0"/>
              <a:t> and </a:t>
            </a:r>
            <a:r>
              <a:rPr lang="en-US" b="1" dirty="0" smtClean="0"/>
              <a:t>B</a:t>
            </a:r>
            <a:r>
              <a:rPr lang="en-US" dirty="0" smtClean="0"/>
              <a:t> is</a:t>
            </a:r>
          </a:p>
          <a:p>
            <a:pPr>
              <a:buNone/>
            </a:pPr>
            <a:endParaRPr lang="en-US" dirty="0" smtClean="0"/>
          </a:p>
          <a:p>
            <a:pPr>
              <a:buNone/>
            </a:pPr>
            <a:endParaRPr lang="en-US" dirty="0" smtClean="0"/>
          </a:p>
          <a:p>
            <a:pPr>
              <a:buNone/>
            </a:pPr>
            <a:r>
              <a:rPr lang="en-US" dirty="0" smtClean="0"/>
              <a:t>                   The meet of </a:t>
            </a:r>
            <a:r>
              <a:rPr lang="en-US" b="1" dirty="0" smtClean="0"/>
              <a:t>A</a:t>
            </a:r>
            <a:r>
              <a:rPr lang="en-US" dirty="0" smtClean="0"/>
              <a:t> and </a:t>
            </a:r>
            <a:r>
              <a:rPr lang="en-US" b="1" dirty="0" smtClean="0"/>
              <a:t>B</a:t>
            </a:r>
            <a:r>
              <a:rPr lang="en-US" dirty="0" smtClean="0"/>
              <a:t> is</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4419600" y="2895600"/>
            <a:ext cx="2034540" cy="609600"/>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438400" y="4419600"/>
            <a:ext cx="5501640" cy="609600"/>
          </a:xfrm>
          <a:prstGeom prst="rect">
            <a:avLst/>
          </a:prstGeom>
        </p:spPr>
      </p:pic>
      <p:pic>
        <p:nvPicPr>
          <p:cNvPr id="15" name="Picture 14" descr="addin_tmp.png"/>
          <p:cNvPicPr>
            <a:picLocks noChangeAspect="1"/>
          </p:cNvPicPr>
          <p:nvPr>
            <p:custDataLst>
              <p:tags r:id="rId4"/>
            </p:custDataLst>
          </p:nvPr>
        </p:nvPicPr>
        <p:blipFill>
          <a:blip r:embed="rId9" cstate="print"/>
          <a:stretch>
            <a:fillRect/>
          </a:stretch>
        </p:blipFill>
        <p:spPr>
          <a:xfrm>
            <a:off x="2514600" y="5715000"/>
            <a:ext cx="5501640" cy="6096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368</a:t>
            </a:fld>
            <a:endParaRPr lang="en-US"/>
          </a:p>
        </p:txBody>
      </p:sp>
    </p:spTree>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sz="2800" i="1" dirty="0" smtClean="0">
                <a:ea typeface="Cambria Math" pitchFamily="18" charset="0"/>
              </a:rPr>
              <a:t>m</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Symbol"/>
              </a:rPr>
              <a:t>  </a:t>
            </a:r>
            <a:r>
              <a:rPr lang="en-US" sz="2800" i="1" dirty="0" smtClean="0">
                <a:latin typeface="Cambria Math" pitchFamily="18" charset="0"/>
                <a:ea typeface="Cambria Math" pitchFamily="18" charset="0"/>
                <a:sym typeface="Symbol"/>
              </a:rPr>
              <a:t> </a:t>
            </a:r>
            <a:r>
              <a:rPr lang="en-US" sz="2800" i="1" dirty="0" smtClean="0">
                <a:ea typeface="Cambria Math" pitchFamily="18" charset="0"/>
                <a:sym typeface="Symbol"/>
              </a:rPr>
              <a:t>k</a:t>
            </a:r>
            <a:r>
              <a:rPr lang="en-US" sz="2800" dirty="0" smtClean="0">
                <a:latin typeface="Cambria Math"/>
                <a:ea typeface="Cambria Math"/>
                <a:sym typeface="Symbol"/>
              </a:rPr>
              <a:t> zero-one matrix </a:t>
            </a:r>
            <a:r>
              <a:rPr lang="en-US" sz="2800" dirty="0" smtClean="0">
                <a:latin typeface="Cambria Math" pitchFamily="18" charset="0"/>
                <a:ea typeface="Cambria Math" pitchFamily="18" charset="0"/>
              </a:rPr>
              <a:t>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 </a:t>
            </a:r>
            <a:r>
              <a:rPr lang="en-US" i="1" dirty="0" smtClean="0">
                <a:ea typeface="Cambria Math" pitchFamily="18" charset="0"/>
              </a:rPr>
              <a:t>k</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matrix. The </a:t>
            </a:r>
            <a:r>
              <a:rPr lang="en-US" i="1" dirty="0" smtClean="0">
                <a:ea typeface="Cambria Math"/>
                <a:sym typeface="Symbol"/>
              </a:rPr>
              <a:t>Boolean product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a:t>
            </a:r>
            <a:r>
              <a:rPr lang="en-US" dirty="0" smtClean="0">
                <a:ea typeface="Cambria Math"/>
                <a:sym typeface="Symbol"/>
              </a:rPr>
              <a:t>,</a:t>
            </a:r>
            <a:r>
              <a:rPr lang="en-US" b="1" dirty="0" smtClean="0">
                <a:ea typeface="Cambria Math"/>
                <a:sym typeface="Symbol"/>
              </a:rPr>
              <a:t> </a:t>
            </a:r>
            <a:r>
              <a:rPr lang="en-US" dirty="0" smtClean="0"/>
              <a:t>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is the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a:t>
            </a:r>
            <a:r>
              <a:rPr lang="en-US" dirty="0" smtClean="0">
                <a:ea typeface="Cambria Math"/>
                <a:sym typeface="Symbol"/>
              </a:rPr>
              <a:t>zero-one matrix with(</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a:t>
            </a:r>
            <a:endParaRPr lang="en-US" dirty="0" smtClean="0">
              <a:latin typeface="Cambria Math"/>
              <a:ea typeface="Cambria Math"/>
              <a:sym typeface="Symbol"/>
            </a:endParaRPr>
          </a:p>
          <a:p>
            <a:pPr lvl="1">
              <a:buNone/>
            </a:pPr>
            <a:r>
              <a:rPr lang="en-US" dirty="0" smtClean="0">
                <a:latin typeface="Cambria Math"/>
                <a:ea typeface="Cambria Math"/>
                <a:sym typeface="Symbol"/>
              </a:rPr>
              <a:t>           </a:t>
            </a:r>
            <a:r>
              <a:rPr lang="en-US" i="1" dirty="0" err="1" smtClean="0">
                <a:ea typeface="Cambria Math"/>
                <a:sym typeface="Symbol"/>
              </a:rPr>
              <a:t>c</a:t>
            </a:r>
            <a:r>
              <a:rPr lang="en-US" i="1" baseline="-25000" dirty="0" err="1" smtClean="0">
                <a:ea typeface="Cambria Math"/>
                <a:sym typeface="Symbol"/>
              </a:rPr>
              <a:t>ij</a:t>
            </a:r>
            <a:r>
              <a:rPr lang="en-US" baseline="-25000" dirty="0" smtClean="0">
                <a:ea typeface="Cambria Math"/>
                <a:sym typeface="Symbol"/>
              </a:rPr>
              <a:t> </a:t>
            </a:r>
            <a:r>
              <a:rPr lang="en-US" dirty="0" smtClean="0">
                <a:ea typeface="Cambria Math"/>
                <a:sym typeface="Symbol"/>
              </a:rPr>
              <a:t>= (</a:t>
            </a:r>
            <a:r>
              <a:rPr lang="en-US" i="1" dirty="0" smtClean="0">
                <a:ea typeface="Cambria Math"/>
                <a:sym typeface="Symbol"/>
              </a:rPr>
              <a:t>a</a:t>
            </a:r>
            <a:r>
              <a:rPr lang="en-US" i="1" baseline="-25000" dirty="0" smtClean="0">
                <a:ea typeface="Cambria Math"/>
                <a:sym typeface="Symbol"/>
              </a:rPr>
              <a:t>i</a:t>
            </a:r>
            <a:r>
              <a:rPr lang="en-US" baseline="-25000" dirty="0" smtClean="0">
                <a:ea typeface="Cambria Math"/>
                <a:sym typeface="Symbol"/>
              </a:rPr>
              <a:t>1</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1</a:t>
            </a:r>
            <a:r>
              <a:rPr lang="en-US" i="1" baseline="-25000" dirty="0" smtClean="0">
                <a:ea typeface="Cambria Math"/>
                <a:sym typeface="Symbol"/>
              </a:rPr>
              <a:t>j</a:t>
            </a:r>
            <a:r>
              <a:rPr lang="en-US" dirty="0" smtClean="0">
                <a:ea typeface="Cambria Math"/>
                <a:sym typeface="Symbol"/>
              </a:rPr>
              <a:t>)</a:t>
            </a:r>
            <a:r>
              <a:rPr lang="en-US" dirty="0" smtClean="0">
                <a:latin typeface="Cambria Math"/>
                <a:ea typeface="Cambria Math"/>
                <a:sym typeface="Symbol"/>
              </a:rPr>
              <a:t>∨</a:t>
            </a:r>
            <a:r>
              <a:rPr lang="en-US" dirty="0" smtClean="0">
                <a:ea typeface="Cambria Math"/>
                <a:sym typeface="Symbol"/>
              </a:rPr>
              <a:t> (</a:t>
            </a:r>
            <a:r>
              <a:rPr lang="en-US" i="1" dirty="0" smtClean="0">
                <a:ea typeface="Cambria Math"/>
                <a:sym typeface="Symbol"/>
              </a:rPr>
              <a:t>a</a:t>
            </a:r>
            <a:r>
              <a:rPr lang="en-US" baseline="-25000" dirty="0" smtClean="0">
                <a:ea typeface="Cambria Math"/>
                <a:sym typeface="Symbol"/>
              </a:rPr>
              <a:t>i2</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2j</a:t>
            </a:r>
            <a:r>
              <a:rPr lang="en-US" dirty="0" smtClean="0">
                <a:ea typeface="Cambria Math"/>
                <a:sym typeface="Symbol"/>
              </a:rPr>
              <a:t>)</a:t>
            </a:r>
            <a:r>
              <a:rPr lang="en-US" dirty="0" smtClean="0">
                <a:latin typeface="Cambria Math"/>
                <a:ea typeface="Cambria Math"/>
                <a:sym typeface="Symbol"/>
              </a:rPr>
              <a:t> ∨ … ∨ </a:t>
            </a:r>
            <a:r>
              <a:rPr lang="en-US" dirty="0" smtClean="0">
                <a:ea typeface="Cambria Math"/>
                <a:sym typeface="Symbol"/>
              </a:rPr>
              <a:t>(</a:t>
            </a:r>
            <a:r>
              <a:rPr lang="en-US" i="1" dirty="0" err="1" smtClean="0">
                <a:ea typeface="Cambria Math"/>
                <a:sym typeface="Symbol"/>
              </a:rPr>
              <a:t>a</a:t>
            </a:r>
            <a:r>
              <a:rPr lang="en-US" i="1" baseline="-25000" dirty="0" err="1" smtClean="0">
                <a:ea typeface="Cambria Math"/>
                <a:sym typeface="Symbol"/>
              </a:rPr>
              <a:t>ik</a:t>
            </a:r>
            <a:r>
              <a:rPr lang="en-US" dirty="0" smtClean="0">
                <a:latin typeface="Cambria Math"/>
                <a:ea typeface="Cambria Math"/>
                <a:sym typeface="Symbol"/>
              </a:rPr>
              <a:t> ∧ </a:t>
            </a:r>
            <a:r>
              <a:rPr lang="en-US" i="1" dirty="0" err="1" smtClean="0">
                <a:ea typeface="Cambria Math"/>
                <a:sym typeface="Symbol"/>
              </a:rPr>
              <a:t>b</a:t>
            </a:r>
            <a:r>
              <a:rPr lang="en-US" i="1" baseline="-25000" dirty="0" err="1" smtClean="0">
                <a:ea typeface="Cambria Math"/>
                <a:sym typeface="Symbol"/>
              </a:rPr>
              <a:t>kj</a:t>
            </a:r>
            <a:r>
              <a:rPr lang="en-US" dirty="0" smtClean="0">
                <a:ea typeface="Cambria Math"/>
                <a:sym typeface="Symbol"/>
              </a:rPr>
              <a:t>)</a:t>
            </a:r>
            <a:r>
              <a:rPr lang="en-US" dirty="0" smtClean="0">
                <a:latin typeface="Cambria Math"/>
                <a:ea typeface="Cambria Math"/>
                <a:sym typeface="Symbol"/>
              </a:rPr>
              <a:t>.</a:t>
            </a:r>
          </a:p>
          <a:p>
            <a:pPr>
              <a:buNone/>
            </a:pPr>
            <a:r>
              <a:rPr lang="en-US" b="1" dirty="0" smtClean="0">
                <a:latin typeface="Cambria Math"/>
                <a:ea typeface="Cambria Math"/>
                <a:sym typeface="Symbol"/>
              </a:rPr>
              <a:t>    </a:t>
            </a:r>
            <a:r>
              <a:rPr lang="en-US" b="1" dirty="0" smtClean="0">
                <a:ea typeface="Cambria Math"/>
                <a:sym typeface="Symbol"/>
              </a:rPr>
              <a:t>Example</a:t>
            </a:r>
            <a:r>
              <a:rPr lang="en-US" dirty="0" smtClean="0">
                <a:latin typeface="Cambria Math"/>
                <a:ea typeface="Cambria Math"/>
                <a:sym typeface="Symbol"/>
              </a:rPr>
              <a:t>: </a:t>
            </a:r>
            <a:r>
              <a:rPr lang="en-US" dirty="0" smtClean="0">
                <a:ea typeface="Cambria Math"/>
                <a:sym typeface="Symbol"/>
              </a:rPr>
              <a:t>Find the Boolean product of </a:t>
            </a:r>
            <a:r>
              <a:rPr lang="en-US" b="1" dirty="0" smtClean="0">
                <a:ea typeface="Cambria Math"/>
                <a:sym typeface="Symbol"/>
              </a:rPr>
              <a:t>A</a:t>
            </a:r>
            <a:r>
              <a:rPr lang="en-US" dirty="0" smtClean="0">
                <a:ea typeface="Cambria Math"/>
                <a:sym typeface="Symbol"/>
              </a:rPr>
              <a:t> and </a:t>
            </a:r>
            <a:r>
              <a:rPr lang="en-US" b="1" dirty="0" smtClean="0">
                <a:ea typeface="Cambria Math"/>
                <a:sym typeface="Symbol"/>
              </a:rPr>
              <a:t>B</a:t>
            </a:r>
            <a:r>
              <a:rPr lang="en-US" dirty="0" smtClean="0">
                <a:ea typeface="Cambria Math"/>
                <a:sym typeface="Symbol"/>
              </a:rPr>
              <a:t>, where</a:t>
            </a:r>
            <a:endParaRPr lang="en-US" dirty="0"/>
          </a:p>
        </p:txBody>
      </p:sp>
      <p:pic>
        <p:nvPicPr>
          <p:cNvPr id="6" name="Picture 5" descr="addin_tmp.png"/>
          <p:cNvPicPr>
            <a:picLocks noChangeAspect="1"/>
          </p:cNvPicPr>
          <p:nvPr>
            <p:custDataLst>
              <p:tags r:id="rId1"/>
            </p:custDataLst>
          </p:nvPr>
        </p:nvPicPr>
        <p:blipFill>
          <a:blip r:embed="rId7" cstate="print"/>
          <a:stretch>
            <a:fillRect/>
          </a:stretch>
        </p:blipFill>
        <p:spPr>
          <a:xfrm>
            <a:off x="1600200" y="4953000"/>
            <a:ext cx="1739265" cy="912495"/>
          </a:xfrm>
          <a:prstGeom prst="rect">
            <a:avLst/>
          </a:prstGeom>
        </p:spPr>
      </p:pic>
      <p:pic>
        <p:nvPicPr>
          <p:cNvPr id="7" name="Picture 6" descr="addin_tmp.png"/>
          <p:cNvPicPr>
            <a:picLocks noChangeAspect="1"/>
          </p:cNvPicPr>
          <p:nvPr>
            <p:custDataLst>
              <p:tags r:id="rId2"/>
            </p:custDataLst>
          </p:nvPr>
        </p:nvPicPr>
        <p:blipFill>
          <a:blip r:embed="rId8" cstate="print"/>
          <a:stretch>
            <a:fillRect/>
          </a:stretch>
        </p:blipFill>
        <p:spPr>
          <a:xfrm>
            <a:off x="4572000" y="5181600"/>
            <a:ext cx="2034540" cy="609600"/>
          </a:xfrm>
          <a:prstGeom prst="rect">
            <a:avLst/>
          </a:prstGeom>
        </p:spPr>
      </p:pic>
      <p:sp>
        <p:nvSpPr>
          <p:cNvPr id="8" name="TextBox 7"/>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pic>
        <p:nvPicPr>
          <p:cNvPr id="9" name="Picture 8" descr="addin_tmp.png"/>
          <p:cNvPicPr>
            <a:picLocks noChangeAspect="1"/>
          </p:cNvPicPr>
          <p:nvPr>
            <p:custDataLst>
              <p:tags r:id="rId3"/>
            </p:custDataLst>
          </p:nvPr>
        </p:nvPicPr>
        <p:blipFill>
          <a:blip r:embed="rId9" cstate="print"/>
          <a:stretch>
            <a:fillRect/>
          </a:stretch>
        </p:blipFill>
        <p:spPr>
          <a:xfrm>
            <a:off x="5715000" y="2133600"/>
            <a:ext cx="154781" cy="152400"/>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4724400" y="2590800"/>
            <a:ext cx="154781" cy="152400"/>
          </a:xfrm>
          <a:prstGeom prst="rect">
            <a:avLst/>
          </a:prstGeom>
        </p:spPr>
      </p:pic>
      <p:pic>
        <p:nvPicPr>
          <p:cNvPr id="11" name="Picture 10" descr="addin_tmp.png"/>
          <p:cNvPicPr>
            <a:picLocks noChangeAspect="1"/>
          </p:cNvPicPr>
          <p:nvPr>
            <p:custDataLst>
              <p:tags r:id="rId5"/>
            </p:custDataLst>
          </p:nvPr>
        </p:nvPicPr>
        <p:blipFill>
          <a:blip r:embed="rId9" cstate="print"/>
          <a:stretch>
            <a:fillRect/>
          </a:stretch>
        </p:blipFill>
        <p:spPr>
          <a:xfrm>
            <a:off x="1143000" y="3352800"/>
            <a:ext cx="154781" cy="15240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369</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Logic Puzzles</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An island has two kinds of inhabitants, </a:t>
            </a:r>
            <a:r>
              <a:rPr lang="en-US" sz="2000" i="1" dirty="0" smtClean="0"/>
              <a:t>knights</a:t>
            </a:r>
            <a:r>
              <a:rPr lang="en-US" sz="2000" dirty="0" smtClean="0"/>
              <a:t>, who always tell the truth, and </a:t>
            </a:r>
            <a:r>
              <a:rPr lang="en-US" sz="2000" i="1" dirty="0" smtClean="0"/>
              <a:t>knaves</a:t>
            </a:r>
            <a:r>
              <a:rPr lang="en-US" sz="2000" dirty="0" smtClean="0"/>
              <a:t>, who always lie. </a:t>
            </a:r>
          </a:p>
          <a:p>
            <a:r>
              <a:rPr lang="en-US" sz="2000" dirty="0" smtClean="0"/>
              <a:t>You go to the island and meet A and B. </a:t>
            </a:r>
          </a:p>
          <a:p>
            <a:pPr lvl="1"/>
            <a:r>
              <a:rPr lang="en-US" sz="2000" dirty="0" smtClean="0"/>
              <a:t>A says “B is a knight.”</a:t>
            </a:r>
          </a:p>
          <a:p>
            <a:pPr lvl="1"/>
            <a:r>
              <a:rPr lang="en-US" sz="2000" dirty="0" smtClean="0"/>
              <a:t>B says “The two of us are of opposite types.”</a:t>
            </a:r>
          </a:p>
          <a:p>
            <a:pPr>
              <a:buNone/>
            </a:pPr>
            <a:r>
              <a:rPr lang="en-US" sz="2000" b="1" dirty="0" smtClean="0"/>
              <a:t>    Example</a:t>
            </a:r>
            <a:r>
              <a:rPr lang="en-US" sz="2000" dirty="0" smtClean="0"/>
              <a:t>: What are the types of A and B?</a:t>
            </a:r>
          </a:p>
          <a:p>
            <a:pPr>
              <a:buNone/>
            </a:pPr>
            <a:r>
              <a:rPr lang="en-US" sz="2000" b="1" dirty="0" smtClean="0"/>
              <a:t>    Solution: </a:t>
            </a:r>
            <a:r>
              <a:rPr lang="en-US" sz="2000" dirty="0" smtClean="0"/>
              <a:t>Let </a:t>
            </a:r>
            <a:r>
              <a:rPr lang="en-US" sz="2000" i="1" dirty="0" smtClean="0">
                <a:latin typeface="Cambria Math" pitchFamily="18" charset="0"/>
                <a:ea typeface="Cambria Math" pitchFamily="18" charset="0"/>
              </a:rPr>
              <a:t>p</a:t>
            </a:r>
            <a:r>
              <a:rPr lang="en-US" sz="2000" dirty="0" smtClean="0"/>
              <a:t> and </a:t>
            </a:r>
            <a:r>
              <a:rPr lang="en-US" sz="2000" i="1" dirty="0" smtClean="0">
                <a:latin typeface="Cambria Math" pitchFamily="18" charset="0"/>
                <a:ea typeface="Cambria Math" pitchFamily="18" charset="0"/>
              </a:rPr>
              <a:t>q</a:t>
            </a:r>
            <a:r>
              <a:rPr lang="en-US" sz="2000" dirty="0" smtClean="0"/>
              <a:t> be the statements that “A is a knight” and “B is a knight”, respectively. So, then </a:t>
            </a:r>
            <a:r>
              <a:rPr lang="en-US" sz="2000" i="1" dirty="0" smtClean="0">
                <a:sym typeface="Symbol"/>
              </a:rPr>
              <a:t>p</a:t>
            </a:r>
            <a:r>
              <a:rPr lang="en-US" sz="2000" dirty="0" smtClean="0">
                <a:sym typeface="Symbol"/>
              </a:rPr>
              <a:t> represents the proposition that “A is a knave” and </a:t>
            </a:r>
            <a:r>
              <a:rPr lang="en-US" sz="2000" i="1" dirty="0" smtClean="0">
                <a:sym typeface="Symbol"/>
              </a:rPr>
              <a:t>q</a:t>
            </a:r>
            <a:r>
              <a:rPr lang="en-US" sz="2000" dirty="0" smtClean="0">
                <a:sym typeface="Symbol"/>
              </a:rPr>
              <a:t> that “B is a knave”.</a:t>
            </a:r>
          </a:p>
          <a:p>
            <a:pPr lvl="1"/>
            <a:r>
              <a:rPr lang="en-US" sz="1800" dirty="0" smtClean="0">
                <a:sym typeface="Symbol"/>
              </a:rPr>
              <a:t>If A is a knight, then </a:t>
            </a:r>
            <a:r>
              <a:rPr lang="en-US" sz="1800" i="1" dirty="0" smtClean="0">
                <a:latin typeface="Cambria Math" pitchFamily="18" charset="0"/>
                <a:ea typeface="Cambria Math" pitchFamily="18" charset="0"/>
                <a:sym typeface="Symbol"/>
              </a:rPr>
              <a:t>p</a:t>
            </a:r>
            <a:r>
              <a:rPr lang="en-US" sz="1800" dirty="0" smtClean="0">
                <a:sym typeface="Symbol"/>
              </a:rPr>
              <a:t>  is  true. Since knights tell the truth, </a:t>
            </a:r>
            <a:r>
              <a:rPr lang="en-US" sz="1800" i="1" dirty="0" smtClean="0">
                <a:sym typeface="Symbol"/>
              </a:rPr>
              <a:t>q </a:t>
            </a:r>
            <a:r>
              <a:rPr lang="en-US" sz="1800" dirty="0" smtClean="0">
                <a:sym typeface="Symbol"/>
              </a:rPr>
              <a:t>must also be true. Then (</a:t>
            </a:r>
            <a:r>
              <a:rPr lang="en-US" sz="1800" i="1" dirty="0" smtClean="0">
                <a:latin typeface="Cambria Math"/>
                <a:ea typeface="Cambria Math"/>
              </a:rPr>
              <a:t>p</a:t>
            </a:r>
            <a:r>
              <a:rPr lang="en-US" sz="1800" dirty="0" smtClean="0">
                <a:latin typeface="Cambria Math"/>
                <a:ea typeface="Cambria Math"/>
              </a:rPr>
              <a:t> ∧</a:t>
            </a:r>
            <a:r>
              <a:rPr lang="en-US" sz="1800" i="1" dirty="0" smtClean="0">
                <a:sym typeface="Symbol"/>
              </a:rPr>
              <a:t> </a:t>
            </a:r>
            <a:r>
              <a:rPr lang="en-US" sz="1800" i="1" dirty="0" smtClean="0">
                <a:latin typeface="Cambria Math"/>
                <a:ea typeface="Cambria Math"/>
              </a:rPr>
              <a:t>q</a:t>
            </a:r>
            <a:r>
              <a:rPr lang="en-US" sz="1800" dirty="0" smtClean="0">
                <a:latin typeface="Cambria Math"/>
                <a:ea typeface="Cambria Math"/>
              </a:rPr>
              <a:t>) ∨ (</a:t>
            </a:r>
            <a:r>
              <a:rPr lang="en-US" sz="1800" dirty="0" smtClean="0">
                <a:sym typeface="Symbol"/>
              </a:rPr>
              <a:t></a:t>
            </a:r>
            <a:r>
              <a:rPr lang="en-US" sz="1800" i="1" dirty="0" smtClean="0">
                <a:latin typeface="Cambria Math"/>
                <a:ea typeface="Cambria Math"/>
              </a:rPr>
              <a:t>p</a:t>
            </a:r>
            <a:r>
              <a:rPr lang="en-US" sz="1800" dirty="0" smtClean="0">
                <a:latin typeface="Cambria Math"/>
                <a:ea typeface="Cambria Math"/>
              </a:rPr>
              <a:t> ∧</a:t>
            </a:r>
            <a:r>
              <a:rPr lang="en-US" sz="1800" i="1" dirty="0" smtClean="0">
                <a:sym typeface="Symbol"/>
              </a:rPr>
              <a:t> </a:t>
            </a:r>
            <a:r>
              <a:rPr lang="en-US" sz="1800" i="1" dirty="0" smtClean="0">
                <a:latin typeface="Cambria Math" pitchFamily="18" charset="0"/>
                <a:ea typeface="Cambria Math" pitchFamily="18" charset="0"/>
              </a:rPr>
              <a:t>q) </a:t>
            </a:r>
            <a:r>
              <a:rPr lang="en-US" sz="1800" dirty="0" smtClean="0">
                <a:ea typeface="Cambria Math" pitchFamily="18" charset="0"/>
              </a:rPr>
              <a:t>would have to be true, but it is not. So, A is not a knight and therefore </a:t>
            </a:r>
            <a:r>
              <a:rPr lang="en-US" sz="1800" i="1" dirty="0" smtClean="0">
                <a:sym typeface="Symbol"/>
              </a:rPr>
              <a:t>p </a:t>
            </a:r>
            <a:r>
              <a:rPr lang="en-US" sz="1800" dirty="0" smtClean="0">
                <a:sym typeface="Symbol"/>
              </a:rPr>
              <a:t>must be true</a:t>
            </a:r>
            <a:r>
              <a:rPr lang="en-US" sz="1800" i="1" dirty="0" smtClean="0">
                <a:sym typeface="Symbol"/>
              </a:rPr>
              <a:t>.</a:t>
            </a:r>
          </a:p>
          <a:p>
            <a:pPr lvl="1"/>
            <a:r>
              <a:rPr lang="en-US" sz="1800" dirty="0" smtClean="0">
                <a:sym typeface="Symbol"/>
              </a:rPr>
              <a:t>If A is a knave, then B must not be a knight since knaves always lie. So, then both </a:t>
            </a:r>
            <a:r>
              <a:rPr lang="en-US" sz="1800" i="1" dirty="0" smtClean="0">
                <a:sym typeface="Symbol"/>
              </a:rPr>
              <a:t>p </a:t>
            </a:r>
            <a:r>
              <a:rPr lang="en-US" sz="1800" dirty="0" smtClean="0">
                <a:sym typeface="Symbol"/>
              </a:rPr>
              <a:t>and</a:t>
            </a:r>
            <a:r>
              <a:rPr lang="en-US" sz="1800" i="1" dirty="0" smtClean="0">
                <a:sym typeface="Symbol"/>
              </a:rPr>
              <a:t> q </a:t>
            </a:r>
            <a:r>
              <a:rPr lang="en-US" sz="1800" dirty="0" smtClean="0">
                <a:sym typeface="Symbol"/>
              </a:rPr>
              <a:t>hold since both are knaves</a:t>
            </a:r>
            <a:r>
              <a:rPr lang="en-US" sz="1800" i="1" dirty="0" smtClean="0">
                <a:sym typeface="Symbol"/>
              </a:rPr>
              <a:t>.</a:t>
            </a:r>
            <a:endParaRPr lang="en-US" sz="1800" dirty="0" smtClean="0">
              <a:sym typeface="Symbol"/>
            </a:endParaRPr>
          </a:p>
          <a:p>
            <a:endParaRPr lang="en-US" dirty="0"/>
          </a:p>
        </p:txBody>
      </p:sp>
      <p:pic>
        <p:nvPicPr>
          <p:cNvPr id="4" name="Picture 3" descr="0104.jpg"/>
          <p:cNvPicPr>
            <a:picLocks noChangeAspect="1"/>
          </p:cNvPicPr>
          <p:nvPr/>
        </p:nvPicPr>
        <p:blipFill>
          <a:blip r:embed="rId2" cstate="print"/>
          <a:stretch>
            <a:fillRect/>
          </a:stretch>
        </p:blipFill>
        <p:spPr>
          <a:xfrm>
            <a:off x="5867400" y="914400"/>
            <a:ext cx="874014" cy="1029462"/>
          </a:xfrm>
          <a:prstGeom prst="rect">
            <a:avLst/>
          </a:prstGeom>
        </p:spPr>
      </p:pic>
      <p:sp>
        <p:nvSpPr>
          <p:cNvPr id="6" name="TextBox 5"/>
          <p:cNvSpPr txBox="1"/>
          <p:nvPr/>
        </p:nvSpPr>
        <p:spPr>
          <a:xfrm>
            <a:off x="6934200" y="914400"/>
            <a:ext cx="1371600" cy="923330"/>
          </a:xfrm>
          <a:prstGeom prst="rect">
            <a:avLst/>
          </a:prstGeom>
          <a:noFill/>
        </p:spPr>
        <p:txBody>
          <a:bodyPr wrap="square" rtlCol="0">
            <a:spAutoFit/>
          </a:bodyPr>
          <a:lstStyle/>
          <a:p>
            <a:r>
              <a:rPr lang="en-US" dirty="0" smtClean="0"/>
              <a:t>Raymond </a:t>
            </a:r>
            <a:r>
              <a:rPr lang="en-US" dirty="0" err="1" smtClean="0"/>
              <a:t>Smullyan</a:t>
            </a:r>
            <a:endParaRPr lang="en-US" dirty="0" smtClean="0"/>
          </a:p>
          <a:p>
            <a:r>
              <a:rPr lang="en-US" dirty="0" smtClean="0"/>
              <a:t>(Born 1919)</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dirty="0" smtClean="0"/>
              <a:t>   S</a:t>
            </a:r>
            <a:r>
              <a:rPr lang="en-US" b="1" dirty="0" smtClean="0"/>
              <a:t>olution</a:t>
            </a:r>
            <a:r>
              <a:rPr lang="en-US" dirty="0" smtClean="0"/>
              <a:t>: The Boolean product </a:t>
            </a:r>
            <a:r>
              <a:rPr lang="en-US" b="1" dirty="0" smtClean="0"/>
              <a:t>A</a:t>
            </a:r>
            <a:r>
              <a:rPr lang="en-US" dirty="0" smtClean="0"/>
              <a:t> </a:t>
            </a:r>
            <a:r>
              <a:rPr lang="en-US" dirty="0" smtClean="0">
                <a:latin typeface="Cambria Math"/>
                <a:ea typeface="Cambria Math"/>
              </a:rPr>
              <a:t>⊙</a:t>
            </a:r>
            <a:r>
              <a:rPr lang="en-US" dirty="0" smtClean="0"/>
              <a:t> </a:t>
            </a:r>
            <a:r>
              <a:rPr lang="en-US" b="1" dirty="0" smtClean="0"/>
              <a:t>B</a:t>
            </a:r>
            <a:r>
              <a:rPr lang="en-US" dirty="0" smtClean="0"/>
              <a:t> is given by</a:t>
            </a:r>
            <a:endParaRPr lang="en-US" dirty="0"/>
          </a:p>
        </p:txBody>
      </p:sp>
      <p:pic>
        <p:nvPicPr>
          <p:cNvPr id="12" name="Picture 11" descr="addin_tmp.png"/>
          <p:cNvPicPr>
            <a:picLocks noChangeAspect="1"/>
          </p:cNvPicPr>
          <p:nvPr>
            <p:custDataLst>
              <p:tags r:id="rId1"/>
            </p:custDataLst>
          </p:nvPr>
        </p:nvPicPr>
        <p:blipFill>
          <a:blip r:embed="rId6" cstate="print"/>
          <a:stretch>
            <a:fillRect/>
          </a:stretch>
        </p:blipFill>
        <p:spPr>
          <a:xfrm>
            <a:off x="2133600" y="5029200"/>
            <a:ext cx="1821180" cy="912495"/>
          </a:xfrm>
          <a:prstGeom prst="rect">
            <a:avLst/>
          </a:prstGeom>
        </p:spPr>
      </p:pic>
      <p:pic>
        <p:nvPicPr>
          <p:cNvPr id="17" name="Picture 16" descr="addin_tmp.png"/>
          <p:cNvPicPr>
            <a:picLocks noChangeAspect="1"/>
          </p:cNvPicPr>
          <p:nvPr>
            <p:custDataLst>
              <p:tags r:id="rId2"/>
            </p:custDataLst>
          </p:nvPr>
        </p:nvPicPr>
        <p:blipFill>
          <a:blip r:embed="rId7" cstate="print"/>
          <a:stretch>
            <a:fillRect/>
          </a:stretch>
        </p:blipFill>
        <p:spPr>
          <a:xfrm>
            <a:off x="2133600" y="3886200"/>
            <a:ext cx="2872740" cy="912495"/>
          </a:xfrm>
          <a:prstGeom prst="rect">
            <a:avLst/>
          </a:prstGeom>
        </p:spPr>
      </p:pic>
      <p:pic>
        <p:nvPicPr>
          <p:cNvPr id="20" name="Picture 19" descr="addin_tmp.png"/>
          <p:cNvPicPr>
            <a:picLocks noChangeAspect="1"/>
          </p:cNvPicPr>
          <p:nvPr>
            <p:custDataLst>
              <p:tags r:id="rId3"/>
            </p:custDataLst>
          </p:nvPr>
        </p:nvPicPr>
        <p:blipFill>
          <a:blip r:embed="rId8" cstate="print"/>
          <a:stretch>
            <a:fillRect/>
          </a:stretch>
        </p:blipFill>
        <p:spPr>
          <a:xfrm>
            <a:off x="1295400" y="2590800"/>
            <a:ext cx="7311390" cy="912495"/>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370</a:t>
            </a:fld>
            <a:endParaRPr lang="en-US"/>
          </a:p>
        </p:txBody>
      </p:sp>
    </p:spTree>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be a square </a:t>
            </a:r>
            <a:r>
              <a:rPr lang="en-US" sz="2800" dirty="0" smtClean="0">
                <a:ea typeface="Cambria Math"/>
                <a:sym typeface="Symbol"/>
              </a:rPr>
              <a:t>zero-one matrix </a:t>
            </a:r>
            <a:r>
              <a:rPr lang="en-US" sz="2800" dirty="0" smtClean="0">
                <a:ea typeface="Cambria Math" pitchFamily="18" charset="0"/>
              </a:rPr>
              <a:t>and let </a:t>
            </a:r>
            <a:r>
              <a:rPr lang="en-US" sz="2800" i="1" dirty="0" smtClean="0">
                <a:ea typeface="Cambria Math" pitchFamily="18" charset="0"/>
              </a:rPr>
              <a:t>r</a:t>
            </a:r>
            <a:r>
              <a:rPr lang="en-US" sz="2800" dirty="0" smtClean="0">
                <a:ea typeface="Cambria Math" pitchFamily="18" charset="0"/>
              </a:rPr>
              <a:t> be a positive integer. The </a:t>
            </a:r>
            <a:r>
              <a:rPr lang="en-US" sz="2800" i="1" dirty="0" err="1" smtClean="0">
                <a:ea typeface="Cambria Math" pitchFamily="18" charset="0"/>
              </a:rPr>
              <a:t>r</a:t>
            </a:r>
            <a:r>
              <a:rPr lang="en-US" sz="2800" dirty="0" err="1" smtClean="0">
                <a:ea typeface="Cambria Math" pitchFamily="18" charset="0"/>
              </a:rPr>
              <a:t>th</a:t>
            </a:r>
            <a:r>
              <a:rPr lang="en-US" sz="2800" dirty="0" smtClean="0">
                <a:ea typeface="Cambria Math" pitchFamily="18" charset="0"/>
              </a:rPr>
              <a:t> Boolean power of  </a:t>
            </a:r>
            <a:r>
              <a:rPr lang="en-US" sz="2800" b="1" dirty="0" smtClean="0"/>
              <a:t>A</a:t>
            </a:r>
            <a:r>
              <a:rPr lang="en-US" sz="2800" dirty="0" smtClean="0"/>
              <a:t> </a:t>
            </a:r>
            <a:r>
              <a:rPr lang="en-US" sz="2800" dirty="0" smtClean="0">
                <a:ea typeface="Cambria Math" pitchFamily="18" charset="0"/>
              </a:rPr>
              <a:t>is the Boolean product of </a:t>
            </a:r>
            <a:r>
              <a:rPr lang="en-US" sz="2800" i="1" dirty="0" smtClean="0">
                <a:ea typeface="Cambria Math" pitchFamily="18" charset="0"/>
              </a:rPr>
              <a:t>r</a:t>
            </a:r>
            <a:r>
              <a:rPr lang="en-US" sz="2800" dirty="0" smtClean="0">
                <a:ea typeface="Cambria Math" pitchFamily="18" charset="0"/>
              </a:rPr>
              <a:t> factors of </a:t>
            </a:r>
            <a:r>
              <a:rPr lang="en-US" sz="2800" b="1" dirty="0" smtClean="0"/>
              <a:t>A</a:t>
            </a:r>
            <a:r>
              <a:rPr lang="en-US" sz="2800" dirty="0" smtClean="0"/>
              <a:t>, denoted by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dirty="0" smtClean="0"/>
              <a:t>.  Hence,</a:t>
            </a:r>
            <a:endParaRPr lang="en-US" sz="2800" dirty="0" smtClean="0">
              <a:ea typeface="Cambria Math" pitchFamily="18" charset="0"/>
            </a:endParaRPr>
          </a:p>
          <a:p>
            <a:pPr>
              <a:buNone/>
            </a:pPr>
            <a:endParaRPr lang="en-US" sz="2800" i="1" dirty="0" smtClean="0">
              <a:latin typeface="Cambria Math" pitchFamily="18" charset="0"/>
              <a:ea typeface="Cambria Math" pitchFamily="18" charset="0"/>
              <a:sym typeface="Symbol"/>
            </a:endParaRPr>
          </a:p>
          <a:p>
            <a:pPr>
              <a:buNone/>
            </a:pPr>
            <a:r>
              <a:rPr lang="en-US" sz="2800" i="1" dirty="0" smtClean="0">
                <a:latin typeface="Cambria Math" pitchFamily="18" charset="0"/>
                <a:ea typeface="Cambria Math" pitchFamily="18" charset="0"/>
                <a:sym typeface="Symbol"/>
              </a:rPr>
              <a:t>   </a:t>
            </a:r>
            <a:r>
              <a:rPr lang="en-US" sz="2800" dirty="0" smtClean="0">
                <a:ea typeface="Cambria Math"/>
                <a:sym typeface="Symbol"/>
              </a:rPr>
              <a:t>We define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b="1" dirty="0" smtClean="0"/>
              <a:t> </a:t>
            </a:r>
            <a:r>
              <a:rPr lang="en-US" sz="2800" dirty="0" smtClean="0">
                <a:ea typeface="Cambria Math"/>
                <a:sym typeface="Symbol"/>
              </a:rPr>
              <a:t>to be  </a:t>
            </a:r>
            <a:r>
              <a:rPr lang="en-US" sz="3200" b="1" dirty="0" smtClean="0">
                <a:sym typeface="Symbol"/>
              </a:rPr>
              <a:t>I</a:t>
            </a:r>
            <a:r>
              <a:rPr lang="en-US" sz="3200" i="1" baseline="-25000" dirty="0" smtClean="0">
                <a:sym typeface="Symbol"/>
              </a:rPr>
              <a:t>n</a:t>
            </a:r>
            <a:r>
              <a:rPr lang="en-US" sz="3200" dirty="0" smtClean="0">
                <a:sym typeface="Symbol"/>
              </a:rPr>
              <a:t>.</a:t>
            </a:r>
            <a:endParaRPr lang="en-US" sz="2800" i="1" dirty="0" smtClean="0">
              <a:latin typeface="Cambria Math" pitchFamily="18" charset="0"/>
              <a:ea typeface="Cambria Math" pitchFamily="18" charset="0"/>
              <a:sym typeface="Symbol"/>
            </a:endParaRPr>
          </a:p>
          <a:p>
            <a:pPr>
              <a:buNone/>
            </a:pPr>
            <a:r>
              <a:rPr lang="en-US" sz="2800" dirty="0" smtClean="0">
                <a:latin typeface="Cambria Math" pitchFamily="18" charset="0"/>
                <a:ea typeface="Cambria Math" pitchFamily="18" charset="0"/>
                <a:sym typeface="Symbol"/>
              </a:rPr>
              <a:t>   (</a:t>
            </a:r>
            <a:r>
              <a:rPr lang="en-US" dirty="0" smtClean="0">
                <a:latin typeface="Cambria Math"/>
                <a:ea typeface="Cambria Math"/>
                <a:sym typeface="Symbol"/>
              </a:rPr>
              <a:t>The Boolean product is  well defined because the     </a:t>
            </a:r>
            <a:r>
              <a:rPr lang="en-US" dirty="0" smtClean="0">
                <a:ea typeface="Cambria Math"/>
                <a:sym typeface="Symbol"/>
              </a:rPr>
              <a:t>Boolean product of matrices is associative.)</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4724400" y="3352800"/>
            <a:ext cx="2667000" cy="62865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371</a:t>
            </a:fld>
            <a:endParaRPr lang="en-US"/>
          </a:p>
        </p:txBody>
      </p:sp>
    </p:spTree>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Let</a:t>
            </a:r>
          </a:p>
          <a:p>
            <a:pPr>
              <a:buNone/>
            </a:pPr>
            <a:endParaRPr lang="en-US" dirty="0" smtClean="0"/>
          </a:p>
          <a:p>
            <a:pPr>
              <a:buNone/>
            </a:pPr>
            <a:r>
              <a:rPr lang="en-US" dirty="0" smtClean="0"/>
              <a:t>    Find </a:t>
            </a:r>
            <a:r>
              <a:rPr lang="en-US" b="1" dirty="0" smtClean="0"/>
              <a:t>A</a:t>
            </a:r>
            <a:r>
              <a:rPr lang="en-US" i="1" baseline="30000" dirty="0" smtClean="0"/>
              <a:t>n</a:t>
            </a:r>
            <a:r>
              <a:rPr lang="en-US" baseline="30000" dirty="0" smtClean="0"/>
              <a:t> </a:t>
            </a:r>
            <a:r>
              <a:rPr lang="en-US" dirty="0" smtClean="0"/>
              <a:t>  for all positive integers </a:t>
            </a:r>
            <a:r>
              <a:rPr lang="en-US" i="1" dirty="0" smtClean="0"/>
              <a:t>n</a:t>
            </a:r>
            <a:r>
              <a:rPr lang="en-US" dirty="0" smtClean="0"/>
              <a:t>.</a:t>
            </a:r>
          </a:p>
          <a:p>
            <a:pPr>
              <a:buNone/>
            </a:pPr>
            <a:r>
              <a:rPr lang="en-US" dirty="0" smtClean="0"/>
              <a:t>    </a:t>
            </a:r>
            <a:r>
              <a:rPr lang="en-US" b="1" dirty="0" smtClean="0"/>
              <a:t>Solution</a:t>
            </a:r>
            <a:r>
              <a:rPr lang="en-US" dirty="0" smtClean="0"/>
              <a:t>: </a:t>
            </a:r>
            <a:endParaRPr lang="en-US" dirty="0"/>
          </a:p>
        </p:txBody>
      </p:sp>
      <p:pic>
        <p:nvPicPr>
          <p:cNvPr id="20" name="Picture 19" descr="addin_tmp.png"/>
          <p:cNvPicPr>
            <a:picLocks noChangeAspect="1"/>
          </p:cNvPicPr>
          <p:nvPr>
            <p:custDataLst>
              <p:tags r:id="rId1"/>
            </p:custDataLst>
          </p:nvPr>
        </p:nvPicPr>
        <p:blipFill>
          <a:blip r:embed="rId7" cstate="print"/>
          <a:stretch>
            <a:fillRect/>
          </a:stretch>
        </p:blipFill>
        <p:spPr>
          <a:xfrm>
            <a:off x="2971800" y="1905000"/>
            <a:ext cx="1481519" cy="638747"/>
          </a:xfrm>
          <a:prstGeom prst="rect">
            <a:avLst/>
          </a:prstGeom>
        </p:spPr>
      </p:pic>
      <p:pic>
        <p:nvPicPr>
          <p:cNvPr id="17" name="Picture 16" descr="addin_tmp.png"/>
          <p:cNvPicPr>
            <a:picLocks noChangeAspect="1"/>
          </p:cNvPicPr>
          <p:nvPr>
            <p:custDataLst>
              <p:tags r:id="rId2"/>
            </p:custDataLst>
          </p:nvPr>
        </p:nvPicPr>
        <p:blipFill>
          <a:blip r:embed="rId8" cstate="print"/>
          <a:stretch>
            <a:fillRect/>
          </a:stretch>
        </p:blipFill>
        <p:spPr>
          <a:xfrm>
            <a:off x="762001" y="3886201"/>
            <a:ext cx="2444591" cy="684371"/>
          </a:xfrm>
          <a:prstGeom prst="rect">
            <a:avLst/>
          </a:prstGeom>
        </p:spPr>
      </p:pic>
      <p:pic>
        <p:nvPicPr>
          <p:cNvPr id="18" name="Picture 17" descr="addin_tmp.png"/>
          <p:cNvPicPr>
            <a:picLocks noChangeAspect="1"/>
          </p:cNvPicPr>
          <p:nvPr>
            <p:custDataLst>
              <p:tags r:id="rId3"/>
            </p:custDataLst>
          </p:nvPr>
        </p:nvPicPr>
        <p:blipFill>
          <a:blip r:embed="rId9" cstate="print"/>
          <a:stretch>
            <a:fillRect/>
          </a:stretch>
        </p:blipFill>
        <p:spPr>
          <a:xfrm>
            <a:off x="4038601" y="3733801"/>
            <a:ext cx="2614613" cy="684371"/>
          </a:xfrm>
          <a:prstGeom prst="rect">
            <a:avLst/>
          </a:prstGeom>
        </p:spPr>
      </p:pic>
      <p:pic>
        <p:nvPicPr>
          <p:cNvPr id="16" name="Picture 15" descr="addin_tmp.png"/>
          <p:cNvPicPr>
            <a:picLocks noChangeAspect="1"/>
          </p:cNvPicPr>
          <p:nvPr>
            <p:custDataLst>
              <p:tags r:id="rId4"/>
            </p:custDataLst>
          </p:nvPr>
        </p:nvPicPr>
        <p:blipFill>
          <a:blip r:embed="rId10" cstate="print"/>
          <a:stretch>
            <a:fillRect/>
          </a:stretch>
        </p:blipFill>
        <p:spPr>
          <a:xfrm>
            <a:off x="2895601" y="4876802"/>
            <a:ext cx="2614613" cy="684371"/>
          </a:xfrm>
          <a:prstGeom prst="rect">
            <a:avLst/>
          </a:prstGeom>
        </p:spPr>
      </p:pic>
      <p:pic>
        <p:nvPicPr>
          <p:cNvPr id="19" name="Picture 18" descr="addin_tmp.png"/>
          <p:cNvPicPr>
            <a:picLocks noChangeAspect="1"/>
          </p:cNvPicPr>
          <p:nvPr>
            <p:custDataLst>
              <p:tags r:id="rId5"/>
            </p:custDataLst>
          </p:nvPr>
        </p:nvPicPr>
        <p:blipFill>
          <a:blip r:embed="rId11" cstate="print"/>
          <a:stretch>
            <a:fillRect/>
          </a:stretch>
        </p:blipFill>
        <p:spPr>
          <a:xfrm>
            <a:off x="1143001" y="5715001"/>
            <a:ext cx="5975033" cy="684371"/>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372</a:t>
            </a:fld>
            <a:endParaRPr lang="en-US"/>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Induction and recursion</a:t>
            </a:r>
            <a:endParaRPr lang="en-US" dirty="0"/>
          </a:p>
        </p:txBody>
      </p:sp>
      <p:sp>
        <p:nvSpPr>
          <p:cNvPr id="3" name="Subtitle 2"/>
          <p:cNvSpPr>
            <a:spLocks noGrp="1"/>
          </p:cNvSpPr>
          <p:nvPr>
            <p:ph type="subTitle" idx="1"/>
          </p:nvPr>
        </p:nvSpPr>
        <p:spPr/>
        <p:txBody>
          <a:bodyPr/>
          <a:lstStyle/>
          <a:p>
            <a:r>
              <a:rPr lang="en-US" dirty="0" smtClean="0"/>
              <a:t>Chapter 5</a:t>
            </a:r>
            <a:endParaRPr lang="en-US" dirty="0"/>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smtClean="0"/>
              <a:t>With Question/Answer Animations</a:t>
            </a:r>
            <a:endParaRPr lang="en-US" dirty="0"/>
          </a:p>
        </p:txBody>
      </p:sp>
    </p:spTree>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Mathematical Induction</a:t>
            </a:r>
          </a:p>
          <a:p>
            <a:r>
              <a:rPr lang="en-US" dirty="0" smtClean="0"/>
              <a:t>Strong Induction</a:t>
            </a:r>
          </a:p>
          <a:p>
            <a:r>
              <a:rPr lang="en-US" dirty="0" smtClean="0"/>
              <a:t>Well-Ordering</a:t>
            </a:r>
          </a:p>
          <a:p>
            <a:r>
              <a:rPr lang="en-US" dirty="0" smtClean="0"/>
              <a:t>Recursive Definitions</a:t>
            </a:r>
          </a:p>
          <a:p>
            <a:r>
              <a:rPr lang="en-US" dirty="0" smtClean="0"/>
              <a:t>Structural Induction</a:t>
            </a:r>
          </a:p>
          <a:p>
            <a:r>
              <a:rPr lang="en-US" dirty="0" smtClean="0"/>
              <a:t>Recursive Algorithms</a:t>
            </a:r>
          </a:p>
          <a:p>
            <a:r>
              <a:rPr lang="en-US" dirty="0" smtClean="0"/>
              <a:t>Program Correctness (</a:t>
            </a:r>
            <a:r>
              <a:rPr lang="en-US" i="1" dirty="0" smtClean="0"/>
              <a:t>not yet included in overheads</a:t>
            </a:r>
            <a:r>
              <a:rPr lang="en-US" dirty="0" smtClean="0"/>
              <a:t>)</a:t>
            </a:r>
          </a:p>
          <a:p>
            <a:pPr>
              <a:buNone/>
            </a:pPr>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Mathematical Induction</a:t>
            </a:r>
            <a:endParaRPr lang="en-US" dirty="0"/>
          </a:p>
        </p:txBody>
      </p:sp>
      <p:sp>
        <p:nvSpPr>
          <p:cNvPr id="3" name="Subtitle 2"/>
          <p:cNvSpPr>
            <a:spLocks noGrp="1"/>
          </p:cNvSpPr>
          <p:nvPr>
            <p:ph type="subTitle" idx="1"/>
          </p:nvPr>
        </p:nvSpPr>
        <p:spPr/>
        <p:txBody>
          <a:bodyPr/>
          <a:lstStyle/>
          <a:p>
            <a:r>
              <a:rPr lang="en-US" dirty="0" smtClean="0"/>
              <a:t>Section 5.1</a:t>
            </a:r>
            <a:endParaRPr lang="en-US" dirty="0"/>
          </a:p>
        </p:txBody>
      </p:sp>
    </p:spTree>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Mathematical Induction</a:t>
            </a:r>
          </a:p>
          <a:p>
            <a:r>
              <a:rPr lang="en-US" dirty="0" smtClean="0"/>
              <a:t>Examples of Proof by Mathematical Induction</a:t>
            </a:r>
          </a:p>
          <a:p>
            <a:r>
              <a:rPr lang="en-US" dirty="0" smtClean="0"/>
              <a:t>Mistaken Proofs by Mathematical Induction</a:t>
            </a:r>
          </a:p>
          <a:p>
            <a:r>
              <a:rPr lang="en-US" dirty="0" smtClean="0"/>
              <a:t>Guidelines for Proofs by Mathematical Induction</a:t>
            </a:r>
            <a:endParaRPr lang="en-US" dirty="0"/>
          </a:p>
        </p:txBody>
      </p:sp>
    </p:spTree>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Climbing an </a:t>
            </a:r>
            <a:br>
              <a:rPr lang="en-US" dirty="0" smtClean="0"/>
            </a:br>
            <a:r>
              <a:rPr lang="en-US" dirty="0" smtClean="0"/>
              <a:t>Infinite Ladder</a:t>
            </a:r>
            <a:endParaRPr lang="en-US" dirty="0"/>
          </a:p>
        </p:txBody>
      </p:sp>
      <p:pic>
        <p:nvPicPr>
          <p:cNvPr id="4" name="Content Placeholder 3" descr="0401.jpg"/>
          <p:cNvPicPr>
            <a:picLocks noGrp="1" noChangeAspect="1"/>
          </p:cNvPicPr>
          <p:nvPr>
            <p:ph idx="1"/>
          </p:nvPr>
        </p:nvPicPr>
        <p:blipFill>
          <a:blip r:embed="rId2" cstate="print"/>
          <a:stretch>
            <a:fillRect/>
          </a:stretch>
        </p:blipFill>
        <p:spPr>
          <a:xfrm>
            <a:off x="5638800" y="457200"/>
            <a:ext cx="3248025" cy="5827374"/>
          </a:xfrm>
        </p:spPr>
      </p:pic>
      <p:sp>
        <p:nvSpPr>
          <p:cNvPr id="5" name="TextBox 4"/>
          <p:cNvSpPr txBox="1"/>
          <p:nvPr/>
        </p:nvSpPr>
        <p:spPr>
          <a:xfrm>
            <a:off x="533400" y="1905000"/>
            <a:ext cx="6248400" cy="1200329"/>
          </a:xfrm>
          <a:prstGeom prst="rect">
            <a:avLst/>
          </a:prstGeom>
          <a:noFill/>
        </p:spPr>
        <p:txBody>
          <a:bodyPr wrap="square" rtlCol="0">
            <a:spAutoFit/>
          </a:bodyPr>
          <a:lstStyle/>
          <a:p>
            <a:r>
              <a:rPr lang="en-US" dirty="0" smtClean="0"/>
              <a:t>Suppose we have an infinite ladder:</a:t>
            </a:r>
          </a:p>
          <a:p>
            <a:pPr marL="342900" indent="-342900">
              <a:buFont typeface="+mj-lt"/>
              <a:buAutoNum type="arabicPeriod"/>
            </a:pPr>
            <a:r>
              <a:rPr lang="en-US" dirty="0" smtClean="0"/>
              <a:t>We can reach the first rung of the ladder.</a:t>
            </a:r>
          </a:p>
          <a:p>
            <a:pPr marL="342900" indent="-342900">
              <a:buFont typeface="+mj-lt"/>
              <a:buAutoNum type="arabicPeriod"/>
            </a:pPr>
            <a:r>
              <a:rPr lang="en-US" dirty="0" smtClean="0"/>
              <a:t>If we can reach a particular rung of the ladder, then we can reach the next rung.</a:t>
            </a:r>
            <a:endParaRPr lang="en-US" dirty="0"/>
          </a:p>
        </p:txBody>
      </p:sp>
      <p:sp>
        <p:nvSpPr>
          <p:cNvPr id="6" name="TextBox 5"/>
          <p:cNvSpPr txBox="1"/>
          <p:nvPr/>
        </p:nvSpPr>
        <p:spPr>
          <a:xfrm>
            <a:off x="609600" y="3200400"/>
            <a:ext cx="4876800" cy="1754326"/>
          </a:xfrm>
          <a:prstGeom prst="rect">
            <a:avLst/>
          </a:prstGeom>
          <a:noFill/>
        </p:spPr>
        <p:txBody>
          <a:bodyPr wrap="square" rtlCol="0">
            <a:spAutoFit/>
          </a:bodyPr>
          <a:lstStyle/>
          <a:p>
            <a:endParaRPr lang="en-US" dirty="0" smtClean="0"/>
          </a:p>
          <a:p>
            <a:r>
              <a:rPr lang="en-US" dirty="0" smtClean="0"/>
              <a:t>From (1), we can reach the first rung. Then by applying (2), we can reach the second rung. Applying (2) again, the third rung. And so on.  We can apply (2) any number of times to reach any particular rung, no matter how high up.</a:t>
            </a:r>
            <a:endParaRPr lang="en-US" dirty="0"/>
          </a:p>
        </p:txBody>
      </p:sp>
      <p:sp>
        <p:nvSpPr>
          <p:cNvPr id="7" name="TextBox 6"/>
          <p:cNvSpPr txBox="1"/>
          <p:nvPr/>
        </p:nvSpPr>
        <p:spPr>
          <a:xfrm>
            <a:off x="609600" y="5791200"/>
            <a:ext cx="4191000" cy="646331"/>
          </a:xfrm>
          <a:prstGeom prst="rect">
            <a:avLst/>
          </a:prstGeom>
          <a:noFill/>
        </p:spPr>
        <p:txBody>
          <a:bodyPr wrap="square" rtlCol="0">
            <a:spAutoFit/>
          </a:bodyPr>
          <a:lstStyle/>
          <a:p>
            <a:r>
              <a:rPr lang="en-US" dirty="0" smtClean="0"/>
              <a:t>This example motivates proof by mathematical induction.</a:t>
            </a:r>
            <a:endParaRPr lang="en-US" dirty="0"/>
          </a:p>
        </p:txBody>
      </p:sp>
    </p:spTree>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Principle of Mathematical Induction</a:t>
            </a:r>
            <a:endParaRPr lang="en-US" sz="4000"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a:t>
            </a:r>
            <a:r>
              <a:rPr lang="en-US" i="1" dirty="0" smtClean="0"/>
              <a:t>Principle of Mathematical Induction</a:t>
            </a:r>
            <a:r>
              <a:rPr lang="en-US" dirty="0" smtClean="0"/>
              <a:t>: To prove that </a:t>
            </a:r>
            <a:r>
              <a:rPr lang="en-US" i="1" dirty="0" smtClean="0"/>
              <a:t>P</a:t>
            </a:r>
            <a:r>
              <a:rPr lang="en-US" dirty="0" smtClean="0"/>
              <a:t>(</a:t>
            </a:r>
            <a:r>
              <a:rPr lang="en-US" i="1" dirty="0" smtClean="0"/>
              <a:t>n</a:t>
            </a:r>
            <a:r>
              <a:rPr lang="en-US" dirty="0" smtClean="0"/>
              <a:t>) is true for all positive integers </a:t>
            </a:r>
            <a:r>
              <a:rPr lang="en-US" i="1" dirty="0" smtClean="0"/>
              <a:t>n</a:t>
            </a:r>
            <a:r>
              <a:rPr lang="en-US" dirty="0" smtClean="0"/>
              <a:t>, we complete these steps:</a:t>
            </a:r>
            <a:endParaRPr lang="en-US" dirty="0"/>
          </a:p>
          <a:p>
            <a:pPr lvl="1"/>
            <a:r>
              <a:rPr lang="en-US" i="1" dirty="0" smtClean="0"/>
              <a:t>Basis Step</a:t>
            </a:r>
            <a:r>
              <a:rPr lang="en-US" dirty="0" smtClean="0"/>
              <a:t>: Show that </a:t>
            </a:r>
            <a:r>
              <a:rPr lang="en-US" i="1" dirty="0" smtClean="0"/>
              <a:t>P</a:t>
            </a:r>
            <a:r>
              <a:rPr lang="en-US" dirty="0" smtClean="0"/>
              <a:t>(</a:t>
            </a:r>
            <a:r>
              <a:rPr lang="en-US" dirty="0" smtClean="0">
                <a:latin typeface="Cambria Math" pitchFamily="18" charset="0"/>
                <a:ea typeface="Cambria Math" pitchFamily="18" charset="0"/>
              </a:rPr>
              <a:t>1</a:t>
            </a:r>
            <a:r>
              <a:rPr lang="en-US" dirty="0" smtClean="0"/>
              <a:t>) is true.</a:t>
            </a:r>
          </a:p>
          <a:p>
            <a:pPr lvl="1"/>
            <a:r>
              <a:rPr lang="en-US" i="1" dirty="0" smtClean="0"/>
              <a:t>Inductive Step</a:t>
            </a:r>
            <a:r>
              <a:rPr lang="en-US" dirty="0" smtClean="0"/>
              <a:t>: Show that </a:t>
            </a:r>
            <a:r>
              <a:rPr lang="en-US" i="1" dirty="0" smtClean="0"/>
              <a:t>P</a:t>
            </a:r>
            <a:r>
              <a:rPr lang="en-US" dirty="0" smtClean="0"/>
              <a:t>(</a:t>
            </a:r>
            <a:r>
              <a:rPr lang="en-US" i="1" dirty="0" smtClean="0"/>
              <a:t>k</a:t>
            </a:r>
            <a:r>
              <a:rPr lang="en-US" dirty="0" smtClean="0"/>
              <a:t>)</a:t>
            </a:r>
            <a:r>
              <a:rPr lang="en-US" i="1" dirty="0" smtClean="0"/>
              <a:t> </a:t>
            </a:r>
            <a:r>
              <a:rPr lang="en-US" i="1" dirty="0" smtClean="0">
                <a:latin typeface="Cambria Math"/>
                <a:ea typeface="Cambria Math"/>
                <a:sym typeface="Wingdings" pitchFamily="2" charset="2"/>
              </a:rPr>
              <a:t>→</a:t>
            </a:r>
            <a:r>
              <a:rPr lang="en-US" i="1" dirty="0" smtClean="0">
                <a:sym typeface="Wingdings" pitchFamily="2" charset="2"/>
              </a:rPr>
              <a:t> P</a:t>
            </a:r>
            <a:r>
              <a:rPr lang="en-US" dirty="0" smtClean="0">
                <a:sym typeface="Wingdings" pitchFamily="2" charset="2"/>
              </a:rPr>
              <a:t>(</a:t>
            </a:r>
            <a:r>
              <a:rPr lang="en-US" i="1" dirty="0" smtClean="0">
                <a:sym typeface="Wingdings" pitchFamily="2" charset="2"/>
              </a:rPr>
              <a:t>k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a:t>
            </a:r>
            <a:r>
              <a:rPr lang="en-US" i="1" dirty="0" smtClean="0">
                <a:sym typeface="Wingdings" pitchFamily="2" charset="2"/>
              </a:rPr>
              <a:t> </a:t>
            </a:r>
            <a:r>
              <a:rPr lang="en-US" dirty="0" smtClean="0">
                <a:sym typeface="Wingdings" pitchFamily="2" charset="2"/>
              </a:rPr>
              <a:t>is true for all positive integers </a:t>
            </a:r>
            <a:r>
              <a:rPr lang="en-US" i="1" dirty="0" smtClean="0">
                <a:sym typeface="Wingdings" pitchFamily="2" charset="2"/>
              </a:rPr>
              <a:t>k</a:t>
            </a:r>
            <a:r>
              <a:rPr lang="en-US" dirty="0" smtClean="0">
                <a:sym typeface="Wingdings" pitchFamily="2" charset="2"/>
              </a:rPr>
              <a:t>.</a:t>
            </a:r>
          </a:p>
          <a:p>
            <a:pPr>
              <a:buNone/>
            </a:pPr>
            <a:r>
              <a:rPr lang="en-US" dirty="0" smtClean="0"/>
              <a:t>     To complete the inductive step, assuming the </a:t>
            </a:r>
            <a:r>
              <a:rPr lang="en-US" i="1" dirty="0" smtClean="0"/>
              <a:t>inductive hypothesis </a:t>
            </a:r>
            <a:r>
              <a:rPr lang="en-US" dirty="0" smtClean="0"/>
              <a:t>that </a:t>
            </a:r>
            <a:r>
              <a:rPr lang="en-US" i="1" dirty="0" smtClean="0"/>
              <a:t>P</a:t>
            </a:r>
            <a:r>
              <a:rPr lang="en-US" dirty="0" smtClean="0"/>
              <a:t>(</a:t>
            </a:r>
            <a:r>
              <a:rPr lang="en-US" i="1" dirty="0" smtClean="0"/>
              <a:t>k</a:t>
            </a:r>
            <a:r>
              <a:rPr lang="en-US" dirty="0" smtClean="0"/>
              <a:t>)</a:t>
            </a:r>
            <a:r>
              <a:rPr lang="en-US" i="1" dirty="0" smtClean="0"/>
              <a:t> </a:t>
            </a:r>
            <a:r>
              <a:rPr lang="en-US" dirty="0" smtClean="0"/>
              <a:t>holds for an arbitrary integer </a:t>
            </a:r>
            <a:r>
              <a:rPr lang="en-US" i="1" dirty="0" smtClean="0"/>
              <a:t>k</a:t>
            </a:r>
            <a:r>
              <a:rPr lang="en-US" dirty="0" smtClean="0"/>
              <a:t>, show that  must </a:t>
            </a:r>
            <a:r>
              <a:rPr lang="en-US" i="1" dirty="0" smtClean="0">
                <a:sym typeface="Wingdings" pitchFamily="2" charset="2"/>
              </a:rPr>
              <a:t>P</a:t>
            </a:r>
            <a:r>
              <a:rPr lang="en-US" dirty="0" smtClean="0">
                <a:sym typeface="Wingdings" pitchFamily="2" charset="2"/>
              </a:rPr>
              <a:t>(</a:t>
            </a:r>
            <a:r>
              <a:rPr lang="en-US" i="1" dirty="0" smtClean="0">
                <a:sym typeface="Wingdings" pitchFamily="2" charset="2"/>
              </a:rPr>
              <a:t>k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a:t>
            </a:r>
            <a:r>
              <a:rPr lang="en-US" dirty="0" smtClean="0"/>
              <a:t> be true.</a:t>
            </a:r>
          </a:p>
          <a:p>
            <a:pPr>
              <a:buNone/>
            </a:pPr>
            <a:r>
              <a:rPr lang="en-US" dirty="0" smtClean="0"/>
              <a:t>    </a:t>
            </a:r>
          </a:p>
          <a:p>
            <a:pPr>
              <a:buNone/>
            </a:pPr>
            <a:r>
              <a:rPr lang="en-US" b="1" dirty="0" smtClean="0"/>
              <a:t>     Climbing an Infinite Ladder Example</a:t>
            </a:r>
            <a:r>
              <a:rPr lang="en-US" dirty="0" smtClean="0"/>
              <a:t>:</a:t>
            </a:r>
          </a:p>
          <a:p>
            <a:pPr lvl="1"/>
            <a:r>
              <a:rPr lang="en-US" dirty="0" smtClean="0"/>
              <a:t>BASIS STEP: By (</a:t>
            </a:r>
            <a:r>
              <a:rPr lang="en-US" dirty="0" smtClean="0">
                <a:latin typeface="Cambria Math" pitchFamily="18" charset="0"/>
                <a:ea typeface="Cambria Math" pitchFamily="18" charset="0"/>
              </a:rPr>
              <a:t>1</a:t>
            </a:r>
            <a:r>
              <a:rPr lang="en-US" dirty="0" smtClean="0"/>
              <a:t>), we can reach rung </a:t>
            </a:r>
            <a:r>
              <a:rPr lang="en-US" dirty="0" smtClean="0">
                <a:latin typeface="Cambria Math" pitchFamily="18" charset="0"/>
                <a:ea typeface="Cambria Math" pitchFamily="18" charset="0"/>
              </a:rPr>
              <a:t>1</a:t>
            </a:r>
            <a:r>
              <a:rPr lang="en-US" dirty="0" smtClean="0"/>
              <a:t>.</a:t>
            </a:r>
          </a:p>
          <a:p>
            <a:pPr lvl="1"/>
            <a:r>
              <a:rPr lang="en-US" dirty="0" smtClean="0"/>
              <a:t>INDUCTIVE STEP: Assume the inductive hypothesis that we can reach rung </a:t>
            </a:r>
            <a:r>
              <a:rPr lang="en-US" i="1" dirty="0" smtClean="0"/>
              <a:t>k</a:t>
            </a:r>
            <a:r>
              <a:rPr lang="en-US" dirty="0" smtClean="0"/>
              <a:t>. Then by (</a:t>
            </a:r>
            <a:r>
              <a:rPr lang="en-US" dirty="0" smtClean="0">
                <a:latin typeface="Cambria Math" pitchFamily="18" charset="0"/>
                <a:ea typeface="Cambria Math" pitchFamily="18" charset="0"/>
              </a:rPr>
              <a:t>2</a:t>
            </a:r>
            <a:r>
              <a:rPr lang="en-US" dirty="0" smtClean="0"/>
              <a:t>), we can reach rung </a:t>
            </a:r>
            <a:r>
              <a:rPr lang="en-US" i="1" dirty="0" smtClean="0"/>
              <a:t>k </a:t>
            </a:r>
            <a:r>
              <a:rPr lang="en-US" dirty="0" smtClean="0"/>
              <a:t>+ </a:t>
            </a:r>
            <a:r>
              <a:rPr lang="en-US" dirty="0" smtClean="0">
                <a:latin typeface="Cambria Math" pitchFamily="18" charset="0"/>
                <a:ea typeface="Cambria Math" pitchFamily="18" charset="0"/>
              </a:rPr>
              <a:t>1</a:t>
            </a:r>
            <a:r>
              <a:rPr lang="en-US" dirty="0" smtClean="0"/>
              <a:t>.</a:t>
            </a:r>
          </a:p>
          <a:p>
            <a:pPr>
              <a:buNone/>
            </a:pPr>
            <a:r>
              <a:rPr lang="en-US" dirty="0" smtClean="0"/>
              <a:t>     Hence, </a:t>
            </a:r>
            <a:r>
              <a:rPr lang="en-US" i="1" dirty="0" smtClean="0"/>
              <a:t>P</a:t>
            </a:r>
            <a:r>
              <a:rPr lang="en-US" dirty="0" smtClean="0"/>
              <a:t>(</a:t>
            </a:r>
            <a:r>
              <a:rPr lang="en-US" i="1" dirty="0" smtClean="0"/>
              <a:t>k</a:t>
            </a:r>
            <a:r>
              <a:rPr lang="en-US" dirty="0" smtClean="0"/>
              <a:t>)</a:t>
            </a:r>
            <a:r>
              <a:rPr lang="en-US" i="1" dirty="0" smtClean="0"/>
              <a:t> </a:t>
            </a:r>
            <a:r>
              <a:rPr lang="en-US" i="1" dirty="0" smtClean="0">
                <a:latin typeface="Cambria Math"/>
                <a:ea typeface="Cambria Math"/>
                <a:sym typeface="Wingdings" pitchFamily="2" charset="2"/>
              </a:rPr>
              <a:t>→</a:t>
            </a:r>
            <a:r>
              <a:rPr lang="en-US" i="1" dirty="0" smtClean="0">
                <a:sym typeface="Wingdings" pitchFamily="2" charset="2"/>
              </a:rPr>
              <a:t> P</a:t>
            </a:r>
            <a:r>
              <a:rPr lang="en-US" dirty="0" smtClean="0">
                <a:sym typeface="Wingdings" pitchFamily="2" charset="2"/>
              </a:rPr>
              <a:t>(</a:t>
            </a:r>
            <a:r>
              <a:rPr lang="en-US" i="1" dirty="0" smtClean="0">
                <a:sym typeface="Wingdings" pitchFamily="2" charset="2"/>
              </a:rPr>
              <a:t>k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is true for all positive integers </a:t>
            </a:r>
            <a:r>
              <a:rPr lang="en-US" i="1" dirty="0" smtClean="0">
                <a:sym typeface="Wingdings" pitchFamily="2" charset="2"/>
              </a:rPr>
              <a:t>k. </a:t>
            </a:r>
            <a:r>
              <a:rPr lang="en-US" dirty="0" smtClean="0">
                <a:sym typeface="Wingdings" pitchFamily="2" charset="2"/>
              </a:rPr>
              <a:t>We can reach every rung on the ladder.</a:t>
            </a:r>
            <a:endParaRPr lang="en-US" dirty="0"/>
          </a:p>
        </p:txBody>
      </p:sp>
      <p:sp>
        <p:nvSpPr>
          <p:cNvPr id="4" name="Isosceles Triangle 3"/>
          <p:cNvSpPr/>
          <p:nvPr/>
        </p:nvSpPr>
        <p:spPr>
          <a:xfrm rot="5400000" flipV="1">
            <a:off x="8382000" y="5715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Important Points About Using Mathematical  Induction</a:t>
            </a:r>
            <a:endParaRPr lang="en-US" sz="4400" dirty="0"/>
          </a:p>
        </p:txBody>
      </p:sp>
      <p:sp>
        <p:nvSpPr>
          <p:cNvPr id="3" name="Content Placeholder 2"/>
          <p:cNvSpPr>
            <a:spLocks noGrp="1"/>
          </p:cNvSpPr>
          <p:nvPr>
            <p:ph idx="1"/>
          </p:nvPr>
        </p:nvSpPr>
        <p:spPr/>
        <p:txBody>
          <a:bodyPr>
            <a:normAutofit fontScale="92500" lnSpcReduction="20000"/>
          </a:bodyPr>
          <a:lstStyle/>
          <a:p>
            <a:r>
              <a:rPr lang="en-US" sz="2900" dirty="0" smtClean="0"/>
              <a:t>Mathematical induction can be expressed  as the rule of inference</a:t>
            </a:r>
          </a:p>
          <a:p>
            <a:pPr>
              <a:buNone/>
            </a:pPr>
            <a:r>
              <a:rPr lang="en-US" dirty="0" smtClean="0"/>
              <a:t>     </a:t>
            </a:r>
          </a:p>
          <a:p>
            <a:pPr>
              <a:buNone/>
            </a:pPr>
            <a:r>
              <a:rPr lang="en-US" dirty="0" smtClean="0"/>
              <a:t>    </a:t>
            </a:r>
            <a:r>
              <a:rPr lang="en-US" sz="2900" dirty="0" smtClean="0"/>
              <a:t>where the domain is the set of positive integers</a:t>
            </a:r>
            <a:r>
              <a:rPr lang="en-US" dirty="0" smtClean="0"/>
              <a:t>.</a:t>
            </a:r>
          </a:p>
          <a:p>
            <a:r>
              <a:rPr lang="en-US" sz="2900" dirty="0" smtClean="0"/>
              <a:t>In a proof by mathematical induction, we don’t assume that </a:t>
            </a:r>
            <a:r>
              <a:rPr lang="en-US" sz="2900" i="1" dirty="0" smtClean="0"/>
              <a:t>P</a:t>
            </a:r>
            <a:r>
              <a:rPr lang="en-US" sz="2900" dirty="0" smtClean="0"/>
              <a:t>(</a:t>
            </a:r>
            <a:r>
              <a:rPr lang="en-US" sz="2900" i="1" dirty="0" smtClean="0"/>
              <a:t>k</a:t>
            </a:r>
            <a:r>
              <a:rPr lang="en-US" sz="2900" dirty="0" smtClean="0"/>
              <a:t>) is true for all positive integers! We show that if we assume that </a:t>
            </a:r>
            <a:r>
              <a:rPr lang="en-US" sz="2900" i="1" dirty="0" smtClean="0"/>
              <a:t>P</a:t>
            </a:r>
            <a:r>
              <a:rPr lang="en-US" sz="2900" dirty="0" smtClean="0"/>
              <a:t>(</a:t>
            </a:r>
            <a:r>
              <a:rPr lang="en-US" sz="2900" i="1" dirty="0" smtClean="0"/>
              <a:t>k</a:t>
            </a:r>
            <a:r>
              <a:rPr lang="en-US" sz="2900" dirty="0" smtClean="0"/>
              <a:t>) is true, then           </a:t>
            </a:r>
            <a:r>
              <a:rPr lang="en-US" sz="2900" i="1" dirty="0" smtClean="0">
                <a:sym typeface="Wingdings" pitchFamily="2" charset="2"/>
              </a:rPr>
              <a:t>P</a:t>
            </a:r>
            <a:r>
              <a:rPr lang="en-US" sz="2900" dirty="0" smtClean="0">
                <a:sym typeface="Wingdings" pitchFamily="2" charset="2"/>
              </a:rPr>
              <a:t>(</a:t>
            </a:r>
            <a:r>
              <a:rPr lang="en-US" sz="2900" i="1" dirty="0" smtClean="0">
                <a:sym typeface="Wingdings" pitchFamily="2" charset="2"/>
              </a:rPr>
              <a:t>k + </a:t>
            </a:r>
            <a:r>
              <a:rPr lang="en-US" sz="2900" dirty="0" smtClean="0">
                <a:latin typeface="Cambria Math" pitchFamily="18" charset="0"/>
                <a:ea typeface="Cambria Math" pitchFamily="18" charset="0"/>
                <a:sym typeface="Wingdings" pitchFamily="2" charset="2"/>
              </a:rPr>
              <a:t>1</a:t>
            </a:r>
            <a:r>
              <a:rPr lang="en-US" sz="2900" dirty="0" smtClean="0">
                <a:ea typeface="Cambria Math" pitchFamily="18" charset="0"/>
                <a:sym typeface="Wingdings" pitchFamily="2" charset="2"/>
              </a:rPr>
              <a:t>) must also  be true. </a:t>
            </a:r>
          </a:p>
          <a:p>
            <a:r>
              <a:rPr lang="en-US" sz="2900" dirty="0" smtClean="0">
                <a:ea typeface="Cambria Math" pitchFamily="18" charset="0"/>
                <a:sym typeface="Wingdings" pitchFamily="2" charset="2"/>
              </a:rPr>
              <a:t>Proofs by mathematical induction do not always start at the integer </a:t>
            </a:r>
            <a:r>
              <a:rPr lang="en-US" sz="2900" dirty="0" smtClean="0">
                <a:latin typeface="Cambria Math" pitchFamily="18" charset="0"/>
                <a:ea typeface="Cambria Math" pitchFamily="18" charset="0"/>
                <a:sym typeface="Wingdings" pitchFamily="2" charset="2"/>
              </a:rPr>
              <a:t>1</a:t>
            </a:r>
            <a:r>
              <a:rPr lang="en-US" sz="2900" dirty="0" smtClean="0">
                <a:ea typeface="Cambria Math" pitchFamily="18" charset="0"/>
                <a:sym typeface="Wingdings" pitchFamily="2" charset="2"/>
              </a:rPr>
              <a:t>. In such a case, the basis step begins at a starting point </a:t>
            </a:r>
            <a:r>
              <a:rPr lang="en-US" sz="2900" i="1" dirty="0" smtClean="0">
                <a:ea typeface="Cambria Math" pitchFamily="18" charset="0"/>
                <a:sym typeface="Wingdings" pitchFamily="2" charset="2"/>
              </a:rPr>
              <a:t>b</a:t>
            </a:r>
            <a:r>
              <a:rPr lang="en-US" sz="2900" dirty="0" smtClean="0">
                <a:ea typeface="Cambria Math" pitchFamily="18" charset="0"/>
                <a:sym typeface="Wingdings" pitchFamily="2" charset="2"/>
              </a:rPr>
              <a:t> where </a:t>
            </a:r>
            <a:r>
              <a:rPr lang="en-US" sz="2900" i="1" dirty="0" smtClean="0">
                <a:ea typeface="Cambria Math" pitchFamily="18" charset="0"/>
                <a:sym typeface="Wingdings" pitchFamily="2" charset="2"/>
              </a:rPr>
              <a:t>b</a:t>
            </a:r>
            <a:r>
              <a:rPr lang="en-US" sz="2900" dirty="0" smtClean="0">
                <a:ea typeface="Cambria Math" pitchFamily="18" charset="0"/>
                <a:sym typeface="Wingdings" pitchFamily="2" charset="2"/>
              </a:rPr>
              <a:t> is an integer. We will see examples of this soon.</a:t>
            </a:r>
          </a:p>
        </p:txBody>
      </p:sp>
      <p:sp>
        <p:nvSpPr>
          <p:cNvPr id="5" name="TextBox 4"/>
          <p:cNvSpPr txBox="1"/>
          <p:nvPr/>
        </p:nvSpPr>
        <p:spPr>
          <a:xfrm>
            <a:off x="1371600" y="2590800"/>
            <a:ext cx="7239000" cy="523220"/>
          </a:xfrm>
          <a:prstGeom prst="rect">
            <a:avLst/>
          </a:prstGeom>
          <a:noFill/>
        </p:spPr>
        <p:txBody>
          <a:bodyPr wrap="square" rtlCol="0">
            <a:spAutoFit/>
          </a:bodyPr>
          <a:lstStyle/>
          <a:p>
            <a:r>
              <a:rPr lang="en-US" sz="2800" dirty="0" smtClean="0"/>
              <a:t>  </a:t>
            </a:r>
            <a:r>
              <a:rPr lang="en-US" sz="2400" dirty="0" smtClean="0"/>
              <a:t>(</a:t>
            </a:r>
            <a:r>
              <a:rPr lang="en-US" sz="2400" i="1" dirty="0" smtClean="0"/>
              <a:t>P</a:t>
            </a:r>
            <a:r>
              <a:rPr lang="en-US" sz="2400" dirty="0" smtClean="0"/>
              <a:t>(</a:t>
            </a:r>
            <a:r>
              <a:rPr lang="en-US" sz="2400" dirty="0" smtClean="0">
                <a:latin typeface="Cambria Math" pitchFamily="18" charset="0"/>
                <a:ea typeface="Cambria Math" pitchFamily="18" charset="0"/>
              </a:rPr>
              <a:t>1</a:t>
            </a:r>
            <a:r>
              <a:rPr lang="en-US" sz="2400" dirty="0" smtClean="0"/>
              <a:t>) </a:t>
            </a:r>
            <a:r>
              <a:rPr lang="en-US" sz="2400" dirty="0" smtClean="0">
                <a:latin typeface="Cambria Math"/>
                <a:ea typeface="Cambria Math"/>
              </a:rPr>
              <a:t> ∧ ∀</a:t>
            </a:r>
            <a:r>
              <a:rPr lang="en-US" sz="2400" i="1" dirty="0" smtClean="0">
                <a:ea typeface="Cambria Math"/>
              </a:rPr>
              <a:t>k </a:t>
            </a:r>
            <a:r>
              <a:rPr lang="en-US" sz="2400" dirty="0" smtClean="0"/>
              <a:t>(</a:t>
            </a:r>
            <a:r>
              <a:rPr lang="en-US" sz="2400" i="1" dirty="0" smtClean="0"/>
              <a:t>P</a:t>
            </a:r>
            <a:r>
              <a:rPr lang="en-US" sz="2400" dirty="0" smtClean="0"/>
              <a:t>(</a:t>
            </a:r>
            <a:r>
              <a:rPr lang="en-US" sz="2400" i="1" dirty="0" smtClean="0"/>
              <a:t>k</a:t>
            </a:r>
            <a:r>
              <a:rPr lang="en-US" sz="2400" dirty="0" smtClean="0"/>
              <a:t>)</a:t>
            </a:r>
            <a:r>
              <a:rPr lang="en-US" sz="2400" i="1" dirty="0" smtClean="0"/>
              <a:t> </a:t>
            </a:r>
            <a:r>
              <a:rPr lang="en-US" sz="2400" dirty="0" smtClean="0">
                <a:latin typeface="Cambria Math"/>
                <a:ea typeface="Cambria Math"/>
                <a:sym typeface="Wingdings" pitchFamily="2" charset="2"/>
              </a:rPr>
              <a:t>→</a:t>
            </a:r>
            <a:r>
              <a:rPr lang="en-US" sz="2400" i="1" dirty="0" smtClean="0">
                <a:sym typeface="Wingdings" pitchFamily="2" charset="2"/>
              </a:rPr>
              <a:t> P</a:t>
            </a:r>
            <a:r>
              <a:rPr lang="en-US" sz="2400" dirty="0" smtClean="0">
                <a:sym typeface="Wingdings" pitchFamily="2" charset="2"/>
              </a:rPr>
              <a:t>(</a:t>
            </a:r>
            <a:r>
              <a:rPr lang="en-US" sz="2400" i="1" dirty="0" smtClean="0">
                <a:sym typeface="Wingdings" pitchFamily="2" charset="2"/>
              </a:rPr>
              <a:t>k + </a:t>
            </a:r>
            <a:r>
              <a:rPr lang="en-US" sz="2400" dirty="0" smtClean="0">
                <a:latin typeface="Cambria Math" pitchFamily="18" charset="0"/>
                <a:ea typeface="Cambria Math" pitchFamily="18" charset="0"/>
                <a:sym typeface="Wingdings" pitchFamily="2" charset="2"/>
              </a:rPr>
              <a:t>1</a:t>
            </a:r>
            <a:r>
              <a:rPr lang="en-US" sz="2400" dirty="0" smtClean="0">
                <a:sym typeface="Wingdings" pitchFamily="2" charset="2"/>
              </a:rPr>
              <a:t>)))</a:t>
            </a:r>
            <a:r>
              <a:rPr lang="en-US" sz="2400" dirty="0" smtClean="0">
                <a:latin typeface="Cambria Math"/>
                <a:ea typeface="Cambria Math"/>
                <a:sym typeface="Wingdings" pitchFamily="2" charset="2"/>
              </a:rPr>
              <a:t> → </a:t>
            </a:r>
            <a:r>
              <a:rPr lang="en-US" sz="2400" dirty="0" smtClean="0">
                <a:latin typeface="Cambria Math"/>
                <a:ea typeface="Cambria Math"/>
              </a:rPr>
              <a:t> ∀</a:t>
            </a:r>
            <a:r>
              <a:rPr lang="en-US" sz="2400" i="1" dirty="0" smtClean="0">
                <a:ea typeface="Cambria Math"/>
              </a:rPr>
              <a:t>n P</a:t>
            </a:r>
            <a:r>
              <a:rPr lang="en-US" sz="2400" dirty="0" smtClean="0">
                <a:ea typeface="Cambria Math"/>
              </a:rPr>
              <a:t>(</a:t>
            </a:r>
            <a:r>
              <a:rPr lang="en-US" sz="2400" i="1" dirty="0" smtClean="0">
                <a:ea typeface="Cambria Math"/>
              </a:rPr>
              <a:t>n</a:t>
            </a:r>
            <a:r>
              <a:rPr lang="en-US" sz="2400" dirty="0" smtClean="0">
                <a:ea typeface="Cambria Math"/>
              </a:rPr>
              <a:t>),</a:t>
            </a:r>
            <a:r>
              <a:rPr lang="en-US" sz="2400" dirty="0" smtClean="0">
                <a:sym typeface="Wingdings" pitchFamily="2" charset="2"/>
              </a:rPr>
              <a:t> </a:t>
            </a:r>
            <a:endParaRPr lang="en-US"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Logic Circuits </a:t>
            </a:r>
            <a:br>
              <a:rPr lang="en-US" dirty="0" smtClean="0"/>
            </a:br>
            <a:r>
              <a:rPr lang="en-US" dirty="0" smtClean="0"/>
              <a:t>(Studied in depth in Chapter 12)</a:t>
            </a:r>
            <a:endParaRPr lang="en-US" dirty="0"/>
          </a:p>
        </p:txBody>
      </p:sp>
      <p:sp>
        <p:nvSpPr>
          <p:cNvPr id="3" name="Content Placeholder 2"/>
          <p:cNvSpPr>
            <a:spLocks noGrp="1"/>
          </p:cNvSpPr>
          <p:nvPr>
            <p:ph idx="1"/>
          </p:nvPr>
        </p:nvSpPr>
        <p:spPr/>
        <p:txBody>
          <a:bodyPr>
            <a:normAutofit/>
          </a:bodyPr>
          <a:lstStyle/>
          <a:p>
            <a:r>
              <a:rPr lang="en-US" sz="1600" dirty="0" smtClean="0"/>
              <a:t>Electronic circuits. Each input/output signal  can be viewed as a 0 or 1. </a:t>
            </a:r>
          </a:p>
          <a:p>
            <a:pPr lvl="1"/>
            <a:r>
              <a:rPr lang="en-US" sz="1600" dirty="0" smtClean="0"/>
              <a:t>0    represents </a:t>
            </a:r>
            <a:r>
              <a:rPr lang="en-US" sz="1600" b="1" dirty="0" smtClean="0"/>
              <a:t>False</a:t>
            </a:r>
          </a:p>
          <a:p>
            <a:pPr lvl="1"/>
            <a:r>
              <a:rPr lang="en-US" sz="1600" dirty="0" smtClean="0"/>
              <a:t>1    represents </a:t>
            </a:r>
            <a:r>
              <a:rPr lang="en-US" sz="1600" b="1" dirty="0" smtClean="0"/>
              <a:t>True</a:t>
            </a:r>
          </a:p>
          <a:p>
            <a:r>
              <a:rPr lang="en-US" sz="1600" dirty="0" smtClean="0"/>
              <a:t>Complicated circuits are constructed from three basic circuits called gates.</a:t>
            </a:r>
          </a:p>
          <a:p>
            <a:pPr>
              <a:buNone/>
            </a:pPr>
            <a:endParaRPr lang="en-US" sz="1600" dirty="0" smtClean="0"/>
          </a:p>
          <a:p>
            <a:pPr>
              <a:buNone/>
            </a:pPr>
            <a:endParaRPr lang="en-US" sz="1600" dirty="0" smtClean="0"/>
          </a:p>
          <a:p>
            <a:pPr lvl="1"/>
            <a:r>
              <a:rPr lang="en-US" sz="1400" dirty="0" smtClean="0"/>
              <a:t>The inverter (</a:t>
            </a:r>
            <a:r>
              <a:rPr lang="en-US" sz="1400" b="1" dirty="0" smtClean="0"/>
              <a:t>NOT gate</a:t>
            </a:r>
            <a:r>
              <a:rPr lang="en-US" sz="1400" dirty="0" smtClean="0"/>
              <a:t>) takes an input bit and produces the negation of that bit.</a:t>
            </a:r>
          </a:p>
          <a:p>
            <a:pPr lvl="1"/>
            <a:r>
              <a:rPr lang="en-US" sz="1400" dirty="0" smtClean="0"/>
              <a:t>The </a:t>
            </a:r>
            <a:r>
              <a:rPr lang="en-US" sz="1400" b="1" dirty="0" smtClean="0"/>
              <a:t>OR gate </a:t>
            </a:r>
            <a:r>
              <a:rPr lang="en-US" sz="1400" dirty="0" smtClean="0"/>
              <a:t>takes two input bits and produces the value equivalent to the disjunction of the two bits.</a:t>
            </a:r>
          </a:p>
          <a:p>
            <a:pPr lvl="1"/>
            <a:r>
              <a:rPr lang="en-US" sz="1400" dirty="0" smtClean="0"/>
              <a:t>The </a:t>
            </a:r>
            <a:r>
              <a:rPr lang="en-US" sz="1400" b="1" dirty="0" smtClean="0"/>
              <a:t>AND gate </a:t>
            </a:r>
            <a:r>
              <a:rPr lang="en-US" sz="1400" dirty="0" smtClean="0"/>
              <a:t>takes two input bits and produces the value equivalent to the conjunction of the two bits.</a:t>
            </a:r>
          </a:p>
          <a:p>
            <a:r>
              <a:rPr lang="en-US" sz="1600" dirty="0" smtClean="0"/>
              <a:t>More complicated digital circuits can be constructed by combining these basic circuits  to produce the desired output given the input signals by building a circuit for each piece of the output expression and then combining them. For example:</a:t>
            </a:r>
          </a:p>
        </p:txBody>
      </p:sp>
      <p:pic>
        <p:nvPicPr>
          <p:cNvPr id="4" name="Picture 3" descr="new_figure_2_1.jpg"/>
          <p:cNvPicPr>
            <a:picLocks noChangeAspect="1"/>
          </p:cNvPicPr>
          <p:nvPr/>
        </p:nvPicPr>
        <p:blipFill>
          <a:blip r:embed="rId2" cstate="print"/>
          <a:stretch>
            <a:fillRect/>
          </a:stretch>
        </p:blipFill>
        <p:spPr>
          <a:xfrm>
            <a:off x="1828800" y="3200400"/>
            <a:ext cx="4210812" cy="543306"/>
          </a:xfrm>
          <a:prstGeom prst="rect">
            <a:avLst/>
          </a:prstGeom>
        </p:spPr>
      </p:pic>
      <p:pic>
        <p:nvPicPr>
          <p:cNvPr id="5" name="Picture 4" descr="new_figure_2_2.jpg"/>
          <p:cNvPicPr>
            <a:picLocks noChangeAspect="1"/>
          </p:cNvPicPr>
          <p:nvPr/>
        </p:nvPicPr>
        <p:blipFill>
          <a:blip r:embed="rId3" cstate="print"/>
          <a:stretch>
            <a:fillRect/>
          </a:stretch>
        </p:blipFill>
        <p:spPr>
          <a:xfrm>
            <a:off x="3276600" y="5715000"/>
            <a:ext cx="3016758" cy="688086"/>
          </a:xfrm>
          <a:prstGeom prst="rect">
            <a:avLst/>
          </a:prstGeom>
        </p:spPr>
      </p:pic>
      <p:sp>
        <p:nvSpPr>
          <p:cNvPr id="6" name="Slide Number Placeholder 5"/>
          <p:cNvSpPr>
            <a:spLocks noGrp="1"/>
          </p:cNvSpPr>
          <p:nvPr>
            <p:ph type="sldNum" sz="quarter" idx="12"/>
          </p:nvPr>
        </p:nvSpPr>
        <p:spPr/>
        <p:txBody>
          <a:bodyPr/>
          <a:lstStyle/>
          <a:p>
            <a:fld id="{9CA217EF-0505-4C33-BB20-8A8DF2039023}" type="slidenum">
              <a:rPr lang="en-US" smtClean="0"/>
              <a:pPr/>
              <a:t>38</a:t>
            </a:fld>
            <a:endParaRPr lang="en-US"/>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Validity of Mathematical Induction</a:t>
            </a:r>
            <a:endParaRPr lang="en-US" sz="4400" dirty="0"/>
          </a:p>
        </p:txBody>
      </p:sp>
      <p:sp>
        <p:nvSpPr>
          <p:cNvPr id="3" name="Content Placeholder 2"/>
          <p:cNvSpPr>
            <a:spLocks noGrp="1"/>
          </p:cNvSpPr>
          <p:nvPr>
            <p:ph idx="1"/>
          </p:nvPr>
        </p:nvSpPr>
        <p:spPr/>
        <p:txBody>
          <a:bodyPr>
            <a:normAutofit fontScale="62500" lnSpcReduction="20000"/>
          </a:bodyPr>
          <a:lstStyle/>
          <a:p>
            <a:r>
              <a:rPr lang="en-US" sz="2900" dirty="0" smtClean="0">
                <a:ea typeface="Cambria Math" pitchFamily="18" charset="0"/>
                <a:sym typeface="Wingdings" pitchFamily="2" charset="2"/>
              </a:rPr>
              <a:t>Mathematical induction is valid because of the well ordering property, which states that every nonempty subset of the set of positive integers has a least element (</a:t>
            </a:r>
            <a:r>
              <a:rPr lang="en-US" sz="2900" i="1" dirty="0" smtClean="0">
                <a:ea typeface="Cambria Math" pitchFamily="18" charset="0"/>
                <a:sym typeface="Wingdings" pitchFamily="2" charset="2"/>
              </a:rPr>
              <a:t>see Section </a:t>
            </a:r>
            <a:r>
              <a:rPr lang="en-US" sz="2900" dirty="0" smtClean="0">
                <a:latin typeface="Cambria Math" pitchFamily="18" charset="0"/>
                <a:ea typeface="Cambria Math" pitchFamily="18" charset="0"/>
                <a:sym typeface="Wingdings" pitchFamily="2" charset="2"/>
              </a:rPr>
              <a:t>5.2</a:t>
            </a:r>
            <a:r>
              <a:rPr lang="en-US" sz="2900" dirty="0" smtClean="0">
                <a:ea typeface="Cambria Math" pitchFamily="18" charset="0"/>
                <a:sym typeface="Wingdings" pitchFamily="2" charset="2"/>
              </a:rPr>
              <a:t> </a:t>
            </a:r>
            <a:r>
              <a:rPr lang="en-US" sz="2900" i="1" dirty="0" smtClean="0">
                <a:ea typeface="Cambria Math" pitchFamily="18" charset="0"/>
                <a:sym typeface="Wingdings" pitchFamily="2" charset="2"/>
              </a:rPr>
              <a:t>and Appendix </a:t>
            </a:r>
            <a:r>
              <a:rPr lang="en-US" sz="2900" dirty="0" smtClean="0">
                <a:latin typeface="Cambria Math" pitchFamily="18" charset="0"/>
                <a:ea typeface="Cambria Math" pitchFamily="18" charset="0"/>
                <a:sym typeface="Wingdings" pitchFamily="2" charset="2"/>
              </a:rPr>
              <a:t>1</a:t>
            </a:r>
            <a:r>
              <a:rPr lang="en-US" sz="2900" dirty="0" smtClean="0">
                <a:ea typeface="Cambria Math" pitchFamily="18" charset="0"/>
                <a:sym typeface="Wingdings" pitchFamily="2" charset="2"/>
              </a:rPr>
              <a:t>). Here is the proof:</a:t>
            </a:r>
          </a:p>
          <a:p>
            <a:pPr lvl="1"/>
            <a:r>
              <a:rPr lang="en-US" sz="2900" dirty="0" smtClean="0">
                <a:ea typeface="Cambria Math" pitchFamily="18" charset="0"/>
                <a:sym typeface="Wingdings" pitchFamily="2" charset="2"/>
              </a:rPr>
              <a:t>Suppose that </a:t>
            </a:r>
            <a:r>
              <a:rPr lang="en-US" sz="2900" i="1" dirty="0" smtClean="0"/>
              <a:t>P</a:t>
            </a:r>
            <a:r>
              <a:rPr lang="en-US" sz="2900" dirty="0" smtClean="0"/>
              <a:t>(</a:t>
            </a:r>
            <a:r>
              <a:rPr lang="en-US" sz="2900" dirty="0" smtClean="0">
                <a:latin typeface="Cambria Math" pitchFamily="18" charset="0"/>
                <a:ea typeface="Cambria Math" pitchFamily="18" charset="0"/>
              </a:rPr>
              <a:t>1</a:t>
            </a:r>
            <a:r>
              <a:rPr lang="en-US" sz="2900" dirty="0" smtClean="0"/>
              <a:t>) holds and </a:t>
            </a:r>
            <a:r>
              <a:rPr lang="en-US" sz="2900" i="1" dirty="0" smtClean="0"/>
              <a:t>P</a:t>
            </a:r>
            <a:r>
              <a:rPr lang="en-US" sz="2900" dirty="0" smtClean="0"/>
              <a:t>(</a:t>
            </a:r>
            <a:r>
              <a:rPr lang="en-US" sz="2900" i="1" dirty="0" smtClean="0"/>
              <a:t>k</a:t>
            </a:r>
            <a:r>
              <a:rPr lang="en-US" sz="2900" dirty="0" smtClean="0"/>
              <a:t>)</a:t>
            </a:r>
            <a:r>
              <a:rPr lang="en-US" sz="2900" i="1" dirty="0" smtClean="0"/>
              <a:t> </a:t>
            </a:r>
            <a:r>
              <a:rPr lang="en-US" sz="2900" dirty="0" smtClean="0">
                <a:ea typeface="Cambria Math"/>
                <a:sym typeface="Wingdings" pitchFamily="2" charset="2"/>
              </a:rPr>
              <a:t>→</a:t>
            </a:r>
            <a:r>
              <a:rPr lang="en-US" sz="2900" i="1" dirty="0" smtClean="0">
                <a:sym typeface="Wingdings" pitchFamily="2" charset="2"/>
              </a:rPr>
              <a:t> P</a:t>
            </a:r>
            <a:r>
              <a:rPr lang="en-US" sz="2900" dirty="0" smtClean="0">
                <a:sym typeface="Wingdings" pitchFamily="2" charset="2"/>
              </a:rPr>
              <a:t>(</a:t>
            </a:r>
            <a:r>
              <a:rPr lang="en-US" sz="2900" i="1" dirty="0" smtClean="0">
                <a:sym typeface="Wingdings" pitchFamily="2" charset="2"/>
              </a:rPr>
              <a:t>k + </a:t>
            </a:r>
            <a:r>
              <a:rPr lang="en-US" sz="2900" dirty="0" smtClean="0">
                <a:latin typeface="Cambria Math" pitchFamily="18" charset="0"/>
                <a:ea typeface="Cambria Math" pitchFamily="18" charset="0"/>
                <a:sym typeface="Wingdings" pitchFamily="2" charset="2"/>
              </a:rPr>
              <a:t>1</a:t>
            </a:r>
            <a:r>
              <a:rPr lang="en-US" sz="2900" dirty="0" smtClean="0">
                <a:sym typeface="Wingdings" pitchFamily="2" charset="2"/>
              </a:rPr>
              <a:t>)</a:t>
            </a:r>
            <a:r>
              <a:rPr lang="en-US" sz="2900" dirty="0" smtClean="0">
                <a:ea typeface="Cambria Math"/>
                <a:sym typeface="Wingdings" pitchFamily="2" charset="2"/>
              </a:rPr>
              <a:t> is true for all positive integers </a:t>
            </a:r>
            <a:r>
              <a:rPr lang="en-US" sz="2900" i="1" dirty="0" smtClean="0">
                <a:ea typeface="Cambria Math"/>
                <a:sym typeface="Wingdings" pitchFamily="2" charset="2"/>
              </a:rPr>
              <a:t>k</a:t>
            </a:r>
            <a:r>
              <a:rPr lang="en-US" sz="2900" dirty="0" smtClean="0">
                <a:ea typeface="Cambria Math"/>
                <a:sym typeface="Wingdings" pitchFamily="2" charset="2"/>
              </a:rPr>
              <a:t>. </a:t>
            </a:r>
          </a:p>
          <a:p>
            <a:pPr lvl="1"/>
            <a:r>
              <a:rPr lang="en-US" sz="2900" dirty="0" smtClean="0">
                <a:ea typeface="Cambria Math"/>
                <a:sym typeface="Wingdings" pitchFamily="2" charset="2"/>
              </a:rPr>
              <a:t>Assume there is at least one positive integer  </a:t>
            </a:r>
            <a:r>
              <a:rPr lang="en-US" sz="2900" i="1" dirty="0" smtClean="0">
                <a:ea typeface="Cambria Math"/>
                <a:sym typeface="Wingdings" pitchFamily="2" charset="2"/>
              </a:rPr>
              <a:t>n</a:t>
            </a:r>
            <a:r>
              <a:rPr lang="en-US" sz="2900" dirty="0" smtClean="0">
                <a:ea typeface="Cambria Math"/>
                <a:sym typeface="Wingdings" pitchFamily="2" charset="2"/>
              </a:rPr>
              <a:t> for which P(</a:t>
            </a:r>
            <a:r>
              <a:rPr lang="en-US" sz="2900" i="1" dirty="0" smtClean="0">
                <a:ea typeface="Cambria Math"/>
                <a:sym typeface="Wingdings" pitchFamily="2" charset="2"/>
              </a:rPr>
              <a:t>n</a:t>
            </a:r>
            <a:r>
              <a:rPr lang="en-US" sz="2900" dirty="0" smtClean="0">
                <a:ea typeface="Cambria Math"/>
                <a:sym typeface="Wingdings" pitchFamily="2" charset="2"/>
              </a:rPr>
              <a:t>) is false. Then the set </a:t>
            </a:r>
            <a:r>
              <a:rPr lang="en-US" sz="2900" i="1" dirty="0" smtClean="0">
                <a:ea typeface="Cambria Math"/>
                <a:sym typeface="Wingdings" pitchFamily="2" charset="2"/>
              </a:rPr>
              <a:t>S</a:t>
            </a:r>
            <a:r>
              <a:rPr lang="en-US" sz="2900" dirty="0" smtClean="0">
                <a:ea typeface="Cambria Math"/>
                <a:sym typeface="Wingdings" pitchFamily="2" charset="2"/>
              </a:rPr>
              <a:t> of positive integers for which P(</a:t>
            </a:r>
            <a:r>
              <a:rPr lang="en-US" sz="2900" i="1" dirty="0" smtClean="0">
                <a:ea typeface="Cambria Math"/>
                <a:sym typeface="Wingdings" pitchFamily="2" charset="2"/>
              </a:rPr>
              <a:t>n</a:t>
            </a:r>
            <a:r>
              <a:rPr lang="en-US" sz="2900" dirty="0" smtClean="0">
                <a:ea typeface="Cambria Math"/>
                <a:sym typeface="Wingdings" pitchFamily="2" charset="2"/>
              </a:rPr>
              <a:t>) is false is nonempty. </a:t>
            </a:r>
          </a:p>
          <a:p>
            <a:pPr lvl="1"/>
            <a:r>
              <a:rPr lang="en-US" sz="2900" dirty="0" smtClean="0">
                <a:ea typeface="Cambria Math"/>
                <a:sym typeface="Wingdings" pitchFamily="2" charset="2"/>
              </a:rPr>
              <a:t>By the well-ordering property, </a:t>
            </a:r>
            <a:r>
              <a:rPr lang="en-US" sz="2900" i="1" dirty="0" smtClean="0">
                <a:ea typeface="Cambria Math"/>
                <a:sym typeface="Wingdings" pitchFamily="2" charset="2"/>
              </a:rPr>
              <a:t>S</a:t>
            </a:r>
            <a:r>
              <a:rPr lang="en-US" sz="2900" dirty="0" smtClean="0">
                <a:ea typeface="Cambria Math"/>
                <a:sym typeface="Wingdings" pitchFamily="2" charset="2"/>
              </a:rPr>
              <a:t> has a least element, say </a:t>
            </a:r>
            <a:r>
              <a:rPr lang="en-US" sz="2900" i="1" dirty="0" smtClean="0">
                <a:ea typeface="Cambria Math"/>
                <a:sym typeface="Wingdings" pitchFamily="2" charset="2"/>
              </a:rPr>
              <a:t>m</a:t>
            </a:r>
            <a:r>
              <a:rPr lang="en-US" sz="2900" dirty="0" smtClean="0">
                <a:ea typeface="Cambria Math"/>
                <a:sym typeface="Wingdings" pitchFamily="2" charset="2"/>
              </a:rPr>
              <a:t>.</a:t>
            </a:r>
          </a:p>
          <a:p>
            <a:pPr lvl="1"/>
            <a:r>
              <a:rPr lang="en-US" sz="2900" dirty="0" smtClean="0">
                <a:ea typeface="Cambria Math"/>
                <a:sym typeface="Wingdings" pitchFamily="2" charset="2"/>
              </a:rPr>
              <a:t>We know that </a:t>
            </a:r>
            <a:r>
              <a:rPr lang="en-US" sz="2900" i="1" dirty="0" smtClean="0">
                <a:ea typeface="Cambria Math"/>
                <a:sym typeface="Wingdings" pitchFamily="2" charset="2"/>
              </a:rPr>
              <a:t>m</a:t>
            </a:r>
            <a:r>
              <a:rPr lang="en-US" sz="2900" dirty="0" smtClean="0">
                <a:ea typeface="Cambria Math"/>
                <a:sym typeface="Wingdings" pitchFamily="2" charset="2"/>
              </a:rPr>
              <a:t> can not be </a:t>
            </a:r>
            <a:r>
              <a:rPr lang="en-US" sz="2900" dirty="0" smtClean="0">
                <a:latin typeface="Cambria Math" pitchFamily="18" charset="0"/>
                <a:ea typeface="Cambria Math" pitchFamily="18" charset="0"/>
              </a:rPr>
              <a:t>1</a:t>
            </a:r>
            <a:r>
              <a:rPr lang="en-US" sz="2900" dirty="0" smtClean="0">
                <a:ea typeface="Cambria Math" pitchFamily="18" charset="0"/>
              </a:rPr>
              <a:t> </a:t>
            </a:r>
            <a:r>
              <a:rPr lang="en-US" sz="2900" dirty="0" smtClean="0">
                <a:ea typeface="Cambria Math" pitchFamily="18" charset="0"/>
                <a:sym typeface="Wingdings" pitchFamily="2" charset="2"/>
              </a:rPr>
              <a:t>since  </a:t>
            </a:r>
            <a:r>
              <a:rPr lang="en-US" sz="2900" i="1" dirty="0" smtClean="0"/>
              <a:t>P</a:t>
            </a:r>
            <a:r>
              <a:rPr lang="en-US" sz="2900" dirty="0" smtClean="0"/>
              <a:t>(</a:t>
            </a:r>
            <a:r>
              <a:rPr lang="en-US" sz="2900" dirty="0" smtClean="0">
                <a:latin typeface="Cambria Math" pitchFamily="18" charset="0"/>
                <a:ea typeface="Cambria Math" pitchFamily="18" charset="0"/>
              </a:rPr>
              <a:t>1</a:t>
            </a:r>
            <a:r>
              <a:rPr lang="en-US" sz="2900" dirty="0" smtClean="0"/>
              <a:t>) holds. </a:t>
            </a:r>
          </a:p>
          <a:p>
            <a:pPr lvl="1"/>
            <a:r>
              <a:rPr lang="en-US" sz="2900" dirty="0" smtClean="0"/>
              <a:t>Since </a:t>
            </a:r>
            <a:r>
              <a:rPr lang="en-US" sz="2900" i="1" dirty="0" smtClean="0"/>
              <a:t>m</a:t>
            </a:r>
            <a:r>
              <a:rPr lang="en-US" sz="2900" dirty="0" smtClean="0"/>
              <a:t> is positive and greater than </a:t>
            </a:r>
            <a:r>
              <a:rPr lang="en-US" sz="2900" dirty="0" smtClean="0">
                <a:latin typeface="Cambria Math" pitchFamily="18" charset="0"/>
                <a:ea typeface="Cambria Math" pitchFamily="18" charset="0"/>
              </a:rPr>
              <a:t>1</a:t>
            </a:r>
            <a:r>
              <a:rPr lang="en-US" sz="2900" dirty="0" smtClean="0"/>
              <a:t>, </a:t>
            </a:r>
            <a:r>
              <a:rPr lang="en-US" sz="2900" i="1" dirty="0" smtClean="0"/>
              <a:t>m</a:t>
            </a:r>
            <a:r>
              <a:rPr lang="en-US" sz="2900" dirty="0" smtClean="0"/>
              <a:t> </a:t>
            </a:r>
            <a:r>
              <a:rPr lang="en-US" sz="2900" dirty="0" smtClean="0">
                <a:ea typeface="Cambria Math"/>
              </a:rPr>
              <a:t>− </a:t>
            </a:r>
            <a:r>
              <a:rPr lang="en-US" sz="2900" dirty="0" smtClean="0">
                <a:latin typeface="Cambria Math" pitchFamily="18" charset="0"/>
                <a:ea typeface="Cambria Math" pitchFamily="18" charset="0"/>
              </a:rPr>
              <a:t>1</a:t>
            </a:r>
            <a:r>
              <a:rPr lang="en-US" sz="2900" dirty="0" smtClean="0">
                <a:ea typeface="Cambria Math"/>
              </a:rPr>
              <a:t> must be a positive integer. Since </a:t>
            </a:r>
            <a:r>
              <a:rPr lang="en-US" sz="2900" i="1" dirty="0" smtClean="0"/>
              <a:t>m</a:t>
            </a:r>
            <a:r>
              <a:rPr lang="en-US" sz="2900" dirty="0" smtClean="0"/>
              <a:t> </a:t>
            </a:r>
            <a:r>
              <a:rPr lang="en-US" sz="2900" dirty="0" smtClean="0">
                <a:ea typeface="Cambria Math"/>
              </a:rPr>
              <a:t>− </a:t>
            </a:r>
            <a:r>
              <a:rPr lang="en-US" sz="2900" dirty="0" smtClean="0">
                <a:latin typeface="Cambria Math" pitchFamily="18" charset="0"/>
                <a:ea typeface="Cambria Math" pitchFamily="18" charset="0"/>
              </a:rPr>
              <a:t>1</a:t>
            </a:r>
            <a:r>
              <a:rPr lang="en-US" sz="2900" dirty="0" smtClean="0">
                <a:ea typeface="Cambria Math"/>
              </a:rPr>
              <a:t> &lt; </a:t>
            </a:r>
            <a:r>
              <a:rPr lang="en-US" sz="2900" i="1" dirty="0" smtClean="0">
                <a:ea typeface="Cambria Math"/>
              </a:rPr>
              <a:t>m</a:t>
            </a:r>
            <a:r>
              <a:rPr lang="en-US" sz="2900" dirty="0" smtClean="0">
                <a:ea typeface="Cambria Math"/>
              </a:rPr>
              <a:t>, it is not in S, so </a:t>
            </a:r>
            <a:r>
              <a:rPr lang="en-US" sz="2900" i="1" dirty="0" smtClean="0">
                <a:ea typeface="Cambria Math"/>
              </a:rPr>
              <a:t>P</a:t>
            </a:r>
            <a:r>
              <a:rPr lang="en-US" sz="2900" dirty="0" smtClean="0">
                <a:ea typeface="Cambria Math"/>
              </a:rPr>
              <a:t>(</a:t>
            </a:r>
            <a:r>
              <a:rPr lang="en-US" sz="2900" i="1" dirty="0" smtClean="0"/>
              <a:t>m</a:t>
            </a:r>
            <a:r>
              <a:rPr lang="en-US" sz="2900" dirty="0" smtClean="0"/>
              <a:t> </a:t>
            </a:r>
            <a:r>
              <a:rPr lang="en-US" sz="2900" dirty="0" smtClean="0">
                <a:ea typeface="Cambria Math"/>
              </a:rPr>
              <a:t>− </a:t>
            </a:r>
            <a:r>
              <a:rPr lang="en-US" sz="2900" dirty="0" smtClean="0">
                <a:latin typeface="Cambria Math" pitchFamily="18" charset="0"/>
                <a:ea typeface="Cambria Math" pitchFamily="18" charset="0"/>
              </a:rPr>
              <a:t>1</a:t>
            </a:r>
            <a:r>
              <a:rPr lang="en-US" sz="2900" dirty="0" smtClean="0">
                <a:ea typeface="Cambria Math"/>
              </a:rPr>
              <a:t>) must be true. </a:t>
            </a:r>
          </a:p>
          <a:p>
            <a:pPr lvl="1"/>
            <a:r>
              <a:rPr lang="en-US" sz="2900" dirty="0" smtClean="0">
                <a:ea typeface="Cambria Math"/>
              </a:rPr>
              <a:t>But then, since the conditional </a:t>
            </a:r>
            <a:r>
              <a:rPr lang="en-US" sz="2900" i="1" dirty="0" smtClean="0"/>
              <a:t>P</a:t>
            </a:r>
            <a:r>
              <a:rPr lang="en-US" sz="2900" dirty="0" smtClean="0"/>
              <a:t>(</a:t>
            </a:r>
            <a:r>
              <a:rPr lang="en-US" sz="2900" i="1" dirty="0" smtClean="0"/>
              <a:t>k</a:t>
            </a:r>
            <a:r>
              <a:rPr lang="en-US" sz="2900" dirty="0" smtClean="0"/>
              <a:t>)</a:t>
            </a:r>
            <a:r>
              <a:rPr lang="en-US" sz="2900" i="1" dirty="0" smtClean="0"/>
              <a:t> </a:t>
            </a:r>
            <a:r>
              <a:rPr lang="en-US" sz="2900" dirty="0" smtClean="0">
                <a:ea typeface="Cambria Math"/>
                <a:sym typeface="Wingdings" pitchFamily="2" charset="2"/>
              </a:rPr>
              <a:t>→</a:t>
            </a:r>
            <a:r>
              <a:rPr lang="en-US" sz="2900" i="1" dirty="0" smtClean="0">
                <a:sym typeface="Wingdings" pitchFamily="2" charset="2"/>
              </a:rPr>
              <a:t> P</a:t>
            </a:r>
            <a:r>
              <a:rPr lang="en-US" sz="2900" dirty="0" smtClean="0">
                <a:sym typeface="Wingdings" pitchFamily="2" charset="2"/>
              </a:rPr>
              <a:t>(</a:t>
            </a:r>
            <a:r>
              <a:rPr lang="en-US" sz="2900" i="1" dirty="0" smtClean="0">
                <a:sym typeface="Wingdings" pitchFamily="2" charset="2"/>
              </a:rPr>
              <a:t>k + </a:t>
            </a:r>
            <a:r>
              <a:rPr lang="en-US" sz="2900" dirty="0" smtClean="0">
                <a:latin typeface="Cambria Math" pitchFamily="18" charset="0"/>
                <a:ea typeface="Cambria Math" pitchFamily="18" charset="0"/>
                <a:sym typeface="Wingdings" pitchFamily="2" charset="2"/>
              </a:rPr>
              <a:t>1</a:t>
            </a:r>
            <a:r>
              <a:rPr lang="en-US" sz="2900" dirty="0" smtClean="0">
                <a:sym typeface="Wingdings" pitchFamily="2" charset="2"/>
              </a:rPr>
              <a:t>)</a:t>
            </a:r>
            <a:r>
              <a:rPr lang="en-US" sz="2900" dirty="0" smtClean="0">
                <a:ea typeface="Cambria Math"/>
                <a:sym typeface="Wingdings" pitchFamily="2" charset="2"/>
              </a:rPr>
              <a:t>  for every positive integer </a:t>
            </a:r>
            <a:r>
              <a:rPr lang="en-US" sz="2900" i="1" dirty="0" smtClean="0">
                <a:ea typeface="Cambria Math"/>
                <a:sym typeface="Wingdings" pitchFamily="2" charset="2"/>
              </a:rPr>
              <a:t>k</a:t>
            </a:r>
            <a:r>
              <a:rPr lang="en-US" sz="2900" dirty="0" smtClean="0">
                <a:ea typeface="Cambria Math"/>
                <a:sym typeface="Wingdings" pitchFamily="2" charset="2"/>
              </a:rPr>
              <a:t> holds, </a:t>
            </a:r>
            <a:r>
              <a:rPr lang="en-US" sz="2900" i="1" dirty="0" smtClean="0"/>
              <a:t>P</a:t>
            </a:r>
            <a:r>
              <a:rPr lang="en-US" sz="2900" dirty="0" smtClean="0"/>
              <a:t>(</a:t>
            </a:r>
            <a:r>
              <a:rPr lang="en-US" sz="2900" i="1" dirty="0" smtClean="0"/>
              <a:t>m</a:t>
            </a:r>
            <a:r>
              <a:rPr lang="en-US" sz="2900" dirty="0" smtClean="0"/>
              <a:t>) must also be true. This contradicts </a:t>
            </a:r>
            <a:r>
              <a:rPr lang="en-US" sz="2900" i="1" dirty="0" smtClean="0"/>
              <a:t>P</a:t>
            </a:r>
            <a:r>
              <a:rPr lang="en-US" sz="2900" dirty="0" smtClean="0"/>
              <a:t>(</a:t>
            </a:r>
            <a:r>
              <a:rPr lang="en-US" sz="2900" i="1" dirty="0" smtClean="0"/>
              <a:t>m</a:t>
            </a:r>
            <a:r>
              <a:rPr lang="en-US" sz="2900" dirty="0" smtClean="0"/>
              <a:t>) being false. </a:t>
            </a:r>
          </a:p>
          <a:p>
            <a:pPr lvl="1"/>
            <a:r>
              <a:rPr lang="en-US" sz="2900" dirty="0" smtClean="0"/>
              <a:t> Hence, </a:t>
            </a:r>
            <a:r>
              <a:rPr lang="en-US" sz="2900" i="1" dirty="0" smtClean="0"/>
              <a:t>P</a:t>
            </a:r>
            <a:r>
              <a:rPr lang="en-US" sz="2900" dirty="0" smtClean="0"/>
              <a:t>(</a:t>
            </a:r>
            <a:r>
              <a:rPr lang="en-US" sz="2900" i="1" dirty="0" smtClean="0"/>
              <a:t>n</a:t>
            </a:r>
            <a:r>
              <a:rPr lang="en-US" sz="2900" dirty="0" smtClean="0"/>
              <a:t>) must be true for every positive integer </a:t>
            </a:r>
            <a:r>
              <a:rPr lang="en-US" sz="2900" i="1" dirty="0" smtClean="0"/>
              <a:t>n</a:t>
            </a:r>
            <a:r>
              <a:rPr lang="en-US" sz="2900" dirty="0" smtClean="0"/>
              <a:t>.</a:t>
            </a:r>
            <a:endParaRPr lang="en-US" sz="2900" dirty="0"/>
          </a:p>
        </p:txBody>
      </p:sp>
    </p:spTree>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Remembering How Mathematical Induction Works</a:t>
            </a:r>
            <a:endParaRPr lang="en-US" dirty="0"/>
          </a:p>
        </p:txBody>
      </p:sp>
      <p:pic>
        <p:nvPicPr>
          <p:cNvPr id="4" name="Content Placeholder 3" descr="0403.jpg"/>
          <p:cNvPicPr>
            <a:picLocks noGrp="1" noChangeAspect="1"/>
          </p:cNvPicPr>
          <p:nvPr>
            <p:ph idx="1"/>
          </p:nvPr>
        </p:nvPicPr>
        <p:blipFill>
          <a:blip r:embed="rId2" cstate="print"/>
          <a:stretch>
            <a:fillRect/>
          </a:stretch>
        </p:blipFill>
        <p:spPr>
          <a:xfrm>
            <a:off x="2819400" y="2209800"/>
            <a:ext cx="2150364" cy="3657600"/>
          </a:xfrm>
        </p:spPr>
      </p:pic>
      <p:sp>
        <p:nvSpPr>
          <p:cNvPr id="6" name="TextBox 5"/>
          <p:cNvSpPr txBox="1"/>
          <p:nvPr/>
        </p:nvSpPr>
        <p:spPr>
          <a:xfrm>
            <a:off x="228600" y="2514600"/>
            <a:ext cx="2667000" cy="1200329"/>
          </a:xfrm>
          <a:prstGeom prst="rect">
            <a:avLst/>
          </a:prstGeom>
          <a:noFill/>
        </p:spPr>
        <p:txBody>
          <a:bodyPr wrap="square" rtlCol="0">
            <a:spAutoFit/>
          </a:bodyPr>
          <a:lstStyle/>
          <a:p>
            <a:r>
              <a:rPr lang="en-US" dirty="0" smtClean="0"/>
              <a:t>Consider  an infinite sequence  of dominoes, labeled </a:t>
            </a:r>
            <a:r>
              <a:rPr lang="en-US" dirty="0" smtClean="0">
                <a:latin typeface="Cambria Math" pitchFamily="18" charset="0"/>
                <a:ea typeface="Cambria Math" pitchFamily="18" charset="0"/>
              </a:rPr>
              <a:t>1,2,3</a:t>
            </a:r>
            <a:r>
              <a:rPr lang="en-US" dirty="0" smtClean="0"/>
              <a:t>, …, where each domino is standing. </a:t>
            </a:r>
            <a:endParaRPr lang="en-US" dirty="0"/>
          </a:p>
        </p:txBody>
      </p:sp>
      <p:sp>
        <p:nvSpPr>
          <p:cNvPr id="7" name="TextBox 6"/>
          <p:cNvSpPr txBox="1"/>
          <p:nvPr/>
        </p:nvSpPr>
        <p:spPr>
          <a:xfrm>
            <a:off x="5181600" y="2590800"/>
            <a:ext cx="3429000" cy="2308324"/>
          </a:xfrm>
          <a:prstGeom prst="rect">
            <a:avLst/>
          </a:prstGeom>
          <a:noFill/>
        </p:spPr>
        <p:txBody>
          <a:bodyPr wrap="square" rtlCol="0">
            <a:spAutoFit/>
          </a:bodyPr>
          <a:lstStyle/>
          <a:p>
            <a:r>
              <a:rPr lang="en-US" dirty="0" smtClean="0"/>
              <a:t>We know that the first domino is knocked down, i.e., </a:t>
            </a:r>
            <a:r>
              <a:rPr lang="en-US" i="1" dirty="0" smtClean="0"/>
              <a:t>P</a:t>
            </a:r>
            <a:r>
              <a:rPr lang="en-US" dirty="0" smtClean="0"/>
              <a:t>(</a:t>
            </a:r>
            <a:r>
              <a:rPr lang="en-US" dirty="0" smtClean="0">
                <a:latin typeface="Cambria Math" pitchFamily="18" charset="0"/>
                <a:ea typeface="Cambria Math" pitchFamily="18" charset="0"/>
              </a:rPr>
              <a:t>1</a:t>
            </a:r>
            <a:r>
              <a:rPr lang="en-US" dirty="0" smtClean="0"/>
              <a:t>) is true .</a:t>
            </a:r>
          </a:p>
          <a:p>
            <a:endParaRPr lang="en-US" dirty="0" smtClean="0"/>
          </a:p>
          <a:p>
            <a:r>
              <a:rPr lang="en-US" dirty="0" smtClean="0"/>
              <a:t>We also know that  if  whenever the </a:t>
            </a:r>
            <a:r>
              <a:rPr lang="en-US" i="1" dirty="0" err="1" smtClean="0"/>
              <a:t>k</a:t>
            </a:r>
            <a:r>
              <a:rPr lang="en-US" dirty="0" err="1" smtClean="0"/>
              <a:t>th</a:t>
            </a:r>
            <a:r>
              <a:rPr lang="en-US" dirty="0" smtClean="0"/>
              <a:t> domino is knocked over, it knocks over the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a:t>
            </a:r>
            <a:r>
              <a:rPr lang="en-US" dirty="0" err="1" smtClean="0"/>
              <a:t>st</a:t>
            </a:r>
            <a:r>
              <a:rPr lang="en-US" dirty="0" smtClean="0"/>
              <a:t> domino, </a:t>
            </a:r>
            <a:r>
              <a:rPr lang="en-US" dirty="0" err="1" smtClean="0"/>
              <a:t>i.e</a:t>
            </a:r>
            <a:r>
              <a:rPr lang="en-US" dirty="0" smtClean="0"/>
              <a:t>, </a:t>
            </a:r>
            <a:r>
              <a:rPr lang="en-US" i="1" dirty="0" smtClean="0"/>
              <a:t>P</a:t>
            </a:r>
            <a:r>
              <a:rPr lang="en-US" dirty="0" smtClean="0"/>
              <a:t>(</a:t>
            </a:r>
            <a:r>
              <a:rPr lang="en-US" i="1" dirty="0" smtClean="0"/>
              <a:t>k</a:t>
            </a:r>
            <a:r>
              <a:rPr lang="en-US" dirty="0" smtClean="0"/>
              <a:t>)</a:t>
            </a:r>
            <a:r>
              <a:rPr lang="en-US" i="1" dirty="0" smtClean="0"/>
              <a:t> </a:t>
            </a:r>
            <a:r>
              <a:rPr lang="en-US" i="1" dirty="0" smtClean="0">
                <a:latin typeface="Cambria Math"/>
                <a:ea typeface="Cambria Math"/>
                <a:sym typeface="Wingdings" pitchFamily="2" charset="2"/>
              </a:rPr>
              <a:t>→</a:t>
            </a:r>
            <a:r>
              <a:rPr lang="en-US" i="1" dirty="0" smtClean="0">
                <a:sym typeface="Wingdings" pitchFamily="2" charset="2"/>
              </a:rPr>
              <a:t> P</a:t>
            </a:r>
            <a:r>
              <a:rPr lang="en-US" dirty="0" smtClean="0">
                <a:sym typeface="Wingdings" pitchFamily="2" charset="2"/>
              </a:rPr>
              <a:t>(</a:t>
            </a:r>
            <a:r>
              <a:rPr lang="en-US" i="1" dirty="0" smtClean="0">
                <a:sym typeface="Wingdings" pitchFamily="2" charset="2"/>
              </a:rPr>
              <a:t>k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is true for all positive integers </a:t>
            </a:r>
            <a:r>
              <a:rPr lang="en-US" i="1" dirty="0" smtClean="0">
                <a:sym typeface="Wingdings" pitchFamily="2" charset="2"/>
              </a:rPr>
              <a:t>k</a:t>
            </a:r>
            <a:r>
              <a:rPr lang="en-US" dirty="0" smtClean="0">
                <a:sym typeface="Wingdings" pitchFamily="2" charset="2"/>
              </a:rPr>
              <a:t>. </a:t>
            </a:r>
            <a:endParaRPr lang="en-US" dirty="0"/>
          </a:p>
        </p:txBody>
      </p:sp>
      <p:sp>
        <p:nvSpPr>
          <p:cNvPr id="8" name="TextBox 7"/>
          <p:cNvSpPr txBox="1"/>
          <p:nvPr/>
        </p:nvSpPr>
        <p:spPr>
          <a:xfrm>
            <a:off x="304800" y="3962400"/>
            <a:ext cx="2286000" cy="1477328"/>
          </a:xfrm>
          <a:prstGeom prst="rect">
            <a:avLst/>
          </a:prstGeom>
          <a:noFill/>
        </p:spPr>
        <p:txBody>
          <a:bodyPr wrap="square" rtlCol="0">
            <a:spAutoFit/>
          </a:bodyPr>
          <a:lstStyle/>
          <a:p>
            <a:r>
              <a:rPr lang="en-US" dirty="0" smtClean="0"/>
              <a:t>Let </a:t>
            </a:r>
            <a:r>
              <a:rPr lang="en-US" i="1" dirty="0" smtClean="0"/>
              <a:t>P</a:t>
            </a:r>
            <a:r>
              <a:rPr lang="en-US" dirty="0" smtClean="0"/>
              <a:t>(</a:t>
            </a:r>
            <a:r>
              <a:rPr lang="en-US" i="1" dirty="0" smtClean="0"/>
              <a:t>n</a:t>
            </a:r>
            <a:r>
              <a:rPr lang="en-US" dirty="0" smtClean="0"/>
              <a:t>) be the proposition that the </a:t>
            </a:r>
            <a:r>
              <a:rPr lang="en-US" i="1" dirty="0" smtClean="0"/>
              <a:t>n</a:t>
            </a:r>
            <a:r>
              <a:rPr lang="en-US" dirty="0" smtClean="0"/>
              <a:t>th domino is knocked over. </a:t>
            </a:r>
          </a:p>
          <a:p>
            <a:endParaRPr lang="en-US" dirty="0" smtClean="0"/>
          </a:p>
        </p:txBody>
      </p:sp>
      <p:sp>
        <p:nvSpPr>
          <p:cNvPr id="9" name="TextBox 8"/>
          <p:cNvSpPr txBox="1"/>
          <p:nvPr/>
        </p:nvSpPr>
        <p:spPr>
          <a:xfrm>
            <a:off x="4648200" y="5334000"/>
            <a:ext cx="4038600" cy="1200329"/>
          </a:xfrm>
          <a:prstGeom prst="rect">
            <a:avLst/>
          </a:prstGeom>
          <a:noFill/>
        </p:spPr>
        <p:txBody>
          <a:bodyPr wrap="square" rtlCol="0">
            <a:spAutoFit/>
          </a:bodyPr>
          <a:lstStyle/>
          <a:p>
            <a:r>
              <a:rPr lang="en-US" dirty="0" smtClean="0"/>
              <a:t>Hence, all dominos are knocked over.</a:t>
            </a:r>
          </a:p>
          <a:p>
            <a:endParaRPr lang="en-US" dirty="0" smtClean="0"/>
          </a:p>
          <a:p>
            <a:r>
              <a:rPr lang="en-US" i="1" dirty="0" smtClean="0"/>
              <a:t>P</a:t>
            </a:r>
            <a:r>
              <a:rPr lang="en-US" dirty="0" smtClean="0"/>
              <a:t>(</a:t>
            </a:r>
            <a:r>
              <a:rPr lang="en-US" i="1" dirty="0" smtClean="0"/>
              <a:t>n</a:t>
            </a:r>
            <a:r>
              <a:rPr lang="en-US" dirty="0" smtClean="0"/>
              <a:t>) is true for all positive integers </a:t>
            </a:r>
            <a:r>
              <a:rPr lang="en-US" i="1" dirty="0" smtClean="0"/>
              <a:t>n</a:t>
            </a:r>
            <a:r>
              <a:rPr lang="en-US" dirty="0" smtClean="0"/>
              <a:t>.</a:t>
            </a:r>
          </a:p>
          <a:p>
            <a:endParaRPr lang="en-US" dirty="0" smtClean="0"/>
          </a:p>
        </p:txBody>
      </p:sp>
    </p:spTree>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Proving a Summation Formula by Mathematical Induction</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Show that:  </a:t>
            </a:r>
          </a:p>
          <a:p>
            <a:pPr>
              <a:buNone/>
            </a:pPr>
            <a:r>
              <a:rPr lang="en-US" b="1" dirty="0" smtClean="0"/>
              <a:t>   Solution</a:t>
            </a:r>
            <a:r>
              <a:rPr lang="en-US" dirty="0" smtClean="0"/>
              <a:t>:</a:t>
            </a:r>
            <a:endParaRPr lang="en-US" dirty="0"/>
          </a:p>
          <a:p>
            <a:pPr lvl="1" algn="just"/>
            <a:r>
              <a:rPr lang="en-US" dirty="0" smtClean="0"/>
              <a:t>BASIS STEP: </a:t>
            </a:r>
            <a:r>
              <a:rPr lang="en-US" i="1" dirty="0" smtClean="0"/>
              <a:t>P</a:t>
            </a:r>
            <a:r>
              <a:rPr lang="en-US" dirty="0" smtClean="0"/>
              <a:t>(</a:t>
            </a:r>
            <a:r>
              <a:rPr lang="en-US" dirty="0" smtClean="0">
                <a:latin typeface="Cambria Math" pitchFamily="18" charset="0"/>
                <a:ea typeface="Cambria Math" pitchFamily="18" charset="0"/>
              </a:rPr>
              <a:t>1</a:t>
            </a:r>
            <a:r>
              <a:rPr lang="en-US" dirty="0" smtClean="0"/>
              <a:t>) is true since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1</a:t>
            </a:r>
            <a:r>
              <a:rPr lang="en-US" dirty="0" smtClean="0"/>
              <a:t>.</a:t>
            </a:r>
            <a:endParaRPr lang="en-US" dirty="0"/>
          </a:p>
          <a:p>
            <a:pPr lvl="1" algn="just"/>
            <a:r>
              <a:rPr lang="en-US" dirty="0" smtClean="0"/>
              <a:t>INDUCTIVE STEP: Assume true for </a:t>
            </a:r>
            <a:r>
              <a:rPr lang="en-US" i="1" dirty="0" smtClean="0"/>
              <a:t>P</a:t>
            </a:r>
            <a:r>
              <a:rPr lang="en-US" dirty="0" smtClean="0"/>
              <a:t>(</a:t>
            </a:r>
            <a:r>
              <a:rPr lang="en-US" i="1" dirty="0" smtClean="0"/>
              <a:t>k</a:t>
            </a:r>
            <a:r>
              <a:rPr lang="en-US" dirty="0" smtClean="0"/>
              <a:t>).</a:t>
            </a:r>
          </a:p>
          <a:p>
            <a:pPr>
              <a:buNone/>
            </a:pPr>
            <a:r>
              <a:rPr lang="en-US" dirty="0" smtClean="0"/>
              <a:t>                     The inductive hypothesis is</a:t>
            </a:r>
          </a:p>
          <a:p>
            <a:pPr>
              <a:buNone/>
            </a:pPr>
            <a:r>
              <a:rPr lang="en-US" dirty="0" smtClean="0"/>
              <a:t>        Under this assumption,   </a:t>
            </a:r>
            <a:endParaRPr lang="en-US" dirty="0"/>
          </a:p>
        </p:txBody>
      </p:sp>
      <p:pic>
        <p:nvPicPr>
          <p:cNvPr id="5" name="Picture 4" descr="addin_tmp.png"/>
          <p:cNvPicPr>
            <a:picLocks noChangeAspect="1"/>
          </p:cNvPicPr>
          <p:nvPr>
            <p:custDataLst>
              <p:tags r:id="rId1"/>
            </p:custDataLst>
          </p:nvPr>
        </p:nvPicPr>
        <p:blipFill>
          <a:blip r:embed="rId7" cstate="print"/>
          <a:stretch>
            <a:fillRect/>
          </a:stretch>
        </p:blipFill>
        <p:spPr>
          <a:xfrm>
            <a:off x="4267200" y="1905000"/>
            <a:ext cx="1657350" cy="695325"/>
          </a:xfrm>
          <a:prstGeom prst="rect">
            <a:avLst/>
          </a:prstGeom>
        </p:spPr>
      </p:pic>
      <p:pic>
        <p:nvPicPr>
          <p:cNvPr id="6" name="Picture 5" descr="addin_tmp.png"/>
          <p:cNvPicPr>
            <a:picLocks noChangeAspect="1"/>
          </p:cNvPicPr>
          <p:nvPr>
            <p:custDataLst>
              <p:tags r:id="rId2"/>
            </p:custDataLst>
          </p:nvPr>
        </p:nvPicPr>
        <p:blipFill>
          <a:blip r:embed="rId8" cstate="print"/>
          <a:stretch>
            <a:fillRect/>
          </a:stretch>
        </p:blipFill>
        <p:spPr>
          <a:xfrm>
            <a:off x="6477000" y="3733800"/>
            <a:ext cx="1632585" cy="741045"/>
          </a:xfrm>
          <a:prstGeom prst="rect">
            <a:avLst/>
          </a:prstGeom>
        </p:spPr>
      </p:pic>
      <p:pic>
        <p:nvPicPr>
          <p:cNvPr id="11" name="Picture 10" descr="addin_tmp.png"/>
          <p:cNvPicPr>
            <a:picLocks noChangeAspect="1"/>
          </p:cNvPicPr>
          <p:nvPr>
            <p:custDataLst>
              <p:tags r:id="rId3"/>
            </p:custDataLst>
          </p:nvPr>
        </p:nvPicPr>
        <p:blipFill>
          <a:blip r:embed="rId9" cstate="print"/>
          <a:stretch>
            <a:fillRect/>
          </a:stretch>
        </p:blipFill>
        <p:spPr>
          <a:xfrm>
            <a:off x="4267200" y="5410200"/>
            <a:ext cx="2406015" cy="537210"/>
          </a:xfrm>
          <a:prstGeom prst="rect">
            <a:avLst/>
          </a:prstGeom>
        </p:spPr>
      </p:pic>
      <p:pic>
        <p:nvPicPr>
          <p:cNvPr id="12" name="Picture 11" descr="addin_tmp.png"/>
          <p:cNvPicPr>
            <a:picLocks noChangeAspect="1"/>
          </p:cNvPicPr>
          <p:nvPr>
            <p:custDataLst>
              <p:tags r:id="rId4"/>
            </p:custDataLst>
          </p:nvPr>
        </p:nvPicPr>
        <p:blipFill>
          <a:blip r:embed="rId10" cstate="print"/>
          <a:stretch>
            <a:fillRect/>
          </a:stretch>
        </p:blipFill>
        <p:spPr>
          <a:xfrm>
            <a:off x="4343400" y="6019800"/>
            <a:ext cx="1832610" cy="537210"/>
          </a:xfrm>
          <a:prstGeom prst="rect">
            <a:avLst/>
          </a:prstGeom>
        </p:spPr>
      </p:pic>
      <p:pic>
        <p:nvPicPr>
          <p:cNvPr id="13" name="Picture 12" descr="addin_tmp.png"/>
          <p:cNvPicPr>
            <a:picLocks noChangeAspect="1"/>
          </p:cNvPicPr>
          <p:nvPr>
            <p:custDataLst>
              <p:tags r:id="rId5"/>
            </p:custDataLst>
          </p:nvPr>
        </p:nvPicPr>
        <p:blipFill>
          <a:blip r:embed="rId11" cstate="print"/>
          <a:stretch>
            <a:fillRect/>
          </a:stretch>
        </p:blipFill>
        <p:spPr>
          <a:xfrm>
            <a:off x="1447800" y="4800600"/>
            <a:ext cx="5044440" cy="537210"/>
          </a:xfrm>
          <a:prstGeom prst="rect">
            <a:avLst/>
          </a:prstGeom>
        </p:spPr>
      </p:pic>
      <p:sp>
        <p:nvSpPr>
          <p:cNvPr id="9" name="Isosceles Triangle 8"/>
          <p:cNvSpPr/>
          <p:nvPr/>
        </p:nvSpPr>
        <p:spPr>
          <a:xfrm rot="5400000" flipV="1">
            <a:off x="8382000" y="6172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05600" y="1905000"/>
            <a:ext cx="2209800" cy="954107"/>
          </a:xfrm>
          <a:prstGeom prst="rect">
            <a:avLst/>
          </a:prstGeom>
          <a:noFill/>
          <a:ln>
            <a:solidFill>
              <a:schemeClr val="accent1"/>
            </a:solidFill>
          </a:ln>
        </p:spPr>
        <p:txBody>
          <a:bodyPr wrap="square" rtlCol="0">
            <a:spAutoFit/>
          </a:bodyPr>
          <a:lstStyle/>
          <a:p>
            <a:r>
              <a:rPr lang="en-US" sz="1400" dirty="0" smtClean="0"/>
              <a:t>Note: Once we have this conjecture, mathematical induction can be used to prove it correct.</a:t>
            </a:r>
            <a:endParaRPr lang="en-US" sz="1400" dirty="0"/>
          </a:p>
        </p:txBody>
      </p:sp>
    </p:spTree>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Conjecturing and Proving Correct a Summation Formula</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b="1" dirty="0" smtClean="0"/>
              <a:t>      Example</a:t>
            </a:r>
            <a:r>
              <a:rPr lang="en-US" dirty="0" smtClean="0"/>
              <a:t>: Conjecture and prove correct a formula for the sum of the first </a:t>
            </a:r>
            <a:r>
              <a:rPr lang="en-US" i="1" dirty="0" smtClean="0"/>
              <a:t>n</a:t>
            </a:r>
            <a:r>
              <a:rPr lang="en-US" dirty="0" smtClean="0"/>
              <a:t> positive odd integers. Then prove your conjecture.</a:t>
            </a:r>
          </a:p>
          <a:p>
            <a:pPr>
              <a:buNone/>
            </a:pPr>
            <a:r>
              <a:rPr lang="en-US" b="1" dirty="0" smtClean="0"/>
              <a:t>       Solution</a:t>
            </a:r>
            <a:r>
              <a:rPr lang="en-US" dirty="0" smtClean="0"/>
              <a:t>: We have:   </a:t>
            </a:r>
            <a:r>
              <a:rPr lang="en-US" dirty="0" smtClean="0">
                <a:latin typeface="Cambria Math" pitchFamily="18" charset="0"/>
                <a:ea typeface="Cambria Math" pitchFamily="18" charset="0"/>
              </a:rPr>
              <a:t>1= 1, 1 + 3 = 4, 1 + 3 + 5 = 9,  1 + 3 + 5 + 7 = 16, 1 + 3 + 5 + 7 + 9 = 25.</a:t>
            </a:r>
          </a:p>
          <a:p>
            <a:pPr lvl="1"/>
            <a:r>
              <a:rPr lang="en-US" dirty="0" smtClean="0">
                <a:ea typeface="Cambria Math" pitchFamily="18" charset="0"/>
              </a:rPr>
              <a:t>We can conjecture that the sum of the first </a:t>
            </a:r>
            <a:r>
              <a:rPr lang="en-US" i="1" dirty="0" smtClean="0">
                <a:ea typeface="Cambria Math" pitchFamily="18" charset="0"/>
              </a:rPr>
              <a:t>n </a:t>
            </a:r>
            <a:r>
              <a:rPr lang="en-US" dirty="0" smtClean="0">
                <a:ea typeface="Cambria Math" pitchFamily="18" charset="0"/>
              </a:rPr>
              <a:t>positive odd integers is </a:t>
            </a:r>
            <a:r>
              <a:rPr lang="en-US" i="1" dirty="0" smtClean="0">
                <a:ea typeface="Cambria Math" pitchFamily="18" charset="0"/>
              </a:rPr>
              <a:t>n</a:t>
            </a:r>
            <a:r>
              <a:rPr lang="en-US" baseline="30000" dirty="0" smtClean="0">
                <a:latin typeface="Cambria Math" pitchFamily="18" charset="0"/>
                <a:ea typeface="Cambria Math" pitchFamily="18" charset="0"/>
              </a:rPr>
              <a:t>2</a:t>
            </a:r>
            <a:r>
              <a:rPr lang="en-US" dirty="0" smtClean="0">
                <a:ea typeface="Cambria Math" pitchFamily="18" charset="0"/>
              </a:rPr>
              <a:t>, </a:t>
            </a:r>
          </a:p>
          <a:p>
            <a:pPr>
              <a:buNone/>
            </a:pPr>
            <a:endParaRPr lang="en-US" dirty="0" smtClean="0">
              <a:ea typeface="Cambria Math" pitchFamily="18" charset="0"/>
            </a:endParaRPr>
          </a:p>
          <a:p>
            <a:pPr>
              <a:buNone/>
            </a:pPr>
            <a:endParaRPr lang="en-US" dirty="0" smtClean="0">
              <a:ea typeface="Cambria Math" pitchFamily="18" charset="0"/>
            </a:endParaRPr>
          </a:p>
          <a:p>
            <a:pPr lvl="1"/>
            <a:r>
              <a:rPr lang="en-US" dirty="0" smtClean="0">
                <a:ea typeface="Cambria Math" pitchFamily="18" charset="0"/>
              </a:rPr>
              <a:t>We prove the conjecture is proved correct with mathematical induction.</a:t>
            </a:r>
          </a:p>
          <a:p>
            <a:pPr lvl="1"/>
            <a:r>
              <a:rPr lang="en-US" dirty="0" smtClean="0">
                <a:ea typeface="Cambria Math" pitchFamily="18" charset="0"/>
              </a:rPr>
              <a:t>BASIS STEP: </a:t>
            </a:r>
            <a:r>
              <a:rPr lang="en-US" i="1" dirty="0" smtClean="0"/>
              <a:t>P</a:t>
            </a:r>
            <a:r>
              <a:rPr lang="en-US" dirty="0" smtClean="0"/>
              <a:t>(</a:t>
            </a:r>
            <a:r>
              <a:rPr lang="en-US" dirty="0" smtClean="0">
                <a:latin typeface="Cambria Math" pitchFamily="18" charset="0"/>
                <a:ea typeface="Cambria Math" pitchFamily="18" charset="0"/>
              </a:rPr>
              <a:t>1</a:t>
            </a:r>
            <a:r>
              <a:rPr lang="en-US" dirty="0" smtClean="0"/>
              <a:t>) is true since </a:t>
            </a:r>
            <a:r>
              <a:rPr lang="en-US" dirty="0" smtClean="0">
                <a:latin typeface="Cambria Math" pitchFamily="18" charset="0"/>
                <a:ea typeface="Cambria Math" pitchFamily="18" charset="0"/>
              </a:rPr>
              <a:t>1</a:t>
            </a:r>
            <a:r>
              <a:rPr lang="en-US" baseline="30000"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1.</a:t>
            </a:r>
          </a:p>
          <a:p>
            <a:pPr lvl="1"/>
            <a:r>
              <a:rPr lang="en-US" dirty="0" smtClean="0">
                <a:latin typeface="Cambria Math" pitchFamily="18" charset="0"/>
                <a:ea typeface="Cambria Math" pitchFamily="18" charset="0"/>
              </a:rPr>
              <a:t>INDUCTIVE STEP: </a:t>
            </a:r>
            <a:r>
              <a:rPr lang="en-US" i="1" dirty="0" smtClean="0"/>
              <a:t>P(k) </a:t>
            </a:r>
            <a:r>
              <a:rPr lang="en-US" i="1" dirty="0" smtClean="0">
                <a:latin typeface="Cambria Math"/>
                <a:ea typeface="Cambria Math"/>
                <a:sym typeface="Wingdings" pitchFamily="2" charset="2"/>
              </a:rPr>
              <a:t>→</a:t>
            </a:r>
            <a:r>
              <a:rPr lang="en-US" i="1" dirty="0" smtClean="0">
                <a:sym typeface="Wingdings" pitchFamily="2" charset="2"/>
              </a:rPr>
              <a:t> P</a:t>
            </a:r>
            <a:r>
              <a:rPr lang="en-US" dirty="0" smtClean="0">
                <a:sym typeface="Wingdings" pitchFamily="2" charset="2"/>
              </a:rPr>
              <a:t>(</a:t>
            </a:r>
            <a:r>
              <a:rPr lang="en-US" i="1" dirty="0" smtClean="0">
                <a:sym typeface="Wingdings" pitchFamily="2" charset="2"/>
              </a:rPr>
              <a:t>k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for every positive integer </a:t>
            </a:r>
            <a:r>
              <a:rPr lang="en-US" i="1" dirty="0" smtClean="0">
                <a:sym typeface="Wingdings" pitchFamily="2" charset="2"/>
              </a:rPr>
              <a:t>k</a:t>
            </a:r>
            <a:r>
              <a:rPr lang="en-US" dirty="0" smtClean="0">
                <a:sym typeface="Wingdings" pitchFamily="2" charset="2"/>
              </a:rPr>
              <a:t>.</a:t>
            </a:r>
          </a:p>
          <a:p>
            <a:pPr>
              <a:buNone/>
            </a:pPr>
            <a:r>
              <a:rPr lang="en-US" dirty="0" smtClean="0">
                <a:ea typeface="Cambria Math" pitchFamily="18" charset="0"/>
                <a:sym typeface="Wingdings" pitchFamily="2" charset="2"/>
              </a:rPr>
              <a:t>               Assume the inductive hypothesis holds and then show that </a:t>
            </a:r>
            <a:r>
              <a:rPr lang="en-US" i="1" dirty="0" smtClean="0">
                <a:ea typeface="Cambria Math" pitchFamily="18" charset="0"/>
                <a:sym typeface="Wingdings" pitchFamily="2" charset="2"/>
              </a:rPr>
              <a:t>P</a:t>
            </a:r>
            <a:r>
              <a:rPr lang="en-US" dirty="0" smtClean="0">
                <a:ea typeface="Cambria Math" pitchFamily="18" charset="0"/>
                <a:sym typeface="Wingdings" pitchFamily="2" charset="2"/>
              </a:rPr>
              <a:t>(</a:t>
            </a:r>
            <a:r>
              <a:rPr lang="en-US" i="1" dirty="0" smtClean="0">
                <a:ea typeface="Cambria Math" pitchFamily="18" charset="0"/>
                <a:sym typeface="Wingdings" pitchFamily="2" charset="2"/>
              </a:rPr>
              <a:t>k</a:t>
            </a:r>
            <a:r>
              <a:rPr lang="en-US" dirty="0" smtClean="0">
                <a:ea typeface="Cambria Math" pitchFamily="18" charset="0"/>
                <a:sym typeface="Wingdings" pitchFamily="2" charset="2"/>
              </a:rPr>
              <a:t>) holds has well.</a:t>
            </a:r>
          </a:p>
          <a:p>
            <a:pPr>
              <a:buNone/>
            </a:pPr>
            <a:endParaRPr lang="en-US" dirty="0" smtClean="0">
              <a:ea typeface="Cambria Math" pitchFamily="18" charset="0"/>
              <a:sym typeface="Wingdings" pitchFamily="2" charset="2"/>
            </a:endParaRPr>
          </a:p>
          <a:p>
            <a:endParaRPr lang="en-US" dirty="0" smtClean="0">
              <a:ea typeface="Cambria Math" pitchFamily="18" charset="0"/>
              <a:sym typeface="Wingdings" pitchFamily="2" charset="2"/>
            </a:endParaRPr>
          </a:p>
          <a:p>
            <a:pPr lvl="1"/>
            <a:r>
              <a:rPr lang="en-US" dirty="0" smtClean="0">
                <a:ea typeface="Cambria Math" pitchFamily="18" charset="0"/>
                <a:sym typeface="Wingdings" pitchFamily="2" charset="2"/>
              </a:rPr>
              <a:t>So, assuming </a:t>
            </a:r>
            <a:r>
              <a:rPr lang="en-US" i="1" dirty="0" smtClean="0">
                <a:ea typeface="Cambria Math" pitchFamily="18" charset="0"/>
                <a:sym typeface="Wingdings" pitchFamily="2" charset="2"/>
              </a:rPr>
              <a:t>P</a:t>
            </a:r>
            <a:r>
              <a:rPr lang="en-US" dirty="0" smtClean="0">
                <a:ea typeface="Cambria Math" pitchFamily="18" charset="0"/>
                <a:sym typeface="Wingdings" pitchFamily="2" charset="2"/>
              </a:rPr>
              <a:t>(</a:t>
            </a:r>
            <a:r>
              <a:rPr lang="en-US" i="1" dirty="0" smtClean="0">
                <a:ea typeface="Cambria Math" pitchFamily="18" charset="0"/>
                <a:sym typeface="Wingdings" pitchFamily="2" charset="2"/>
              </a:rPr>
              <a:t>k</a:t>
            </a:r>
            <a:r>
              <a:rPr lang="en-US" dirty="0" smtClean="0">
                <a:ea typeface="Cambria Math" pitchFamily="18" charset="0"/>
                <a:sym typeface="Wingdings" pitchFamily="2" charset="2"/>
              </a:rPr>
              <a:t>), it follows that:</a:t>
            </a:r>
          </a:p>
          <a:p>
            <a:endParaRPr lang="en-US" dirty="0" smtClean="0">
              <a:ea typeface="Cambria Math" pitchFamily="18" charset="0"/>
              <a:sym typeface="Wingdings" pitchFamily="2" charset="2"/>
            </a:endParaRPr>
          </a:p>
          <a:p>
            <a:endParaRPr lang="en-US" dirty="0" smtClean="0">
              <a:ea typeface="Cambria Math" pitchFamily="18" charset="0"/>
              <a:sym typeface="Wingdings" pitchFamily="2" charset="2"/>
            </a:endParaRPr>
          </a:p>
          <a:p>
            <a:endParaRPr lang="en-US" dirty="0" smtClean="0">
              <a:ea typeface="Cambria Math" pitchFamily="18" charset="0"/>
              <a:sym typeface="Wingdings" pitchFamily="2" charset="2"/>
            </a:endParaRPr>
          </a:p>
          <a:p>
            <a:endParaRPr lang="en-US" dirty="0" smtClean="0">
              <a:ea typeface="Cambria Math" pitchFamily="18" charset="0"/>
              <a:sym typeface="Wingdings" pitchFamily="2" charset="2"/>
            </a:endParaRPr>
          </a:p>
          <a:p>
            <a:endParaRPr lang="en-US" dirty="0" smtClean="0">
              <a:ea typeface="Cambria Math" pitchFamily="18" charset="0"/>
              <a:sym typeface="Wingdings" pitchFamily="2" charset="2"/>
            </a:endParaRPr>
          </a:p>
          <a:p>
            <a:pPr lvl="1"/>
            <a:r>
              <a:rPr lang="en-US" dirty="0" smtClean="0">
                <a:ea typeface="Cambria Math" pitchFamily="18" charset="0"/>
                <a:sym typeface="Wingdings" pitchFamily="2" charset="2"/>
              </a:rPr>
              <a:t>Hence, we have shown that </a:t>
            </a:r>
            <a:r>
              <a:rPr lang="en-US" i="1" dirty="0" smtClean="0">
                <a:sym typeface="Wingdings" pitchFamily="2" charset="2"/>
              </a:rPr>
              <a:t>P</a:t>
            </a:r>
            <a:r>
              <a:rPr lang="en-US" dirty="0" smtClean="0">
                <a:sym typeface="Wingdings" pitchFamily="2" charset="2"/>
              </a:rPr>
              <a:t>(</a:t>
            </a:r>
            <a:r>
              <a:rPr lang="en-US" i="1" dirty="0" smtClean="0">
                <a:sym typeface="Wingdings" pitchFamily="2" charset="2"/>
              </a:rPr>
              <a:t>k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follows from </a:t>
            </a:r>
            <a:r>
              <a:rPr lang="en-US" i="1" dirty="0" smtClean="0">
                <a:ea typeface="Cambria Math" pitchFamily="18" charset="0"/>
                <a:sym typeface="Wingdings" pitchFamily="2" charset="2"/>
              </a:rPr>
              <a:t>P</a:t>
            </a:r>
            <a:r>
              <a:rPr lang="en-US" dirty="0" smtClean="0">
                <a:ea typeface="Cambria Math" pitchFamily="18" charset="0"/>
                <a:sym typeface="Wingdings" pitchFamily="2" charset="2"/>
              </a:rPr>
              <a:t>(</a:t>
            </a:r>
            <a:r>
              <a:rPr lang="en-US" i="1" dirty="0" smtClean="0">
                <a:ea typeface="Cambria Math" pitchFamily="18" charset="0"/>
                <a:sym typeface="Wingdings" pitchFamily="2" charset="2"/>
              </a:rPr>
              <a:t>k</a:t>
            </a:r>
            <a:r>
              <a:rPr lang="en-US" dirty="0" smtClean="0">
                <a:ea typeface="Cambria Math" pitchFamily="18" charset="0"/>
                <a:sym typeface="Wingdings" pitchFamily="2" charset="2"/>
              </a:rPr>
              <a:t>). Therefore </a:t>
            </a:r>
            <a:r>
              <a:rPr lang="en-US" dirty="0" smtClean="0">
                <a:ea typeface="Cambria Math" pitchFamily="18" charset="0"/>
              </a:rPr>
              <a:t>the sum of the first </a:t>
            </a:r>
            <a:r>
              <a:rPr lang="en-US" i="1" dirty="0" smtClean="0">
                <a:ea typeface="Cambria Math" pitchFamily="18" charset="0"/>
              </a:rPr>
              <a:t>n </a:t>
            </a:r>
            <a:r>
              <a:rPr lang="en-US" dirty="0" smtClean="0">
                <a:ea typeface="Cambria Math" pitchFamily="18" charset="0"/>
              </a:rPr>
              <a:t>positive odd integers is </a:t>
            </a:r>
            <a:r>
              <a:rPr lang="en-US" i="1" dirty="0" smtClean="0">
                <a:ea typeface="Cambria Math" pitchFamily="18" charset="0"/>
              </a:rPr>
              <a:t>n</a:t>
            </a:r>
            <a:r>
              <a:rPr lang="en-US" baseline="30000" dirty="0" smtClean="0">
                <a:latin typeface="Cambria Math" pitchFamily="18" charset="0"/>
                <a:ea typeface="Cambria Math" pitchFamily="18" charset="0"/>
              </a:rPr>
              <a:t>2</a:t>
            </a:r>
            <a:r>
              <a:rPr lang="en-US" dirty="0" smtClean="0">
                <a:ea typeface="Cambria Math" pitchFamily="18" charset="0"/>
              </a:rPr>
              <a:t>. </a:t>
            </a:r>
          </a:p>
          <a:p>
            <a:endParaRPr lang="en-US" dirty="0"/>
          </a:p>
        </p:txBody>
      </p:sp>
      <p:sp>
        <p:nvSpPr>
          <p:cNvPr id="4" name="TextBox 3"/>
          <p:cNvSpPr txBox="1"/>
          <p:nvPr/>
        </p:nvSpPr>
        <p:spPr>
          <a:xfrm>
            <a:off x="2590800" y="2819400"/>
            <a:ext cx="4419600" cy="307777"/>
          </a:xfrm>
          <a:prstGeom prst="rect">
            <a:avLst/>
          </a:prstGeom>
          <a:noFill/>
        </p:spPr>
        <p:txBody>
          <a:bodyPr wrap="square" rtlCol="0">
            <a:spAutoFit/>
          </a:bodyPr>
          <a:lstStyle/>
          <a:p>
            <a:r>
              <a:rPr lang="en-US" sz="1400" dirty="0" smtClean="0">
                <a:latin typeface="Cambria Math" pitchFamily="18" charset="0"/>
                <a:ea typeface="Cambria Math" pitchFamily="18" charset="0"/>
              </a:rPr>
              <a:t>1 + 3 + 5 + </a:t>
            </a:r>
            <a:r>
              <a:rPr lang="en-US" sz="1400" dirty="0" smtClean="0">
                <a:latin typeface="Cambria Math"/>
                <a:ea typeface="Cambria Math"/>
              </a:rPr>
              <a:t>∙∙∙</a:t>
            </a:r>
            <a:r>
              <a:rPr lang="en-US" sz="1400" dirty="0" smtClean="0">
                <a:latin typeface="Cambria Math" pitchFamily="18" charset="0"/>
                <a:ea typeface="Cambria Math" pitchFamily="18" charset="0"/>
              </a:rPr>
              <a:t>+ (2</a:t>
            </a:r>
            <a:r>
              <a:rPr lang="en-US" sz="1400" i="1" dirty="0" smtClean="0">
                <a:ea typeface="Cambria Math" pitchFamily="18" charset="0"/>
              </a:rPr>
              <a:t>n</a:t>
            </a:r>
            <a:r>
              <a:rPr lang="en-US" sz="1400" dirty="0" smtClean="0">
                <a:latin typeface="Cambria Math" pitchFamily="18" charset="0"/>
                <a:ea typeface="Cambria Math" pitchFamily="18" charset="0"/>
              </a:rPr>
              <a:t>  </a:t>
            </a:r>
            <a:r>
              <a:rPr lang="en-US" sz="1400" dirty="0" smtClean="0">
                <a:latin typeface="Cambria Math"/>
                <a:ea typeface="Cambria Math"/>
              </a:rPr>
              <a:t>−</a:t>
            </a:r>
            <a:r>
              <a:rPr lang="en-US" sz="1400" dirty="0" smtClean="0">
                <a:latin typeface="Cambria Math" pitchFamily="18" charset="0"/>
                <a:ea typeface="Cambria Math" pitchFamily="18" charset="0"/>
              </a:rPr>
              <a:t> 1) + (2</a:t>
            </a:r>
            <a:r>
              <a:rPr lang="en-US" sz="1400" i="1" dirty="0" smtClean="0">
                <a:ea typeface="Cambria Math" pitchFamily="18" charset="0"/>
              </a:rPr>
              <a:t>n</a:t>
            </a:r>
            <a:r>
              <a:rPr lang="en-US" sz="1400" dirty="0" smtClean="0">
                <a:latin typeface="Cambria Math" pitchFamily="18" charset="0"/>
                <a:ea typeface="Cambria Math" pitchFamily="18" charset="0"/>
              </a:rPr>
              <a:t> + 1) =</a:t>
            </a:r>
            <a:r>
              <a:rPr lang="en-US" sz="1400" i="1" dirty="0" smtClean="0">
                <a:ea typeface="Cambria Math" pitchFamily="18" charset="0"/>
              </a:rPr>
              <a:t>n</a:t>
            </a:r>
            <a:r>
              <a:rPr lang="en-US" sz="1400" baseline="30000" dirty="0" smtClean="0">
                <a:latin typeface="Cambria Math" pitchFamily="18" charset="0"/>
                <a:ea typeface="Cambria Math" pitchFamily="18" charset="0"/>
              </a:rPr>
              <a:t>2 </a:t>
            </a:r>
            <a:r>
              <a:rPr lang="en-US" sz="1400" dirty="0" smtClean="0">
                <a:latin typeface="Cambria Math" pitchFamily="18" charset="0"/>
                <a:ea typeface="Cambria Math" pitchFamily="18" charset="0"/>
              </a:rPr>
              <a:t>.  </a:t>
            </a:r>
            <a:endParaRPr lang="en-US" sz="1400" dirty="0"/>
          </a:p>
        </p:txBody>
      </p:sp>
      <p:sp>
        <p:nvSpPr>
          <p:cNvPr id="5" name="TextBox 4"/>
          <p:cNvSpPr txBox="1"/>
          <p:nvPr/>
        </p:nvSpPr>
        <p:spPr>
          <a:xfrm>
            <a:off x="2743200" y="4038600"/>
            <a:ext cx="4419600" cy="307777"/>
          </a:xfrm>
          <a:prstGeom prst="rect">
            <a:avLst/>
          </a:prstGeom>
          <a:noFill/>
          <a:ln>
            <a:solidFill>
              <a:schemeClr val="accent1"/>
            </a:solidFill>
          </a:ln>
        </p:spPr>
        <p:txBody>
          <a:bodyPr wrap="square" rtlCol="0">
            <a:spAutoFit/>
          </a:bodyPr>
          <a:lstStyle/>
          <a:p>
            <a:r>
              <a:rPr lang="en-US" sz="1400" b="1" dirty="0" smtClean="0">
                <a:latin typeface="Cambria Math" pitchFamily="18" charset="0"/>
                <a:ea typeface="Cambria Math" pitchFamily="18" charset="0"/>
              </a:rPr>
              <a:t>Inductive Hypothesis</a:t>
            </a:r>
            <a:r>
              <a:rPr lang="en-US" sz="1400" dirty="0" smtClean="0">
                <a:latin typeface="Cambria Math" pitchFamily="18" charset="0"/>
                <a:ea typeface="Cambria Math" pitchFamily="18" charset="0"/>
              </a:rPr>
              <a:t>: 1 + 3 + 5 + </a:t>
            </a:r>
            <a:r>
              <a:rPr lang="en-US" sz="1400" dirty="0" smtClean="0">
                <a:latin typeface="Cambria Math"/>
                <a:ea typeface="Cambria Math"/>
              </a:rPr>
              <a:t>∙∙∙</a:t>
            </a:r>
            <a:r>
              <a:rPr lang="en-US" sz="1400" dirty="0" smtClean="0">
                <a:latin typeface="Cambria Math" pitchFamily="18" charset="0"/>
                <a:ea typeface="Cambria Math" pitchFamily="18" charset="0"/>
              </a:rPr>
              <a:t>+ (2</a:t>
            </a:r>
            <a:r>
              <a:rPr lang="en-US" sz="1400" i="1" dirty="0" smtClean="0">
                <a:ea typeface="Cambria Math" pitchFamily="18" charset="0"/>
              </a:rPr>
              <a:t>k</a:t>
            </a:r>
            <a:r>
              <a:rPr lang="en-US" sz="1400" dirty="0" smtClean="0">
                <a:latin typeface="Cambria Math" pitchFamily="18" charset="0"/>
                <a:ea typeface="Cambria Math" pitchFamily="18" charset="0"/>
              </a:rPr>
              <a:t>  </a:t>
            </a:r>
            <a:r>
              <a:rPr lang="en-US" sz="1400" dirty="0" smtClean="0">
                <a:latin typeface="Cambria Math"/>
                <a:ea typeface="Cambria Math"/>
              </a:rPr>
              <a:t>−</a:t>
            </a:r>
            <a:r>
              <a:rPr lang="en-US" sz="1400" dirty="0" smtClean="0">
                <a:latin typeface="Cambria Math" pitchFamily="18" charset="0"/>
                <a:ea typeface="Cambria Math" pitchFamily="18" charset="0"/>
              </a:rPr>
              <a:t> 1)  =</a:t>
            </a:r>
            <a:r>
              <a:rPr lang="en-US" sz="1400" i="1" dirty="0" smtClean="0">
                <a:ea typeface="Cambria Math" pitchFamily="18" charset="0"/>
              </a:rPr>
              <a:t>k</a:t>
            </a:r>
            <a:r>
              <a:rPr lang="en-US" sz="1400" baseline="30000" dirty="0" smtClean="0">
                <a:latin typeface="Cambria Math" pitchFamily="18" charset="0"/>
                <a:ea typeface="Cambria Math" pitchFamily="18" charset="0"/>
              </a:rPr>
              <a:t>2</a:t>
            </a:r>
            <a:r>
              <a:rPr lang="en-US" sz="1400" dirty="0" smtClean="0">
                <a:latin typeface="Cambria Math" pitchFamily="18" charset="0"/>
                <a:ea typeface="Cambria Math" pitchFamily="18" charset="0"/>
              </a:rPr>
              <a:t>  </a:t>
            </a:r>
            <a:endParaRPr lang="en-US" sz="1400" dirty="0"/>
          </a:p>
        </p:txBody>
      </p:sp>
      <p:sp>
        <p:nvSpPr>
          <p:cNvPr id="6" name="TextBox 5"/>
          <p:cNvSpPr txBox="1"/>
          <p:nvPr/>
        </p:nvSpPr>
        <p:spPr>
          <a:xfrm>
            <a:off x="1219200" y="4648200"/>
            <a:ext cx="7696200" cy="954107"/>
          </a:xfrm>
          <a:prstGeom prst="rect">
            <a:avLst/>
          </a:prstGeom>
          <a:noFill/>
        </p:spPr>
        <p:txBody>
          <a:bodyPr wrap="square" rtlCol="0">
            <a:spAutoFit/>
          </a:bodyPr>
          <a:lstStyle/>
          <a:p>
            <a:r>
              <a:rPr lang="en-US" sz="1400" dirty="0" smtClean="0">
                <a:latin typeface="Cambria Math" pitchFamily="18" charset="0"/>
                <a:ea typeface="Cambria Math" pitchFamily="18" charset="0"/>
              </a:rPr>
              <a:t>1 + 3 + 5 + </a:t>
            </a:r>
            <a:r>
              <a:rPr lang="en-US" sz="1400" dirty="0" smtClean="0">
                <a:latin typeface="Cambria Math"/>
                <a:ea typeface="Cambria Math"/>
              </a:rPr>
              <a:t>∙∙∙</a:t>
            </a:r>
            <a:r>
              <a:rPr lang="en-US" sz="1400" dirty="0" smtClean="0">
                <a:latin typeface="Cambria Math" pitchFamily="18" charset="0"/>
                <a:ea typeface="Cambria Math" pitchFamily="18" charset="0"/>
              </a:rPr>
              <a:t>+ (2</a:t>
            </a:r>
            <a:r>
              <a:rPr lang="en-US" sz="1400" i="1" dirty="0" smtClean="0">
                <a:ea typeface="Cambria Math" pitchFamily="18" charset="0"/>
              </a:rPr>
              <a:t>k</a:t>
            </a:r>
            <a:r>
              <a:rPr lang="en-US" sz="1400" dirty="0" smtClean="0">
                <a:latin typeface="Cambria Math" pitchFamily="18" charset="0"/>
                <a:ea typeface="Cambria Math" pitchFamily="18" charset="0"/>
              </a:rPr>
              <a:t>  </a:t>
            </a:r>
            <a:r>
              <a:rPr lang="en-US" sz="1400" dirty="0" smtClean="0">
                <a:latin typeface="Cambria Math"/>
                <a:ea typeface="Cambria Math"/>
              </a:rPr>
              <a:t>−</a:t>
            </a:r>
            <a:r>
              <a:rPr lang="en-US" sz="1400" dirty="0" smtClean="0">
                <a:latin typeface="Cambria Math" pitchFamily="18" charset="0"/>
                <a:ea typeface="Cambria Math" pitchFamily="18" charset="0"/>
              </a:rPr>
              <a:t> 1) + (2</a:t>
            </a:r>
            <a:r>
              <a:rPr lang="en-US" sz="1400" i="1" dirty="0" smtClean="0">
                <a:ea typeface="Cambria Math" pitchFamily="18" charset="0"/>
              </a:rPr>
              <a:t>k</a:t>
            </a:r>
            <a:r>
              <a:rPr lang="en-US" sz="1400" dirty="0" smtClean="0">
                <a:latin typeface="Cambria Math" pitchFamily="18" charset="0"/>
                <a:ea typeface="Cambria Math" pitchFamily="18" charset="0"/>
              </a:rPr>
              <a:t> + 1) =[1 + 3 + 5 + </a:t>
            </a:r>
            <a:r>
              <a:rPr lang="en-US" sz="1400" dirty="0" smtClean="0">
                <a:latin typeface="Cambria Math"/>
                <a:ea typeface="Cambria Math"/>
              </a:rPr>
              <a:t>∙∙∙</a:t>
            </a:r>
            <a:r>
              <a:rPr lang="en-US" sz="1400" dirty="0" smtClean="0">
                <a:latin typeface="Cambria Math" pitchFamily="18" charset="0"/>
                <a:ea typeface="Cambria Math" pitchFamily="18" charset="0"/>
              </a:rPr>
              <a:t>+ (2</a:t>
            </a:r>
            <a:r>
              <a:rPr lang="en-US" sz="1400" i="1" dirty="0" smtClean="0">
                <a:ea typeface="Cambria Math" pitchFamily="18" charset="0"/>
              </a:rPr>
              <a:t>k</a:t>
            </a:r>
            <a:r>
              <a:rPr lang="en-US" sz="1400" dirty="0" smtClean="0">
                <a:latin typeface="Cambria Math" pitchFamily="18" charset="0"/>
                <a:ea typeface="Cambria Math" pitchFamily="18" charset="0"/>
              </a:rPr>
              <a:t>  </a:t>
            </a:r>
            <a:r>
              <a:rPr lang="en-US" sz="1400" dirty="0" smtClean="0">
                <a:latin typeface="Cambria Math"/>
                <a:ea typeface="Cambria Math"/>
              </a:rPr>
              <a:t>−</a:t>
            </a:r>
            <a:r>
              <a:rPr lang="en-US" sz="1400" dirty="0" smtClean="0">
                <a:latin typeface="Cambria Math" pitchFamily="18" charset="0"/>
                <a:ea typeface="Cambria Math" pitchFamily="18" charset="0"/>
              </a:rPr>
              <a:t> 1)] + (2</a:t>
            </a:r>
            <a:r>
              <a:rPr lang="en-US" sz="1400" i="1" dirty="0" smtClean="0">
                <a:ea typeface="Cambria Math" pitchFamily="18" charset="0"/>
              </a:rPr>
              <a:t>k</a:t>
            </a:r>
            <a:r>
              <a:rPr lang="en-US" sz="1400" dirty="0" smtClean="0">
                <a:latin typeface="Cambria Math" pitchFamily="18" charset="0"/>
                <a:ea typeface="Cambria Math" pitchFamily="18" charset="0"/>
              </a:rPr>
              <a:t> + 1)</a:t>
            </a:r>
          </a:p>
          <a:p>
            <a:r>
              <a:rPr lang="en-US" sz="1400" dirty="0" smtClean="0">
                <a:latin typeface="Cambria Math" pitchFamily="18" charset="0"/>
                <a:ea typeface="Cambria Math" pitchFamily="18" charset="0"/>
              </a:rPr>
              <a:t>                                                                        =</a:t>
            </a:r>
            <a:r>
              <a:rPr lang="en-US" sz="1400" i="1" dirty="0" smtClean="0">
                <a:ea typeface="Cambria Math" pitchFamily="18" charset="0"/>
              </a:rPr>
              <a:t> k</a:t>
            </a:r>
            <a:r>
              <a:rPr lang="en-US" sz="1400" baseline="30000" dirty="0" smtClean="0">
                <a:latin typeface="Cambria Math" pitchFamily="18" charset="0"/>
                <a:ea typeface="Cambria Math" pitchFamily="18" charset="0"/>
              </a:rPr>
              <a:t>2 </a:t>
            </a:r>
            <a:r>
              <a:rPr lang="en-US" sz="1400" dirty="0" smtClean="0">
                <a:latin typeface="Cambria Math" pitchFamily="18" charset="0"/>
                <a:ea typeface="Cambria Math" pitchFamily="18" charset="0"/>
              </a:rPr>
              <a:t>+ (2</a:t>
            </a:r>
            <a:r>
              <a:rPr lang="en-US" sz="1400" i="1" dirty="0" smtClean="0">
                <a:ea typeface="Cambria Math" pitchFamily="18" charset="0"/>
              </a:rPr>
              <a:t>k</a:t>
            </a:r>
            <a:r>
              <a:rPr lang="en-US" sz="1400" dirty="0" smtClean="0">
                <a:latin typeface="Cambria Math" pitchFamily="18" charset="0"/>
                <a:ea typeface="Cambria Math" pitchFamily="18" charset="0"/>
              </a:rPr>
              <a:t> + 1)  (</a:t>
            </a:r>
            <a:r>
              <a:rPr lang="en-US" sz="1400" i="1" dirty="0" smtClean="0">
                <a:latin typeface="Cambria Math" pitchFamily="18" charset="0"/>
                <a:ea typeface="Cambria Math" pitchFamily="18" charset="0"/>
              </a:rPr>
              <a:t>by the inductive hypothesis</a:t>
            </a:r>
            <a:r>
              <a:rPr lang="en-US" sz="1400" dirty="0" smtClean="0">
                <a:latin typeface="Cambria Math" pitchFamily="18" charset="0"/>
                <a:ea typeface="Cambria Math" pitchFamily="18" charset="0"/>
              </a:rPr>
              <a:t>)</a:t>
            </a:r>
          </a:p>
          <a:p>
            <a:r>
              <a:rPr lang="en-US" sz="1400" dirty="0" smtClean="0">
                <a:latin typeface="Cambria Math" pitchFamily="18" charset="0"/>
                <a:ea typeface="Cambria Math" pitchFamily="18" charset="0"/>
              </a:rPr>
              <a:t>                                                                        = </a:t>
            </a:r>
            <a:r>
              <a:rPr lang="en-US" sz="1400" i="1" dirty="0" smtClean="0">
                <a:ea typeface="Cambria Math" pitchFamily="18" charset="0"/>
              </a:rPr>
              <a:t>k</a:t>
            </a:r>
            <a:r>
              <a:rPr lang="en-US" sz="1400" baseline="30000" dirty="0" smtClean="0">
                <a:latin typeface="Cambria Math" pitchFamily="18" charset="0"/>
                <a:ea typeface="Cambria Math" pitchFamily="18" charset="0"/>
              </a:rPr>
              <a:t>2 </a:t>
            </a:r>
            <a:r>
              <a:rPr lang="en-US" sz="1400" dirty="0" smtClean="0">
                <a:latin typeface="Cambria Math" pitchFamily="18" charset="0"/>
                <a:ea typeface="Cambria Math" pitchFamily="18" charset="0"/>
              </a:rPr>
              <a:t>+ 2</a:t>
            </a:r>
            <a:r>
              <a:rPr lang="en-US" sz="1400" i="1" dirty="0" smtClean="0">
                <a:ea typeface="Cambria Math" pitchFamily="18" charset="0"/>
              </a:rPr>
              <a:t>k</a:t>
            </a:r>
            <a:r>
              <a:rPr lang="en-US" sz="1400" dirty="0" smtClean="0">
                <a:latin typeface="Cambria Math" pitchFamily="18" charset="0"/>
                <a:ea typeface="Cambria Math" pitchFamily="18" charset="0"/>
              </a:rPr>
              <a:t> + 1 </a:t>
            </a:r>
          </a:p>
          <a:p>
            <a:r>
              <a:rPr lang="en-US" sz="1400" dirty="0" smtClean="0">
                <a:latin typeface="Cambria Math" pitchFamily="18" charset="0"/>
                <a:ea typeface="Cambria Math" pitchFamily="18" charset="0"/>
              </a:rPr>
              <a:t>                                                                         = (</a:t>
            </a:r>
            <a:r>
              <a:rPr lang="en-US" sz="1400" i="1" dirty="0" smtClean="0">
                <a:ea typeface="Cambria Math" pitchFamily="18" charset="0"/>
              </a:rPr>
              <a:t>k</a:t>
            </a:r>
            <a:r>
              <a:rPr lang="en-US" sz="1400" dirty="0" smtClean="0">
                <a:latin typeface="Cambria Math" pitchFamily="18" charset="0"/>
                <a:ea typeface="Cambria Math" pitchFamily="18" charset="0"/>
              </a:rPr>
              <a:t> + 1)</a:t>
            </a:r>
            <a:r>
              <a:rPr lang="en-US" sz="1400" baseline="30000" dirty="0" smtClean="0">
                <a:latin typeface="Cambria Math" pitchFamily="18" charset="0"/>
                <a:ea typeface="Cambria Math" pitchFamily="18" charset="0"/>
              </a:rPr>
              <a:t> 2</a:t>
            </a:r>
            <a:r>
              <a:rPr lang="en-US" sz="1400" dirty="0" smtClean="0">
                <a:latin typeface="Cambria Math" pitchFamily="18" charset="0"/>
                <a:ea typeface="Cambria Math" pitchFamily="18" charset="0"/>
              </a:rPr>
              <a:t> </a:t>
            </a:r>
            <a:endParaRPr lang="en-US" sz="1400" dirty="0"/>
          </a:p>
        </p:txBody>
      </p:sp>
      <p:sp>
        <p:nvSpPr>
          <p:cNvPr id="7" name="Isosceles Triangle 6"/>
          <p:cNvSpPr/>
          <p:nvPr/>
        </p:nvSpPr>
        <p:spPr>
          <a:xfrm rot="5400000" flipV="1">
            <a:off x="85344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Inequalities</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Use mathematical induction to prove that      </a:t>
            </a:r>
            <a:r>
              <a:rPr lang="en-US" i="1" dirty="0" smtClean="0"/>
              <a:t>n &lt; </a:t>
            </a:r>
            <a:r>
              <a:rPr lang="en-US" dirty="0" smtClean="0">
                <a:latin typeface="Cambria Math" pitchFamily="18" charset="0"/>
                <a:ea typeface="Cambria Math" pitchFamily="18" charset="0"/>
              </a:rPr>
              <a:t>2</a:t>
            </a:r>
            <a:r>
              <a:rPr lang="en-US" i="1" baseline="30000" dirty="0" smtClean="0"/>
              <a:t>n </a:t>
            </a:r>
            <a:r>
              <a:rPr lang="en-US" i="1" dirty="0" smtClean="0"/>
              <a:t> </a:t>
            </a:r>
            <a:r>
              <a:rPr lang="en-US" dirty="0" smtClean="0"/>
              <a:t>for all positive integers </a:t>
            </a:r>
            <a:r>
              <a:rPr lang="en-US" i="1" dirty="0" smtClean="0"/>
              <a:t>n</a:t>
            </a:r>
            <a:r>
              <a:rPr lang="en-US" dirty="0" smtClean="0"/>
              <a:t>.</a:t>
            </a:r>
          </a:p>
          <a:p>
            <a:pPr>
              <a:buNone/>
            </a:pPr>
            <a:r>
              <a:rPr lang="en-US" b="1" dirty="0" smtClean="0"/>
              <a:t>   Solution</a:t>
            </a:r>
            <a:r>
              <a:rPr lang="en-US" dirty="0" smtClean="0"/>
              <a:t>: Let </a:t>
            </a:r>
            <a:r>
              <a:rPr lang="en-US" i="1" dirty="0" smtClean="0"/>
              <a:t>P</a:t>
            </a:r>
            <a:r>
              <a:rPr lang="en-US" dirty="0" smtClean="0"/>
              <a:t>(</a:t>
            </a:r>
            <a:r>
              <a:rPr lang="en-US" i="1" dirty="0" smtClean="0"/>
              <a:t>n</a:t>
            </a:r>
            <a:r>
              <a:rPr lang="en-US" dirty="0" smtClean="0"/>
              <a:t>) be the proposition that </a:t>
            </a:r>
            <a:r>
              <a:rPr lang="en-US" i="1" dirty="0" smtClean="0"/>
              <a:t>n &lt; </a:t>
            </a:r>
            <a:r>
              <a:rPr lang="en-US" dirty="0" smtClean="0">
                <a:latin typeface="Cambria Math" pitchFamily="18" charset="0"/>
                <a:ea typeface="Cambria Math" pitchFamily="18" charset="0"/>
              </a:rPr>
              <a:t>2</a:t>
            </a:r>
            <a:r>
              <a:rPr lang="en-US" i="1" baseline="30000" dirty="0" smtClean="0"/>
              <a:t>n</a:t>
            </a:r>
            <a:r>
              <a:rPr lang="en-US" i="1" dirty="0" smtClean="0"/>
              <a:t>.</a:t>
            </a:r>
            <a:r>
              <a:rPr lang="en-US" baseline="30000" dirty="0" smtClean="0"/>
              <a:t> </a:t>
            </a:r>
          </a:p>
          <a:p>
            <a:pPr lvl="1"/>
            <a:r>
              <a:rPr lang="en-US" dirty="0" smtClean="0"/>
              <a:t>BASIS STEP: </a:t>
            </a:r>
            <a:r>
              <a:rPr lang="en-US" i="1" dirty="0" smtClean="0"/>
              <a:t>P</a:t>
            </a:r>
            <a:r>
              <a:rPr lang="en-US" dirty="0" smtClean="0"/>
              <a:t>(</a:t>
            </a:r>
            <a:r>
              <a:rPr lang="en-US" dirty="0" smtClean="0">
                <a:latin typeface="Cambria Math" pitchFamily="18" charset="0"/>
                <a:ea typeface="Cambria Math" pitchFamily="18" charset="0"/>
              </a:rPr>
              <a:t>1</a:t>
            </a:r>
            <a:r>
              <a:rPr lang="en-US" dirty="0" smtClean="0"/>
              <a:t>) is true since </a:t>
            </a:r>
            <a:r>
              <a:rPr lang="en-US" dirty="0" smtClean="0">
                <a:latin typeface="Cambria Math" pitchFamily="18" charset="0"/>
                <a:ea typeface="Cambria Math" pitchFamily="18" charset="0"/>
              </a:rPr>
              <a:t>1</a:t>
            </a:r>
            <a:r>
              <a:rPr lang="en-US" i="1" dirty="0" smtClean="0"/>
              <a:t> &lt;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1</a:t>
            </a:r>
            <a:r>
              <a:rPr lang="en-US" i="1" dirty="0" smtClean="0"/>
              <a:t> = </a:t>
            </a:r>
            <a:r>
              <a:rPr lang="en-US" dirty="0" smtClean="0">
                <a:latin typeface="Cambria Math" pitchFamily="18" charset="0"/>
                <a:ea typeface="Cambria Math" pitchFamily="18" charset="0"/>
              </a:rPr>
              <a:t>2</a:t>
            </a:r>
            <a:r>
              <a:rPr lang="en-US" i="1" dirty="0" smtClean="0"/>
              <a:t>.</a:t>
            </a:r>
          </a:p>
          <a:p>
            <a:pPr lvl="1"/>
            <a:r>
              <a:rPr lang="en-US" dirty="0" smtClean="0"/>
              <a:t>INDUCTIVE STEP: Assume </a:t>
            </a:r>
            <a:r>
              <a:rPr lang="en-US" i="1" dirty="0" smtClean="0"/>
              <a:t>P</a:t>
            </a:r>
            <a:r>
              <a:rPr lang="en-US" dirty="0" smtClean="0"/>
              <a:t>(</a:t>
            </a:r>
            <a:r>
              <a:rPr lang="en-US" i="1" dirty="0" smtClean="0"/>
              <a:t>k</a:t>
            </a:r>
            <a:r>
              <a:rPr lang="en-US" dirty="0" smtClean="0"/>
              <a:t>) holds, i.e., </a:t>
            </a:r>
            <a:r>
              <a:rPr lang="en-US" i="1" dirty="0" smtClean="0"/>
              <a:t>k &lt; </a:t>
            </a:r>
            <a:r>
              <a:rPr lang="en-US" dirty="0" smtClean="0">
                <a:latin typeface="Cambria Math" pitchFamily="18" charset="0"/>
                <a:ea typeface="Cambria Math" pitchFamily="18" charset="0"/>
              </a:rPr>
              <a:t>2</a:t>
            </a:r>
            <a:r>
              <a:rPr lang="en-US" i="1" baseline="30000" dirty="0" smtClean="0"/>
              <a:t>k</a:t>
            </a:r>
            <a:r>
              <a:rPr lang="en-US" dirty="0" smtClean="0"/>
              <a:t>, for an arbitrary positive integer </a:t>
            </a:r>
            <a:r>
              <a:rPr lang="en-US" i="1" dirty="0" smtClean="0"/>
              <a:t>k</a:t>
            </a:r>
            <a:r>
              <a:rPr lang="en-US" dirty="0" smtClean="0"/>
              <a:t>.</a:t>
            </a:r>
          </a:p>
          <a:p>
            <a:pPr lvl="1"/>
            <a:r>
              <a:rPr lang="en-US" dirty="0" smtClean="0"/>
              <a:t>Must show that </a:t>
            </a:r>
            <a:r>
              <a:rPr lang="en-US" i="1" dirty="0" smtClean="0"/>
              <a:t>P</a:t>
            </a:r>
            <a:r>
              <a:rPr lang="en-US" dirty="0" smtClean="0"/>
              <a:t>(</a:t>
            </a:r>
            <a:r>
              <a:rPr lang="en-US" i="1" dirty="0" smtClean="0"/>
              <a:t>k + </a:t>
            </a:r>
            <a:r>
              <a:rPr lang="en-US" dirty="0" smtClean="0">
                <a:latin typeface="Cambria Math" pitchFamily="18" charset="0"/>
                <a:ea typeface="Cambria Math" pitchFamily="18" charset="0"/>
              </a:rPr>
              <a:t>1</a:t>
            </a:r>
            <a:r>
              <a:rPr lang="en-US" dirty="0" smtClean="0"/>
              <a:t>)</a:t>
            </a:r>
            <a:r>
              <a:rPr lang="en-US" i="1" dirty="0" smtClean="0"/>
              <a:t> </a:t>
            </a:r>
            <a:r>
              <a:rPr lang="en-US" dirty="0" smtClean="0"/>
              <a:t>holds. Since by the inductive hypothesis, </a:t>
            </a:r>
            <a:r>
              <a:rPr lang="en-US" i="1" dirty="0" smtClean="0"/>
              <a:t>k &lt; </a:t>
            </a:r>
            <a:r>
              <a:rPr lang="en-US" dirty="0" smtClean="0">
                <a:latin typeface="Cambria Math" pitchFamily="18" charset="0"/>
                <a:ea typeface="Cambria Math" pitchFamily="18" charset="0"/>
              </a:rPr>
              <a:t>2</a:t>
            </a:r>
            <a:r>
              <a:rPr lang="en-US" i="1" baseline="30000" dirty="0" smtClean="0"/>
              <a:t>k</a:t>
            </a:r>
            <a:r>
              <a:rPr lang="en-US" dirty="0" smtClean="0"/>
              <a:t>, it follows that:</a:t>
            </a:r>
          </a:p>
          <a:p>
            <a:pPr lvl="1">
              <a:buNone/>
            </a:pPr>
            <a:r>
              <a:rPr lang="en-US" i="1" dirty="0" smtClean="0"/>
              <a:t>       k</a:t>
            </a:r>
            <a:r>
              <a:rPr lang="en-US" dirty="0" smtClean="0"/>
              <a:t> + </a:t>
            </a:r>
            <a:r>
              <a:rPr lang="en-US" dirty="0" smtClean="0">
                <a:latin typeface="Cambria Math" pitchFamily="18" charset="0"/>
                <a:ea typeface="Cambria Math" pitchFamily="18" charset="0"/>
              </a:rPr>
              <a:t>1</a:t>
            </a:r>
            <a:r>
              <a:rPr lang="en-US" dirty="0" smtClean="0"/>
              <a:t> &lt; </a:t>
            </a:r>
            <a:r>
              <a:rPr lang="en-US" dirty="0" smtClean="0">
                <a:latin typeface="Cambria Math" pitchFamily="18" charset="0"/>
                <a:ea typeface="Cambria Math" pitchFamily="18" charset="0"/>
              </a:rPr>
              <a:t>2</a:t>
            </a:r>
            <a:r>
              <a:rPr lang="en-US" i="1" baseline="30000" dirty="0" smtClean="0"/>
              <a:t>k</a:t>
            </a:r>
            <a:r>
              <a:rPr lang="en-US" i="1" dirty="0" smtClean="0"/>
              <a:t> + </a:t>
            </a:r>
            <a:r>
              <a:rPr lang="en-US" dirty="0" smtClean="0">
                <a:latin typeface="Cambria Math" pitchFamily="18" charset="0"/>
                <a:ea typeface="Cambria Math" pitchFamily="18" charset="0"/>
              </a:rPr>
              <a:t>1</a:t>
            </a:r>
            <a:r>
              <a:rPr lang="en-US" baseline="30000" dirty="0" smtClean="0">
                <a:latin typeface="Cambria Math" pitchFamily="18" charset="0"/>
                <a:ea typeface="Cambria Math" pitchFamily="18" charset="0"/>
              </a:rPr>
              <a:t> </a:t>
            </a:r>
            <a:r>
              <a:rPr lang="en-US" i="1" dirty="0" smtClean="0"/>
              <a:t> ≤ </a:t>
            </a:r>
            <a:r>
              <a:rPr lang="en-US" dirty="0" smtClean="0">
                <a:latin typeface="Cambria Math" pitchFamily="18" charset="0"/>
                <a:ea typeface="Cambria Math" pitchFamily="18" charset="0"/>
              </a:rPr>
              <a:t>2</a:t>
            </a:r>
            <a:r>
              <a:rPr lang="en-US" i="1" baseline="30000" dirty="0" smtClean="0"/>
              <a:t>k </a:t>
            </a:r>
            <a:r>
              <a:rPr lang="en-US" i="1" dirty="0" smtClean="0"/>
              <a:t> + </a:t>
            </a:r>
            <a:r>
              <a:rPr lang="en-US" dirty="0" smtClean="0">
                <a:latin typeface="Cambria Math" pitchFamily="18" charset="0"/>
                <a:ea typeface="Cambria Math" pitchFamily="18" charset="0"/>
              </a:rPr>
              <a:t>2</a:t>
            </a:r>
            <a:r>
              <a:rPr lang="en-US" i="1" baseline="30000" dirty="0" smtClean="0"/>
              <a:t>k </a:t>
            </a:r>
            <a:r>
              <a:rPr lang="en-US" i="1" dirty="0" smtClean="0"/>
              <a:t> = </a:t>
            </a:r>
            <a:r>
              <a:rPr lang="en-US" dirty="0" smtClean="0">
                <a:latin typeface="Cambria Math" pitchFamily="18" charset="0"/>
                <a:ea typeface="Cambria Math" pitchFamily="18" charset="0"/>
              </a:rPr>
              <a:t>2</a:t>
            </a:r>
            <a:r>
              <a:rPr lang="en-US" i="1" dirty="0" smtClean="0"/>
              <a:t> ∙ </a:t>
            </a:r>
            <a:r>
              <a:rPr lang="en-US" dirty="0" smtClean="0">
                <a:latin typeface="Cambria Math" pitchFamily="18" charset="0"/>
                <a:ea typeface="Cambria Math" pitchFamily="18" charset="0"/>
              </a:rPr>
              <a:t>2</a:t>
            </a:r>
            <a:r>
              <a:rPr lang="en-US" i="1" baseline="30000" dirty="0" smtClean="0"/>
              <a:t>k </a:t>
            </a:r>
            <a:r>
              <a:rPr lang="en-US" i="1" dirty="0" smtClean="0"/>
              <a:t> = </a:t>
            </a:r>
            <a:r>
              <a:rPr lang="en-US" dirty="0" smtClean="0">
                <a:latin typeface="Cambria Math" pitchFamily="18" charset="0"/>
                <a:ea typeface="Cambria Math" pitchFamily="18" charset="0"/>
              </a:rPr>
              <a:t>2</a:t>
            </a:r>
            <a:r>
              <a:rPr lang="en-US" i="1" baseline="30000" dirty="0" smtClean="0"/>
              <a:t>k+</a:t>
            </a:r>
            <a:r>
              <a:rPr lang="en-US" baseline="30000" dirty="0" smtClean="0">
                <a:latin typeface="Cambria Math" pitchFamily="18" charset="0"/>
                <a:ea typeface="Cambria Math" pitchFamily="18" charset="0"/>
              </a:rPr>
              <a:t>1</a:t>
            </a:r>
            <a:r>
              <a:rPr lang="en-US" i="1" baseline="30000" dirty="0" smtClean="0"/>
              <a:t>  </a:t>
            </a:r>
          </a:p>
          <a:p>
            <a:pPr>
              <a:buNone/>
            </a:pPr>
            <a:r>
              <a:rPr lang="en-US" dirty="0" smtClean="0"/>
              <a:t>    Therefore </a:t>
            </a:r>
            <a:r>
              <a:rPr lang="en-US" i="1" dirty="0" smtClean="0"/>
              <a:t>n &lt; </a:t>
            </a:r>
            <a:r>
              <a:rPr lang="en-US" dirty="0" smtClean="0">
                <a:latin typeface="Cambria Math" pitchFamily="18" charset="0"/>
                <a:ea typeface="Cambria Math" pitchFamily="18" charset="0"/>
              </a:rPr>
              <a:t>2</a:t>
            </a:r>
            <a:r>
              <a:rPr lang="en-US" i="1" baseline="30000" dirty="0" smtClean="0"/>
              <a:t>n </a:t>
            </a:r>
            <a:r>
              <a:rPr lang="en-US" i="1" dirty="0" smtClean="0"/>
              <a:t> </a:t>
            </a:r>
            <a:r>
              <a:rPr lang="en-US" dirty="0" smtClean="0"/>
              <a:t>holds</a:t>
            </a:r>
            <a:r>
              <a:rPr lang="en-US" i="1" dirty="0" smtClean="0"/>
              <a:t> </a:t>
            </a:r>
            <a:r>
              <a:rPr lang="en-US" dirty="0" smtClean="0"/>
              <a:t>for all positive integers </a:t>
            </a:r>
            <a:r>
              <a:rPr lang="en-US" i="1" dirty="0" smtClean="0"/>
              <a:t>n.</a:t>
            </a:r>
            <a:endParaRPr lang="en-US" dirty="0" smtClean="0"/>
          </a:p>
          <a:p>
            <a:endParaRPr lang="en-US" i="1" dirty="0"/>
          </a:p>
        </p:txBody>
      </p:sp>
      <p:sp>
        <p:nvSpPr>
          <p:cNvPr id="4" name="Isosceles Triangle 3"/>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Inequalities</a:t>
            </a:r>
            <a:endParaRPr lang="en-US" dirty="0"/>
          </a:p>
        </p:txBody>
      </p:sp>
      <p:sp>
        <p:nvSpPr>
          <p:cNvPr id="3" name="Content Placeholder 2"/>
          <p:cNvSpPr>
            <a:spLocks noGrp="1"/>
          </p:cNvSpPr>
          <p:nvPr>
            <p:ph idx="1"/>
          </p:nvPr>
        </p:nvSpPr>
        <p:spPr>
          <a:xfrm>
            <a:off x="457200" y="1935480"/>
            <a:ext cx="8305800" cy="4389120"/>
          </a:xfrm>
        </p:spPr>
        <p:txBody>
          <a:bodyPr>
            <a:normAutofit fontScale="92500" lnSpcReduction="10000"/>
          </a:bodyPr>
          <a:lstStyle/>
          <a:p>
            <a:pPr>
              <a:buNone/>
            </a:pPr>
            <a:r>
              <a:rPr lang="en-US" b="1" dirty="0" smtClean="0"/>
              <a:t>   Example</a:t>
            </a:r>
            <a:r>
              <a:rPr lang="en-US" dirty="0" smtClean="0"/>
              <a:t>: Use mathematical induction to prove that </a:t>
            </a:r>
            <a:r>
              <a:rPr lang="en-US" dirty="0" smtClean="0">
                <a:latin typeface="Cambria Math" pitchFamily="18" charset="0"/>
                <a:ea typeface="Cambria Math" pitchFamily="18" charset="0"/>
              </a:rPr>
              <a:t>2</a:t>
            </a:r>
            <a:r>
              <a:rPr lang="en-US" i="1" baseline="30000" dirty="0" smtClean="0"/>
              <a:t>n </a:t>
            </a:r>
            <a:r>
              <a:rPr lang="en-US" i="1" dirty="0" smtClean="0"/>
              <a:t>&lt; n</a:t>
            </a:r>
            <a:r>
              <a:rPr lang="en-US" dirty="0" smtClean="0"/>
              <a:t>!</a:t>
            </a:r>
            <a:r>
              <a:rPr lang="en-US" i="1" dirty="0" smtClean="0"/>
              <a:t>, </a:t>
            </a:r>
            <a:r>
              <a:rPr lang="en-US" dirty="0" smtClean="0"/>
              <a:t>for every integer </a:t>
            </a:r>
            <a:r>
              <a:rPr lang="en-US" i="1" dirty="0" smtClean="0"/>
              <a:t>n</a:t>
            </a:r>
            <a:r>
              <a:rPr lang="en-US" dirty="0" smtClean="0"/>
              <a:t> ≥ </a:t>
            </a:r>
            <a:r>
              <a:rPr lang="en-US" dirty="0" smtClean="0">
                <a:latin typeface="Cambria Math" pitchFamily="18" charset="0"/>
                <a:ea typeface="Cambria Math" pitchFamily="18" charset="0"/>
              </a:rPr>
              <a:t>4</a:t>
            </a:r>
            <a:r>
              <a:rPr lang="en-US" dirty="0" smtClean="0"/>
              <a:t>.</a:t>
            </a:r>
          </a:p>
          <a:p>
            <a:pPr>
              <a:buNone/>
            </a:pPr>
            <a:r>
              <a:rPr lang="en-US" b="1" dirty="0" smtClean="0"/>
              <a:t>   Solution</a:t>
            </a:r>
            <a:r>
              <a:rPr lang="en-US" dirty="0" smtClean="0"/>
              <a:t>: Let </a:t>
            </a:r>
            <a:r>
              <a:rPr lang="en-US" i="1" dirty="0" smtClean="0"/>
              <a:t>P</a:t>
            </a:r>
            <a:r>
              <a:rPr lang="en-US" dirty="0" smtClean="0"/>
              <a:t>(</a:t>
            </a:r>
            <a:r>
              <a:rPr lang="en-US" i="1" dirty="0" smtClean="0"/>
              <a:t>n</a:t>
            </a:r>
            <a:r>
              <a:rPr lang="en-US" dirty="0" smtClean="0"/>
              <a:t>) be the proposition that </a:t>
            </a:r>
            <a:r>
              <a:rPr lang="en-US" dirty="0" smtClean="0">
                <a:latin typeface="Cambria Math" pitchFamily="18" charset="0"/>
                <a:ea typeface="Cambria Math" pitchFamily="18" charset="0"/>
              </a:rPr>
              <a:t>2</a:t>
            </a:r>
            <a:r>
              <a:rPr lang="en-US" i="1" baseline="30000" dirty="0" smtClean="0"/>
              <a:t>n </a:t>
            </a:r>
            <a:r>
              <a:rPr lang="en-US" i="1" dirty="0" smtClean="0"/>
              <a:t> &lt; n</a:t>
            </a:r>
            <a:r>
              <a:rPr lang="en-US" dirty="0" smtClean="0"/>
              <a:t>!</a:t>
            </a:r>
            <a:r>
              <a:rPr lang="en-US" i="1" dirty="0" smtClean="0"/>
              <a:t>.</a:t>
            </a:r>
            <a:r>
              <a:rPr lang="en-US" baseline="30000" dirty="0" smtClean="0"/>
              <a:t> </a:t>
            </a:r>
          </a:p>
          <a:p>
            <a:pPr lvl="1"/>
            <a:r>
              <a:rPr lang="en-US" dirty="0" smtClean="0"/>
              <a:t>BASIS STEP: </a:t>
            </a:r>
            <a:r>
              <a:rPr lang="en-US" i="1" dirty="0" smtClean="0"/>
              <a:t>P(</a:t>
            </a:r>
            <a:r>
              <a:rPr lang="en-US" dirty="0" smtClean="0">
                <a:latin typeface="Cambria Math" pitchFamily="18" charset="0"/>
                <a:ea typeface="Cambria Math" pitchFamily="18" charset="0"/>
              </a:rPr>
              <a:t>4</a:t>
            </a:r>
            <a:r>
              <a:rPr lang="en-US" dirty="0" smtClean="0"/>
              <a:t>) is true since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4</a:t>
            </a:r>
            <a:r>
              <a:rPr lang="en-US" i="1" dirty="0" smtClean="0"/>
              <a:t>  = </a:t>
            </a:r>
            <a:r>
              <a:rPr lang="en-US" dirty="0" smtClean="0">
                <a:latin typeface="Cambria Math" pitchFamily="18" charset="0"/>
                <a:ea typeface="Cambria Math" pitchFamily="18" charset="0"/>
              </a:rPr>
              <a:t>16  &lt; 4! = 24</a:t>
            </a:r>
            <a:r>
              <a:rPr lang="en-US" i="1" dirty="0" smtClean="0"/>
              <a:t>.</a:t>
            </a:r>
          </a:p>
          <a:p>
            <a:pPr lvl="1"/>
            <a:r>
              <a:rPr lang="en-US" dirty="0" smtClean="0"/>
              <a:t>INDUCTIVE STEP: Assume </a:t>
            </a:r>
            <a:r>
              <a:rPr lang="en-US" i="1" dirty="0" smtClean="0"/>
              <a:t>P</a:t>
            </a:r>
            <a:r>
              <a:rPr lang="en-US" dirty="0" smtClean="0"/>
              <a:t>(</a:t>
            </a:r>
            <a:r>
              <a:rPr lang="en-US" i="1" dirty="0" smtClean="0"/>
              <a:t>k</a:t>
            </a:r>
            <a:r>
              <a:rPr lang="en-US" dirty="0" smtClean="0"/>
              <a:t>) holds, i.e., </a:t>
            </a:r>
            <a:r>
              <a:rPr lang="en-US" dirty="0" smtClean="0">
                <a:latin typeface="Cambria Math" pitchFamily="18" charset="0"/>
                <a:ea typeface="Cambria Math" pitchFamily="18" charset="0"/>
              </a:rPr>
              <a:t>2</a:t>
            </a:r>
            <a:r>
              <a:rPr lang="en-US" i="1" baseline="30000" dirty="0" smtClean="0"/>
              <a:t>k </a:t>
            </a:r>
            <a:r>
              <a:rPr lang="en-US" i="1" dirty="0" smtClean="0"/>
              <a:t> &lt; k</a:t>
            </a:r>
            <a:r>
              <a:rPr lang="en-US" dirty="0" smtClean="0"/>
              <a:t>! </a:t>
            </a:r>
            <a:r>
              <a:rPr lang="en-US" i="1" dirty="0" smtClean="0"/>
              <a:t> </a:t>
            </a:r>
            <a:r>
              <a:rPr lang="en-US" dirty="0" smtClean="0"/>
              <a:t>for an arbitrary integer </a:t>
            </a:r>
            <a:r>
              <a:rPr lang="en-US" i="1" dirty="0" smtClean="0"/>
              <a:t>k</a:t>
            </a:r>
            <a:r>
              <a:rPr lang="en-US" dirty="0" smtClean="0"/>
              <a:t> ≥ </a:t>
            </a:r>
            <a:r>
              <a:rPr lang="en-US" dirty="0" smtClean="0">
                <a:latin typeface="Cambria Math" pitchFamily="18" charset="0"/>
                <a:ea typeface="Cambria Math" pitchFamily="18" charset="0"/>
              </a:rPr>
              <a:t>4</a:t>
            </a:r>
            <a:r>
              <a:rPr lang="en-US" dirty="0" smtClean="0"/>
              <a:t>. To show that </a:t>
            </a:r>
            <a:r>
              <a:rPr lang="en-US" i="1" dirty="0" smtClean="0"/>
              <a:t>P</a:t>
            </a:r>
            <a:r>
              <a:rPr lang="en-US" dirty="0" smtClean="0"/>
              <a:t>(</a:t>
            </a:r>
            <a:r>
              <a:rPr lang="en-US" i="1" dirty="0" smtClean="0"/>
              <a:t>k + </a:t>
            </a:r>
            <a:r>
              <a:rPr lang="en-US" dirty="0" smtClean="0">
                <a:latin typeface="Cambria Math" pitchFamily="18" charset="0"/>
                <a:ea typeface="Cambria Math" pitchFamily="18" charset="0"/>
              </a:rPr>
              <a:t>1</a:t>
            </a:r>
            <a:r>
              <a:rPr lang="en-US" dirty="0" smtClean="0"/>
              <a:t>)</a:t>
            </a:r>
            <a:r>
              <a:rPr lang="en-US" i="1" dirty="0" smtClean="0"/>
              <a:t> </a:t>
            </a:r>
            <a:r>
              <a:rPr lang="en-US" dirty="0" smtClean="0"/>
              <a:t>holds: </a:t>
            </a:r>
          </a:p>
          <a:p>
            <a:pPr lvl="1">
              <a:buNone/>
            </a:pPr>
            <a:r>
              <a:rPr lang="en-US" i="1" dirty="0" smtClean="0"/>
              <a:t>                </a:t>
            </a:r>
            <a:r>
              <a:rPr lang="en-US" dirty="0" smtClean="0">
                <a:latin typeface="Cambria Math" pitchFamily="18" charset="0"/>
                <a:ea typeface="Cambria Math" pitchFamily="18" charset="0"/>
              </a:rPr>
              <a:t>2</a:t>
            </a:r>
            <a:r>
              <a:rPr lang="en-US" i="1" baseline="30000" dirty="0" smtClean="0"/>
              <a:t>k+</a:t>
            </a:r>
            <a:r>
              <a:rPr lang="en-US" baseline="30000" dirty="0" smtClean="0">
                <a:latin typeface="Cambria Math" pitchFamily="18" charset="0"/>
                <a:ea typeface="Cambria Math" pitchFamily="18" charset="0"/>
              </a:rPr>
              <a:t>1</a:t>
            </a:r>
            <a:r>
              <a:rPr lang="en-US" i="1" dirty="0" smtClean="0"/>
              <a:t> = </a:t>
            </a:r>
            <a:r>
              <a:rPr lang="en-US" dirty="0" smtClean="0">
                <a:latin typeface="Cambria Math" pitchFamily="18" charset="0"/>
                <a:ea typeface="Cambria Math" pitchFamily="18" charset="0"/>
              </a:rPr>
              <a:t>2∙2</a:t>
            </a:r>
            <a:r>
              <a:rPr lang="en-US" i="1" baseline="30000" dirty="0" smtClean="0"/>
              <a:t>k  </a:t>
            </a:r>
          </a:p>
          <a:p>
            <a:pPr lvl="1">
              <a:buNone/>
            </a:pPr>
            <a:r>
              <a:rPr lang="en-US" i="1" baseline="30000" dirty="0" smtClean="0"/>
              <a:t>                                    </a:t>
            </a:r>
            <a:r>
              <a:rPr lang="en-US" i="1" dirty="0" smtClean="0"/>
              <a:t>&lt; </a:t>
            </a:r>
            <a:r>
              <a:rPr lang="en-US" dirty="0" smtClean="0">
                <a:latin typeface="Cambria Math" pitchFamily="18" charset="0"/>
                <a:ea typeface="Cambria Math" pitchFamily="18" charset="0"/>
              </a:rPr>
              <a:t>2</a:t>
            </a:r>
            <a:r>
              <a:rPr lang="en-US" i="1" dirty="0" smtClean="0"/>
              <a:t>∙ k</a:t>
            </a:r>
            <a:r>
              <a:rPr lang="en-US" dirty="0" smtClean="0"/>
              <a:t>!</a:t>
            </a:r>
            <a:r>
              <a:rPr lang="en-US" i="1" dirty="0" smtClean="0"/>
              <a:t>          </a:t>
            </a:r>
            <a:r>
              <a:rPr lang="en-US" dirty="0" smtClean="0"/>
              <a:t>(</a:t>
            </a:r>
            <a:r>
              <a:rPr lang="en-US" i="1" dirty="0" smtClean="0"/>
              <a:t>by the inductive hypothesis)</a:t>
            </a:r>
          </a:p>
          <a:p>
            <a:pPr lvl="1">
              <a:buNone/>
            </a:pPr>
            <a:r>
              <a:rPr lang="en-US" i="1" baseline="30000" dirty="0" smtClean="0"/>
              <a:t>                                    </a:t>
            </a:r>
            <a:r>
              <a:rPr lang="en-US" dirty="0" smtClean="0"/>
              <a:t>&lt; (</a:t>
            </a:r>
            <a:r>
              <a:rPr lang="en-US" i="1" dirty="0" smtClean="0"/>
              <a:t>k + </a:t>
            </a:r>
            <a:r>
              <a:rPr lang="en-US" dirty="0" smtClean="0">
                <a:latin typeface="Cambria Math" pitchFamily="18" charset="0"/>
                <a:ea typeface="Cambria Math" pitchFamily="18" charset="0"/>
              </a:rPr>
              <a:t>1</a:t>
            </a:r>
            <a:r>
              <a:rPr lang="en-US" dirty="0" smtClean="0"/>
              <a:t>)</a:t>
            </a:r>
            <a:r>
              <a:rPr lang="en-US" i="1" dirty="0" smtClean="0"/>
              <a:t>k</a:t>
            </a:r>
            <a:r>
              <a:rPr lang="en-US" dirty="0" smtClean="0"/>
              <a:t>!</a:t>
            </a:r>
          </a:p>
          <a:p>
            <a:pPr lvl="1">
              <a:buNone/>
            </a:pPr>
            <a:r>
              <a:rPr lang="en-US" i="1" dirty="0" smtClean="0"/>
              <a:t>                        = </a:t>
            </a:r>
            <a:r>
              <a:rPr lang="en-US" dirty="0" smtClean="0"/>
              <a:t>(</a:t>
            </a:r>
            <a:r>
              <a:rPr lang="en-US" i="1" dirty="0" smtClean="0"/>
              <a:t>k + </a:t>
            </a:r>
            <a:r>
              <a:rPr lang="en-US" dirty="0" smtClean="0">
                <a:latin typeface="Cambria Math" pitchFamily="18" charset="0"/>
                <a:ea typeface="Cambria Math" pitchFamily="18" charset="0"/>
              </a:rPr>
              <a:t>1</a:t>
            </a:r>
            <a:r>
              <a:rPr lang="en-US" dirty="0" smtClean="0"/>
              <a:t>)!</a:t>
            </a:r>
          </a:p>
          <a:p>
            <a:pPr lvl="1">
              <a:buNone/>
            </a:pPr>
            <a:r>
              <a:rPr lang="en-US" dirty="0" smtClean="0"/>
              <a:t> Therefore, </a:t>
            </a:r>
            <a:r>
              <a:rPr lang="en-US" dirty="0" smtClean="0">
                <a:latin typeface="Cambria Math" pitchFamily="18" charset="0"/>
                <a:ea typeface="Cambria Math" pitchFamily="18" charset="0"/>
              </a:rPr>
              <a:t>2</a:t>
            </a:r>
            <a:r>
              <a:rPr lang="en-US" i="1" baseline="30000" dirty="0" smtClean="0"/>
              <a:t>n </a:t>
            </a:r>
            <a:r>
              <a:rPr lang="en-US" i="1" dirty="0" smtClean="0"/>
              <a:t> &lt; n</a:t>
            </a:r>
            <a:r>
              <a:rPr lang="en-US" dirty="0" smtClean="0"/>
              <a:t>!</a:t>
            </a:r>
            <a:r>
              <a:rPr lang="en-US" i="1" dirty="0" smtClean="0"/>
              <a:t>  </a:t>
            </a:r>
            <a:r>
              <a:rPr lang="en-US" dirty="0" smtClean="0"/>
              <a:t>holds</a:t>
            </a:r>
            <a:r>
              <a:rPr lang="en-US" i="1" dirty="0" smtClean="0"/>
              <a:t>, </a:t>
            </a:r>
            <a:r>
              <a:rPr lang="en-US" dirty="0" smtClean="0"/>
              <a:t>for every integer </a:t>
            </a:r>
            <a:r>
              <a:rPr lang="en-US" i="1" dirty="0" smtClean="0"/>
              <a:t>n</a:t>
            </a:r>
            <a:r>
              <a:rPr lang="en-US" dirty="0" smtClean="0"/>
              <a:t> ≥ </a:t>
            </a:r>
            <a:r>
              <a:rPr lang="en-US" dirty="0" smtClean="0">
                <a:latin typeface="Cambria Math" pitchFamily="18" charset="0"/>
                <a:ea typeface="Cambria Math" pitchFamily="18" charset="0"/>
              </a:rPr>
              <a:t>4</a:t>
            </a:r>
            <a:r>
              <a:rPr lang="en-US" dirty="0" smtClean="0"/>
              <a:t>.</a:t>
            </a:r>
          </a:p>
          <a:p>
            <a:endParaRPr lang="en-US" i="1" dirty="0"/>
          </a:p>
        </p:txBody>
      </p:sp>
      <p:sp>
        <p:nvSpPr>
          <p:cNvPr id="4" name="Isosceles Triangle 3"/>
          <p:cNvSpPr/>
          <p:nvPr/>
        </p:nvSpPr>
        <p:spPr>
          <a:xfrm rot="5400000" flipV="1">
            <a:off x="8305800" y="5715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38200" y="6019800"/>
            <a:ext cx="8077200" cy="369332"/>
          </a:xfrm>
          <a:prstGeom prst="rect">
            <a:avLst/>
          </a:prstGeom>
          <a:noFill/>
          <a:ln>
            <a:solidFill>
              <a:schemeClr val="accent1"/>
            </a:solidFill>
          </a:ln>
        </p:spPr>
        <p:txBody>
          <a:bodyPr wrap="square" rtlCol="0">
            <a:spAutoFit/>
          </a:bodyPr>
          <a:lstStyle/>
          <a:p>
            <a:r>
              <a:rPr lang="en-US" dirty="0" smtClean="0"/>
              <a:t>Note that here the basis step is </a:t>
            </a:r>
            <a:r>
              <a:rPr lang="en-US" i="1" dirty="0" smtClean="0"/>
              <a:t>P</a:t>
            </a:r>
            <a:r>
              <a:rPr lang="en-US" dirty="0" smtClean="0"/>
              <a:t>(</a:t>
            </a:r>
            <a:r>
              <a:rPr lang="en-US" dirty="0" smtClean="0">
                <a:latin typeface="Cambria Math" pitchFamily="18" charset="0"/>
                <a:ea typeface="Cambria Math" pitchFamily="18" charset="0"/>
              </a:rPr>
              <a:t>4</a:t>
            </a:r>
            <a:r>
              <a:rPr lang="en-US" dirty="0" smtClean="0"/>
              <a:t>), since</a:t>
            </a:r>
            <a:r>
              <a:rPr lang="en-US" i="1" dirty="0" smtClean="0"/>
              <a:t> P</a:t>
            </a:r>
            <a:r>
              <a:rPr lang="en-US" dirty="0" smtClean="0"/>
              <a:t>(</a:t>
            </a:r>
            <a:r>
              <a:rPr lang="en-US" dirty="0" smtClean="0">
                <a:latin typeface="Cambria Math" pitchFamily="18" charset="0"/>
                <a:ea typeface="Cambria Math" pitchFamily="18" charset="0"/>
              </a:rPr>
              <a:t>0</a:t>
            </a:r>
            <a:r>
              <a:rPr lang="en-US" dirty="0" smtClean="0"/>
              <a:t>), </a:t>
            </a:r>
            <a:r>
              <a:rPr lang="en-US" i="1" dirty="0" smtClean="0"/>
              <a:t>P</a:t>
            </a:r>
            <a:r>
              <a:rPr lang="en-US" dirty="0" smtClean="0"/>
              <a:t>(</a:t>
            </a:r>
            <a:r>
              <a:rPr lang="en-US" dirty="0" smtClean="0">
                <a:latin typeface="Cambria Math" pitchFamily="18" charset="0"/>
                <a:ea typeface="Cambria Math" pitchFamily="18" charset="0"/>
              </a:rPr>
              <a:t>1</a:t>
            </a:r>
            <a:r>
              <a:rPr lang="en-US" dirty="0" smtClean="0"/>
              <a:t>),</a:t>
            </a:r>
            <a:r>
              <a:rPr lang="en-US" i="1" dirty="0" smtClean="0"/>
              <a:t> P</a:t>
            </a:r>
            <a:r>
              <a:rPr lang="en-US" dirty="0" smtClean="0"/>
              <a:t>(</a:t>
            </a:r>
            <a:r>
              <a:rPr lang="en-US" dirty="0" smtClean="0">
                <a:latin typeface="Cambria Math" pitchFamily="18" charset="0"/>
                <a:ea typeface="Cambria Math" pitchFamily="18" charset="0"/>
              </a:rPr>
              <a:t>2</a:t>
            </a:r>
            <a:r>
              <a:rPr lang="en-US" dirty="0" smtClean="0"/>
              <a:t>),  and </a:t>
            </a:r>
            <a:r>
              <a:rPr lang="en-US" i="1" dirty="0" smtClean="0"/>
              <a:t>P</a:t>
            </a:r>
            <a:r>
              <a:rPr lang="en-US" dirty="0" smtClean="0"/>
              <a:t>(</a:t>
            </a:r>
            <a:r>
              <a:rPr lang="en-US" dirty="0" smtClean="0">
                <a:latin typeface="Cambria Math" pitchFamily="18" charset="0"/>
                <a:ea typeface="Cambria Math" pitchFamily="18" charset="0"/>
              </a:rPr>
              <a:t>3</a:t>
            </a:r>
            <a:r>
              <a:rPr lang="en-US" dirty="0" smtClean="0"/>
              <a:t>) are all false.  </a:t>
            </a:r>
            <a:endParaRPr lang="en-US" dirty="0"/>
          </a:p>
        </p:txBody>
      </p:sp>
    </p:spTree>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Divisibility Results</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Example</a:t>
            </a:r>
            <a:r>
              <a:rPr lang="en-US" dirty="0" smtClean="0"/>
              <a:t>: Use mathematical induction to prove that </a:t>
            </a:r>
            <a:r>
              <a:rPr lang="en-US" i="1" dirty="0" smtClean="0">
                <a:ea typeface="Cambria Math" pitchFamily="18" charset="0"/>
              </a:rPr>
              <a:t>n</a:t>
            </a:r>
            <a:r>
              <a:rPr lang="en-US" baseline="30000" dirty="0" smtClean="0">
                <a:latin typeface="Cambria Math" pitchFamily="18" charset="0"/>
                <a:ea typeface="Cambria Math" pitchFamily="18" charset="0"/>
              </a:rPr>
              <a:t>3</a:t>
            </a:r>
            <a:r>
              <a:rPr lang="en-US" i="1" baseline="30000" dirty="0" smtClean="0"/>
              <a:t> </a:t>
            </a:r>
            <a:r>
              <a:rPr lang="en-US" i="1" dirty="0" smtClean="0">
                <a:latin typeface="Cambria Math"/>
                <a:ea typeface="Cambria Math"/>
              </a:rPr>
              <a:t>− </a:t>
            </a:r>
            <a:r>
              <a:rPr lang="en-US" i="1" dirty="0" smtClean="0"/>
              <a:t>n </a:t>
            </a:r>
            <a:r>
              <a:rPr lang="en-US" dirty="0" smtClean="0"/>
              <a:t>is divisible by </a:t>
            </a:r>
            <a:r>
              <a:rPr lang="en-US" dirty="0" smtClean="0">
                <a:latin typeface="Cambria Math" pitchFamily="18" charset="0"/>
                <a:ea typeface="Cambria Math" pitchFamily="18" charset="0"/>
              </a:rPr>
              <a:t>3</a:t>
            </a:r>
            <a:r>
              <a:rPr lang="en-US" i="1" dirty="0" smtClean="0"/>
              <a:t>, </a:t>
            </a:r>
            <a:r>
              <a:rPr lang="en-US" dirty="0" smtClean="0"/>
              <a:t>for every positive integer </a:t>
            </a:r>
            <a:r>
              <a:rPr lang="en-US" i="1" dirty="0" smtClean="0"/>
              <a:t>n</a:t>
            </a:r>
            <a:r>
              <a:rPr lang="en-US" dirty="0" smtClean="0"/>
              <a:t>.</a:t>
            </a:r>
          </a:p>
          <a:p>
            <a:pPr>
              <a:buNone/>
            </a:pPr>
            <a:r>
              <a:rPr lang="en-US" b="1" dirty="0" smtClean="0"/>
              <a:t>   Solution</a:t>
            </a:r>
            <a:r>
              <a:rPr lang="en-US" dirty="0" smtClean="0"/>
              <a:t>: Let </a:t>
            </a:r>
            <a:r>
              <a:rPr lang="en-US" i="1" dirty="0" smtClean="0"/>
              <a:t>P</a:t>
            </a:r>
            <a:r>
              <a:rPr lang="en-US" dirty="0" smtClean="0"/>
              <a:t>(</a:t>
            </a:r>
            <a:r>
              <a:rPr lang="en-US" i="1" dirty="0" smtClean="0"/>
              <a:t>n</a:t>
            </a:r>
            <a:r>
              <a:rPr lang="en-US" dirty="0" smtClean="0"/>
              <a:t>) be the proposition that </a:t>
            </a:r>
            <a:r>
              <a:rPr lang="en-US" i="1" dirty="0" smtClean="0">
                <a:ea typeface="Cambria Math" pitchFamily="18" charset="0"/>
              </a:rPr>
              <a:t>n</a:t>
            </a:r>
            <a:r>
              <a:rPr lang="en-US" baseline="30000" dirty="0" smtClean="0">
                <a:latin typeface="Cambria Math" pitchFamily="18" charset="0"/>
                <a:ea typeface="Cambria Math" pitchFamily="18" charset="0"/>
              </a:rPr>
              <a:t>3</a:t>
            </a:r>
            <a:r>
              <a:rPr lang="en-US" i="1" baseline="30000" dirty="0" smtClean="0"/>
              <a:t> </a:t>
            </a:r>
            <a:r>
              <a:rPr lang="en-US" i="1" dirty="0" smtClean="0">
                <a:latin typeface="Cambria Math"/>
                <a:ea typeface="Cambria Math"/>
              </a:rPr>
              <a:t>− </a:t>
            </a:r>
            <a:r>
              <a:rPr lang="en-US" i="1" dirty="0" smtClean="0"/>
              <a:t>n </a:t>
            </a:r>
            <a:r>
              <a:rPr lang="en-US" dirty="0" smtClean="0"/>
              <a:t>is divisible by </a:t>
            </a:r>
            <a:r>
              <a:rPr lang="en-US" dirty="0" smtClean="0">
                <a:latin typeface="Cambria Math" pitchFamily="18" charset="0"/>
                <a:ea typeface="Cambria Math" pitchFamily="18" charset="0"/>
              </a:rPr>
              <a:t>3</a:t>
            </a:r>
            <a:r>
              <a:rPr lang="en-US" i="1" dirty="0" smtClean="0"/>
              <a:t>.</a:t>
            </a:r>
            <a:r>
              <a:rPr lang="en-US" baseline="30000" dirty="0" smtClean="0"/>
              <a:t> </a:t>
            </a:r>
          </a:p>
          <a:p>
            <a:pPr lvl="1"/>
            <a:r>
              <a:rPr lang="en-US" dirty="0" smtClean="0"/>
              <a:t>BASIS STEP: </a:t>
            </a:r>
            <a:r>
              <a:rPr lang="en-US" i="1" dirty="0" smtClean="0"/>
              <a:t>P</a:t>
            </a:r>
            <a:r>
              <a:rPr lang="en-US" dirty="0" smtClean="0"/>
              <a:t>(</a:t>
            </a:r>
            <a:r>
              <a:rPr lang="en-US" dirty="0" smtClean="0">
                <a:latin typeface="Cambria Math" pitchFamily="18" charset="0"/>
                <a:ea typeface="Cambria Math" pitchFamily="18" charset="0"/>
              </a:rPr>
              <a:t>1</a:t>
            </a:r>
            <a:r>
              <a:rPr lang="en-US" dirty="0" smtClean="0"/>
              <a:t>) is true since </a:t>
            </a:r>
            <a:r>
              <a:rPr lang="en-US" dirty="0" smtClean="0">
                <a:latin typeface="Cambria Math" pitchFamily="18" charset="0"/>
                <a:ea typeface="Cambria Math" pitchFamily="18" charset="0"/>
              </a:rPr>
              <a:t>1</a:t>
            </a:r>
            <a:r>
              <a:rPr lang="en-US" baseline="30000" dirty="0" smtClean="0">
                <a:latin typeface="Cambria Math" pitchFamily="18" charset="0"/>
                <a:ea typeface="Cambria Math" pitchFamily="18" charset="0"/>
              </a:rPr>
              <a:t>3</a:t>
            </a:r>
            <a:r>
              <a:rPr lang="en-US" i="1" dirty="0" smtClean="0"/>
              <a:t> </a:t>
            </a:r>
            <a:r>
              <a:rPr lang="en-US" i="1" dirty="0" smtClean="0">
                <a:latin typeface="Cambria Math"/>
                <a:ea typeface="Cambria Math"/>
              </a:rPr>
              <a:t>− </a:t>
            </a:r>
            <a:r>
              <a:rPr lang="en-US" dirty="0" smtClean="0">
                <a:latin typeface="Cambria Math" pitchFamily="18" charset="0"/>
                <a:ea typeface="Cambria Math" pitchFamily="18" charset="0"/>
              </a:rPr>
              <a:t>1</a:t>
            </a:r>
            <a:r>
              <a:rPr lang="en-US" i="1" dirty="0" smtClean="0">
                <a:latin typeface="Cambria Math"/>
                <a:ea typeface="Cambria Math"/>
              </a:rPr>
              <a:t> </a:t>
            </a:r>
            <a:r>
              <a:rPr lang="en-US" i="1" dirty="0" smtClean="0"/>
              <a:t>= </a:t>
            </a:r>
            <a:r>
              <a:rPr lang="en-US" dirty="0" smtClean="0">
                <a:latin typeface="Cambria Math" pitchFamily="18" charset="0"/>
                <a:ea typeface="Cambria Math" pitchFamily="18" charset="0"/>
              </a:rPr>
              <a:t>0, which is divisible by 3</a:t>
            </a:r>
            <a:r>
              <a:rPr lang="en-US" i="1" dirty="0" smtClean="0"/>
              <a:t>.</a:t>
            </a:r>
          </a:p>
          <a:p>
            <a:pPr lvl="1"/>
            <a:r>
              <a:rPr lang="en-US" dirty="0" smtClean="0"/>
              <a:t>INDUCTIVE STEP: Assume </a:t>
            </a:r>
            <a:r>
              <a:rPr lang="en-US" i="1" dirty="0" smtClean="0"/>
              <a:t>P</a:t>
            </a:r>
            <a:r>
              <a:rPr lang="en-US" dirty="0" smtClean="0"/>
              <a:t>(</a:t>
            </a:r>
            <a:r>
              <a:rPr lang="en-US" i="1" dirty="0" smtClean="0"/>
              <a:t>k</a:t>
            </a:r>
            <a:r>
              <a:rPr lang="en-US" dirty="0" smtClean="0"/>
              <a:t>) holds, i.e., </a:t>
            </a:r>
            <a:r>
              <a:rPr lang="en-US" i="1" dirty="0" smtClean="0">
                <a:ea typeface="Cambria Math" pitchFamily="18" charset="0"/>
              </a:rPr>
              <a:t>k</a:t>
            </a:r>
            <a:r>
              <a:rPr lang="en-US" baseline="30000" dirty="0" smtClean="0">
                <a:latin typeface="Cambria Math" pitchFamily="18" charset="0"/>
                <a:ea typeface="Cambria Math" pitchFamily="18" charset="0"/>
              </a:rPr>
              <a:t>3</a:t>
            </a:r>
            <a:r>
              <a:rPr lang="en-US" i="1" baseline="30000" dirty="0" smtClean="0"/>
              <a:t> </a:t>
            </a:r>
            <a:r>
              <a:rPr lang="en-US" i="1" dirty="0" smtClean="0">
                <a:latin typeface="Cambria Math"/>
                <a:ea typeface="Cambria Math"/>
              </a:rPr>
              <a:t>− </a:t>
            </a:r>
            <a:r>
              <a:rPr lang="en-US" i="1" dirty="0" smtClean="0"/>
              <a:t>k </a:t>
            </a:r>
            <a:r>
              <a:rPr lang="en-US" dirty="0" smtClean="0"/>
              <a:t>is divisible by </a:t>
            </a:r>
            <a:r>
              <a:rPr lang="en-US" dirty="0" smtClean="0">
                <a:latin typeface="Cambria Math" pitchFamily="18" charset="0"/>
                <a:ea typeface="Cambria Math" pitchFamily="18" charset="0"/>
              </a:rPr>
              <a:t>3, for an arbitrary positive integer </a:t>
            </a:r>
            <a:r>
              <a:rPr lang="en-US" i="1" dirty="0" smtClean="0">
                <a:ea typeface="Cambria Math" pitchFamily="18" charset="0"/>
              </a:rPr>
              <a:t>k</a:t>
            </a:r>
            <a:r>
              <a:rPr lang="en-US" i="1" dirty="0" smtClean="0"/>
              <a:t>.</a:t>
            </a:r>
            <a:r>
              <a:rPr lang="en-US" baseline="30000" dirty="0" smtClean="0"/>
              <a:t> </a:t>
            </a:r>
            <a:r>
              <a:rPr lang="en-US" dirty="0" smtClean="0"/>
              <a:t>To show that </a:t>
            </a:r>
            <a:r>
              <a:rPr lang="en-US" i="1" dirty="0" smtClean="0"/>
              <a:t>P</a:t>
            </a:r>
            <a:r>
              <a:rPr lang="en-US" dirty="0" smtClean="0"/>
              <a:t>(</a:t>
            </a:r>
            <a:r>
              <a:rPr lang="en-US" i="1" dirty="0" smtClean="0"/>
              <a:t>k + </a:t>
            </a:r>
            <a:r>
              <a:rPr lang="en-US" dirty="0" smtClean="0">
                <a:latin typeface="Cambria Math" pitchFamily="18" charset="0"/>
                <a:ea typeface="Cambria Math" pitchFamily="18" charset="0"/>
              </a:rPr>
              <a:t>1</a:t>
            </a:r>
            <a:r>
              <a:rPr lang="en-US" dirty="0" smtClean="0"/>
              <a:t>) follows: </a:t>
            </a:r>
          </a:p>
          <a:p>
            <a:pPr lvl="1">
              <a:buNone/>
            </a:pPr>
            <a:r>
              <a:rPr lang="en-US" i="1" dirty="0" smtClean="0"/>
              <a:t>                </a:t>
            </a:r>
            <a:r>
              <a:rPr lang="en-US" dirty="0" smtClean="0"/>
              <a:t>(</a:t>
            </a:r>
            <a:r>
              <a:rPr lang="en-US" i="1" dirty="0" smtClean="0"/>
              <a:t>k + </a:t>
            </a:r>
            <a:r>
              <a:rPr lang="en-US" dirty="0" smtClean="0">
                <a:latin typeface="Cambria Math" pitchFamily="18" charset="0"/>
                <a:ea typeface="Cambria Math" pitchFamily="18" charset="0"/>
              </a:rPr>
              <a:t>1</a:t>
            </a:r>
            <a:r>
              <a:rPr lang="en-US" dirty="0" smtClean="0"/>
              <a:t>)</a:t>
            </a:r>
            <a:r>
              <a:rPr lang="en-US" baseline="30000" dirty="0" smtClean="0">
                <a:latin typeface="Cambria Math" pitchFamily="18" charset="0"/>
                <a:ea typeface="Cambria Math" pitchFamily="18" charset="0"/>
              </a:rPr>
              <a:t>3</a:t>
            </a:r>
            <a:r>
              <a:rPr lang="en-US" i="1" dirty="0" smtClean="0"/>
              <a:t> </a:t>
            </a:r>
            <a:r>
              <a:rPr lang="en-US" i="1" dirty="0" smtClean="0">
                <a:latin typeface="Cambria Math"/>
                <a:ea typeface="Cambria Math"/>
              </a:rPr>
              <a:t>− </a:t>
            </a:r>
            <a:r>
              <a:rPr lang="en-US" dirty="0" smtClean="0"/>
              <a:t>(</a:t>
            </a:r>
            <a:r>
              <a:rPr lang="en-US" i="1" dirty="0" smtClean="0"/>
              <a:t>k + </a:t>
            </a:r>
            <a:r>
              <a:rPr lang="en-US" dirty="0" smtClean="0">
                <a:latin typeface="Cambria Math" pitchFamily="18" charset="0"/>
                <a:ea typeface="Cambria Math" pitchFamily="18" charset="0"/>
              </a:rPr>
              <a:t>1</a:t>
            </a:r>
            <a:r>
              <a:rPr lang="en-US" dirty="0" smtClean="0"/>
              <a:t>)</a:t>
            </a:r>
            <a:r>
              <a:rPr lang="en-US" i="1" dirty="0" smtClean="0"/>
              <a:t> = </a:t>
            </a:r>
            <a:r>
              <a:rPr lang="en-US" dirty="0" smtClean="0"/>
              <a:t>(</a:t>
            </a:r>
            <a:r>
              <a:rPr lang="en-US" i="1" dirty="0" smtClean="0">
                <a:ea typeface="Cambria Math" pitchFamily="18" charset="0"/>
              </a:rPr>
              <a:t>k</a:t>
            </a:r>
            <a:r>
              <a:rPr lang="en-US" baseline="30000" dirty="0" smtClean="0">
                <a:latin typeface="Cambria Math" pitchFamily="18" charset="0"/>
                <a:ea typeface="Cambria Math" pitchFamily="18" charset="0"/>
              </a:rPr>
              <a:t>3</a:t>
            </a:r>
            <a:r>
              <a:rPr lang="en-US" i="1" baseline="30000" dirty="0" smtClean="0"/>
              <a:t> </a:t>
            </a:r>
            <a:r>
              <a:rPr lang="en-US" i="1" dirty="0" smtClean="0"/>
              <a:t>+ </a:t>
            </a:r>
            <a:r>
              <a:rPr lang="en-US" dirty="0" smtClean="0">
                <a:latin typeface="Cambria Math" pitchFamily="18" charset="0"/>
                <a:ea typeface="Cambria Math" pitchFamily="18" charset="0"/>
              </a:rPr>
              <a:t>3</a:t>
            </a:r>
            <a:r>
              <a:rPr lang="en-US" i="1" dirty="0" smtClean="0">
                <a:ea typeface="Cambria Math" pitchFamily="18" charset="0"/>
              </a:rPr>
              <a:t>k</a:t>
            </a:r>
            <a:r>
              <a:rPr lang="en-US" baseline="30000" dirty="0" smtClean="0">
                <a:latin typeface="Cambria Math" pitchFamily="18" charset="0"/>
                <a:ea typeface="Cambria Math" pitchFamily="18" charset="0"/>
              </a:rPr>
              <a:t>2 </a:t>
            </a:r>
            <a:r>
              <a:rPr lang="en-US" i="1" dirty="0" smtClean="0"/>
              <a:t>+ </a:t>
            </a:r>
            <a:r>
              <a:rPr lang="en-US" dirty="0" smtClean="0">
                <a:latin typeface="Cambria Math" pitchFamily="18" charset="0"/>
                <a:ea typeface="Cambria Math" pitchFamily="18" charset="0"/>
              </a:rPr>
              <a:t>3</a:t>
            </a:r>
            <a:r>
              <a:rPr lang="en-US" i="1" dirty="0" smtClean="0">
                <a:ea typeface="Cambria Math" pitchFamily="18" charset="0"/>
              </a:rPr>
              <a:t>k</a:t>
            </a:r>
            <a:r>
              <a:rPr lang="en-US" baseline="30000" dirty="0" smtClean="0">
                <a:latin typeface="Cambria Math" pitchFamily="18" charset="0"/>
                <a:ea typeface="Cambria Math" pitchFamily="18" charset="0"/>
              </a:rPr>
              <a:t> </a:t>
            </a:r>
            <a:r>
              <a:rPr lang="en-US" i="1" dirty="0" smtClean="0"/>
              <a:t>+ </a:t>
            </a:r>
            <a:r>
              <a:rPr lang="en-US" dirty="0" smtClean="0">
                <a:latin typeface="Cambria Math" pitchFamily="18" charset="0"/>
                <a:ea typeface="Cambria Math" pitchFamily="18" charset="0"/>
              </a:rPr>
              <a:t>1) </a:t>
            </a:r>
            <a:r>
              <a:rPr lang="en-US" i="1" dirty="0" smtClean="0">
                <a:latin typeface="Cambria Math"/>
                <a:ea typeface="Cambria Math"/>
              </a:rPr>
              <a:t>−</a:t>
            </a:r>
            <a:r>
              <a:rPr lang="en-US" i="1" dirty="0" smtClean="0"/>
              <a:t> </a:t>
            </a:r>
            <a:r>
              <a:rPr lang="en-US" dirty="0" smtClean="0"/>
              <a:t>(</a:t>
            </a:r>
            <a:r>
              <a:rPr lang="en-US" i="1" dirty="0" smtClean="0"/>
              <a:t>k + </a:t>
            </a:r>
            <a:r>
              <a:rPr lang="en-US" dirty="0" smtClean="0">
                <a:latin typeface="Cambria Math" pitchFamily="18" charset="0"/>
                <a:ea typeface="Cambria Math" pitchFamily="18" charset="0"/>
              </a:rPr>
              <a:t>1</a:t>
            </a:r>
            <a:r>
              <a:rPr lang="en-US" dirty="0" smtClean="0"/>
              <a:t>) </a:t>
            </a:r>
            <a:endParaRPr lang="en-US" i="1" baseline="30000" dirty="0" smtClean="0"/>
          </a:p>
          <a:p>
            <a:pPr lvl="1">
              <a:buNone/>
            </a:pPr>
            <a:r>
              <a:rPr lang="en-US" i="1" dirty="0" smtClean="0"/>
              <a:t>                                               = </a:t>
            </a:r>
            <a:r>
              <a:rPr lang="en-US" dirty="0" smtClean="0"/>
              <a:t>(</a:t>
            </a:r>
            <a:r>
              <a:rPr lang="en-US" i="1" dirty="0" smtClean="0">
                <a:ea typeface="Cambria Math" pitchFamily="18" charset="0"/>
              </a:rPr>
              <a:t>k</a:t>
            </a:r>
            <a:r>
              <a:rPr lang="en-US" baseline="30000" dirty="0" smtClean="0">
                <a:latin typeface="Cambria Math" pitchFamily="18" charset="0"/>
                <a:ea typeface="Cambria Math" pitchFamily="18" charset="0"/>
              </a:rPr>
              <a:t>3</a:t>
            </a:r>
            <a:r>
              <a:rPr lang="en-US" i="1" dirty="0" smtClean="0">
                <a:latin typeface="Cambria Math"/>
                <a:ea typeface="Cambria Math"/>
              </a:rPr>
              <a:t> − </a:t>
            </a:r>
            <a:r>
              <a:rPr lang="en-US" i="1" dirty="0" smtClean="0"/>
              <a:t>k</a:t>
            </a:r>
            <a:r>
              <a:rPr lang="en-US" dirty="0" smtClean="0"/>
              <a:t>) + </a:t>
            </a:r>
            <a:r>
              <a:rPr lang="en-US" dirty="0" smtClean="0">
                <a:latin typeface="Cambria Math" pitchFamily="18" charset="0"/>
                <a:ea typeface="Cambria Math" pitchFamily="18" charset="0"/>
              </a:rPr>
              <a:t>3</a:t>
            </a:r>
            <a:r>
              <a:rPr lang="en-US" dirty="0" smtClean="0"/>
              <a:t>(</a:t>
            </a:r>
            <a:r>
              <a:rPr lang="en-US" i="1" dirty="0" smtClean="0">
                <a:ea typeface="Cambria Math" pitchFamily="18" charset="0"/>
              </a:rPr>
              <a:t>k</a:t>
            </a:r>
            <a:r>
              <a:rPr lang="en-US" baseline="30000" dirty="0" smtClean="0">
                <a:latin typeface="Cambria Math" pitchFamily="18" charset="0"/>
                <a:ea typeface="Cambria Math" pitchFamily="18" charset="0"/>
              </a:rPr>
              <a:t>2 </a:t>
            </a:r>
            <a:r>
              <a:rPr lang="en-US" i="1" dirty="0" smtClean="0"/>
              <a:t>+ </a:t>
            </a:r>
            <a:r>
              <a:rPr lang="en-US" i="1" dirty="0" smtClean="0">
                <a:ea typeface="Cambria Math" pitchFamily="18" charset="0"/>
              </a:rPr>
              <a:t>k</a:t>
            </a:r>
            <a:r>
              <a:rPr lang="en-US" dirty="0" smtClean="0">
                <a:ea typeface="Cambria Math" pitchFamily="18" charset="0"/>
              </a:rPr>
              <a:t>)</a:t>
            </a:r>
            <a:r>
              <a:rPr lang="en-US" dirty="0" smtClean="0">
                <a:latin typeface="Cambria Math" pitchFamily="18" charset="0"/>
                <a:ea typeface="Cambria Math" pitchFamily="18" charset="0"/>
              </a:rPr>
              <a:t> </a:t>
            </a:r>
          </a:p>
          <a:p>
            <a:pPr lvl="1">
              <a:buNone/>
            </a:pPr>
            <a:r>
              <a:rPr lang="en-US" dirty="0" smtClean="0">
                <a:latin typeface="Cambria Math" pitchFamily="18" charset="0"/>
                <a:ea typeface="Cambria Math" pitchFamily="18" charset="0"/>
              </a:rPr>
              <a:t>    </a:t>
            </a:r>
            <a:r>
              <a:rPr lang="en-US" dirty="0" smtClean="0">
                <a:ea typeface="Cambria Math" pitchFamily="18" charset="0"/>
              </a:rPr>
              <a:t>By the inductive hypothesis, the first term </a:t>
            </a:r>
            <a:r>
              <a:rPr lang="en-US" dirty="0" smtClean="0"/>
              <a:t>(</a:t>
            </a:r>
            <a:r>
              <a:rPr lang="en-US" i="1" dirty="0" smtClean="0">
                <a:ea typeface="Cambria Math" pitchFamily="18" charset="0"/>
              </a:rPr>
              <a:t>k</a:t>
            </a:r>
            <a:r>
              <a:rPr lang="en-US" baseline="30000" dirty="0" smtClean="0">
                <a:latin typeface="Cambria Math" pitchFamily="18" charset="0"/>
                <a:ea typeface="Cambria Math" pitchFamily="18" charset="0"/>
              </a:rPr>
              <a:t>3</a:t>
            </a:r>
            <a:r>
              <a:rPr lang="en-US" i="1" dirty="0" smtClean="0">
                <a:latin typeface="Cambria Math"/>
                <a:ea typeface="Cambria Math"/>
              </a:rPr>
              <a:t> − </a:t>
            </a:r>
            <a:r>
              <a:rPr lang="en-US" i="1" dirty="0" smtClean="0"/>
              <a:t>k</a:t>
            </a:r>
            <a:r>
              <a:rPr lang="en-US" dirty="0" smtClean="0"/>
              <a:t>) is divisible by </a:t>
            </a:r>
            <a:r>
              <a:rPr lang="en-US" dirty="0" smtClean="0">
                <a:latin typeface="Cambria Math" pitchFamily="18" charset="0"/>
                <a:ea typeface="Cambria Math" pitchFamily="18" charset="0"/>
              </a:rPr>
              <a:t>3</a:t>
            </a:r>
            <a:r>
              <a:rPr lang="en-US" dirty="0" smtClean="0"/>
              <a:t> and the second term is divisible by </a:t>
            </a:r>
            <a:r>
              <a:rPr lang="en-US" dirty="0" smtClean="0">
                <a:latin typeface="Cambria Math" pitchFamily="18" charset="0"/>
                <a:ea typeface="Cambria Math" pitchFamily="18" charset="0"/>
              </a:rPr>
              <a:t>3</a:t>
            </a:r>
            <a:r>
              <a:rPr lang="en-US" dirty="0" smtClean="0"/>
              <a:t> since it is an integer multiplied by </a:t>
            </a:r>
            <a:r>
              <a:rPr lang="en-US" dirty="0" smtClean="0">
                <a:latin typeface="Cambria Math" pitchFamily="18" charset="0"/>
                <a:ea typeface="Cambria Math" pitchFamily="18" charset="0"/>
              </a:rPr>
              <a:t>3</a:t>
            </a:r>
            <a:r>
              <a:rPr lang="en-US" dirty="0" smtClean="0"/>
              <a:t>. So by part (</a:t>
            </a:r>
            <a:r>
              <a:rPr lang="en-US" dirty="0" err="1" smtClean="0"/>
              <a:t>i</a:t>
            </a:r>
            <a:r>
              <a:rPr lang="en-US" dirty="0" smtClean="0"/>
              <a:t>) of Theorem </a:t>
            </a:r>
            <a:r>
              <a:rPr lang="en-US" dirty="0" smtClean="0">
                <a:latin typeface="Cambria Math" pitchFamily="18" charset="0"/>
                <a:ea typeface="Cambria Math" pitchFamily="18" charset="0"/>
              </a:rPr>
              <a:t>1</a:t>
            </a:r>
            <a:r>
              <a:rPr lang="en-US" dirty="0" smtClean="0"/>
              <a:t> in Section </a:t>
            </a:r>
            <a:r>
              <a:rPr lang="en-US" dirty="0" smtClean="0">
                <a:latin typeface="Cambria Math" pitchFamily="18" charset="0"/>
                <a:ea typeface="Cambria Math" pitchFamily="18" charset="0"/>
              </a:rPr>
              <a:t>4.1</a:t>
            </a:r>
            <a:r>
              <a:rPr lang="en-US" dirty="0" smtClean="0"/>
              <a:t> , (</a:t>
            </a:r>
            <a:r>
              <a:rPr lang="en-US" i="1" dirty="0" smtClean="0"/>
              <a:t>k + </a:t>
            </a:r>
            <a:r>
              <a:rPr lang="en-US" dirty="0" smtClean="0">
                <a:latin typeface="Cambria Math" pitchFamily="18" charset="0"/>
                <a:ea typeface="Cambria Math" pitchFamily="18" charset="0"/>
              </a:rPr>
              <a:t>1</a:t>
            </a:r>
            <a:r>
              <a:rPr lang="en-US" dirty="0" smtClean="0"/>
              <a:t>)</a:t>
            </a:r>
            <a:r>
              <a:rPr lang="en-US" baseline="30000" dirty="0" smtClean="0">
                <a:latin typeface="Cambria Math" pitchFamily="18" charset="0"/>
                <a:ea typeface="Cambria Math" pitchFamily="18" charset="0"/>
              </a:rPr>
              <a:t>3</a:t>
            </a:r>
            <a:r>
              <a:rPr lang="en-US" i="1" dirty="0" smtClean="0"/>
              <a:t> </a:t>
            </a:r>
            <a:r>
              <a:rPr lang="en-US" i="1" dirty="0" smtClean="0">
                <a:latin typeface="Cambria Math"/>
                <a:ea typeface="Cambria Math"/>
              </a:rPr>
              <a:t>− </a:t>
            </a:r>
            <a:r>
              <a:rPr lang="en-US" dirty="0" smtClean="0"/>
              <a:t>(</a:t>
            </a:r>
            <a:r>
              <a:rPr lang="en-US" i="1" dirty="0" smtClean="0"/>
              <a:t>k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 </a:t>
            </a:r>
            <a:r>
              <a:rPr lang="en-US" dirty="0" smtClean="0"/>
              <a:t> is divisible by </a:t>
            </a:r>
            <a:r>
              <a:rPr lang="en-US" dirty="0" smtClean="0">
                <a:latin typeface="Cambria Math" pitchFamily="18" charset="0"/>
                <a:ea typeface="Cambria Math" pitchFamily="18" charset="0"/>
              </a:rPr>
              <a:t>3</a:t>
            </a:r>
            <a:r>
              <a:rPr lang="en-US" dirty="0" smtClean="0"/>
              <a:t>. </a:t>
            </a:r>
          </a:p>
          <a:p>
            <a:pPr lvl="1">
              <a:buNone/>
            </a:pPr>
            <a:r>
              <a:rPr lang="en-US" dirty="0" smtClean="0"/>
              <a:t> Therefore, </a:t>
            </a:r>
            <a:r>
              <a:rPr lang="en-US" i="1" dirty="0" smtClean="0">
                <a:ea typeface="Cambria Math" pitchFamily="18" charset="0"/>
              </a:rPr>
              <a:t>n</a:t>
            </a:r>
            <a:r>
              <a:rPr lang="en-US" baseline="30000" dirty="0" smtClean="0">
                <a:latin typeface="Cambria Math" pitchFamily="18" charset="0"/>
                <a:ea typeface="Cambria Math" pitchFamily="18" charset="0"/>
              </a:rPr>
              <a:t>3</a:t>
            </a:r>
            <a:r>
              <a:rPr lang="en-US" i="1" baseline="30000" dirty="0" smtClean="0"/>
              <a:t> </a:t>
            </a:r>
            <a:r>
              <a:rPr lang="en-US" i="1" dirty="0" smtClean="0">
                <a:latin typeface="Cambria Math"/>
                <a:ea typeface="Cambria Math"/>
              </a:rPr>
              <a:t>− </a:t>
            </a:r>
            <a:r>
              <a:rPr lang="en-US" i="1" dirty="0" smtClean="0"/>
              <a:t>n </a:t>
            </a:r>
            <a:r>
              <a:rPr lang="en-US" dirty="0" smtClean="0"/>
              <a:t>is divisible by </a:t>
            </a:r>
            <a:r>
              <a:rPr lang="en-US" dirty="0" smtClean="0">
                <a:latin typeface="Cambria Math" pitchFamily="18" charset="0"/>
                <a:ea typeface="Cambria Math" pitchFamily="18" charset="0"/>
              </a:rPr>
              <a:t>3</a:t>
            </a:r>
            <a:r>
              <a:rPr lang="en-US" i="1" dirty="0" smtClean="0"/>
              <a:t>, </a:t>
            </a:r>
            <a:r>
              <a:rPr lang="en-US" dirty="0" smtClean="0"/>
              <a:t>for every integer positive integer </a:t>
            </a:r>
            <a:r>
              <a:rPr lang="en-US" i="1" dirty="0" smtClean="0"/>
              <a:t>n</a:t>
            </a:r>
            <a:r>
              <a:rPr lang="en-US" dirty="0" smtClean="0"/>
              <a:t>.</a:t>
            </a:r>
          </a:p>
          <a:p>
            <a:endParaRPr lang="en-US" i="1" dirty="0"/>
          </a:p>
        </p:txBody>
      </p:sp>
      <p:sp>
        <p:nvSpPr>
          <p:cNvPr id="4" name="Isosceles Triangle 3"/>
          <p:cNvSpPr/>
          <p:nvPr/>
        </p:nvSpPr>
        <p:spPr>
          <a:xfrm rot="5400000" flipV="1">
            <a:off x="86106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Number of Subsets of a Finite Set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Use mathematical induction to show that if </a:t>
            </a:r>
            <a:r>
              <a:rPr lang="en-US" i="1" dirty="0" smtClean="0"/>
              <a:t>S</a:t>
            </a:r>
            <a:r>
              <a:rPr lang="en-US" dirty="0" smtClean="0"/>
              <a:t> is a finite set with n elements, where </a:t>
            </a:r>
            <a:r>
              <a:rPr lang="en-US" i="1" dirty="0" smtClean="0"/>
              <a:t>n</a:t>
            </a:r>
            <a:r>
              <a:rPr lang="en-US" dirty="0" smtClean="0"/>
              <a:t> is a nonnegative integer, then </a:t>
            </a:r>
            <a:r>
              <a:rPr lang="en-US" i="1" dirty="0" smtClean="0"/>
              <a:t>S</a:t>
            </a:r>
            <a:r>
              <a:rPr lang="en-US" dirty="0" smtClean="0"/>
              <a:t> has </a:t>
            </a:r>
            <a:r>
              <a:rPr lang="en-US" dirty="0" smtClean="0">
                <a:latin typeface="Cambria Math" pitchFamily="18" charset="0"/>
                <a:ea typeface="Cambria Math" pitchFamily="18" charset="0"/>
              </a:rPr>
              <a:t>2</a:t>
            </a:r>
            <a:r>
              <a:rPr lang="en-US" i="1" baseline="30000" dirty="0" smtClean="0"/>
              <a:t>n</a:t>
            </a:r>
            <a:r>
              <a:rPr lang="en-US" dirty="0" smtClean="0"/>
              <a:t> subsets.</a:t>
            </a:r>
          </a:p>
          <a:p>
            <a:pPr>
              <a:buNone/>
            </a:pPr>
            <a:r>
              <a:rPr lang="en-US" sz="2000" dirty="0" smtClean="0"/>
              <a:t>        (</a:t>
            </a:r>
            <a:r>
              <a:rPr lang="en-US" sz="2000" i="1" dirty="0" smtClean="0"/>
              <a:t>Chapter </a:t>
            </a:r>
            <a:r>
              <a:rPr lang="en-US" sz="2000" dirty="0" smtClean="0">
                <a:latin typeface="Cambria Math" pitchFamily="18" charset="0"/>
                <a:ea typeface="Cambria Math" pitchFamily="18" charset="0"/>
              </a:rPr>
              <a:t>6</a:t>
            </a:r>
            <a:r>
              <a:rPr lang="en-US" sz="2000" i="1" dirty="0" smtClean="0"/>
              <a:t> uses combinatorial methods to prove this result.</a:t>
            </a:r>
            <a:r>
              <a:rPr lang="en-US" sz="2000" dirty="0" smtClean="0"/>
              <a:t>)</a:t>
            </a:r>
          </a:p>
          <a:p>
            <a:pPr>
              <a:buNone/>
            </a:pPr>
            <a:r>
              <a:rPr lang="en-US" b="1" dirty="0" smtClean="0"/>
              <a:t>   Solution</a:t>
            </a:r>
            <a:r>
              <a:rPr lang="en-US" dirty="0" smtClean="0"/>
              <a:t>: Let </a:t>
            </a:r>
            <a:r>
              <a:rPr lang="en-US" i="1" dirty="0" smtClean="0"/>
              <a:t>P</a:t>
            </a:r>
            <a:r>
              <a:rPr lang="en-US" dirty="0" smtClean="0"/>
              <a:t>(</a:t>
            </a:r>
            <a:r>
              <a:rPr lang="en-US" i="1" dirty="0" smtClean="0"/>
              <a:t>n</a:t>
            </a:r>
            <a:r>
              <a:rPr lang="en-US" dirty="0" smtClean="0"/>
              <a:t>) be the proposition that a set with </a:t>
            </a:r>
            <a:r>
              <a:rPr lang="en-US" i="1" dirty="0" smtClean="0"/>
              <a:t>n</a:t>
            </a:r>
            <a:r>
              <a:rPr lang="en-US" dirty="0" smtClean="0"/>
              <a:t> elements has </a:t>
            </a:r>
            <a:r>
              <a:rPr lang="en-US" dirty="0" smtClean="0">
                <a:latin typeface="Cambria Math" pitchFamily="18" charset="0"/>
                <a:ea typeface="Cambria Math" pitchFamily="18" charset="0"/>
              </a:rPr>
              <a:t>2</a:t>
            </a:r>
            <a:r>
              <a:rPr lang="en-US" i="1" baseline="30000" dirty="0" smtClean="0"/>
              <a:t>n</a:t>
            </a:r>
            <a:r>
              <a:rPr lang="en-US" dirty="0" smtClean="0"/>
              <a:t> subsets.</a:t>
            </a:r>
          </a:p>
          <a:p>
            <a:pPr lvl="1"/>
            <a:r>
              <a:rPr lang="en-US" dirty="0" smtClean="0"/>
              <a:t>Basis Step: </a:t>
            </a:r>
            <a:r>
              <a:rPr lang="en-US" i="1" dirty="0" smtClean="0"/>
              <a:t>P</a:t>
            </a:r>
            <a:r>
              <a:rPr lang="en-US" dirty="0" smtClean="0"/>
              <a:t>(</a:t>
            </a:r>
            <a:r>
              <a:rPr lang="en-US" dirty="0" smtClean="0">
                <a:latin typeface="Cambria Math" pitchFamily="18" charset="0"/>
                <a:ea typeface="Cambria Math" pitchFamily="18" charset="0"/>
              </a:rPr>
              <a:t>0</a:t>
            </a:r>
            <a:r>
              <a:rPr lang="en-US" dirty="0" smtClean="0"/>
              <a:t>) is true, because the empty set has only itself as a subset and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1</a:t>
            </a:r>
            <a:r>
              <a:rPr lang="en-US" dirty="0" smtClean="0"/>
              <a:t>.</a:t>
            </a:r>
          </a:p>
          <a:p>
            <a:pPr lvl="1"/>
            <a:r>
              <a:rPr lang="en-US" dirty="0" smtClean="0"/>
              <a:t>Inductive Step: Assume </a:t>
            </a:r>
            <a:r>
              <a:rPr lang="en-US" i="1" dirty="0" smtClean="0"/>
              <a:t>P</a:t>
            </a:r>
            <a:r>
              <a:rPr lang="en-US" dirty="0" smtClean="0"/>
              <a:t>(</a:t>
            </a:r>
            <a:r>
              <a:rPr lang="en-US" i="1" dirty="0" smtClean="0"/>
              <a:t>k</a:t>
            </a:r>
            <a:r>
              <a:rPr lang="en-US" dirty="0" smtClean="0"/>
              <a:t>) is true for an arbitrary nonnegative integer </a:t>
            </a:r>
            <a:r>
              <a:rPr lang="en-US" i="1" dirty="0" smtClean="0"/>
              <a:t>k</a:t>
            </a:r>
            <a:r>
              <a:rPr lang="en-US" dirty="0" smtClean="0"/>
              <a:t>.</a:t>
            </a:r>
          </a:p>
          <a:p>
            <a:pPr lvl="1"/>
            <a:endParaRPr lang="en-US" dirty="0" smtClean="0"/>
          </a:p>
          <a:p>
            <a:pPr lvl="1">
              <a:buNone/>
            </a:pPr>
            <a:endParaRPr lang="en-US" dirty="0" smtClean="0"/>
          </a:p>
          <a:p>
            <a:endParaRPr lang="en-US" dirty="0"/>
          </a:p>
        </p:txBody>
      </p:sp>
      <p:sp>
        <p:nvSpPr>
          <p:cNvPr id="4" name="TextBox 3"/>
          <p:cNvSpPr txBox="1"/>
          <p:nvPr/>
        </p:nvSpPr>
        <p:spPr>
          <a:xfrm>
            <a:off x="6477000" y="6019800"/>
            <a:ext cx="1524000" cy="369332"/>
          </a:xfrm>
          <a:prstGeom prst="rect">
            <a:avLst/>
          </a:prstGeom>
          <a:noFill/>
        </p:spPr>
        <p:txBody>
          <a:bodyPr wrap="square" rtlCol="0">
            <a:spAutoFit/>
          </a:bodyPr>
          <a:lstStyle/>
          <a:p>
            <a:r>
              <a:rPr lang="en-US" i="1" dirty="0" smtClean="0"/>
              <a:t>continued</a:t>
            </a:r>
            <a:r>
              <a:rPr lang="en-US" dirty="0" smtClean="0"/>
              <a:t> </a:t>
            </a:r>
            <a:r>
              <a:rPr lang="en-US" dirty="0" smtClean="0">
                <a:latin typeface="Cambria Math"/>
                <a:ea typeface="Cambria Math"/>
              </a:rPr>
              <a:t>→</a:t>
            </a:r>
            <a:r>
              <a:rPr lang="en-US" dirty="0" smtClean="0"/>
              <a:t> </a:t>
            </a:r>
            <a:endParaRPr lang="en-US" dirty="0"/>
          </a:p>
        </p:txBody>
      </p:sp>
    </p:spTree>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Number of Subsets of a Finite Set</a:t>
            </a:r>
            <a:endParaRPr lang="en-US" dirty="0"/>
          </a:p>
        </p:txBody>
      </p:sp>
      <p:sp>
        <p:nvSpPr>
          <p:cNvPr id="3" name="Content Placeholder 2"/>
          <p:cNvSpPr>
            <a:spLocks noGrp="1"/>
          </p:cNvSpPr>
          <p:nvPr>
            <p:ph idx="1"/>
          </p:nvPr>
        </p:nvSpPr>
        <p:spPr/>
        <p:txBody>
          <a:bodyPr>
            <a:normAutofit fontScale="92500" lnSpcReduction="20000"/>
          </a:bodyPr>
          <a:lstStyle/>
          <a:p>
            <a:pPr lvl="1">
              <a:buNone/>
            </a:pPr>
            <a:endParaRPr lang="en-US" dirty="0" smtClean="0"/>
          </a:p>
          <a:p>
            <a:pPr lvl="1">
              <a:buNone/>
            </a:pPr>
            <a:endParaRPr lang="en-US" dirty="0" smtClean="0"/>
          </a:p>
          <a:p>
            <a:pPr lvl="2"/>
            <a:r>
              <a:rPr lang="en-US" dirty="0" smtClean="0"/>
              <a:t>Let </a:t>
            </a:r>
            <a:r>
              <a:rPr lang="en-US" i="1" dirty="0" smtClean="0"/>
              <a:t>T</a:t>
            </a:r>
            <a:r>
              <a:rPr lang="en-US" dirty="0" smtClean="0"/>
              <a:t> be a set with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elements. Then </a:t>
            </a:r>
            <a:r>
              <a:rPr lang="en-US" i="1" dirty="0" smtClean="0"/>
              <a:t>T</a:t>
            </a:r>
            <a:r>
              <a:rPr lang="en-US" dirty="0" smtClean="0"/>
              <a:t> = </a:t>
            </a:r>
            <a:r>
              <a:rPr lang="en-US" i="1" dirty="0" smtClean="0"/>
              <a:t>S</a:t>
            </a:r>
            <a:r>
              <a:rPr lang="en-US" dirty="0" smtClean="0"/>
              <a:t> </a:t>
            </a:r>
            <a:r>
              <a:rPr lang="en-US" dirty="0" smtClean="0">
                <a:latin typeface="Cambria Math"/>
                <a:ea typeface="Cambria Math"/>
              </a:rPr>
              <a:t>∪</a:t>
            </a:r>
            <a:r>
              <a:rPr lang="en-US" dirty="0" smtClean="0"/>
              <a:t> {</a:t>
            </a:r>
            <a:r>
              <a:rPr lang="en-US" i="1" dirty="0" smtClean="0"/>
              <a:t>a</a:t>
            </a:r>
            <a:r>
              <a:rPr lang="en-US" dirty="0" smtClean="0"/>
              <a:t>}, where </a:t>
            </a:r>
            <a:r>
              <a:rPr lang="en-US" i="1" dirty="0" smtClean="0"/>
              <a:t>a</a:t>
            </a:r>
            <a:r>
              <a:rPr lang="en-US" dirty="0" smtClean="0"/>
              <a:t> </a:t>
            </a:r>
            <a:r>
              <a:rPr lang="en-US" dirty="0" smtClean="0">
                <a:latin typeface="Cambria Math"/>
                <a:ea typeface="Cambria Math"/>
              </a:rPr>
              <a:t>∈</a:t>
            </a:r>
            <a:r>
              <a:rPr lang="en-US" dirty="0" smtClean="0"/>
              <a:t> </a:t>
            </a:r>
            <a:r>
              <a:rPr lang="en-US" i="1" dirty="0" smtClean="0"/>
              <a:t>T</a:t>
            </a:r>
            <a:r>
              <a:rPr lang="en-US" dirty="0" smtClean="0"/>
              <a:t> and </a:t>
            </a:r>
            <a:r>
              <a:rPr lang="en-US" i="1" dirty="0" smtClean="0"/>
              <a:t>S</a:t>
            </a:r>
            <a:r>
              <a:rPr lang="en-US" dirty="0" smtClean="0"/>
              <a:t> = </a:t>
            </a:r>
            <a:r>
              <a:rPr lang="en-US" i="1" dirty="0" smtClean="0"/>
              <a:t>T </a:t>
            </a:r>
            <a:r>
              <a:rPr lang="en-US" i="1" dirty="0" smtClean="0">
                <a:latin typeface="Cambria Math"/>
                <a:ea typeface="Cambria Math"/>
              </a:rPr>
              <a:t>−</a:t>
            </a:r>
            <a:r>
              <a:rPr lang="en-US" dirty="0" smtClean="0"/>
              <a:t> {</a:t>
            </a:r>
            <a:r>
              <a:rPr lang="en-US" i="1" dirty="0" smtClean="0"/>
              <a:t>a</a:t>
            </a:r>
            <a:r>
              <a:rPr lang="en-US" dirty="0" smtClean="0"/>
              <a:t>}.  Hence |</a:t>
            </a:r>
            <a:r>
              <a:rPr lang="en-US" i="1" dirty="0" smtClean="0"/>
              <a:t>T</a:t>
            </a:r>
            <a:r>
              <a:rPr lang="en-US" dirty="0" smtClean="0"/>
              <a:t>| = </a:t>
            </a:r>
            <a:r>
              <a:rPr lang="en-US" i="1" dirty="0" smtClean="0"/>
              <a:t>k</a:t>
            </a:r>
            <a:r>
              <a:rPr lang="en-US" dirty="0" smtClean="0"/>
              <a:t>.</a:t>
            </a:r>
          </a:p>
          <a:p>
            <a:pPr lvl="2"/>
            <a:r>
              <a:rPr lang="en-US" dirty="0" smtClean="0"/>
              <a:t>For each subset </a:t>
            </a:r>
            <a:r>
              <a:rPr lang="en-US" i="1" dirty="0" smtClean="0"/>
              <a:t>X</a:t>
            </a:r>
            <a:r>
              <a:rPr lang="en-US" dirty="0" smtClean="0"/>
              <a:t> of </a:t>
            </a:r>
            <a:r>
              <a:rPr lang="en-US" i="1" dirty="0" smtClean="0"/>
              <a:t>S</a:t>
            </a:r>
            <a:r>
              <a:rPr lang="en-US" dirty="0" smtClean="0"/>
              <a:t>, there are exactly two subsets of </a:t>
            </a:r>
            <a:r>
              <a:rPr lang="en-US" i="1" dirty="0" smtClean="0"/>
              <a:t>T</a:t>
            </a:r>
            <a:r>
              <a:rPr lang="en-US" dirty="0" smtClean="0"/>
              <a:t>, i.e., </a:t>
            </a:r>
            <a:r>
              <a:rPr lang="en-US" i="1" dirty="0" smtClean="0"/>
              <a:t>X</a:t>
            </a:r>
            <a:r>
              <a:rPr lang="en-US" dirty="0" smtClean="0"/>
              <a:t> and           </a:t>
            </a:r>
            <a:r>
              <a:rPr lang="en-US" i="1" dirty="0" smtClean="0"/>
              <a:t>X</a:t>
            </a:r>
            <a:r>
              <a:rPr lang="en-US" dirty="0" smtClean="0"/>
              <a:t> </a:t>
            </a:r>
            <a:r>
              <a:rPr lang="en-US" dirty="0" smtClean="0">
                <a:latin typeface="Cambria Math"/>
                <a:ea typeface="Cambria Math"/>
              </a:rPr>
              <a:t>∪ {</a:t>
            </a:r>
            <a:r>
              <a:rPr lang="en-US" i="1" dirty="0" smtClean="0">
                <a:latin typeface="Cambria Math"/>
                <a:ea typeface="Cambria Math"/>
              </a:rPr>
              <a:t>a</a:t>
            </a:r>
            <a:r>
              <a:rPr lang="en-US" dirty="0" smtClean="0">
                <a:latin typeface="Cambria Math"/>
                <a:ea typeface="Cambria Math"/>
              </a:rPr>
              <a:t>}. </a:t>
            </a:r>
          </a:p>
          <a:p>
            <a:pPr lvl="2"/>
            <a:endParaRPr lang="en-US" dirty="0" smtClean="0">
              <a:latin typeface="Cambria Math"/>
              <a:ea typeface="Cambria Math"/>
            </a:endParaRPr>
          </a:p>
          <a:p>
            <a:pPr lvl="2"/>
            <a:endParaRPr lang="en-US" dirty="0" smtClean="0">
              <a:latin typeface="Cambria Math"/>
              <a:ea typeface="Cambria Math"/>
            </a:endParaRPr>
          </a:p>
          <a:p>
            <a:pPr lvl="2"/>
            <a:endParaRPr lang="en-US" dirty="0" smtClean="0">
              <a:latin typeface="Cambria Math"/>
              <a:ea typeface="Cambria Math"/>
            </a:endParaRPr>
          </a:p>
          <a:p>
            <a:pPr lvl="2"/>
            <a:endParaRPr lang="en-US" dirty="0" smtClean="0">
              <a:latin typeface="Cambria Math"/>
              <a:ea typeface="Cambria Math"/>
            </a:endParaRPr>
          </a:p>
          <a:p>
            <a:pPr lvl="2">
              <a:buNone/>
            </a:pPr>
            <a:endParaRPr lang="en-US" dirty="0" smtClean="0">
              <a:latin typeface="Cambria Math"/>
              <a:ea typeface="Cambria Math"/>
            </a:endParaRPr>
          </a:p>
          <a:p>
            <a:pPr lvl="2">
              <a:buNone/>
            </a:pPr>
            <a:endParaRPr lang="en-US" dirty="0" smtClean="0">
              <a:latin typeface="Cambria Math"/>
              <a:ea typeface="Cambria Math"/>
            </a:endParaRPr>
          </a:p>
          <a:p>
            <a:pPr lvl="2"/>
            <a:r>
              <a:rPr lang="en-US" dirty="0" smtClean="0">
                <a:latin typeface="Cambria Math"/>
                <a:ea typeface="Cambria Math"/>
              </a:rPr>
              <a:t>By the inductive hypothesis </a:t>
            </a:r>
            <a:r>
              <a:rPr lang="en-US" i="1" dirty="0" smtClean="0">
                <a:latin typeface="Cambria Math"/>
                <a:ea typeface="Cambria Math"/>
              </a:rPr>
              <a:t>S </a:t>
            </a:r>
            <a:r>
              <a:rPr lang="en-US" dirty="0" smtClean="0">
                <a:latin typeface="Cambria Math"/>
                <a:ea typeface="Cambria Math"/>
              </a:rPr>
              <a:t> has </a:t>
            </a:r>
            <a:r>
              <a:rPr lang="en-US" dirty="0" smtClean="0">
                <a:latin typeface="Cambria Math" pitchFamily="18" charset="0"/>
                <a:ea typeface="Cambria Math" pitchFamily="18" charset="0"/>
              </a:rPr>
              <a:t>2</a:t>
            </a:r>
            <a:r>
              <a:rPr lang="en-US" i="1" baseline="30000" dirty="0" smtClean="0"/>
              <a:t>k </a:t>
            </a:r>
            <a:r>
              <a:rPr lang="en-US" dirty="0" smtClean="0"/>
              <a:t>subsets. Since there are two subsets of T  for each subset of </a:t>
            </a:r>
            <a:r>
              <a:rPr lang="en-US" i="1" dirty="0" smtClean="0"/>
              <a:t>S</a:t>
            </a:r>
            <a:r>
              <a:rPr lang="en-US" dirty="0" smtClean="0"/>
              <a:t>, the number of subsets of </a:t>
            </a:r>
            <a:r>
              <a:rPr lang="en-US" i="1" dirty="0" smtClean="0"/>
              <a:t>T</a:t>
            </a:r>
            <a:r>
              <a:rPr lang="en-US" dirty="0" smtClean="0"/>
              <a:t>  is           </a:t>
            </a:r>
            <a:r>
              <a:rPr lang="en-US" dirty="0" smtClean="0">
                <a:latin typeface="Cambria Math" pitchFamily="18" charset="0"/>
                <a:ea typeface="Cambria Math" pitchFamily="18" charset="0"/>
              </a:rPr>
              <a:t>2</a:t>
            </a:r>
            <a:r>
              <a:rPr lang="en-US" i="1" baseline="30000" dirty="0" smtClean="0"/>
              <a:t> </a:t>
            </a:r>
            <a:r>
              <a:rPr lang="en-US" dirty="0" smtClean="0">
                <a:latin typeface="Cambria Math"/>
                <a:ea typeface="Cambria Math"/>
              </a:rPr>
              <a:t>∙</a:t>
            </a:r>
            <a:r>
              <a:rPr lang="en-US" dirty="0" smtClean="0">
                <a:latin typeface="Cambria Math" pitchFamily="18" charset="0"/>
                <a:ea typeface="Cambria Math" pitchFamily="18" charset="0"/>
              </a:rPr>
              <a:t>2</a:t>
            </a:r>
            <a:r>
              <a:rPr lang="en-US" i="1" baseline="30000" dirty="0" smtClean="0"/>
              <a:t>k </a:t>
            </a:r>
            <a:r>
              <a:rPr lang="en-US" dirty="0" smtClean="0"/>
              <a:t>= </a:t>
            </a:r>
            <a:r>
              <a:rPr lang="en-US" dirty="0" smtClean="0">
                <a:latin typeface="Cambria Math" pitchFamily="18" charset="0"/>
                <a:ea typeface="Cambria Math" pitchFamily="18" charset="0"/>
              </a:rPr>
              <a:t>2</a:t>
            </a:r>
            <a:r>
              <a:rPr lang="en-US" i="1" baseline="30000" dirty="0" smtClean="0"/>
              <a:t>k+</a:t>
            </a:r>
            <a:r>
              <a:rPr lang="en-US" baseline="30000" dirty="0" smtClean="0">
                <a:latin typeface="Cambria Math" pitchFamily="18" charset="0"/>
                <a:ea typeface="Cambria Math" pitchFamily="18" charset="0"/>
              </a:rPr>
              <a:t>1</a:t>
            </a:r>
            <a:r>
              <a:rPr lang="en-US" dirty="0" smtClean="0"/>
              <a:t> .</a:t>
            </a:r>
          </a:p>
          <a:p>
            <a:pPr lvl="1"/>
            <a:endParaRPr lang="en-US" dirty="0" smtClean="0"/>
          </a:p>
          <a:p>
            <a:endParaRPr lang="en-US" dirty="0"/>
          </a:p>
        </p:txBody>
      </p:sp>
      <p:sp>
        <p:nvSpPr>
          <p:cNvPr id="4" name="TextBox 3"/>
          <p:cNvSpPr txBox="1"/>
          <p:nvPr/>
        </p:nvSpPr>
        <p:spPr>
          <a:xfrm>
            <a:off x="1219200" y="1905000"/>
            <a:ext cx="6629400" cy="646331"/>
          </a:xfrm>
          <a:prstGeom prst="rect">
            <a:avLst/>
          </a:prstGeom>
          <a:noFill/>
          <a:ln>
            <a:solidFill>
              <a:schemeClr val="accent1"/>
            </a:solidFill>
          </a:ln>
        </p:spPr>
        <p:txBody>
          <a:bodyPr wrap="square" rtlCol="0">
            <a:spAutoFit/>
          </a:bodyPr>
          <a:lstStyle/>
          <a:p>
            <a:r>
              <a:rPr lang="en-US" b="1" dirty="0" smtClean="0"/>
              <a:t>Inductive Hypothesis</a:t>
            </a:r>
            <a:r>
              <a:rPr lang="en-US" dirty="0" smtClean="0"/>
              <a:t>: For an arbitrary nonnegative integer </a:t>
            </a:r>
            <a:r>
              <a:rPr lang="en-US" i="1" dirty="0" smtClean="0"/>
              <a:t>k</a:t>
            </a:r>
            <a:r>
              <a:rPr lang="en-US" dirty="0" smtClean="0"/>
              <a:t>, every set with </a:t>
            </a:r>
            <a:r>
              <a:rPr lang="en-US" i="1" dirty="0" smtClean="0"/>
              <a:t>k</a:t>
            </a:r>
            <a:r>
              <a:rPr lang="en-US" dirty="0" smtClean="0"/>
              <a:t> elements has </a:t>
            </a:r>
            <a:r>
              <a:rPr lang="en-US" dirty="0" smtClean="0">
                <a:latin typeface="Cambria Math" pitchFamily="18" charset="0"/>
                <a:ea typeface="Cambria Math" pitchFamily="18" charset="0"/>
              </a:rPr>
              <a:t>2</a:t>
            </a:r>
            <a:r>
              <a:rPr lang="en-US" i="1" baseline="30000" dirty="0" smtClean="0"/>
              <a:t>k</a:t>
            </a:r>
            <a:r>
              <a:rPr lang="en-US" dirty="0" smtClean="0"/>
              <a:t> subsets.</a:t>
            </a:r>
            <a:endParaRPr lang="en-US" dirty="0"/>
          </a:p>
        </p:txBody>
      </p:sp>
      <p:sp>
        <p:nvSpPr>
          <p:cNvPr id="5" name="Isosceles Triangle 4"/>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0404.jpg"/>
          <p:cNvPicPr>
            <a:picLocks noChangeAspect="1"/>
          </p:cNvPicPr>
          <p:nvPr/>
        </p:nvPicPr>
        <p:blipFill>
          <a:blip r:embed="rId2" cstate="print"/>
          <a:stretch>
            <a:fillRect/>
          </a:stretch>
        </p:blipFill>
        <p:spPr>
          <a:xfrm>
            <a:off x="3433999" y="3429000"/>
            <a:ext cx="2736677" cy="1828800"/>
          </a:xfrm>
          <a:prstGeom prst="rect">
            <a:avLst/>
          </a:prstGeom>
        </p:spPr>
      </p:pic>
    </p:spTree>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Tiling Checkerboards</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b="1" dirty="0" smtClean="0"/>
              <a:t>    Example</a:t>
            </a:r>
            <a:r>
              <a:rPr lang="en-US" dirty="0" smtClean="0"/>
              <a:t>: Show that every </a:t>
            </a:r>
            <a:r>
              <a:rPr lang="en-US" dirty="0" smtClean="0">
                <a:latin typeface="Cambria Math" pitchFamily="18" charset="0"/>
                <a:ea typeface="Cambria Math" pitchFamily="18" charset="0"/>
              </a:rPr>
              <a:t>2</a:t>
            </a:r>
            <a:r>
              <a:rPr lang="en-US" i="1" baseline="30000" dirty="0" smtClean="0"/>
              <a:t>n</a:t>
            </a:r>
            <a:r>
              <a:rPr lang="en-US" dirty="0" smtClean="0"/>
              <a:t> </a:t>
            </a:r>
            <a:r>
              <a:rPr lang="en-US" sz="2800" dirty="0" smtClean="0">
                <a:ea typeface="Cambria Math" pitchFamily="18" charset="0"/>
              </a:rPr>
              <a:t>×</a:t>
            </a:r>
            <a:r>
              <a:rPr lang="en-US" dirty="0" smtClean="0">
                <a:latin typeface="Cambria Math" pitchFamily="18" charset="0"/>
                <a:ea typeface="Cambria Math" pitchFamily="18" charset="0"/>
              </a:rPr>
              <a:t>2</a:t>
            </a:r>
            <a:r>
              <a:rPr lang="en-US" i="1" baseline="30000" dirty="0" smtClean="0"/>
              <a:t>n</a:t>
            </a:r>
            <a:r>
              <a:rPr lang="en-US" dirty="0" smtClean="0"/>
              <a:t> checkerboard with one square removed can be tiled using right </a:t>
            </a:r>
            <a:r>
              <a:rPr lang="en-US" dirty="0" err="1" smtClean="0"/>
              <a:t>triominoes</a:t>
            </a:r>
            <a:r>
              <a:rPr lang="en-US" dirty="0" smtClean="0"/>
              <a:t>.</a:t>
            </a:r>
          </a:p>
          <a:p>
            <a:pPr>
              <a:buNone/>
            </a:pPr>
            <a:endParaRPr lang="en-US" dirty="0" smtClean="0"/>
          </a:p>
          <a:p>
            <a:pPr>
              <a:buNone/>
            </a:pPr>
            <a:endParaRPr lang="en-US" dirty="0" smtClean="0"/>
          </a:p>
          <a:p>
            <a:pPr>
              <a:buNone/>
            </a:pPr>
            <a:r>
              <a:rPr lang="en-US" b="1" dirty="0" smtClean="0"/>
              <a:t>    </a:t>
            </a:r>
          </a:p>
          <a:p>
            <a:pPr>
              <a:buNone/>
            </a:pPr>
            <a:r>
              <a:rPr lang="en-US" b="1" dirty="0" smtClean="0"/>
              <a:t>     Solution</a:t>
            </a:r>
            <a:r>
              <a:rPr lang="en-US" dirty="0" smtClean="0"/>
              <a:t>: Let </a:t>
            </a:r>
            <a:r>
              <a:rPr lang="en-US" i="1" dirty="0" smtClean="0"/>
              <a:t>P</a:t>
            </a:r>
            <a:r>
              <a:rPr lang="en-US" dirty="0" smtClean="0"/>
              <a:t>(</a:t>
            </a:r>
            <a:r>
              <a:rPr lang="en-US" i="1" dirty="0" smtClean="0"/>
              <a:t>n</a:t>
            </a:r>
            <a:r>
              <a:rPr lang="en-US" dirty="0" smtClean="0"/>
              <a:t>) be the proposition that every </a:t>
            </a:r>
            <a:r>
              <a:rPr lang="en-US" dirty="0" smtClean="0">
                <a:latin typeface="Cambria Math" pitchFamily="18" charset="0"/>
                <a:ea typeface="Cambria Math" pitchFamily="18" charset="0"/>
              </a:rPr>
              <a:t>2</a:t>
            </a:r>
            <a:r>
              <a:rPr lang="en-US" i="1" baseline="30000" dirty="0" smtClean="0"/>
              <a:t>n</a:t>
            </a:r>
            <a:r>
              <a:rPr lang="en-US" dirty="0" smtClean="0"/>
              <a:t> </a:t>
            </a:r>
            <a:r>
              <a:rPr lang="en-US" sz="2800" dirty="0" smtClean="0">
                <a:ea typeface="Cambria Math" pitchFamily="18" charset="0"/>
              </a:rPr>
              <a:t>×</a:t>
            </a:r>
            <a:r>
              <a:rPr lang="en-US" dirty="0" smtClean="0">
                <a:latin typeface="Cambria Math" pitchFamily="18" charset="0"/>
                <a:ea typeface="Cambria Math" pitchFamily="18" charset="0"/>
              </a:rPr>
              <a:t>2</a:t>
            </a:r>
            <a:r>
              <a:rPr lang="en-US" i="1" baseline="30000" dirty="0" smtClean="0"/>
              <a:t>n</a:t>
            </a:r>
            <a:r>
              <a:rPr lang="en-US" dirty="0" smtClean="0"/>
              <a:t> checkerboard with one square removed can be tiled using right </a:t>
            </a:r>
            <a:r>
              <a:rPr lang="en-US" dirty="0" err="1" smtClean="0"/>
              <a:t>triominoes</a:t>
            </a:r>
            <a:r>
              <a:rPr lang="en-US" dirty="0" smtClean="0"/>
              <a:t>. Use mathematical induction to prove that </a:t>
            </a:r>
            <a:r>
              <a:rPr lang="en-US" i="1" dirty="0" smtClean="0"/>
              <a:t>P</a:t>
            </a:r>
            <a:r>
              <a:rPr lang="en-US" dirty="0" smtClean="0"/>
              <a:t>(</a:t>
            </a:r>
            <a:r>
              <a:rPr lang="en-US" i="1" dirty="0" smtClean="0"/>
              <a:t>n</a:t>
            </a:r>
            <a:r>
              <a:rPr lang="en-US" dirty="0" smtClean="0"/>
              <a:t>) is true for all positive integers </a:t>
            </a:r>
            <a:r>
              <a:rPr lang="en-US" i="1" dirty="0" smtClean="0"/>
              <a:t>n</a:t>
            </a:r>
            <a:r>
              <a:rPr lang="en-US" dirty="0" smtClean="0"/>
              <a:t>.</a:t>
            </a:r>
          </a:p>
          <a:p>
            <a:pPr lvl="1"/>
            <a:r>
              <a:rPr lang="en-US" dirty="0" smtClean="0"/>
              <a:t>BASIS STEP:  P(</a:t>
            </a:r>
            <a:r>
              <a:rPr lang="en-US" dirty="0" smtClean="0">
                <a:latin typeface="Cambria Math" pitchFamily="18" charset="0"/>
                <a:ea typeface="Cambria Math" pitchFamily="18" charset="0"/>
              </a:rPr>
              <a:t>1</a:t>
            </a:r>
            <a:r>
              <a:rPr lang="en-US" dirty="0" smtClean="0"/>
              <a:t>) is true, because each of the four </a:t>
            </a:r>
            <a:r>
              <a:rPr lang="en-US" dirty="0" smtClean="0">
                <a:latin typeface="Cambria Math" pitchFamily="18" charset="0"/>
                <a:ea typeface="Cambria Math" pitchFamily="18" charset="0"/>
              </a:rPr>
              <a:t>2</a:t>
            </a:r>
            <a:r>
              <a:rPr lang="en-US" dirty="0" smtClean="0"/>
              <a:t> </a:t>
            </a:r>
            <a:r>
              <a:rPr lang="en-US" dirty="0" smtClean="0">
                <a:ea typeface="Cambria Math" pitchFamily="18" charset="0"/>
              </a:rPr>
              <a:t>×</a:t>
            </a:r>
            <a:r>
              <a:rPr lang="en-US" dirty="0" smtClean="0">
                <a:latin typeface="Cambria Math" pitchFamily="18" charset="0"/>
                <a:ea typeface="Cambria Math" pitchFamily="18" charset="0"/>
              </a:rPr>
              <a:t>2</a:t>
            </a:r>
            <a:r>
              <a:rPr lang="en-US" dirty="0" smtClean="0"/>
              <a:t> checkerboards with one square removed can be tiled using one right </a:t>
            </a:r>
            <a:r>
              <a:rPr lang="en-US" dirty="0" err="1" smtClean="0"/>
              <a:t>triomino</a:t>
            </a:r>
            <a:r>
              <a:rPr lang="en-US" dirty="0" smtClean="0"/>
              <a:t>.</a:t>
            </a:r>
          </a:p>
          <a:p>
            <a:pPr lvl="1"/>
            <a:endParaRPr lang="en-US" dirty="0" smtClean="0"/>
          </a:p>
          <a:p>
            <a:pPr lvl="1"/>
            <a:endParaRPr lang="en-US" dirty="0" smtClean="0"/>
          </a:p>
          <a:p>
            <a:pPr lvl="1"/>
            <a:endParaRPr lang="en-US" dirty="0" smtClean="0"/>
          </a:p>
          <a:p>
            <a:pPr lvl="1"/>
            <a:endParaRPr lang="en-US" dirty="0" smtClean="0"/>
          </a:p>
          <a:p>
            <a:pPr lvl="1"/>
            <a:r>
              <a:rPr lang="en-US" dirty="0" smtClean="0"/>
              <a:t>INDUCTIVE STEP:  Assume that  </a:t>
            </a:r>
            <a:r>
              <a:rPr lang="en-US" i="1" dirty="0" smtClean="0"/>
              <a:t>P</a:t>
            </a:r>
            <a:r>
              <a:rPr lang="en-US" dirty="0" smtClean="0"/>
              <a:t>(</a:t>
            </a:r>
            <a:r>
              <a:rPr lang="en-US" i="1" dirty="0" smtClean="0"/>
              <a:t>k</a:t>
            </a:r>
            <a:r>
              <a:rPr lang="en-US" dirty="0" smtClean="0"/>
              <a:t>) is true for every  </a:t>
            </a:r>
            <a:r>
              <a:rPr lang="en-US" dirty="0" smtClean="0">
                <a:latin typeface="Cambria Math" pitchFamily="18" charset="0"/>
                <a:ea typeface="Cambria Math" pitchFamily="18" charset="0"/>
              </a:rPr>
              <a:t>2</a:t>
            </a:r>
            <a:r>
              <a:rPr lang="en-US" i="1" baseline="30000" dirty="0" smtClean="0"/>
              <a:t>k</a:t>
            </a:r>
            <a:r>
              <a:rPr lang="en-US" dirty="0" smtClean="0"/>
              <a:t> </a:t>
            </a:r>
            <a:r>
              <a:rPr lang="en-US" dirty="0" smtClean="0">
                <a:ea typeface="Cambria Math" pitchFamily="18" charset="0"/>
              </a:rPr>
              <a:t>×</a:t>
            </a:r>
            <a:r>
              <a:rPr lang="en-US" dirty="0" smtClean="0">
                <a:latin typeface="Cambria Math" pitchFamily="18" charset="0"/>
                <a:ea typeface="Cambria Math" pitchFamily="18" charset="0"/>
              </a:rPr>
              <a:t>2</a:t>
            </a:r>
            <a:r>
              <a:rPr lang="en-US" i="1" baseline="30000" dirty="0" smtClean="0"/>
              <a:t>k</a:t>
            </a:r>
            <a:r>
              <a:rPr lang="en-US" dirty="0" smtClean="0"/>
              <a:t> checkerboard, for some positive integer </a:t>
            </a:r>
            <a:r>
              <a:rPr lang="en-US" i="1" dirty="0" smtClean="0"/>
              <a:t>k</a:t>
            </a:r>
            <a:r>
              <a:rPr lang="en-US" dirty="0" smtClean="0"/>
              <a:t>.</a:t>
            </a:r>
          </a:p>
          <a:p>
            <a:pPr>
              <a:buNone/>
            </a:pPr>
            <a:r>
              <a:rPr lang="en-US" dirty="0" smtClean="0"/>
              <a:t> </a:t>
            </a:r>
            <a:endParaRPr lang="en-US" dirty="0"/>
          </a:p>
        </p:txBody>
      </p:sp>
      <p:pic>
        <p:nvPicPr>
          <p:cNvPr id="5" name="Picture 4" descr="0406.jpg"/>
          <p:cNvPicPr>
            <a:picLocks noChangeAspect="1"/>
          </p:cNvPicPr>
          <p:nvPr/>
        </p:nvPicPr>
        <p:blipFill>
          <a:blip r:embed="rId2" cstate="print"/>
          <a:stretch>
            <a:fillRect/>
          </a:stretch>
        </p:blipFill>
        <p:spPr>
          <a:xfrm>
            <a:off x="2209800" y="4572000"/>
            <a:ext cx="4400550" cy="819150"/>
          </a:xfrm>
          <a:prstGeom prst="rect">
            <a:avLst/>
          </a:prstGeom>
        </p:spPr>
      </p:pic>
      <p:sp>
        <p:nvSpPr>
          <p:cNvPr id="8" name="TextBox 7"/>
          <p:cNvSpPr txBox="1"/>
          <p:nvPr/>
        </p:nvSpPr>
        <p:spPr>
          <a:xfrm>
            <a:off x="6629400" y="6248400"/>
            <a:ext cx="1524000" cy="369332"/>
          </a:xfrm>
          <a:prstGeom prst="rect">
            <a:avLst/>
          </a:prstGeom>
          <a:noFill/>
        </p:spPr>
        <p:txBody>
          <a:bodyPr wrap="square" rtlCol="0">
            <a:spAutoFit/>
          </a:bodyPr>
          <a:lstStyle/>
          <a:p>
            <a:r>
              <a:rPr lang="en-US" i="1" dirty="0" smtClean="0"/>
              <a:t>continued</a:t>
            </a:r>
            <a:r>
              <a:rPr lang="en-US" dirty="0" smtClean="0"/>
              <a:t> </a:t>
            </a:r>
            <a:r>
              <a:rPr lang="en-US" dirty="0" smtClean="0">
                <a:latin typeface="Cambria Math"/>
                <a:ea typeface="Cambria Math"/>
              </a:rPr>
              <a:t>→</a:t>
            </a:r>
            <a:r>
              <a:rPr lang="en-US" dirty="0" smtClean="0"/>
              <a:t> </a:t>
            </a:r>
            <a:endParaRPr lang="en-US" dirty="0"/>
          </a:p>
        </p:txBody>
      </p:sp>
      <p:pic>
        <p:nvPicPr>
          <p:cNvPr id="9" name="Content Placeholder 3" descr="0405.jpg"/>
          <p:cNvPicPr>
            <a:picLocks noChangeAspect="1"/>
          </p:cNvPicPr>
          <p:nvPr/>
        </p:nvPicPr>
        <p:blipFill>
          <a:blip r:embed="rId3" cstate="print"/>
          <a:stretch>
            <a:fillRect/>
          </a:stretch>
        </p:blipFill>
        <p:spPr>
          <a:xfrm>
            <a:off x="6553200" y="2362200"/>
            <a:ext cx="813054" cy="813054"/>
          </a:xfrm>
          <a:prstGeom prst="rect">
            <a:avLst/>
          </a:prstGeom>
        </p:spPr>
      </p:pic>
      <p:sp>
        <p:nvSpPr>
          <p:cNvPr id="10" name="TextBox 9"/>
          <p:cNvSpPr txBox="1"/>
          <p:nvPr/>
        </p:nvSpPr>
        <p:spPr>
          <a:xfrm>
            <a:off x="838200" y="2590800"/>
            <a:ext cx="5181600" cy="646331"/>
          </a:xfrm>
          <a:prstGeom prst="rect">
            <a:avLst/>
          </a:prstGeom>
          <a:noFill/>
        </p:spPr>
        <p:txBody>
          <a:bodyPr wrap="square" rtlCol="0">
            <a:spAutoFit/>
          </a:bodyPr>
          <a:lstStyle/>
          <a:p>
            <a:r>
              <a:rPr lang="en-US" dirty="0" smtClean="0"/>
              <a:t>A right </a:t>
            </a:r>
            <a:r>
              <a:rPr lang="en-US" dirty="0" err="1" smtClean="0"/>
              <a:t>triomino</a:t>
            </a:r>
            <a:r>
              <a:rPr lang="en-US" dirty="0" smtClean="0"/>
              <a:t> is an L-shaped tile which covers three squares at a time.</a:t>
            </a:r>
            <a:endParaRPr lang="en-US" dirty="0"/>
          </a:p>
        </p:txBody>
      </p:sp>
      <p:pic>
        <p:nvPicPr>
          <p:cNvPr id="11" name="Content Placeholder 3" descr="0405.jpg"/>
          <p:cNvPicPr>
            <a:picLocks noChangeAspect="1"/>
          </p:cNvPicPr>
          <p:nvPr/>
        </p:nvPicPr>
        <p:blipFill>
          <a:blip r:embed="rId3" cstate="print"/>
          <a:stretch>
            <a:fillRect/>
          </a:stretch>
        </p:blipFill>
        <p:spPr>
          <a:xfrm rot="5400000">
            <a:off x="7696200" y="2362200"/>
            <a:ext cx="813054" cy="81305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Diagnosis of Faults in an Electrical System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AI Example (from </a:t>
            </a:r>
            <a:r>
              <a:rPr lang="en-US" i="1" dirty="0" smtClean="0"/>
              <a:t>Artificial Intelligence: Foundations of Computational Agents </a:t>
            </a:r>
            <a:r>
              <a:rPr lang="en-US" dirty="0" smtClean="0"/>
              <a:t>by David Poole and Alan </a:t>
            </a:r>
            <a:r>
              <a:rPr lang="en-US" dirty="0" err="1" smtClean="0"/>
              <a:t>Mackworth</a:t>
            </a:r>
            <a:r>
              <a:rPr lang="en-US" dirty="0" smtClean="0"/>
              <a:t>, 2010)</a:t>
            </a:r>
          </a:p>
          <a:p>
            <a:r>
              <a:rPr lang="en-US" dirty="0" smtClean="0"/>
              <a:t>Need to represent in propositional logic the features of a piece of machinery or circuitry that are required for the operation to produce observable features. This is called the </a:t>
            </a:r>
            <a:r>
              <a:rPr lang="en-US" b="1" dirty="0" smtClean="0"/>
              <a:t>Knowledge Base (KB)</a:t>
            </a:r>
            <a:r>
              <a:rPr lang="en-US" dirty="0" smtClean="0"/>
              <a:t>. </a:t>
            </a:r>
          </a:p>
          <a:p>
            <a:r>
              <a:rPr lang="en-US" dirty="0" smtClean="0"/>
              <a:t>We also have observations representing the features that the system is exhibiting now. </a:t>
            </a:r>
          </a:p>
        </p:txBody>
      </p:sp>
      <p:sp>
        <p:nvSpPr>
          <p:cNvPr id="4" name="Slide Number Placeholder 3"/>
          <p:cNvSpPr>
            <a:spLocks noGrp="1"/>
          </p:cNvSpPr>
          <p:nvPr>
            <p:ph type="sldNum" sz="quarter" idx="12"/>
          </p:nvPr>
        </p:nvSpPr>
        <p:spPr/>
        <p:txBody>
          <a:bodyPr/>
          <a:lstStyle/>
          <a:p>
            <a:fld id="{9CA217EF-0505-4C33-BB20-8A8DF2039023}" type="slidenum">
              <a:rPr lang="en-US" smtClean="0"/>
              <a:pPr/>
              <a:t>39</a:t>
            </a:fld>
            <a:endParaRPr lang="en-US"/>
          </a:p>
        </p:txBody>
      </p:sp>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Tiling Checkerboards</a:t>
            </a:r>
            <a:endParaRPr lang="en-US" dirty="0"/>
          </a:p>
        </p:txBody>
      </p:sp>
      <p:sp>
        <p:nvSpPr>
          <p:cNvPr id="3" name="Content Placeholder 2"/>
          <p:cNvSpPr>
            <a:spLocks noGrp="1"/>
          </p:cNvSpPr>
          <p:nvPr>
            <p:ph idx="1"/>
          </p:nvPr>
        </p:nvSpPr>
        <p:spPr/>
        <p:txBody>
          <a:bodyPr>
            <a:normAutofit fontScale="62500" lnSpcReduction="20000"/>
          </a:bodyPr>
          <a:lstStyle/>
          <a:p>
            <a:pPr lvl="1"/>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2"/>
            <a:r>
              <a:rPr lang="en-US" dirty="0" smtClean="0"/>
              <a:t>Consider a </a:t>
            </a:r>
            <a:r>
              <a:rPr lang="en-US" dirty="0" smtClean="0">
                <a:latin typeface="Cambria Math" pitchFamily="18" charset="0"/>
                <a:ea typeface="Cambria Math" pitchFamily="18" charset="0"/>
              </a:rPr>
              <a:t>2</a:t>
            </a:r>
            <a:r>
              <a:rPr lang="en-US" i="1" baseline="30000" dirty="0" smtClean="0"/>
              <a:t>k+</a:t>
            </a:r>
            <a:r>
              <a:rPr lang="en-US" baseline="30000" dirty="0" smtClean="0">
                <a:latin typeface="Cambria Math" pitchFamily="18" charset="0"/>
                <a:ea typeface="Cambria Math" pitchFamily="18" charset="0"/>
              </a:rPr>
              <a:t>1</a:t>
            </a:r>
            <a:r>
              <a:rPr lang="en-US" dirty="0" smtClean="0"/>
              <a:t> </a:t>
            </a:r>
            <a:r>
              <a:rPr lang="en-US" dirty="0" smtClean="0">
                <a:ea typeface="Cambria Math" pitchFamily="18" charset="0"/>
              </a:rPr>
              <a:t>×</a:t>
            </a:r>
            <a:r>
              <a:rPr lang="en-US" dirty="0" smtClean="0">
                <a:latin typeface="Cambria Math" pitchFamily="18" charset="0"/>
                <a:ea typeface="Cambria Math" pitchFamily="18" charset="0"/>
              </a:rPr>
              <a:t>2</a:t>
            </a:r>
            <a:r>
              <a:rPr lang="en-US" i="1" baseline="30000" dirty="0" smtClean="0"/>
              <a:t>k+</a:t>
            </a:r>
            <a:r>
              <a:rPr lang="en-US" baseline="30000" dirty="0" smtClean="0">
                <a:latin typeface="Cambria Math" pitchFamily="18" charset="0"/>
                <a:ea typeface="Cambria Math" pitchFamily="18" charset="0"/>
              </a:rPr>
              <a:t>1</a:t>
            </a:r>
            <a:r>
              <a:rPr lang="en-US" dirty="0" smtClean="0"/>
              <a:t> checkerboard with one square removed. Split this checkerboard into four checkerboards of size </a:t>
            </a:r>
            <a:r>
              <a:rPr lang="en-US" dirty="0" smtClean="0">
                <a:latin typeface="Cambria Math" pitchFamily="18" charset="0"/>
                <a:ea typeface="Cambria Math" pitchFamily="18" charset="0"/>
              </a:rPr>
              <a:t>2</a:t>
            </a:r>
            <a:r>
              <a:rPr lang="en-US" i="1" baseline="30000" dirty="0" smtClean="0"/>
              <a:t>k</a:t>
            </a:r>
            <a:r>
              <a:rPr lang="en-US" dirty="0" smtClean="0"/>
              <a:t> </a:t>
            </a:r>
            <a:r>
              <a:rPr lang="en-US" dirty="0" smtClean="0">
                <a:ea typeface="Cambria Math" pitchFamily="18" charset="0"/>
              </a:rPr>
              <a:t>×</a:t>
            </a:r>
            <a:r>
              <a:rPr lang="en-US" dirty="0" smtClean="0">
                <a:latin typeface="Cambria Math" pitchFamily="18" charset="0"/>
                <a:ea typeface="Cambria Math" pitchFamily="18" charset="0"/>
              </a:rPr>
              <a:t>2</a:t>
            </a:r>
            <a:r>
              <a:rPr lang="en-US" i="1" baseline="30000" dirty="0" smtClean="0"/>
              <a:t>k</a:t>
            </a:r>
            <a:r>
              <a:rPr lang="en-US" dirty="0" smtClean="0"/>
              <a:t>,by dividing it in half in both directions.</a:t>
            </a:r>
          </a:p>
          <a:p>
            <a:pPr lvl="2"/>
            <a:endParaRPr lang="en-US" dirty="0" smtClean="0"/>
          </a:p>
          <a:p>
            <a:pPr lvl="2"/>
            <a:endParaRPr lang="en-US" dirty="0" smtClean="0"/>
          </a:p>
          <a:p>
            <a:pPr lvl="2"/>
            <a:endParaRPr lang="en-US" dirty="0" smtClean="0"/>
          </a:p>
          <a:p>
            <a:pPr lvl="2">
              <a:buNone/>
            </a:pPr>
            <a:endParaRPr lang="en-US" dirty="0" smtClean="0"/>
          </a:p>
          <a:p>
            <a:pPr lvl="2">
              <a:buNone/>
            </a:pPr>
            <a:endParaRPr lang="en-US" dirty="0" smtClean="0"/>
          </a:p>
          <a:p>
            <a:pPr lvl="2">
              <a:buNone/>
            </a:pPr>
            <a:endParaRPr lang="en-US" dirty="0" smtClean="0"/>
          </a:p>
          <a:p>
            <a:pPr lvl="2"/>
            <a:endParaRPr lang="en-US" dirty="0" smtClean="0"/>
          </a:p>
          <a:p>
            <a:pPr lvl="2"/>
            <a:endParaRPr lang="en-US" dirty="0" smtClean="0"/>
          </a:p>
          <a:p>
            <a:pPr lvl="2"/>
            <a:r>
              <a:rPr lang="en-US" dirty="0" smtClean="0"/>
              <a:t>Remove a square from one of the four</a:t>
            </a:r>
            <a:r>
              <a:rPr lang="en-US" dirty="0" smtClean="0">
                <a:latin typeface="Cambria Math" pitchFamily="18" charset="0"/>
                <a:ea typeface="Cambria Math" pitchFamily="18" charset="0"/>
              </a:rPr>
              <a:t> 2</a:t>
            </a:r>
            <a:r>
              <a:rPr lang="en-US" i="1" baseline="30000" dirty="0" smtClean="0"/>
              <a:t>k</a:t>
            </a:r>
            <a:r>
              <a:rPr lang="en-US" dirty="0" smtClean="0"/>
              <a:t> </a:t>
            </a:r>
            <a:r>
              <a:rPr lang="en-US" dirty="0" smtClean="0">
                <a:ea typeface="Cambria Math" pitchFamily="18" charset="0"/>
              </a:rPr>
              <a:t>×</a:t>
            </a:r>
            <a:r>
              <a:rPr lang="en-US" dirty="0" smtClean="0">
                <a:latin typeface="Cambria Math" pitchFamily="18" charset="0"/>
                <a:ea typeface="Cambria Math" pitchFamily="18" charset="0"/>
              </a:rPr>
              <a:t>2</a:t>
            </a:r>
            <a:r>
              <a:rPr lang="en-US" i="1" baseline="30000" dirty="0" smtClean="0"/>
              <a:t>k</a:t>
            </a:r>
            <a:r>
              <a:rPr lang="en-US" dirty="0" smtClean="0"/>
              <a:t> checkerboards. By the inductive hypothesis, this board can be tiled.  Also by the inductive hypothesis, the other three boards can be tiled with the square from the corner of the center of the original board removed. We can then cover the three adjacent squares with a </a:t>
            </a:r>
            <a:r>
              <a:rPr lang="en-US" dirty="0" err="1" smtClean="0"/>
              <a:t>triominoe</a:t>
            </a:r>
            <a:r>
              <a:rPr lang="en-US" dirty="0" smtClean="0"/>
              <a:t>. </a:t>
            </a:r>
          </a:p>
          <a:p>
            <a:pPr lvl="2"/>
            <a:r>
              <a:rPr lang="en-US" dirty="0" smtClean="0"/>
              <a:t>Hence, the entire </a:t>
            </a:r>
            <a:r>
              <a:rPr lang="en-US" dirty="0" smtClean="0">
                <a:latin typeface="Cambria Math" pitchFamily="18" charset="0"/>
                <a:ea typeface="Cambria Math" pitchFamily="18" charset="0"/>
              </a:rPr>
              <a:t>2</a:t>
            </a:r>
            <a:r>
              <a:rPr lang="en-US" i="1" baseline="30000" dirty="0" smtClean="0"/>
              <a:t>k+</a:t>
            </a:r>
            <a:r>
              <a:rPr lang="en-US" baseline="30000" dirty="0" smtClean="0">
                <a:latin typeface="Cambria Math" pitchFamily="18" charset="0"/>
                <a:ea typeface="Cambria Math" pitchFamily="18" charset="0"/>
              </a:rPr>
              <a:t>1</a:t>
            </a:r>
            <a:r>
              <a:rPr lang="en-US" dirty="0" smtClean="0"/>
              <a:t> </a:t>
            </a:r>
            <a:r>
              <a:rPr lang="en-US" dirty="0" smtClean="0">
                <a:ea typeface="Cambria Math" pitchFamily="18" charset="0"/>
              </a:rPr>
              <a:t>×</a:t>
            </a:r>
            <a:r>
              <a:rPr lang="en-US" dirty="0" smtClean="0">
                <a:latin typeface="Cambria Math" pitchFamily="18" charset="0"/>
                <a:ea typeface="Cambria Math" pitchFamily="18" charset="0"/>
              </a:rPr>
              <a:t>2</a:t>
            </a:r>
            <a:r>
              <a:rPr lang="en-US" i="1" baseline="30000" dirty="0" smtClean="0"/>
              <a:t>k+</a:t>
            </a:r>
            <a:r>
              <a:rPr lang="en-US" baseline="30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smtClean="0"/>
              <a:t>checkerboard with one square removed can be tiled using right </a:t>
            </a:r>
            <a:r>
              <a:rPr lang="en-US" dirty="0" err="1" smtClean="0"/>
              <a:t>triominoes</a:t>
            </a:r>
            <a:r>
              <a:rPr lang="en-US" dirty="0" smtClean="0"/>
              <a:t>.</a:t>
            </a:r>
          </a:p>
          <a:p>
            <a:pPr lvl="2"/>
            <a:endParaRPr lang="en-US" dirty="0" smtClean="0"/>
          </a:p>
          <a:p>
            <a:pPr lvl="2"/>
            <a:endParaRPr lang="en-US" dirty="0" smtClean="0"/>
          </a:p>
          <a:p>
            <a:pPr lvl="2"/>
            <a:endParaRPr lang="en-US" dirty="0" smtClean="0"/>
          </a:p>
          <a:p>
            <a:pPr lvl="2"/>
            <a:endParaRPr lang="en-US" dirty="0"/>
          </a:p>
        </p:txBody>
      </p:sp>
      <p:sp>
        <p:nvSpPr>
          <p:cNvPr id="8" name="TextBox 7"/>
          <p:cNvSpPr txBox="1"/>
          <p:nvPr/>
        </p:nvSpPr>
        <p:spPr>
          <a:xfrm>
            <a:off x="1447800" y="1981200"/>
            <a:ext cx="6629400" cy="923330"/>
          </a:xfrm>
          <a:prstGeom prst="rect">
            <a:avLst/>
          </a:prstGeom>
          <a:noFill/>
          <a:ln>
            <a:solidFill>
              <a:schemeClr val="accent1"/>
            </a:solidFill>
          </a:ln>
        </p:spPr>
        <p:txBody>
          <a:bodyPr wrap="square" rtlCol="0">
            <a:spAutoFit/>
          </a:bodyPr>
          <a:lstStyle/>
          <a:p>
            <a:r>
              <a:rPr lang="en-US" b="1" dirty="0" smtClean="0"/>
              <a:t>Inductive Hypothesis</a:t>
            </a:r>
            <a:r>
              <a:rPr lang="en-US" dirty="0" smtClean="0"/>
              <a:t>: Every </a:t>
            </a:r>
            <a:r>
              <a:rPr lang="en-US" dirty="0" smtClean="0">
                <a:latin typeface="Cambria Math" pitchFamily="18" charset="0"/>
                <a:ea typeface="Cambria Math" pitchFamily="18" charset="0"/>
              </a:rPr>
              <a:t>2</a:t>
            </a:r>
            <a:r>
              <a:rPr lang="en-US" i="1" baseline="30000" dirty="0" smtClean="0"/>
              <a:t>k</a:t>
            </a:r>
            <a:r>
              <a:rPr lang="en-US" dirty="0" smtClean="0"/>
              <a:t> </a:t>
            </a:r>
            <a:r>
              <a:rPr lang="en-US" dirty="0" smtClean="0">
                <a:ea typeface="Cambria Math" pitchFamily="18" charset="0"/>
              </a:rPr>
              <a:t>×</a:t>
            </a:r>
            <a:r>
              <a:rPr lang="en-US" dirty="0" smtClean="0">
                <a:latin typeface="Cambria Math" pitchFamily="18" charset="0"/>
                <a:ea typeface="Cambria Math" pitchFamily="18" charset="0"/>
              </a:rPr>
              <a:t>2</a:t>
            </a:r>
            <a:r>
              <a:rPr lang="en-US" i="1" baseline="30000" dirty="0" smtClean="0"/>
              <a:t>k</a:t>
            </a:r>
            <a:r>
              <a:rPr lang="en-US" dirty="0" smtClean="0"/>
              <a:t> checkerboard, for some positive integer </a:t>
            </a:r>
            <a:r>
              <a:rPr lang="en-US" i="1" dirty="0" smtClean="0"/>
              <a:t>k</a:t>
            </a:r>
            <a:r>
              <a:rPr lang="en-US" dirty="0" smtClean="0"/>
              <a:t>,  with one square removed can be tiled using right </a:t>
            </a:r>
            <a:r>
              <a:rPr lang="en-US" dirty="0" err="1" smtClean="0"/>
              <a:t>triominoes</a:t>
            </a:r>
            <a:r>
              <a:rPr lang="en-US" dirty="0" smtClean="0"/>
              <a:t>.</a:t>
            </a:r>
            <a:endParaRPr lang="en-US" dirty="0"/>
          </a:p>
        </p:txBody>
      </p:sp>
      <p:pic>
        <p:nvPicPr>
          <p:cNvPr id="9" name="Picture 8" descr="0407.jpg"/>
          <p:cNvPicPr>
            <a:picLocks noChangeAspect="1"/>
          </p:cNvPicPr>
          <p:nvPr/>
        </p:nvPicPr>
        <p:blipFill>
          <a:blip r:embed="rId2" cstate="print"/>
          <a:stretch>
            <a:fillRect/>
          </a:stretch>
        </p:blipFill>
        <p:spPr>
          <a:xfrm>
            <a:off x="2819400" y="3657600"/>
            <a:ext cx="1143000" cy="1143000"/>
          </a:xfrm>
          <a:prstGeom prst="rect">
            <a:avLst/>
          </a:prstGeom>
        </p:spPr>
      </p:pic>
      <p:pic>
        <p:nvPicPr>
          <p:cNvPr id="10" name="Picture 9" descr="0408.jpg"/>
          <p:cNvPicPr>
            <a:picLocks noChangeAspect="1"/>
          </p:cNvPicPr>
          <p:nvPr/>
        </p:nvPicPr>
        <p:blipFill>
          <a:blip r:embed="rId3" cstate="print"/>
          <a:stretch>
            <a:fillRect/>
          </a:stretch>
        </p:blipFill>
        <p:spPr>
          <a:xfrm>
            <a:off x="6477000" y="3581400"/>
            <a:ext cx="1225296" cy="1225296"/>
          </a:xfrm>
          <a:prstGeom prst="rect">
            <a:avLst/>
          </a:prstGeom>
        </p:spPr>
      </p:pic>
      <p:sp>
        <p:nvSpPr>
          <p:cNvPr id="11" name="Isosceles Triangle 10"/>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Incorrect “Proof” by Mathematical Induction</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Example</a:t>
            </a:r>
            <a:r>
              <a:rPr lang="en-US" dirty="0" smtClean="0"/>
              <a:t>: Let </a:t>
            </a:r>
            <a:r>
              <a:rPr lang="en-US" i="1" dirty="0" smtClean="0"/>
              <a:t>P</a:t>
            </a:r>
            <a:r>
              <a:rPr lang="en-US" dirty="0" smtClean="0"/>
              <a:t>(</a:t>
            </a:r>
            <a:r>
              <a:rPr lang="en-US" i="1" dirty="0" smtClean="0"/>
              <a:t>n</a:t>
            </a:r>
            <a:r>
              <a:rPr lang="en-US" dirty="0" smtClean="0"/>
              <a:t>) be the statement that every set of </a:t>
            </a:r>
            <a:r>
              <a:rPr lang="en-US" i="1" dirty="0" smtClean="0"/>
              <a:t>n</a:t>
            </a:r>
            <a:r>
              <a:rPr lang="en-US" dirty="0" smtClean="0"/>
              <a:t> lines in the plane, no two of which are parallel, meet in a common point. Here is a “proof” that </a:t>
            </a:r>
            <a:r>
              <a:rPr lang="en-US" i="1" dirty="0" smtClean="0"/>
              <a:t>P</a:t>
            </a:r>
            <a:r>
              <a:rPr lang="en-US" dirty="0" smtClean="0"/>
              <a:t>(</a:t>
            </a:r>
            <a:r>
              <a:rPr lang="en-US" i="1" dirty="0" smtClean="0"/>
              <a:t>n</a:t>
            </a:r>
            <a:r>
              <a:rPr lang="en-US" dirty="0" smtClean="0"/>
              <a:t>) is true for all positive integers </a:t>
            </a:r>
            <a:r>
              <a:rPr lang="en-US" i="1" dirty="0" smtClean="0"/>
              <a:t>n</a:t>
            </a:r>
            <a:r>
              <a:rPr lang="en-US" dirty="0" smtClean="0"/>
              <a:t> </a:t>
            </a:r>
            <a:r>
              <a:rPr lang="en-US" dirty="0" smtClean="0">
                <a:latin typeface="Cambria Math"/>
                <a:ea typeface="Cambria Math"/>
              </a:rPr>
              <a:t>≥ 2.  </a:t>
            </a:r>
            <a:endParaRPr lang="en-US" dirty="0" smtClean="0">
              <a:ea typeface="Cambria Math"/>
            </a:endParaRPr>
          </a:p>
          <a:p>
            <a:pPr lvl="1"/>
            <a:r>
              <a:rPr lang="en-US" dirty="0" smtClean="0">
                <a:ea typeface="Cambria Math"/>
              </a:rPr>
              <a:t>BASIS STEP: The statement </a:t>
            </a:r>
            <a:r>
              <a:rPr lang="en-US" i="1" dirty="0" smtClean="0">
                <a:ea typeface="Cambria Math"/>
              </a:rPr>
              <a:t>P</a:t>
            </a:r>
            <a:r>
              <a:rPr lang="en-US" dirty="0" smtClean="0">
                <a:ea typeface="Cambria Math"/>
              </a:rPr>
              <a:t>(</a:t>
            </a:r>
            <a:r>
              <a:rPr lang="en-US" dirty="0" smtClean="0">
                <a:latin typeface="Cambria Math" pitchFamily="18" charset="0"/>
                <a:ea typeface="Cambria Math" pitchFamily="18" charset="0"/>
              </a:rPr>
              <a:t>2</a:t>
            </a:r>
            <a:r>
              <a:rPr lang="en-US" dirty="0" smtClean="0">
                <a:ea typeface="Cambria Math"/>
              </a:rPr>
              <a:t>) is true because any two lines in the plane that are not parallel meet in a common point.</a:t>
            </a:r>
          </a:p>
          <a:p>
            <a:pPr lvl="1"/>
            <a:r>
              <a:rPr lang="en-US" dirty="0" smtClean="0">
                <a:ea typeface="Cambria Math"/>
              </a:rPr>
              <a:t>INDUCTIVE STEP: The inductive hypothesis is the statement that </a:t>
            </a:r>
            <a:r>
              <a:rPr lang="en-US" i="1" dirty="0" smtClean="0">
                <a:ea typeface="Cambria Math"/>
              </a:rPr>
              <a:t>P</a:t>
            </a:r>
            <a:r>
              <a:rPr lang="en-US" dirty="0" smtClean="0">
                <a:ea typeface="Cambria Math"/>
              </a:rPr>
              <a:t>(</a:t>
            </a:r>
            <a:r>
              <a:rPr lang="en-US" i="1" dirty="0" smtClean="0">
                <a:ea typeface="Cambria Math"/>
              </a:rPr>
              <a:t>k</a:t>
            </a:r>
            <a:r>
              <a:rPr lang="en-US" dirty="0" smtClean="0">
                <a:ea typeface="Cambria Math"/>
              </a:rPr>
              <a:t>) is true for the positive integer </a:t>
            </a:r>
            <a:r>
              <a:rPr lang="en-US" i="1" dirty="0" smtClean="0">
                <a:ea typeface="Cambria Math"/>
              </a:rPr>
              <a:t> k</a:t>
            </a:r>
            <a:r>
              <a:rPr lang="en-US" dirty="0" smtClean="0">
                <a:ea typeface="Cambria Math"/>
              </a:rPr>
              <a:t> </a:t>
            </a:r>
            <a:r>
              <a:rPr lang="en-US" dirty="0" smtClean="0">
                <a:latin typeface="Cambria Math"/>
                <a:ea typeface="Cambria Math"/>
              </a:rPr>
              <a:t>≥ 2</a:t>
            </a:r>
            <a:r>
              <a:rPr lang="en-US" dirty="0" smtClean="0">
                <a:ea typeface="Cambria Math"/>
              </a:rPr>
              <a:t>, i.e., every set of </a:t>
            </a:r>
            <a:r>
              <a:rPr lang="en-US" i="1" dirty="0" smtClean="0">
                <a:ea typeface="Cambria Math"/>
              </a:rPr>
              <a:t>k</a:t>
            </a:r>
            <a:r>
              <a:rPr lang="en-US" dirty="0" smtClean="0">
                <a:ea typeface="Cambria Math"/>
              </a:rPr>
              <a:t> lines in the plane, no two of which are parallel, meet in a common point.</a:t>
            </a:r>
          </a:p>
          <a:p>
            <a:pPr lvl="1"/>
            <a:r>
              <a:rPr lang="en-US" dirty="0" smtClean="0">
                <a:ea typeface="Cambria Math"/>
              </a:rPr>
              <a:t>We must show that if </a:t>
            </a:r>
            <a:r>
              <a:rPr lang="en-US" i="1" dirty="0" smtClean="0">
                <a:ea typeface="Cambria Math"/>
              </a:rPr>
              <a:t>P</a:t>
            </a:r>
            <a:r>
              <a:rPr lang="en-US" dirty="0" smtClean="0">
                <a:ea typeface="Cambria Math"/>
              </a:rPr>
              <a:t>(</a:t>
            </a:r>
            <a:r>
              <a:rPr lang="en-US" i="1" dirty="0" smtClean="0">
                <a:ea typeface="Cambria Math"/>
              </a:rPr>
              <a:t>k</a:t>
            </a:r>
            <a:r>
              <a:rPr lang="en-US" dirty="0" smtClean="0">
                <a:ea typeface="Cambria Math"/>
              </a:rPr>
              <a:t>) holds, then </a:t>
            </a:r>
            <a:r>
              <a:rPr lang="en-US" i="1" dirty="0" smtClean="0">
                <a:ea typeface="Cambria Math"/>
              </a:rPr>
              <a:t>P</a:t>
            </a:r>
            <a:r>
              <a:rPr lang="en-US" dirty="0" smtClean="0">
                <a:ea typeface="Cambria Math"/>
              </a:rPr>
              <a:t>(</a:t>
            </a:r>
            <a:r>
              <a:rPr lang="en-US" i="1" dirty="0" smtClean="0">
                <a:ea typeface="Cambria Math"/>
              </a:rPr>
              <a:t>k</a:t>
            </a:r>
            <a:r>
              <a:rPr lang="en-US" dirty="0" smtClean="0">
                <a:ea typeface="Cambria Math"/>
              </a:rPr>
              <a:t> + </a:t>
            </a:r>
            <a:r>
              <a:rPr lang="en-US" dirty="0" smtClean="0">
                <a:latin typeface="Cambria Math" pitchFamily="18" charset="0"/>
                <a:ea typeface="Cambria Math" pitchFamily="18" charset="0"/>
              </a:rPr>
              <a:t>1</a:t>
            </a:r>
            <a:r>
              <a:rPr lang="en-US" dirty="0" smtClean="0">
                <a:ea typeface="Cambria Math"/>
              </a:rPr>
              <a:t>) holds, i.e.,  if every set of </a:t>
            </a:r>
            <a:r>
              <a:rPr lang="en-US" i="1" dirty="0" smtClean="0">
                <a:ea typeface="Cambria Math"/>
              </a:rPr>
              <a:t>k</a:t>
            </a:r>
            <a:r>
              <a:rPr lang="en-US" dirty="0" smtClean="0">
                <a:ea typeface="Cambria Math"/>
              </a:rPr>
              <a:t> lines in the plane, no two of which are parallel, </a:t>
            </a:r>
            <a:r>
              <a:rPr lang="en-US" i="1" dirty="0" smtClean="0">
                <a:ea typeface="Cambria Math"/>
              </a:rPr>
              <a:t>k</a:t>
            </a:r>
            <a:r>
              <a:rPr lang="en-US" dirty="0" smtClean="0">
                <a:ea typeface="Cambria Math"/>
              </a:rPr>
              <a:t> </a:t>
            </a:r>
            <a:r>
              <a:rPr lang="en-US" dirty="0" smtClean="0">
                <a:latin typeface="Cambria Math"/>
                <a:ea typeface="Cambria Math"/>
              </a:rPr>
              <a:t>≥ 2, </a:t>
            </a:r>
            <a:r>
              <a:rPr lang="en-US" dirty="0" smtClean="0">
                <a:ea typeface="Cambria Math"/>
              </a:rPr>
              <a:t>meet in a common point, then every set of k + </a:t>
            </a:r>
            <a:r>
              <a:rPr lang="en-US" dirty="0" smtClean="0">
                <a:latin typeface="Cambria Math" pitchFamily="18" charset="0"/>
                <a:ea typeface="Cambria Math" pitchFamily="18" charset="0"/>
              </a:rPr>
              <a:t>1</a:t>
            </a:r>
            <a:r>
              <a:rPr lang="en-US" dirty="0" smtClean="0">
                <a:ea typeface="Cambria Math"/>
              </a:rPr>
              <a:t> lines in the plane, no two of which are parallel, meet in a common point. </a:t>
            </a:r>
          </a:p>
          <a:p>
            <a:pPr lvl="1"/>
            <a:endParaRPr lang="en-US" dirty="0" smtClean="0">
              <a:ea typeface="Cambria Math"/>
            </a:endParaRPr>
          </a:p>
          <a:p>
            <a:pPr>
              <a:buNone/>
            </a:pPr>
            <a:endParaRPr lang="en-US" dirty="0"/>
          </a:p>
        </p:txBody>
      </p:sp>
      <p:sp>
        <p:nvSpPr>
          <p:cNvPr id="4" name="TextBox 3"/>
          <p:cNvSpPr txBox="1"/>
          <p:nvPr/>
        </p:nvSpPr>
        <p:spPr>
          <a:xfrm>
            <a:off x="6629400" y="6248400"/>
            <a:ext cx="1524000" cy="369332"/>
          </a:xfrm>
          <a:prstGeom prst="rect">
            <a:avLst/>
          </a:prstGeom>
          <a:noFill/>
        </p:spPr>
        <p:txBody>
          <a:bodyPr wrap="square" rtlCol="0">
            <a:spAutoFit/>
          </a:bodyPr>
          <a:lstStyle/>
          <a:p>
            <a:r>
              <a:rPr lang="en-US" i="1" dirty="0" smtClean="0"/>
              <a:t>continued</a:t>
            </a:r>
            <a:r>
              <a:rPr lang="en-US" dirty="0" smtClean="0"/>
              <a:t> </a:t>
            </a:r>
            <a:r>
              <a:rPr lang="en-US" dirty="0" smtClean="0">
                <a:latin typeface="Cambria Math"/>
                <a:ea typeface="Cambria Math"/>
              </a:rPr>
              <a:t>→</a:t>
            </a:r>
            <a:r>
              <a:rPr lang="en-US" dirty="0" smtClean="0"/>
              <a:t> </a:t>
            </a:r>
            <a:endParaRPr lang="en-US" dirty="0"/>
          </a:p>
        </p:txBody>
      </p:sp>
    </p:spTree>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Incorrect “Proof” by Mathematical Induction</a:t>
            </a:r>
            <a:endParaRPr lang="en-US" dirty="0"/>
          </a:p>
        </p:txBody>
      </p:sp>
      <p:sp>
        <p:nvSpPr>
          <p:cNvPr id="3" name="Content Placeholder 2"/>
          <p:cNvSpPr>
            <a:spLocks noGrp="1"/>
          </p:cNvSpPr>
          <p:nvPr>
            <p:ph idx="1"/>
          </p:nvPr>
        </p:nvSpPr>
        <p:spPr/>
        <p:txBody>
          <a:bodyPr>
            <a:normAutofit fontScale="70000" lnSpcReduction="20000"/>
          </a:bodyPr>
          <a:lstStyle/>
          <a:p>
            <a:pPr lvl="1"/>
            <a:endParaRPr lang="en-US" dirty="0" smtClean="0">
              <a:ea typeface="Cambria Math"/>
            </a:endParaRPr>
          </a:p>
          <a:p>
            <a:pPr lvl="1">
              <a:buNone/>
            </a:pPr>
            <a:endParaRPr lang="en-US" dirty="0" smtClean="0">
              <a:ea typeface="Cambria Math"/>
            </a:endParaRPr>
          </a:p>
          <a:p>
            <a:pPr lvl="1">
              <a:buNone/>
            </a:pPr>
            <a:endParaRPr lang="en-US" dirty="0" smtClean="0">
              <a:ea typeface="Cambria Math"/>
            </a:endParaRPr>
          </a:p>
          <a:p>
            <a:pPr lvl="1"/>
            <a:r>
              <a:rPr lang="en-US" dirty="0" smtClean="0">
                <a:ea typeface="Cambria Math"/>
              </a:rPr>
              <a:t>Consider a set  of </a:t>
            </a:r>
            <a:r>
              <a:rPr lang="en-US" i="1" dirty="0" smtClean="0">
                <a:ea typeface="Cambria Math"/>
              </a:rPr>
              <a:t>k</a:t>
            </a:r>
            <a:r>
              <a:rPr lang="en-US" dirty="0" smtClean="0">
                <a:ea typeface="Cambria Math"/>
              </a:rPr>
              <a:t> + </a:t>
            </a:r>
            <a:r>
              <a:rPr lang="en-US" dirty="0" smtClean="0">
                <a:latin typeface="Cambria Math" pitchFamily="18" charset="0"/>
                <a:ea typeface="Cambria Math" pitchFamily="18" charset="0"/>
              </a:rPr>
              <a:t>1</a:t>
            </a:r>
            <a:r>
              <a:rPr lang="en-US" dirty="0" smtClean="0">
                <a:ea typeface="Cambria Math"/>
              </a:rPr>
              <a:t> distinct lines in the plane, no two parallel. By the inductive hypothesis, the first </a:t>
            </a:r>
            <a:r>
              <a:rPr lang="en-US" i="1" dirty="0" smtClean="0">
                <a:ea typeface="Cambria Math"/>
              </a:rPr>
              <a:t>k</a:t>
            </a:r>
            <a:r>
              <a:rPr lang="en-US" dirty="0" smtClean="0">
                <a:ea typeface="Cambria Math"/>
              </a:rPr>
              <a:t> of these lines must meet in a common point </a:t>
            </a:r>
            <a:r>
              <a:rPr lang="en-US" i="1" dirty="0" smtClean="0">
                <a:ea typeface="Cambria Math"/>
              </a:rPr>
              <a:t>p</a:t>
            </a:r>
            <a:r>
              <a:rPr lang="en-US" baseline="-25000" dirty="0" smtClean="0">
                <a:latin typeface="Cambria Math" pitchFamily="18" charset="0"/>
                <a:ea typeface="Cambria Math" pitchFamily="18" charset="0"/>
              </a:rPr>
              <a:t>1</a:t>
            </a:r>
            <a:r>
              <a:rPr lang="en-US" dirty="0" smtClean="0">
                <a:ea typeface="Cambria Math"/>
              </a:rPr>
              <a:t>. By the inductive hypothesis, the last </a:t>
            </a:r>
            <a:r>
              <a:rPr lang="en-US" i="1" dirty="0" smtClean="0">
                <a:ea typeface="Cambria Math"/>
              </a:rPr>
              <a:t>k</a:t>
            </a:r>
            <a:r>
              <a:rPr lang="en-US" dirty="0" smtClean="0">
                <a:ea typeface="Cambria Math"/>
              </a:rPr>
              <a:t> of these lines meet in a common point </a:t>
            </a:r>
            <a:r>
              <a:rPr lang="en-US" i="1" dirty="0" smtClean="0">
                <a:ea typeface="Cambria Math"/>
              </a:rPr>
              <a:t>p</a:t>
            </a:r>
            <a:r>
              <a:rPr lang="en-US" baseline="-25000" dirty="0" smtClean="0">
                <a:latin typeface="Cambria Math" pitchFamily="18" charset="0"/>
                <a:ea typeface="Cambria Math" pitchFamily="18" charset="0"/>
              </a:rPr>
              <a:t>2</a:t>
            </a:r>
            <a:r>
              <a:rPr lang="en-US" dirty="0" smtClean="0">
                <a:ea typeface="Cambria Math"/>
              </a:rPr>
              <a:t>. </a:t>
            </a:r>
          </a:p>
          <a:p>
            <a:pPr lvl="1"/>
            <a:r>
              <a:rPr lang="en-US" dirty="0" smtClean="0">
                <a:ea typeface="Cambria Math"/>
              </a:rPr>
              <a:t>If </a:t>
            </a:r>
            <a:r>
              <a:rPr lang="en-US" i="1" dirty="0" smtClean="0">
                <a:ea typeface="Cambria Math"/>
              </a:rPr>
              <a:t>p</a:t>
            </a:r>
            <a:r>
              <a:rPr lang="en-US" baseline="-25000" dirty="0" smtClean="0">
                <a:latin typeface="Cambria Math" pitchFamily="18" charset="0"/>
                <a:ea typeface="Cambria Math" pitchFamily="18" charset="0"/>
              </a:rPr>
              <a:t>1</a:t>
            </a:r>
            <a:r>
              <a:rPr lang="en-US" dirty="0" smtClean="0">
                <a:ea typeface="Cambria Math"/>
              </a:rPr>
              <a:t>  and </a:t>
            </a:r>
            <a:r>
              <a:rPr lang="en-US" i="1" dirty="0" smtClean="0">
                <a:ea typeface="Cambria Math"/>
              </a:rPr>
              <a:t>p</a:t>
            </a:r>
            <a:r>
              <a:rPr lang="en-US" baseline="-25000" dirty="0" smtClean="0">
                <a:latin typeface="Cambria Math" pitchFamily="18" charset="0"/>
                <a:ea typeface="Cambria Math" pitchFamily="18" charset="0"/>
              </a:rPr>
              <a:t>2</a:t>
            </a:r>
            <a:r>
              <a:rPr lang="en-US" dirty="0" smtClean="0">
                <a:ea typeface="Cambria Math"/>
              </a:rPr>
              <a:t> are different points, all lines containing both of them must be the same line since two points determine a line. This contradicts the assumption that the lines are distinct. Hence, </a:t>
            </a:r>
            <a:r>
              <a:rPr lang="en-US" i="1" dirty="0" smtClean="0">
                <a:ea typeface="Cambria Math"/>
              </a:rPr>
              <a:t>p</a:t>
            </a:r>
            <a:r>
              <a:rPr lang="en-US" baseline="-25000" dirty="0" smtClean="0">
                <a:latin typeface="Cambria Math" pitchFamily="18" charset="0"/>
                <a:ea typeface="Cambria Math" pitchFamily="18" charset="0"/>
              </a:rPr>
              <a:t>1</a:t>
            </a:r>
            <a:r>
              <a:rPr lang="en-US" dirty="0" smtClean="0">
                <a:ea typeface="Cambria Math"/>
              </a:rPr>
              <a:t> = </a:t>
            </a:r>
            <a:r>
              <a:rPr lang="en-US" i="1" dirty="0" smtClean="0">
                <a:ea typeface="Cambria Math"/>
              </a:rPr>
              <a:t>p</a:t>
            </a:r>
            <a:r>
              <a:rPr lang="en-US" baseline="-25000" dirty="0" smtClean="0">
                <a:latin typeface="Cambria Math" pitchFamily="18" charset="0"/>
                <a:ea typeface="Cambria Math" pitchFamily="18" charset="0"/>
              </a:rPr>
              <a:t>2</a:t>
            </a:r>
            <a:r>
              <a:rPr lang="en-US" dirty="0" smtClean="0">
                <a:ea typeface="Cambria Math"/>
              </a:rPr>
              <a:t>   lies on all </a:t>
            </a:r>
            <a:r>
              <a:rPr lang="en-US" i="1" dirty="0" smtClean="0">
                <a:ea typeface="Cambria Math"/>
              </a:rPr>
              <a:t>k</a:t>
            </a:r>
            <a:r>
              <a:rPr lang="en-US" dirty="0" smtClean="0">
                <a:ea typeface="Cambria Math"/>
              </a:rPr>
              <a:t> + </a:t>
            </a:r>
            <a:r>
              <a:rPr lang="en-US" dirty="0" smtClean="0">
                <a:latin typeface="Cambria Math" pitchFamily="18" charset="0"/>
                <a:ea typeface="Cambria Math" pitchFamily="18" charset="0"/>
              </a:rPr>
              <a:t>1</a:t>
            </a:r>
            <a:r>
              <a:rPr lang="en-US" dirty="0" smtClean="0">
                <a:ea typeface="Cambria Math"/>
              </a:rPr>
              <a:t> distinct lines, and therefore </a:t>
            </a:r>
            <a:r>
              <a:rPr lang="en-US" i="1" dirty="0" smtClean="0">
                <a:ea typeface="Cambria Math"/>
              </a:rPr>
              <a:t>P</a:t>
            </a:r>
            <a:r>
              <a:rPr lang="en-US" dirty="0" smtClean="0">
                <a:ea typeface="Cambria Math"/>
              </a:rPr>
              <a:t>(</a:t>
            </a:r>
            <a:r>
              <a:rPr lang="en-US" i="1" dirty="0" smtClean="0">
                <a:ea typeface="Cambria Math"/>
              </a:rPr>
              <a:t>k</a:t>
            </a:r>
            <a:r>
              <a:rPr lang="en-US" dirty="0" smtClean="0">
                <a:ea typeface="Cambria Math"/>
              </a:rPr>
              <a:t> + </a:t>
            </a:r>
            <a:r>
              <a:rPr lang="en-US" dirty="0" smtClean="0">
                <a:latin typeface="Cambria Math" pitchFamily="18" charset="0"/>
                <a:ea typeface="Cambria Math" pitchFamily="18" charset="0"/>
              </a:rPr>
              <a:t>1</a:t>
            </a:r>
            <a:r>
              <a:rPr lang="en-US" dirty="0" smtClean="0">
                <a:ea typeface="Cambria Math"/>
              </a:rPr>
              <a:t>) holds. Assuming that  </a:t>
            </a:r>
            <a:r>
              <a:rPr lang="en-US" i="1" dirty="0" smtClean="0">
                <a:ea typeface="Cambria Math"/>
              </a:rPr>
              <a:t>k</a:t>
            </a:r>
            <a:r>
              <a:rPr lang="en-US" dirty="0" smtClean="0">
                <a:ea typeface="Cambria Math"/>
              </a:rPr>
              <a:t> </a:t>
            </a:r>
            <a:r>
              <a:rPr lang="en-US" dirty="0" smtClean="0">
                <a:latin typeface="Cambria Math"/>
                <a:ea typeface="Cambria Math"/>
              </a:rPr>
              <a:t>≥2, distinct lines meet in a common point, then every </a:t>
            </a:r>
            <a:r>
              <a:rPr lang="en-US" dirty="0" smtClean="0">
                <a:ea typeface="Cambria Math"/>
              </a:rPr>
              <a:t>  </a:t>
            </a:r>
            <a:r>
              <a:rPr lang="en-US" i="1" dirty="0" smtClean="0">
                <a:ea typeface="Cambria Math"/>
              </a:rPr>
              <a:t>k</a:t>
            </a:r>
            <a:r>
              <a:rPr lang="en-US" dirty="0" smtClean="0">
                <a:ea typeface="Cambria Math"/>
              </a:rPr>
              <a:t> + </a:t>
            </a:r>
            <a:r>
              <a:rPr lang="en-US" dirty="0" smtClean="0">
                <a:latin typeface="Cambria Math" pitchFamily="18" charset="0"/>
                <a:ea typeface="Cambria Math" pitchFamily="18" charset="0"/>
              </a:rPr>
              <a:t>1</a:t>
            </a:r>
            <a:r>
              <a:rPr lang="en-US" dirty="0" smtClean="0">
                <a:latin typeface="Cambria Math"/>
                <a:ea typeface="Cambria Math"/>
              </a:rPr>
              <a:t> lines meet in a common point.</a:t>
            </a:r>
          </a:p>
          <a:p>
            <a:pPr lvl="1"/>
            <a:r>
              <a:rPr lang="en-US" dirty="0" smtClean="0">
                <a:latin typeface="Cambria Math"/>
                <a:ea typeface="Cambria Math"/>
              </a:rPr>
              <a:t>There must be an error in this proof  since the conclusion is absurd. But where is the error?</a:t>
            </a:r>
          </a:p>
          <a:p>
            <a:pPr lvl="2"/>
            <a:r>
              <a:rPr lang="en-US" b="1" dirty="0" smtClean="0">
                <a:ea typeface="Cambria Math"/>
              </a:rPr>
              <a:t>Answer</a:t>
            </a:r>
            <a:r>
              <a:rPr lang="en-US" dirty="0" smtClean="0">
                <a:ea typeface="Cambria Math"/>
              </a:rPr>
              <a:t>: </a:t>
            </a:r>
            <a:r>
              <a:rPr lang="en-US" i="1" dirty="0" smtClean="0">
                <a:ea typeface="Cambria Math"/>
              </a:rPr>
              <a:t>P</a:t>
            </a:r>
            <a:r>
              <a:rPr lang="en-US" dirty="0" smtClean="0">
                <a:ea typeface="Cambria Math"/>
              </a:rPr>
              <a:t>(</a:t>
            </a:r>
            <a:r>
              <a:rPr lang="en-US" i="1" dirty="0" smtClean="0">
                <a:ea typeface="Cambria Math"/>
              </a:rPr>
              <a:t>k</a:t>
            </a:r>
            <a:r>
              <a:rPr lang="en-US" dirty="0" smtClean="0">
                <a:ea typeface="Cambria Math"/>
              </a:rPr>
              <a:t>)</a:t>
            </a:r>
            <a:r>
              <a:rPr lang="en-US" dirty="0" smtClean="0">
                <a:latin typeface="Cambria Math"/>
                <a:ea typeface="Cambria Math"/>
              </a:rPr>
              <a:t>→</a:t>
            </a:r>
            <a:r>
              <a:rPr lang="en-US" i="1" dirty="0" smtClean="0">
                <a:ea typeface="Cambria Math"/>
              </a:rPr>
              <a:t> P</a:t>
            </a:r>
            <a:r>
              <a:rPr lang="en-US" dirty="0" smtClean="0">
                <a:ea typeface="Cambria Math"/>
              </a:rPr>
              <a:t>(</a:t>
            </a:r>
            <a:r>
              <a:rPr lang="en-US" i="1" dirty="0" smtClean="0">
                <a:ea typeface="Cambria Math"/>
              </a:rPr>
              <a:t>k</a:t>
            </a:r>
            <a:r>
              <a:rPr lang="en-US" dirty="0" smtClean="0">
                <a:ea typeface="Cambria Math"/>
              </a:rPr>
              <a:t> + </a:t>
            </a:r>
            <a:r>
              <a:rPr lang="en-US" dirty="0" smtClean="0">
                <a:latin typeface="Cambria Math" pitchFamily="18" charset="0"/>
                <a:ea typeface="Cambria Math" pitchFamily="18" charset="0"/>
              </a:rPr>
              <a:t>1</a:t>
            </a:r>
            <a:r>
              <a:rPr lang="en-US" dirty="0" smtClean="0">
                <a:ea typeface="Cambria Math"/>
              </a:rPr>
              <a:t>) only holds for  </a:t>
            </a:r>
            <a:r>
              <a:rPr lang="en-US" i="1" dirty="0" smtClean="0">
                <a:ea typeface="Cambria Math"/>
              </a:rPr>
              <a:t>k</a:t>
            </a:r>
            <a:r>
              <a:rPr lang="en-US" dirty="0" smtClean="0">
                <a:ea typeface="Cambria Math"/>
              </a:rPr>
              <a:t> </a:t>
            </a:r>
            <a:r>
              <a:rPr lang="en-US" dirty="0" smtClean="0">
                <a:latin typeface="Cambria Math"/>
                <a:ea typeface="Cambria Math"/>
              </a:rPr>
              <a:t>≥3. </a:t>
            </a:r>
            <a:r>
              <a:rPr lang="en-US" dirty="0" smtClean="0">
                <a:ea typeface="Cambria Math"/>
              </a:rPr>
              <a:t>It is not the case that </a:t>
            </a:r>
            <a:r>
              <a:rPr lang="en-US" i="1" dirty="0" smtClean="0">
                <a:ea typeface="Cambria Math"/>
              </a:rPr>
              <a:t>P</a:t>
            </a:r>
            <a:r>
              <a:rPr lang="en-US" dirty="0" smtClean="0">
                <a:ea typeface="Cambria Math"/>
              </a:rPr>
              <a:t>(</a:t>
            </a:r>
            <a:r>
              <a:rPr lang="en-US" dirty="0" smtClean="0">
                <a:latin typeface="Cambria Math" pitchFamily="18" charset="0"/>
                <a:ea typeface="Cambria Math" pitchFamily="18" charset="0"/>
              </a:rPr>
              <a:t>2</a:t>
            </a:r>
            <a:r>
              <a:rPr lang="en-US" dirty="0" smtClean="0">
                <a:ea typeface="Cambria Math"/>
              </a:rPr>
              <a:t>) implies </a:t>
            </a:r>
            <a:r>
              <a:rPr lang="en-US" i="1" dirty="0" smtClean="0">
                <a:ea typeface="Cambria Math"/>
              </a:rPr>
              <a:t>P</a:t>
            </a:r>
            <a:r>
              <a:rPr lang="en-US" dirty="0" smtClean="0">
                <a:ea typeface="Cambria Math"/>
              </a:rPr>
              <a:t>(</a:t>
            </a:r>
            <a:r>
              <a:rPr lang="en-US" dirty="0" smtClean="0">
                <a:latin typeface="Cambria Math" pitchFamily="18" charset="0"/>
                <a:ea typeface="Cambria Math" pitchFamily="18" charset="0"/>
              </a:rPr>
              <a:t>3</a:t>
            </a:r>
            <a:r>
              <a:rPr lang="en-US" dirty="0" smtClean="0">
                <a:ea typeface="Cambria Math"/>
              </a:rPr>
              <a:t>). The first two lines must meet in a common point </a:t>
            </a:r>
            <a:r>
              <a:rPr lang="en-US" i="1" dirty="0" smtClean="0">
                <a:ea typeface="Cambria Math"/>
              </a:rPr>
              <a:t>p</a:t>
            </a:r>
            <a:r>
              <a:rPr lang="en-US" baseline="-25000" dirty="0" smtClean="0">
                <a:latin typeface="Cambria Math" pitchFamily="18" charset="0"/>
                <a:ea typeface="Cambria Math" pitchFamily="18" charset="0"/>
              </a:rPr>
              <a:t>1</a:t>
            </a:r>
            <a:r>
              <a:rPr lang="en-US" dirty="0" smtClean="0">
                <a:ea typeface="Cambria Math"/>
              </a:rPr>
              <a:t> and the second two must meet in a common point </a:t>
            </a:r>
            <a:r>
              <a:rPr lang="en-US" i="1" dirty="0" smtClean="0">
                <a:ea typeface="Cambria Math"/>
              </a:rPr>
              <a:t>p</a:t>
            </a:r>
            <a:r>
              <a:rPr lang="en-US" baseline="-25000" dirty="0" smtClean="0">
                <a:latin typeface="Cambria Math" pitchFamily="18" charset="0"/>
                <a:ea typeface="Cambria Math" pitchFamily="18" charset="0"/>
              </a:rPr>
              <a:t>2</a:t>
            </a:r>
            <a:r>
              <a:rPr lang="en-US" dirty="0" smtClean="0">
                <a:ea typeface="Cambria Math"/>
              </a:rPr>
              <a:t>. They do not have to be the same point since only the second line is common to both sets of lines.</a:t>
            </a:r>
          </a:p>
          <a:p>
            <a:pPr lvl="1">
              <a:buNone/>
            </a:pPr>
            <a:endParaRPr lang="en-US" dirty="0"/>
          </a:p>
        </p:txBody>
      </p:sp>
      <p:sp>
        <p:nvSpPr>
          <p:cNvPr id="6" name="TextBox 5"/>
          <p:cNvSpPr txBox="1"/>
          <p:nvPr/>
        </p:nvSpPr>
        <p:spPr>
          <a:xfrm>
            <a:off x="1219200" y="1981200"/>
            <a:ext cx="6629400" cy="646331"/>
          </a:xfrm>
          <a:prstGeom prst="rect">
            <a:avLst/>
          </a:prstGeom>
          <a:noFill/>
          <a:ln>
            <a:solidFill>
              <a:schemeClr val="accent1"/>
            </a:solidFill>
          </a:ln>
        </p:spPr>
        <p:txBody>
          <a:bodyPr wrap="square" rtlCol="0">
            <a:spAutoFit/>
          </a:bodyPr>
          <a:lstStyle/>
          <a:p>
            <a:r>
              <a:rPr lang="en-US" b="1" dirty="0" smtClean="0"/>
              <a:t>Inductive Hypothesis</a:t>
            </a:r>
            <a:r>
              <a:rPr lang="en-US" dirty="0" smtClean="0"/>
              <a:t>: Every </a:t>
            </a:r>
            <a:r>
              <a:rPr lang="en-US" dirty="0" smtClean="0">
                <a:ea typeface="Cambria Math" pitchFamily="18" charset="0"/>
              </a:rPr>
              <a:t>set of </a:t>
            </a:r>
            <a:r>
              <a:rPr lang="en-US" i="1" dirty="0" smtClean="0">
                <a:ea typeface="Cambria Math" pitchFamily="18" charset="0"/>
              </a:rPr>
              <a:t>k</a:t>
            </a:r>
            <a:r>
              <a:rPr lang="en-US" dirty="0" smtClean="0">
                <a:ea typeface="Cambria Math" pitchFamily="18" charset="0"/>
              </a:rPr>
              <a:t> lines in the plane, where   </a:t>
            </a:r>
            <a:r>
              <a:rPr lang="en-US" i="1" dirty="0" smtClean="0">
                <a:ea typeface="Cambria Math"/>
              </a:rPr>
              <a:t> k</a:t>
            </a:r>
            <a:r>
              <a:rPr lang="en-US" dirty="0" smtClean="0">
                <a:ea typeface="Cambria Math"/>
              </a:rPr>
              <a:t> </a:t>
            </a:r>
            <a:r>
              <a:rPr lang="en-US" dirty="0" smtClean="0">
                <a:latin typeface="Cambria Math"/>
                <a:ea typeface="Cambria Math"/>
              </a:rPr>
              <a:t>≥ 2,</a:t>
            </a:r>
            <a:r>
              <a:rPr lang="en-US" dirty="0" smtClean="0">
                <a:ea typeface="Cambria Math" pitchFamily="18" charset="0"/>
              </a:rPr>
              <a:t> no two of which are parallel, meet in a common point.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                      </a:t>
            </a:r>
            <a:r>
              <a:rPr lang="en-US" sz="4000" dirty="0" smtClean="0"/>
              <a:t>Guidelines:</a:t>
            </a:r>
            <a:br>
              <a:rPr lang="en-US" sz="4000" dirty="0" smtClean="0"/>
            </a:br>
            <a:r>
              <a:rPr lang="en-US" sz="4000" dirty="0" smtClean="0"/>
              <a:t>     Mathematical Induction Proofs</a:t>
            </a:r>
            <a:endParaRPr lang="en-US" sz="4000" dirty="0"/>
          </a:p>
        </p:txBody>
      </p:sp>
      <p:pic>
        <p:nvPicPr>
          <p:cNvPr id="4" name="Content Placeholder 3" descr="Rosen_page_329_tempate_for_proofs.jpg"/>
          <p:cNvPicPr>
            <a:picLocks noGrp="1" noChangeAspect="1"/>
          </p:cNvPicPr>
          <p:nvPr>
            <p:ph idx="1"/>
          </p:nvPr>
        </p:nvPicPr>
        <p:blipFill>
          <a:blip r:embed="rId2" cstate="print"/>
          <a:stretch>
            <a:fillRect/>
          </a:stretch>
        </p:blipFill>
        <p:spPr>
          <a:xfrm>
            <a:off x="1084784" y="2057400"/>
            <a:ext cx="7373416" cy="4382082"/>
          </a:xfrm>
        </p:spPr>
      </p:pic>
    </p:spTree>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Strong Induction and Well-Ordering</a:t>
            </a:r>
            <a:endParaRPr lang="en-US" dirty="0"/>
          </a:p>
        </p:txBody>
      </p:sp>
      <p:sp>
        <p:nvSpPr>
          <p:cNvPr id="3" name="Subtitle 2"/>
          <p:cNvSpPr>
            <a:spLocks noGrp="1"/>
          </p:cNvSpPr>
          <p:nvPr>
            <p:ph type="subTitle" idx="1"/>
          </p:nvPr>
        </p:nvSpPr>
        <p:spPr/>
        <p:txBody>
          <a:bodyPr/>
          <a:lstStyle/>
          <a:p>
            <a:r>
              <a:rPr lang="en-US" smtClean="0"/>
              <a:t>Section 5.2</a:t>
            </a:r>
            <a:endParaRPr lang="en-US" dirty="0"/>
          </a:p>
        </p:txBody>
      </p:sp>
    </p:spTree>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Strong Induction</a:t>
            </a:r>
          </a:p>
          <a:p>
            <a:r>
              <a:rPr lang="en-US" dirty="0" smtClean="0"/>
              <a:t>Example Proofs using Strong Induction</a:t>
            </a:r>
          </a:p>
          <a:p>
            <a:r>
              <a:rPr lang="en-US" dirty="0" smtClean="0"/>
              <a:t>Using Strong Induction in Computational Geometry (</a:t>
            </a:r>
            <a:r>
              <a:rPr lang="en-US" i="1" dirty="0" smtClean="0"/>
              <a:t>not yet included in overheads</a:t>
            </a:r>
            <a:r>
              <a:rPr lang="en-US" dirty="0" smtClean="0"/>
              <a:t>)</a:t>
            </a:r>
          </a:p>
          <a:p>
            <a:r>
              <a:rPr lang="en-US" dirty="0" smtClean="0"/>
              <a:t>Well-Ordering Property</a:t>
            </a:r>
          </a:p>
          <a:p>
            <a:pPr>
              <a:buNone/>
            </a:pPr>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Induction</a:t>
            </a:r>
            <a:endParaRPr lang="en-US" dirty="0"/>
          </a:p>
        </p:txBody>
      </p:sp>
      <p:sp>
        <p:nvSpPr>
          <p:cNvPr id="3" name="Content Placeholder 2"/>
          <p:cNvSpPr>
            <a:spLocks noGrp="1"/>
          </p:cNvSpPr>
          <p:nvPr>
            <p:ph idx="1"/>
          </p:nvPr>
        </p:nvSpPr>
        <p:spPr/>
        <p:txBody>
          <a:bodyPr>
            <a:normAutofit/>
          </a:bodyPr>
          <a:lstStyle/>
          <a:p>
            <a:r>
              <a:rPr lang="en-US" i="1" dirty="0" smtClean="0"/>
              <a:t>Strong Induction</a:t>
            </a:r>
            <a:r>
              <a:rPr lang="en-US" dirty="0" smtClean="0"/>
              <a:t>: To prove that </a:t>
            </a:r>
            <a:r>
              <a:rPr lang="en-US" i="1" dirty="0" smtClean="0"/>
              <a:t>P</a:t>
            </a:r>
            <a:r>
              <a:rPr lang="en-US" dirty="0" smtClean="0"/>
              <a:t>(</a:t>
            </a:r>
            <a:r>
              <a:rPr lang="en-US" i="1" dirty="0" smtClean="0"/>
              <a:t>n</a:t>
            </a:r>
            <a:r>
              <a:rPr lang="en-US" dirty="0" smtClean="0"/>
              <a:t>) is true for all positive integers </a:t>
            </a:r>
            <a:r>
              <a:rPr lang="en-US" i="1" dirty="0" smtClean="0"/>
              <a:t>n</a:t>
            </a:r>
            <a:r>
              <a:rPr lang="en-US" dirty="0" smtClean="0"/>
              <a:t>, where </a:t>
            </a:r>
            <a:r>
              <a:rPr lang="en-US" i="1" dirty="0" smtClean="0"/>
              <a:t>P</a:t>
            </a:r>
            <a:r>
              <a:rPr lang="en-US" dirty="0" smtClean="0"/>
              <a:t>(</a:t>
            </a:r>
            <a:r>
              <a:rPr lang="en-US" i="1" dirty="0" smtClean="0"/>
              <a:t>n</a:t>
            </a:r>
            <a:r>
              <a:rPr lang="en-US" dirty="0" smtClean="0"/>
              <a:t>) is a propositional function, complete two steps:</a:t>
            </a:r>
          </a:p>
          <a:p>
            <a:pPr lvl="1"/>
            <a:r>
              <a:rPr lang="en-US" i="1" dirty="0" smtClean="0"/>
              <a:t>Basis Step</a:t>
            </a:r>
            <a:r>
              <a:rPr lang="en-US" dirty="0" smtClean="0"/>
              <a:t>: Verify that the proposition </a:t>
            </a:r>
            <a:r>
              <a:rPr lang="en-US" i="1" dirty="0" smtClean="0"/>
              <a:t>P</a:t>
            </a:r>
            <a:r>
              <a:rPr lang="en-US" dirty="0" smtClean="0"/>
              <a:t>(</a:t>
            </a:r>
            <a:r>
              <a:rPr lang="en-US" dirty="0" smtClean="0">
                <a:latin typeface="Cambria Math" pitchFamily="18" charset="0"/>
                <a:ea typeface="Cambria Math" pitchFamily="18" charset="0"/>
              </a:rPr>
              <a:t>1</a:t>
            </a:r>
            <a:r>
              <a:rPr lang="en-US" dirty="0" smtClean="0"/>
              <a:t>) is true.</a:t>
            </a:r>
          </a:p>
          <a:p>
            <a:pPr lvl="1"/>
            <a:r>
              <a:rPr lang="en-US" i="1" dirty="0" smtClean="0"/>
              <a:t>Inductive Step</a:t>
            </a:r>
            <a:r>
              <a:rPr lang="en-US" dirty="0" smtClean="0"/>
              <a:t>: Show the conditional statement                [</a:t>
            </a:r>
            <a:r>
              <a:rPr lang="en-US" i="1" dirty="0" smtClean="0"/>
              <a:t>P</a:t>
            </a:r>
            <a:r>
              <a:rPr lang="en-US" dirty="0" smtClean="0"/>
              <a:t>(</a:t>
            </a:r>
            <a:r>
              <a:rPr lang="en-US" dirty="0" smtClean="0">
                <a:latin typeface="Cambria Math" pitchFamily="18" charset="0"/>
                <a:ea typeface="Cambria Math" pitchFamily="18" charset="0"/>
              </a:rPr>
              <a:t>1</a:t>
            </a:r>
            <a:r>
              <a:rPr lang="en-US" dirty="0" smtClean="0"/>
              <a:t>)</a:t>
            </a:r>
            <a:r>
              <a:rPr lang="en-US" i="1" dirty="0" smtClean="0"/>
              <a:t> </a:t>
            </a:r>
            <a:r>
              <a:rPr lang="en-US" dirty="0" smtClean="0">
                <a:latin typeface="Cambria Math"/>
                <a:ea typeface="Cambria Math"/>
              </a:rPr>
              <a:t>∧</a:t>
            </a:r>
            <a:r>
              <a:rPr lang="en-US" dirty="0" smtClean="0"/>
              <a:t> </a:t>
            </a:r>
            <a:r>
              <a:rPr lang="en-US" i="1" dirty="0" smtClean="0"/>
              <a:t>P</a:t>
            </a:r>
            <a:r>
              <a:rPr lang="en-US" dirty="0" smtClean="0"/>
              <a:t>(</a:t>
            </a:r>
            <a:r>
              <a:rPr lang="en-US" dirty="0" smtClean="0">
                <a:latin typeface="Cambria Math" pitchFamily="18" charset="0"/>
                <a:ea typeface="Cambria Math" pitchFamily="18" charset="0"/>
              </a:rPr>
              <a:t>2</a:t>
            </a:r>
            <a:r>
              <a:rPr lang="en-US" dirty="0" smtClean="0"/>
              <a:t>)</a:t>
            </a:r>
            <a:r>
              <a:rPr lang="en-US" i="1" dirty="0" smtClean="0"/>
              <a:t> </a:t>
            </a:r>
            <a:r>
              <a:rPr lang="en-US" dirty="0" smtClean="0">
                <a:latin typeface="Cambria Math"/>
                <a:ea typeface="Cambria Math"/>
              </a:rPr>
              <a:t>∧∙∙∙</a:t>
            </a:r>
            <a:r>
              <a:rPr lang="en-US" dirty="0" smtClean="0"/>
              <a:t> </a:t>
            </a:r>
            <a:r>
              <a:rPr lang="en-US" dirty="0" smtClean="0">
                <a:latin typeface="Cambria Math"/>
                <a:ea typeface="Cambria Math"/>
              </a:rPr>
              <a:t>∧</a:t>
            </a:r>
            <a:r>
              <a:rPr lang="en-US" i="1" dirty="0" smtClean="0"/>
              <a:t> P</a:t>
            </a:r>
            <a:r>
              <a:rPr lang="en-US" dirty="0" smtClean="0"/>
              <a:t>(</a:t>
            </a:r>
            <a:r>
              <a:rPr lang="en-US" i="1" dirty="0" smtClean="0"/>
              <a:t>k</a:t>
            </a:r>
            <a:r>
              <a:rPr lang="en-US" dirty="0" smtClean="0"/>
              <a:t>)]</a:t>
            </a:r>
            <a:r>
              <a:rPr lang="en-US" i="1" dirty="0" smtClean="0"/>
              <a:t> </a:t>
            </a:r>
            <a:r>
              <a:rPr lang="en-US" dirty="0" smtClean="0">
                <a:latin typeface="Cambria Math"/>
                <a:ea typeface="Cambria Math"/>
              </a:rPr>
              <a:t>→</a:t>
            </a:r>
            <a:r>
              <a:rPr lang="en-US" dirty="0" smtClean="0"/>
              <a:t> </a:t>
            </a:r>
            <a:r>
              <a:rPr lang="en-US" i="1" dirty="0" smtClean="0"/>
              <a:t>P</a:t>
            </a:r>
            <a:r>
              <a:rPr lang="en-US" dirty="0" smtClean="0"/>
              <a:t>(</a:t>
            </a:r>
            <a:r>
              <a:rPr lang="en-US" i="1" dirty="0" smtClean="0"/>
              <a:t>k + </a:t>
            </a:r>
            <a:r>
              <a:rPr lang="en-US" dirty="0" smtClean="0">
                <a:latin typeface="Cambria Math" pitchFamily="18" charset="0"/>
                <a:ea typeface="Cambria Math" pitchFamily="18" charset="0"/>
              </a:rPr>
              <a:t>1</a:t>
            </a:r>
            <a:r>
              <a:rPr lang="en-US" dirty="0" smtClean="0"/>
              <a:t>)</a:t>
            </a:r>
            <a:r>
              <a:rPr lang="en-US" i="1" dirty="0" smtClean="0"/>
              <a:t> </a:t>
            </a:r>
            <a:r>
              <a:rPr lang="en-US" dirty="0" smtClean="0"/>
              <a:t>holds for all positive integers </a:t>
            </a:r>
            <a:r>
              <a:rPr lang="en-US" i="1" dirty="0" smtClean="0"/>
              <a:t>k</a:t>
            </a:r>
            <a:r>
              <a:rPr lang="en-US" dirty="0" smtClean="0"/>
              <a:t>. </a:t>
            </a:r>
            <a:endParaRPr lang="en-US" dirty="0"/>
          </a:p>
        </p:txBody>
      </p:sp>
      <p:sp>
        <p:nvSpPr>
          <p:cNvPr id="4" name="TextBox 3"/>
          <p:cNvSpPr txBox="1"/>
          <p:nvPr/>
        </p:nvSpPr>
        <p:spPr>
          <a:xfrm>
            <a:off x="2362200" y="5257800"/>
            <a:ext cx="4114800" cy="923330"/>
          </a:xfrm>
          <a:prstGeom prst="rect">
            <a:avLst/>
          </a:prstGeom>
          <a:noFill/>
          <a:ln>
            <a:solidFill>
              <a:schemeClr val="accent1"/>
            </a:solidFill>
          </a:ln>
        </p:spPr>
        <p:txBody>
          <a:bodyPr wrap="square" rtlCol="0">
            <a:spAutoFit/>
          </a:bodyPr>
          <a:lstStyle/>
          <a:p>
            <a:r>
              <a:rPr lang="en-US" dirty="0" smtClean="0"/>
              <a:t>Strong Induction is sometimes called the </a:t>
            </a:r>
            <a:r>
              <a:rPr lang="en-US" i="1" dirty="0" smtClean="0"/>
              <a:t>second principle of mathematical induction </a:t>
            </a:r>
            <a:r>
              <a:rPr lang="en-US" dirty="0" smtClean="0"/>
              <a:t>or </a:t>
            </a:r>
            <a:r>
              <a:rPr lang="en-US" i="1" dirty="0" smtClean="0"/>
              <a:t>complete induction</a:t>
            </a:r>
            <a:r>
              <a:rPr lang="en-US" dirty="0" smtClean="0"/>
              <a:t>.</a:t>
            </a:r>
            <a:endParaRPr lang="en-US" dirty="0"/>
          </a:p>
        </p:txBody>
      </p:sp>
    </p:spTree>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Strong Induction and  </a:t>
            </a:r>
            <a:br>
              <a:rPr lang="en-US" dirty="0" smtClean="0"/>
            </a:br>
            <a:r>
              <a:rPr lang="en-US" dirty="0" smtClean="0"/>
              <a:t>the Infinite Ladder</a:t>
            </a:r>
            <a:endParaRPr lang="en-US" dirty="0"/>
          </a:p>
        </p:txBody>
      </p:sp>
      <p:pic>
        <p:nvPicPr>
          <p:cNvPr id="4" name="Content Placeholder 3" descr="0401.jpg"/>
          <p:cNvPicPr>
            <a:picLocks noGrp="1" noChangeAspect="1"/>
          </p:cNvPicPr>
          <p:nvPr>
            <p:ph idx="1"/>
          </p:nvPr>
        </p:nvPicPr>
        <p:blipFill>
          <a:blip r:embed="rId2" cstate="print"/>
          <a:stretch>
            <a:fillRect/>
          </a:stretch>
        </p:blipFill>
        <p:spPr>
          <a:xfrm>
            <a:off x="5638800" y="457200"/>
            <a:ext cx="3248025" cy="5827374"/>
          </a:xfrm>
        </p:spPr>
      </p:pic>
      <p:sp>
        <p:nvSpPr>
          <p:cNvPr id="5" name="TextBox 4"/>
          <p:cNvSpPr txBox="1"/>
          <p:nvPr/>
        </p:nvSpPr>
        <p:spPr>
          <a:xfrm>
            <a:off x="533400" y="1752600"/>
            <a:ext cx="6248400" cy="1477328"/>
          </a:xfrm>
          <a:prstGeom prst="rect">
            <a:avLst/>
          </a:prstGeom>
          <a:noFill/>
        </p:spPr>
        <p:txBody>
          <a:bodyPr wrap="square" rtlCol="0">
            <a:spAutoFit/>
          </a:bodyPr>
          <a:lstStyle/>
          <a:p>
            <a:r>
              <a:rPr lang="en-US" dirty="0" smtClean="0"/>
              <a:t>Strong induction tells us that we can reach all rungs if:</a:t>
            </a:r>
          </a:p>
          <a:p>
            <a:pPr marL="342900" indent="-342900">
              <a:buFont typeface="+mj-lt"/>
              <a:buAutoNum type="arabicPeriod"/>
            </a:pPr>
            <a:r>
              <a:rPr lang="en-US" dirty="0" smtClean="0"/>
              <a:t>We can reach the first rung of the ladder.</a:t>
            </a:r>
          </a:p>
          <a:p>
            <a:pPr marL="342900" indent="-342900">
              <a:buFont typeface="+mj-lt"/>
              <a:buAutoNum type="arabicPeriod"/>
            </a:pPr>
            <a:r>
              <a:rPr lang="en-US" dirty="0" smtClean="0"/>
              <a:t>For every integer </a:t>
            </a:r>
            <a:r>
              <a:rPr lang="en-US" i="1" dirty="0" smtClean="0"/>
              <a:t>k</a:t>
            </a:r>
            <a:r>
              <a:rPr lang="en-US" dirty="0" smtClean="0"/>
              <a:t>, if we can reach the first </a:t>
            </a:r>
            <a:r>
              <a:rPr lang="en-US" i="1" dirty="0" smtClean="0"/>
              <a:t>k</a:t>
            </a:r>
            <a:r>
              <a:rPr lang="en-US" dirty="0" smtClean="0"/>
              <a:t> rungs, then we can reach the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a:t>
            </a:r>
            <a:r>
              <a:rPr lang="en-US" dirty="0" err="1" smtClean="0"/>
              <a:t>st</a:t>
            </a:r>
            <a:r>
              <a:rPr lang="en-US" dirty="0" smtClean="0"/>
              <a:t> rung. </a:t>
            </a:r>
          </a:p>
          <a:p>
            <a:pPr marL="342900" indent="-342900">
              <a:buFont typeface="+mj-lt"/>
              <a:buAutoNum type="arabicPeriod"/>
            </a:pPr>
            <a:endParaRPr lang="en-US" dirty="0"/>
          </a:p>
        </p:txBody>
      </p:sp>
      <p:sp>
        <p:nvSpPr>
          <p:cNvPr id="6" name="TextBox 5"/>
          <p:cNvSpPr txBox="1"/>
          <p:nvPr/>
        </p:nvSpPr>
        <p:spPr>
          <a:xfrm>
            <a:off x="609600" y="3200400"/>
            <a:ext cx="5486400" cy="3416320"/>
          </a:xfrm>
          <a:prstGeom prst="rect">
            <a:avLst/>
          </a:prstGeom>
          <a:noFill/>
        </p:spPr>
        <p:txBody>
          <a:bodyPr wrap="square" rtlCol="0">
            <a:spAutoFit/>
          </a:bodyPr>
          <a:lstStyle/>
          <a:p>
            <a:r>
              <a:rPr lang="en-US" dirty="0" smtClean="0"/>
              <a:t>To conclude that we can reach every rung by strong induction:</a:t>
            </a:r>
          </a:p>
          <a:p>
            <a:pPr>
              <a:buFont typeface="Arial" pitchFamily="34" charset="0"/>
              <a:buChar char="•"/>
            </a:pPr>
            <a:r>
              <a:rPr lang="en-US" dirty="0" smtClean="0"/>
              <a:t> BASIS STEP:  </a:t>
            </a:r>
            <a:r>
              <a:rPr lang="en-US" i="1" dirty="0" smtClean="0"/>
              <a:t>P</a:t>
            </a:r>
            <a:r>
              <a:rPr lang="en-US" dirty="0" smtClean="0"/>
              <a:t>(</a:t>
            </a:r>
            <a:r>
              <a:rPr lang="en-US" dirty="0" smtClean="0">
                <a:latin typeface="Cambria Math" pitchFamily="18" charset="0"/>
                <a:ea typeface="Cambria Math" pitchFamily="18" charset="0"/>
              </a:rPr>
              <a:t>1</a:t>
            </a:r>
            <a:r>
              <a:rPr lang="en-US" dirty="0" smtClean="0"/>
              <a:t>) holds</a:t>
            </a:r>
          </a:p>
          <a:p>
            <a:pPr>
              <a:buFont typeface="Arial" pitchFamily="34" charset="0"/>
              <a:buChar char="•"/>
            </a:pPr>
            <a:r>
              <a:rPr lang="en-US" dirty="0" smtClean="0"/>
              <a:t> INDUCTIVE STEP:  Assume </a:t>
            </a:r>
            <a:r>
              <a:rPr lang="en-US" i="1" dirty="0" smtClean="0"/>
              <a:t>P</a:t>
            </a:r>
            <a:r>
              <a:rPr lang="en-US" dirty="0" smtClean="0"/>
              <a:t>(</a:t>
            </a:r>
            <a:r>
              <a:rPr lang="en-US" dirty="0" smtClean="0">
                <a:latin typeface="Cambria Math" pitchFamily="18" charset="0"/>
                <a:ea typeface="Cambria Math" pitchFamily="18" charset="0"/>
              </a:rPr>
              <a:t>1</a:t>
            </a:r>
            <a:r>
              <a:rPr lang="en-US" dirty="0" smtClean="0"/>
              <a:t>)</a:t>
            </a:r>
            <a:r>
              <a:rPr lang="en-US" i="1" dirty="0" smtClean="0"/>
              <a:t> </a:t>
            </a:r>
            <a:r>
              <a:rPr lang="en-US" dirty="0" smtClean="0">
                <a:latin typeface="Cambria Math"/>
                <a:ea typeface="Cambria Math"/>
              </a:rPr>
              <a:t>∧</a:t>
            </a:r>
            <a:r>
              <a:rPr lang="en-US" dirty="0" smtClean="0"/>
              <a:t> </a:t>
            </a:r>
            <a:r>
              <a:rPr lang="en-US" i="1" dirty="0" smtClean="0"/>
              <a:t>P</a:t>
            </a:r>
            <a:r>
              <a:rPr lang="en-US" dirty="0" smtClean="0"/>
              <a:t>(</a:t>
            </a:r>
            <a:r>
              <a:rPr lang="en-US" dirty="0" smtClean="0">
                <a:latin typeface="Cambria Math" pitchFamily="18" charset="0"/>
                <a:ea typeface="Cambria Math" pitchFamily="18" charset="0"/>
              </a:rPr>
              <a:t>2</a:t>
            </a:r>
            <a:r>
              <a:rPr lang="en-US" dirty="0" smtClean="0"/>
              <a:t>)</a:t>
            </a:r>
            <a:r>
              <a:rPr lang="en-US" i="1" dirty="0" smtClean="0"/>
              <a:t> </a:t>
            </a:r>
            <a:r>
              <a:rPr lang="en-US" dirty="0" smtClean="0">
                <a:latin typeface="Cambria Math"/>
                <a:ea typeface="Cambria Math"/>
              </a:rPr>
              <a:t>∧∙∙∙</a:t>
            </a:r>
            <a:r>
              <a:rPr lang="en-US" dirty="0" smtClean="0"/>
              <a:t> </a:t>
            </a:r>
            <a:r>
              <a:rPr lang="en-US" dirty="0" smtClean="0">
                <a:latin typeface="Cambria Math"/>
                <a:ea typeface="Cambria Math"/>
              </a:rPr>
              <a:t>∧</a:t>
            </a:r>
            <a:r>
              <a:rPr lang="en-US" i="1" dirty="0" smtClean="0"/>
              <a:t> P</a:t>
            </a:r>
            <a:r>
              <a:rPr lang="en-US" dirty="0" smtClean="0"/>
              <a:t>(</a:t>
            </a:r>
            <a:r>
              <a:rPr lang="en-US" i="1" dirty="0" smtClean="0"/>
              <a:t>k</a:t>
            </a:r>
            <a:r>
              <a:rPr lang="en-US" dirty="0" smtClean="0"/>
              <a:t>)</a:t>
            </a:r>
          </a:p>
          <a:p>
            <a:r>
              <a:rPr lang="en-US" dirty="0" smtClean="0"/>
              <a:t>   </a:t>
            </a:r>
            <a:r>
              <a:rPr lang="en-US" dirty="0" smtClean="0">
                <a:latin typeface="Cambria Math"/>
                <a:ea typeface="Cambria Math"/>
              </a:rPr>
              <a:t>holds for an arbitrary integer </a:t>
            </a:r>
            <a:r>
              <a:rPr lang="en-US" i="1" dirty="0" smtClean="0">
                <a:latin typeface="Cambria Math"/>
                <a:ea typeface="Cambria Math"/>
              </a:rPr>
              <a:t>k</a:t>
            </a:r>
            <a:r>
              <a:rPr lang="en-US" dirty="0" smtClean="0">
                <a:latin typeface="Cambria Math"/>
                <a:ea typeface="Cambria Math"/>
              </a:rPr>
              <a:t>, and show that  </a:t>
            </a:r>
          </a:p>
          <a:p>
            <a:r>
              <a:rPr lang="en-US" i="1" dirty="0" smtClean="0">
                <a:latin typeface="Cambria Math"/>
                <a:ea typeface="Cambria Math"/>
              </a:rPr>
              <a:t>    </a:t>
            </a:r>
            <a:r>
              <a:rPr lang="en-US" i="1" dirty="0" smtClean="0"/>
              <a:t>P</a:t>
            </a:r>
            <a:r>
              <a:rPr lang="en-US" dirty="0" smtClean="0"/>
              <a:t>(</a:t>
            </a:r>
            <a:r>
              <a:rPr lang="en-US" i="1" dirty="0" smtClean="0"/>
              <a:t>k + </a:t>
            </a:r>
            <a:r>
              <a:rPr lang="en-US" dirty="0" smtClean="0">
                <a:latin typeface="Cambria Math" pitchFamily="18" charset="0"/>
                <a:ea typeface="Cambria Math" pitchFamily="18" charset="0"/>
              </a:rPr>
              <a:t>1</a:t>
            </a:r>
            <a:r>
              <a:rPr lang="en-US" dirty="0" smtClean="0"/>
              <a:t>)</a:t>
            </a:r>
            <a:r>
              <a:rPr lang="en-US" i="1" dirty="0" smtClean="0"/>
              <a:t> </a:t>
            </a:r>
            <a:r>
              <a:rPr lang="en-US" dirty="0" smtClean="0"/>
              <a:t>must also hold</a:t>
            </a:r>
            <a:r>
              <a:rPr lang="en-US" i="1" dirty="0" smtClean="0"/>
              <a:t>.</a:t>
            </a:r>
          </a:p>
          <a:p>
            <a:r>
              <a:rPr lang="en-US" dirty="0" smtClean="0"/>
              <a:t>We  will have then shown by strong induction that for every positive integer </a:t>
            </a:r>
            <a:r>
              <a:rPr lang="en-US" i="1" dirty="0" smtClean="0"/>
              <a:t>n</a:t>
            </a:r>
            <a:r>
              <a:rPr lang="en-US" dirty="0" smtClean="0"/>
              <a:t>, </a:t>
            </a:r>
            <a:r>
              <a:rPr lang="en-US" i="1" dirty="0" smtClean="0"/>
              <a:t>P</a:t>
            </a:r>
            <a:r>
              <a:rPr lang="en-US" dirty="0" smtClean="0"/>
              <a:t>(</a:t>
            </a:r>
            <a:r>
              <a:rPr lang="en-US" i="1" dirty="0" smtClean="0"/>
              <a:t>n</a:t>
            </a:r>
            <a:r>
              <a:rPr lang="en-US" dirty="0" smtClean="0"/>
              <a:t>) holds, i.e., we can </a:t>
            </a:r>
          </a:p>
          <a:p>
            <a:r>
              <a:rPr lang="en-US" dirty="0" smtClean="0"/>
              <a:t>reach the </a:t>
            </a:r>
            <a:r>
              <a:rPr lang="en-US" i="1" dirty="0" smtClean="0"/>
              <a:t>n</a:t>
            </a:r>
            <a:r>
              <a:rPr lang="en-US" dirty="0" smtClean="0"/>
              <a:t>th rung of the ladder.</a:t>
            </a:r>
          </a:p>
          <a:p>
            <a:pPr>
              <a:buFont typeface="Arial" pitchFamily="34" charset="0"/>
              <a:buChar char="•"/>
            </a:pPr>
            <a:endParaRPr lang="en-US" i="1" dirty="0" smtClean="0"/>
          </a:p>
          <a:p>
            <a:pPr>
              <a:buFont typeface="Arial" pitchFamily="34" charset="0"/>
              <a:buChar char="•"/>
            </a:pPr>
            <a:endParaRPr lang="en-US" dirty="0" smtClean="0"/>
          </a:p>
          <a:p>
            <a:endParaRPr lang="en-US" dirty="0"/>
          </a:p>
        </p:txBody>
      </p:sp>
      <p:sp>
        <p:nvSpPr>
          <p:cNvPr id="8" name="Rectangle 7"/>
          <p:cNvSpPr/>
          <p:nvPr/>
        </p:nvSpPr>
        <p:spPr>
          <a:xfrm>
            <a:off x="6553200" y="990600"/>
            <a:ext cx="1371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using Strong Induction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a:t>
            </a:r>
            <a:r>
              <a:rPr lang="en-US" dirty="0" smtClean="0"/>
              <a:t>: Suppose we can reach the first and second rungs of an infinite ladder, and we know that if we can reach a rung, then we can reach two rungs higher. Prove that we can reach every rung.</a:t>
            </a:r>
          </a:p>
          <a:p>
            <a:pPr>
              <a:buNone/>
            </a:pPr>
            <a:r>
              <a:rPr lang="en-US" dirty="0" smtClean="0"/>
              <a:t>   (Try this with mathematical induction.)</a:t>
            </a:r>
          </a:p>
          <a:p>
            <a:pPr>
              <a:buNone/>
            </a:pPr>
            <a:r>
              <a:rPr lang="en-US" b="1" dirty="0" smtClean="0"/>
              <a:t>    Solution</a:t>
            </a:r>
            <a:r>
              <a:rPr lang="en-US" dirty="0" smtClean="0"/>
              <a:t>: Prove the result using strong induction.</a:t>
            </a:r>
          </a:p>
          <a:p>
            <a:pPr lvl="1"/>
            <a:r>
              <a:rPr lang="en-US" dirty="0" smtClean="0"/>
              <a:t>BASIS STEP: We can reach the first step.</a:t>
            </a:r>
          </a:p>
          <a:p>
            <a:pPr lvl="1"/>
            <a:r>
              <a:rPr lang="en-US" dirty="0" smtClean="0"/>
              <a:t>INDUCTIVE STEP:  The inductive hypothesis is that we can reach the first </a:t>
            </a:r>
            <a:r>
              <a:rPr lang="en-US" i="1" dirty="0" smtClean="0"/>
              <a:t>k</a:t>
            </a:r>
            <a:r>
              <a:rPr lang="en-US" dirty="0" smtClean="0"/>
              <a:t> rungs, for any </a:t>
            </a:r>
            <a:r>
              <a:rPr lang="en-US" i="1" dirty="0" smtClean="0"/>
              <a:t>k</a:t>
            </a:r>
            <a:r>
              <a:rPr lang="en-US" dirty="0" smtClean="0"/>
              <a:t> </a:t>
            </a:r>
            <a:r>
              <a:rPr lang="en-US" dirty="0" smtClean="0">
                <a:latin typeface="Cambria Math"/>
                <a:ea typeface="Cambria Math"/>
              </a:rPr>
              <a:t>≥ 2. We can reach the             (</a:t>
            </a:r>
            <a:r>
              <a:rPr lang="en-US" i="1" dirty="0" smtClean="0">
                <a:ea typeface="Cambria Math"/>
              </a:rPr>
              <a:t>k</a:t>
            </a:r>
            <a:r>
              <a:rPr lang="en-US" dirty="0" smtClean="0">
                <a:latin typeface="Cambria Math"/>
                <a:ea typeface="Cambria Math"/>
              </a:rPr>
              <a:t> + 1)</a:t>
            </a:r>
            <a:r>
              <a:rPr lang="en-US" dirty="0" err="1" smtClean="0">
                <a:latin typeface="Cambria Math"/>
                <a:ea typeface="Cambria Math"/>
              </a:rPr>
              <a:t>st</a:t>
            </a:r>
            <a:r>
              <a:rPr lang="en-US" dirty="0" smtClean="0">
                <a:latin typeface="Cambria Math"/>
                <a:ea typeface="Cambria Math"/>
              </a:rPr>
              <a:t> rung since we can reach the (</a:t>
            </a:r>
            <a:r>
              <a:rPr lang="en-US" i="1" dirty="0" smtClean="0">
                <a:ea typeface="Cambria Math"/>
              </a:rPr>
              <a:t>k</a:t>
            </a:r>
            <a:r>
              <a:rPr lang="en-US" dirty="0" smtClean="0">
                <a:latin typeface="Cambria Math"/>
                <a:ea typeface="Cambria Math"/>
              </a:rPr>
              <a:t> − 1)</a:t>
            </a:r>
            <a:r>
              <a:rPr lang="en-US" dirty="0" err="1" smtClean="0">
                <a:latin typeface="Cambria Math"/>
                <a:ea typeface="Cambria Math"/>
              </a:rPr>
              <a:t>st</a:t>
            </a:r>
            <a:r>
              <a:rPr lang="en-US" dirty="0" smtClean="0">
                <a:latin typeface="Cambria Math"/>
                <a:ea typeface="Cambria Math"/>
              </a:rPr>
              <a:t> rung by the inductive hypothesis.</a:t>
            </a:r>
          </a:p>
          <a:p>
            <a:pPr lvl="1"/>
            <a:r>
              <a:rPr lang="en-US" dirty="0" smtClean="0">
                <a:latin typeface="Cambria Math"/>
                <a:ea typeface="Cambria Math"/>
              </a:rPr>
              <a:t>Hence, we can reach all rungs of the ladder. </a:t>
            </a:r>
            <a:endParaRPr lang="en-US" dirty="0"/>
          </a:p>
        </p:txBody>
      </p:sp>
      <p:sp>
        <p:nvSpPr>
          <p:cNvPr id="4" name="Isosceles Triangle 3"/>
          <p:cNvSpPr/>
          <p:nvPr/>
        </p:nvSpPr>
        <p:spPr>
          <a:xfrm rot="5400000" flipV="1">
            <a:off x="83058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Which Form of Induction Should Be Used?</a:t>
            </a:r>
            <a:endParaRPr lang="en-US" sz="4000" dirty="0"/>
          </a:p>
        </p:txBody>
      </p:sp>
      <p:sp>
        <p:nvSpPr>
          <p:cNvPr id="3" name="Content Placeholder 2"/>
          <p:cNvSpPr>
            <a:spLocks noGrp="1"/>
          </p:cNvSpPr>
          <p:nvPr>
            <p:ph idx="1"/>
          </p:nvPr>
        </p:nvSpPr>
        <p:spPr/>
        <p:txBody>
          <a:bodyPr>
            <a:normAutofit/>
          </a:bodyPr>
          <a:lstStyle/>
          <a:p>
            <a:r>
              <a:rPr lang="en-US" dirty="0" smtClean="0"/>
              <a:t>We can always use strong induction instead of  mathematical induction. But there is no reason to use it if it is simpler to use mathematical induction. (</a:t>
            </a:r>
            <a:r>
              <a:rPr lang="en-US" i="1" dirty="0" smtClean="0"/>
              <a:t>See page </a:t>
            </a:r>
            <a:r>
              <a:rPr lang="en-US" dirty="0" smtClean="0">
                <a:latin typeface="Cambria Math" pitchFamily="18" charset="0"/>
                <a:ea typeface="Cambria Math" pitchFamily="18" charset="0"/>
              </a:rPr>
              <a:t>335</a:t>
            </a:r>
            <a:r>
              <a:rPr lang="en-US" dirty="0" smtClean="0"/>
              <a:t> </a:t>
            </a:r>
            <a:r>
              <a:rPr lang="en-US" i="1" dirty="0" smtClean="0"/>
              <a:t>of text</a:t>
            </a:r>
            <a:r>
              <a:rPr lang="en-US" dirty="0" smtClean="0"/>
              <a:t>.)</a:t>
            </a:r>
          </a:p>
          <a:p>
            <a:r>
              <a:rPr lang="en-US" dirty="0" smtClean="0"/>
              <a:t>In fact, the principles of mathematical induction, strong induction, and the well-ordering property are all equivalent. (</a:t>
            </a:r>
            <a:r>
              <a:rPr lang="en-US" i="1" dirty="0" smtClean="0"/>
              <a:t>Exercises </a:t>
            </a:r>
            <a:r>
              <a:rPr lang="en-US" dirty="0" smtClean="0">
                <a:latin typeface="Cambria Math" pitchFamily="18" charset="0"/>
                <a:ea typeface="Cambria Math" pitchFamily="18" charset="0"/>
              </a:rPr>
              <a:t>41</a:t>
            </a:r>
            <a:r>
              <a:rPr lang="en-US" dirty="0" smtClean="0"/>
              <a:t>-</a:t>
            </a:r>
            <a:r>
              <a:rPr lang="en-US" dirty="0" smtClean="0">
                <a:latin typeface="Cambria Math" pitchFamily="18" charset="0"/>
                <a:ea typeface="Cambria Math" pitchFamily="18" charset="0"/>
              </a:rPr>
              <a:t>43</a:t>
            </a:r>
            <a:r>
              <a:rPr lang="en-US" dirty="0" smtClean="0"/>
              <a:t>)</a:t>
            </a:r>
          </a:p>
          <a:p>
            <a:r>
              <a:rPr lang="en-US" dirty="0" smtClean="0"/>
              <a:t>Sometimes it is clear how to proceed using one of the three methods, but not the other two.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Foundations: Logic and Proofs</a:t>
            </a:r>
            <a:endParaRPr lang="en-US" dirty="0"/>
          </a:p>
        </p:txBody>
      </p:sp>
      <p:sp>
        <p:nvSpPr>
          <p:cNvPr id="3" name="Subtitle 2"/>
          <p:cNvSpPr>
            <a:spLocks noGrp="1"/>
          </p:cNvSpPr>
          <p:nvPr>
            <p:ph type="subTitle" idx="1"/>
          </p:nvPr>
        </p:nvSpPr>
        <p:spPr/>
        <p:txBody>
          <a:bodyPr/>
          <a:lstStyle/>
          <a:p>
            <a:r>
              <a:rPr lang="en-US" dirty="0" smtClean="0"/>
              <a:t>Chapter </a:t>
            </a:r>
            <a:r>
              <a:rPr lang="en-US" dirty="0" smtClean="0">
                <a:latin typeface="Cambria Math" pitchFamily="18" charset="0"/>
                <a:ea typeface="Cambria Math" pitchFamily="18" charset="0"/>
              </a:rPr>
              <a:t>1</a:t>
            </a:r>
            <a:r>
              <a:rPr lang="en-US" dirty="0" smtClean="0"/>
              <a:t>, Part I: Propositional Logic</a:t>
            </a:r>
          </a:p>
          <a:p>
            <a:r>
              <a:rPr lang="en-US" dirty="0" smtClean="0"/>
              <a:t>Rosen, “Discrete mathematics and its applications”</a:t>
            </a:r>
            <a:endParaRPr lang="en-US" dirty="0"/>
          </a:p>
        </p:txBody>
      </p:sp>
      <p:sp>
        <p:nvSpPr>
          <p:cNvPr id="5" name="TextBox 4"/>
          <p:cNvSpPr txBox="1"/>
          <p:nvPr/>
        </p:nvSpPr>
        <p:spPr>
          <a:xfrm>
            <a:off x="2286000" y="4953000"/>
            <a:ext cx="4191000" cy="369332"/>
          </a:xfrm>
          <a:prstGeom prst="rect">
            <a:avLst/>
          </a:prstGeom>
          <a:noFill/>
        </p:spPr>
        <p:txBody>
          <a:bodyPr wrap="square" rtlCol="0">
            <a:spAutoFit/>
          </a:bodyPr>
          <a:lstStyle/>
          <a:p>
            <a:r>
              <a:rPr lang="en-US" dirty="0" smtClean="0"/>
              <a:t>With Question/Answer Animations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382000" cy="1143000"/>
          </a:xfrm>
        </p:spPr>
        <p:txBody>
          <a:bodyPr>
            <a:normAutofit fontScale="90000"/>
          </a:bodyPr>
          <a:lstStyle/>
          <a:p>
            <a:r>
              <a:rPr lang="en-US" dirty="0" smtClean="0"/>
              <a:t>Electrical System Diagram (optional)</a:t>
            </a:r>
            <a:endParaRPr lang="en-US" dirty="0"/>
          </a:p>
        </p:txBody>
      </p:sp>
      <p:sp>
        <p:nvSpPr>
          <p:cNvPr id="5" name="Explosion 1 4"/>
          <p:cNvSpPr/>
          <p:nvPr/>
        </p:nvSpPr>
        <p:spPr>
          <a:xfrm>
            <a:off x="1143000" y="5181600"/>
            <a:ext cx="609600" cy="6096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1 7"/>
          <p:cNvSpPr/>
          <p:nvPr/>
        </p:nvSpPr>
        <p:spPr>
          <a:xfrm>
            <a:off x="2514600" y="5257800"/>
            <a:ext cx="609600" cy="6096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62000" y="5410200"/>
            <a:ext cx="609600" cy="369332"/>
          </a:xfrm>
          <a:prstGeom prst="rect">
            <a:avLst/>
          </a:prstGeom>
          <a:noFill/>
        </p:spPr>
        <p:txBody>
          <a:bodyPr wrap="square" rtlCol="0">
            <a:spAutoFit/>
          </a:bodyPr>
          <a:lstStyle/>
          <a:p>
            <a:r>
              <a:rPr lang="en-US" dirty="0" smtClean="0"/>
              <a:t>l1</a:t>
            </a:r>
            <a:endParaRPr lang="en-US" dirty="0"/>
          </a:p>
        </p:txBody>
      </p:sp>
      <p:sp>
        <p:nvSpPr>
          <p:cNvPr id="10" name="TextBox 9"/>
          <p:cNvSpPr txBox="1"/>
          <p:nvPr/>
        </p:nvSpPr>
        <p:spPr>
          <a:xfrm>
            <a:off x="2819400" y="5791200"/>
            <a:ext cx="762000" cy="369332"/>
          </a:xfrm>
          <a:prstGeom prst="rect">
            <a:avLst/>
          </a:prstGeom>
          <a:noFill/>
        </p:spPr>
        <p:txBody>
          <a:bodyPr wrap="square" rtlCol="0">
            <a:spAutoFit/>
          </a:bodyPr>
          <a:lstStyle/>
          <a:p>
            <a:r>
              <a:rPr lang="en-US" dirty="0" smtClean="0"/>
              <a:t>l2</a:t>
            </a:r>
            <a:endParaRPr lang="en-US" dirty="0"/>
          </a:p>
        </p:txBody>
      </p:sp>
      <p:cxnSp>
        <p:nvCxnSpPr>
          <p:cNvPr id="12" name="Straight Connector 11"/>
          <p:cNvCxnSpPr/>
          <p:nvPr/>
        </p:nvCxnSpPr>
        <p:spPr>
          <a:xfrm rot="5400000">
            <a:off x="914400" y="4800600"/>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2000" y="4572000"/>
            <a:ext cx="533400" cy="369332"/>
          </a:xfrm>
          <a:prstGeom prst="rect">
            <a:avLst/>
          </a:prstGeom>
          <a:noFill/>
        </p:spPr>
        <p:txBody>
          <a:bodyPr wrap="square" rtlCol="0">
            <a:spAutoFit/>
          </a:bodyPr>
          <a:lstStyle/>
          <a:p>
            <a:r>
              <a:rPr lang="en-US" dirty="0" smtClean="0"/>
              <a:t>w0</a:t>
            </a:r>
            <a:endParaRPr lang="en-US" dirty="0"/>
          </a:p>
        </p:txBody>
      </p:sp>
      <p:cxnSp>
        <p:nvCxnSpPr>
          <p:cNvPr id="15" name="Straight Connector 14"/>
          <p:cNvCxnSpPr/>
          <p:nvPr/>
        </p:nvCxnSpPr>
        <p:spPr>
          <a:xfrm rot="5400000" flipH="1" flipV="1">
            <a:off x="2247900" y="4762500"/>
            <a:ext cx="9906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1800" y="4648200"/>
            <a:ext cx="838200" cy="369332"/>
          </a:xfrm>
          <a:prstGeom prst="rect">
            <a:avLst/>
          </a:prstGeom>
          <a:noFill/>
        </p:spPr>
        <p:txBody>
          <a:bodyPr wrap="square" rtlCol="0">
            <a:spAutoFit/>
          </a:bodyPr>
          <a:lstStyle/>
          <a:p>
            <a:r>
              <a:rPr lang="en-US" dirty="0" smtClean="0"/>
              <a:t>w4</a:t>
            </a:r>
            <a:endParaRPr lang="en-US" dirty="0"/>
          </a:p>
        </p:txBody>
      </p:sp>
      <p:cxnSp>
        <p:nvCxnSpPr>
          <p:cNvPr id="18" name="Straight Connector 17"/>
          <p:cNvCxnSpPr/>
          <p:nvPr/>
        </p:nvCxnSpPr>
        <p:spPr>
          <a:xfrm>
            <a:off x="13716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743200" y="42672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352800" y="1752600"/>
            <a:ext cx="3810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429000" y="3048000"/>
            <a:ext cx="838200" cy="369332"/>
          </a:xfrm>
          <a:prstGeom prst="rect">
            <a:avLst/>
          </a:prstGeom>
          <a:noFill/>
        </p:spPr>
        <p:txBody>
          <a:bodyPr wrap="square" rtlCol="0">
            <a:spAutoFit/>
          </a:bodyPr>
          <a:lstStyle/>
          <a:p>
            <a:r>
              <a:rPr lang="en-US" dirty="0" smtClean="0"/>
              <a:t>w3</a:t>
            </a:r>
            <a:endParaRPr lang="en-US" dirty="0"/>
          </a:p>
        </p:txBody>
      </p:sp>
      <p:sp>
        <p:nvSpPr>
          <p:cNvPr id="29" name="Oval 28"/>
          <p:cNvSpPr/>
          <p:nvPr/>
        </p:nvSpPr>
        <p:spPr>
          <a:xfrm>
            <a:off x="3733800" y="1676400"/>
            <a:ext cx="2286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581400" y="1905000"/>
            <a:ext cx="838200" cy="369332"/>
          </a:xfrm>
          <a:prstGeom prst="rect">
            <a:avLst/>
          </a:prstGeom>
          <a:noFill/>
        </p:spPr>
        <p:txBody>
          <a:bodyPr wrap="square" rtlCol="0">
            <a:spAutoFit/>
          </a:bodyPr>
          <a:lstStyle/>
          <a:p>
            <a:r>
              <a:rPr lang="en-US" dirty="0" smtClean="0"/>
              <a:t>cb1</a:t>
            </a:r>
            <a:endParaRPr lang="en-US" dirty="0"/>
          </a:p>
        </p:txBody>
      </p:sp>
      <p:cxnSp>
        <p:nvCxnSpPr>
          <p:cNvPr id="32" name="Straight Connector 31"/>
          <p:cNvCxnSpPr>
            <a:stCxn id="29" idx="6"/>
          </p:cNvCxnSpPr>
          <p:nvPr/>
        </p:nvCxnSpPr>
        <p:spPr>
          <a:xfrm>
            <a:off x="3962400" y="1752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791200" y="1600200"/>
            <a:ext cx="1676400" cy="369332"/>
          </a:xfrm>
          <a:prstGeom prst="rect">
            <a:avLst/>
          </a:prstGeom>
          <a:noFill/>
        </p:spPr>
        <p:txBody>
          <a:bodyPr wrap="square" rtlCol="0">
            <a:spAutoFit/>
          </a:bodyPr>
          <a:lstStyle/>
          <a:p>
            <a:r>
              <a:rPr lang="en-US" dirty="0" smtClean="0"/>
              <a:t>Outside Power</a:t>
            </a:r>
            <a:endParaRPr lang="en-US" dirty="0"/>
          </a:p>
        </p:txBody>
      </p:sp>
      <p:cxnSp>
        <p:nvCxnSpPr>
          <p:cNvPr id="39" name="Straight Connector 38"/>
          <p:cNvCxnSpPr/>
          <p:nvPr/>
        </p:nvCxnSpPr>
        <p:spPr>
          <a:xfrm rot="5400000">
            <a:off x="2019300" y="3086100"/>
            <a:ext cx="2667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0800000">
            <a:off x="3124200" y="4267200"/>
            <a:ext cx="228600" cy="1524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31242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6600" y="4343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5240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819400" y="3962400"/>
            <a:ext cx="838200" cy="369332"/>
          </a:xfrm>
          <a:prstGeom prst="rect">
            <a:avLst/>
          </a:prstGeom>
          <a:noFill/>
        </p:spPr>
        <p:txBody>
          <a:bodyPr wrap="square" rtlCol="0">
            <a:spAutoFit/>
          </a:bodyPr>
          <a:lstStyle/>
          <a:p>
            <a:r>
              <a:rPr lang="en-US" dirty="0" smtClean="0"/>
              <a:t>s3</a:t>
            </a:r>
            <a:endParaRPr lang="en-US" dirty="0"/>
          </a:p>
        </p:txBody>
      </p:sp>
      <p:cxnSp>
        <p:nvCxnSpPr>
          <p:cNvPr id="47" name="Straight Connector 46"/>
          <p:cNvCxnSpPr/>
          <p:nvPr/>
        </p:nvCxnSpPr>
        <p:spPr>
          <a:xfrm rot="5400000" flipH="1" flipV="1">
            <a:off x="1524000" y="2590800"/>
            <a:ext cx="18288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flipH="1" flipV="1">
            <a:off x="1752600" y="2743200"/>
            <a:ext cx="18288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0800000" flipV="1">
            <a:off x="1752600" y="4191000"/>
            <a:ext cx="381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0800000" flipV="1">
            <a:off x="1600200" y="40386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H="1" flipV="1">
            <a:off x="1485900" y="4152900"/>
            <a:ext cx="228600" cy="1524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143000" y="3886200"/>
            <a:ext cx="838200" cy="369332"/>
          </a:xfrm>
          <a:prstGeom prst="rect">
            <a:avLst/>
          </a:prstGeom>
          <a:noFill/>
        </p:spPr>
        <p:txBody>
          <a:bodyPr wrap="square" rtlCol="0">
            <a:spAutoFit/>
          </a:bodyPr>
          <a:lstStyle/>
          <a:p>
            <a:r>
              <a:rPr lang="en-US" dirty="0" smtClean="0"/>
              <a:t>s2</a:t>
            </a:r>
            <a:endParaRPr lang="en-US" dirty="0"/>
          </a:p>
        </p:txBody>
      </p:sp>
      <p:sp>
        <p:nvSpPr>
          <p:cNvPr id="59" name="Oval 58"/>
          <p:cNvSpPr/>
          <p:nvPr/>
        </p:nvSpPr>
        <p:spPr>
          <a:xfrm>
            <a:off x="16002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124200" y="2362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124200" y="2133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43200" y="1828800"/>
            <a:ext cx="838200" cy="369332"/>
          </a:xfrm>
          <a:prstGeom prst="rect">
            <a:avLst/>
          </a:prstGeom>
          <a:noFill/>
        </p:spPr>
        <p:txBody>
          <a:bodyPr wrap="square" rtlCol="0">
            <a:spAutoFit/>
          </a:bodyPr>
          <a:lstStyle/>
          <a:p>
            <a:r>
              <a:rPr lang="en-US" dirty="0" smtClean="0"/>
              <a:t>s1</a:t>
            </a:r>
            <a:endParaRPr lang="en-US" dirty="0"/>
          </a:p>
        </p:txBody>
      </p:sp>
      <p:sp>
        <p:nvSpPr>
          <p:cNvPr id="63" name="TextBox 62"/>
          <p:cNvSpPr txBox="1"/>
          <p:nvPr/>
        </p:nvSpPr>
        <p:spPr>
          <a:xfrm>
            <a:off x="1828800" y="2895600"/>
            <a:ext cx="533400" cy="369332"/>
          </a:xfrm>
          <a:prstGeom prst="rect">
            <a:avLst/>
          </a:prstGeom>
          <a:noFill/>
        </p:spPr>
        <p:txBody>
          <a:bodyPr wrap="square" rtlCol="0">
            <a:spAutoFit/>
          </a:bodyPr>
          <a:lstStyle/>
          <a:p>
            <a:r>
              <a:rPr lang="en-US" dirty="0" smtClean="0"/>
              <a:t>w1</a:t>
            </a:r>
            <a:endParaRPr lang="en-US" dirty="0"/>
          </a:p>
        </p:txBody>
      </p:sp>
      <p:sp>
        <p:nvSpPr>
          <p:cNvPr id="64" name="TextBox 63"/>
          <p:cNvSpPr txBox="1"/>
          <p:nvPr/>
        </p:nvSpPr>
        <p:spPr>
          <a:xfrm>
            <a:off x="2590800" y="3352800"/>
            <a:ext cx="533400" cy="369332"/>
          </a:xfrm>
          <a:prstGeom prst="rect">
            <a:avLst/>
          </a:prstGeom>
          <a:noFill/>
        </p:spPr>
        <p:txBody>
          <a:bodyPr wrap="square" rtlCol="0">
            <a:spAutoFit/>
          </a:bodyPr>
          <a:lstStyle/>
          <a:p>
            <a:r>
              <a:rPr lang="en-US" dirty="0" smtClean="0"/>
              <a:t>w2</a:t>
            </a:r>
            <a:endParaRPr lang="en-US" dirty="0"/>
          </a:p>
        </p:txBody>
      </p:sp>
      <p:cxnSp>
        <p:nvCxnSpPr>
          <p:cNvPr id="69" name="Straight Connector 68"/>
          <p:cNvCxnSpPr/>
          <p:nvPr/>
        </p:nvCxnSpPr>
        <p:spPr>
          <a:xfrm rot="10800000">
            <a:off x="3200400" y="2209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124200" y="2286000"/>
            <a:ext cx="152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953000" y="2590800"/>
            <a:ext cx="2590800" cy="1200329"/>
          </a:xfrm>
          <a:prstGeom prst="rect">
            <a:avLst/>
          </a:prstGeom>
          <a:noFill/>
        </p:spPr>
        <p:txBody>
          <a:bodyPr wrap="square" rtlCol="0">
            <a:spAutoFit/>
          </a:bodyPr>
          <a:lstStyle/>
          <a:p>
            <a:r>
              <a:rPr lang="en-US" dirty="0" smtClean="0"/>
              <a:t>Have lights (l1, l2), wires (w0, w1, w2, w3, w4), switches (s1, s2, s3), and circuit breakers (cb1)</a:t>
            </a:r>
          </a:p>
        </p:txBody>
      </p:sp>
      <p:sp>
        <p:nvSpPr>
          <p:cNvPr id="46" name="TextBox 45"/>
          <p:cNvSpPr txBox="1"/>
          <p:nvPr/>
        </p:nvSpPr>
        <p:spPr>
          <a:xfrm>
            <a:off x="4800600" y="3810000"/>
            <a:ext cx="2895600" cy="1200329"/>
          </a:xfrm>
          <a:prstGeom prst="rect">
            <a:avLst/>
          </a:prstGeom>
          <a:noFill/>
        </p:spPr>
        <p:txBody>
          <a:bodyPr wrap="square" rtlCol="0">
            <a:spAutoFit/>
          </a:bodyPr>
          <a:lstStyle/>
          <a:p>
            <a:r>
              <a:rPr lang="en-US" dirty="0" smtClean="0"/>
              <a:t>The next page gives the knowledge base describing the circuit and the current observations. </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40</a:t>
            </a:fld>
            <a:endParaRPr lang="en-US"/>
          </a:p>
        </p:txBody>
      </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Completion of the proof of the Fundamental Theorem of Arithmetic</a:t>
            </a:r>
            <a:endParaRPr lang="en-US" sz="4000"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Example</a:t>
            </a:r>
            <a:r>
              <a:rPr lang="en-US" dirty="0" smtClean="0"/>
              <a:t>: Show that if </a:t>
            </a:r>
            <a:r>
              <a:rPr lang="en-US" i="1" dirty="0" smtClean="0"/>
              <a:t>n</a:t>
            </a:r>
            <a:r>
              <a:rPr lang="en-US" dirty="0" smtClean="0"/>
              <a:t> is an integer greater than </a:t>
            </a:r>
            <a:r>
              <a:rPr lang="en-US" dirty="0" smtClean="0">
                <a:latin typeface="Cambria Math" pitchFamily="18" charset="0"/>
                <a:ea typeface="Cambria Math" pitchFamily="18" charset="0"/>
              </a:rPr>
              <a:t>1</a:t>
            </a:r>
            <a:r>
              <a:rPr lang="en-US" dirty="0" smtClean="0"/>
              <a:t>, then </a:t>
            </a:r>
            <a:r>
              <a:rPr lang="en-US" i="1" dirty="0" smtClean="0"/>
              <a:t>n</a:t>
            </a:r>
            <a:r>
              <a:rPr lang="en-US" dirty="0" smtClean="0"/>
              <a:t> can be written as the product of primes.</a:t>
            </a:r>
          </a:p>
          <a:p>
            <a:pPr>
              <a:buNone/>
            </a:pPr>
            <a:r>
              <a:rPr lang="en-US" b="1" dirty="0" smtClean="0"/>
              <a:t>   Solution:</a:t>
            </a:r>
            <a:r>
              <a:rPr lang="en-US" dirty="0" smtClean="0"/>
              <a:t> Let </a:t>
            </a:r>
            <a:r>
              <a:rPr lang="en-US" i="1" dirty="0" smtClean="0"/>
              <a:t>P</a:t>
            </a:r>
            <a:r>
              <a:rPr lang="en-US" dirty="0" smtClean="0"/>
              <a:t>(</a:t>
            </a:r>
            <a:r>
              <a:rPr lang="en-US" i="1" dirty="0" smtClean="0"/>
              <a:t>n</a:t>
            </a:r>
            <a:r>
              <a:rPr lang="en-US" dirty="0" smtClean="0"/>
              <a:t>) be the proposition that </a:t>
            </a:r>
            <a:r>
              <a:rPr lang="en-US" i="1" dirty="0" smtClean="0"/>
              <a:t>n</a:t>
            </a:r>
            <a:r>
              <a:rPr lang="en-US" dirty="0" smtClean="0"/>
              <a:t> can be written as a product of primes.</a:t>
            </a:r>
          </a:p>
          <a:p>
            <a:pPr lvl="1"/>
            <a:r>
              <a:rPr lang="en-US" dirty="0" smtClean="0"/>
              <a:t>BASIS STEP: </a:t>
            </a:r>
            <a:r>
              <a:rPr lang="en-US" i="1" dirty="0" smtClean="0"/>
              <a:t>P</a:t>
            </a:r>
            <a:r>
              <a:rPr lang="en-US" dirty="0" smtClean="0"/>
              <a:t>(</a:t>
            </a:r>
            <a:r>
              <a:rPr lang="en-US" dirty="0" smtClean="0">
                <a:latin typeface="Cambria Math" pitchFamily="18" charset="0"/>
                <a:ea typeface="Cambria Math" pitchFamily="18" charset="0"/>
              </a:rPr>
              <a:t>2</a:t>
            </a:r>
            <a:r>
              <a:rPr lang="en-US" dirty="0" smtClean="0"/>
              <a:t>) is true since </a:t>
            </a:r>
            <a:r>
              <a:rPr lang="en-US" dirty="0" smtClean="0">
                <a:latin typeface="Cambria Math" pitchFamily="18" charset="0"/>
                <a:ea typeface="Cambria Math" pitchFamily="18" charset="0"/>
              </a:rPr>
              <a:t>2</a:t>
            </a:r>
            <a:r>
              <a:rPr lang="en-US" dirty="0" smtClean="0"/>
              <a:t> itself is prime.</a:t>
            </a:r>
          </a:p>
          <a:p>
            <a:pPr lvl="1"/>
            <a:r>
              <a:rPr lang="en-US" dirty="0" smtClean="0"/>
              <a:t>INDUCTIVE STEP: The inductive hypothesis is </a:t>
            </a:r>
            <a:r>
              <a:rPr lang="en-US" i="1" dirty="0" smtClean="0"/>
              <a:t>P</a:t>
            </a:r>
            <a:r>
              <a:rPr lang="en-US" dirty="0" smtClean="0"/>
              <a:t>(</a:t>
            </a:r>
            <a:r>
              <a:rPr lang="en-US" i="1" dirty="0" smtClean="0"/>
              <a:t>j</a:t>
            </a:r>
            <a:r>
              <a:rPr lang="en-US" dirty="0" smtClean="0"/>
              <a:t>) is true for all integers </a:t>
            </a:r>
            <a:r>
              <a:rPr lang="en-US" i="1" dirty="0" smtClean="0"/>
              <a:t>j</a:t>
            </a:r>
            <a:r>
              <a:rPr lang="en-US" dirty="0" smtClean="0"/>
              <a:t> with </a:t>
            </a:r>
            <a:r>
              <a:rPr lang="en-US" dirty="0" smtClean="0">
                <a:latin typeface="Cambria Math" pitchFamily="18" charset="0"/>
                <a:ea typeface="Cambria Math" pitchFamily="18" charset="0"/>
              </a:rPr>
              <a:t>2</a:t>
            </a:r>
            <a:r>
              <a:rPr lang="en-US" dirty="0" smtClean="0"/>
              <a:t> </a:t>
            </a:r>
            <a:r>
              <a:rPr lang="en-US" dirty="0" smtClean="0">
                <a:latin typeface="Cambria Math"/>
                <a:ea typeface="Cambria Math"/>
              </a:rPr>
              <a:t>≤</a:t>
            </a:r>
            <a:r>
              <a:rPr lang="en-US" dirty="0" smtClean="0"/>
              <a:t> </a:t>
            </a:r>
            <a:r>
              <a:rPr lang="en-US" i="1" dirty="0" smtClean="0"/>
              <a:t>j</a:t>
            </a:r>
            <a:r>
              <a:rPr lang="en-US" dirty="0" smtClean="0"/>
              <a:t>  </a:t>
            </a:r>
            <a:r>
              <a:rPr lang="en-US" dirty="0" smtClean="0">
                <a:latin typeface="Cambria Math"/>
                <a:ea typeface="Cambria Math"/>
              </a:rPr>
              <a:t>≤</a:t>
            </a:r>
            <a:r>
              <a:rPr lang="en-US" dirty="0" smtClean="0"/>
              <a:t> </a:t>
            </a:r>
            <a:r>
              <a:rPr lang="en-US" i="1" dirty="0" smtClean="0"/>
              <a:t>k</a:t>
            </a:r>
            <a:r>
              <a:rPr lang="en-US" dirty="0" smtClean="0"/>
              <a:t>. To show that </a:t>
            </a:r>
            <a:r>
              <a:rPr lang="en-US" i="1" dirty="0" smtClean="0"/>
              <a:t>P</a:t>
            </a:r>
            <a:r>
              <a:rPr lang="en-US" dirty="0" smtClean="0"/>
              <a:t>(</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must be true under this assumption, two cases need to be considered:</a:t>
            </a:r>
          </a:p>
          <a:p>
            <a:pPr lvl="2"/>
            <a:r>
              <a:rPr lang="en-US" dirty="0" smtClean="0"/>
              <a:t>If </a:t>
            </a:r>
            <a:r>
              <a:rPr lang="en-US" i="1" dirty="0" smtClean="0"/>
              <a:t>k</a:t>
            </a:r>
            <a:r>
              <a:rPr lang="en-US" dirty="0" smtClean="0"/>
              <a:t> + </a:t>
            </a:r>
            <a:r>
              <a:rPr lang="en-US" dirty="0" smtClean="0">
                <a:latin typeface="Cambria Math" pitchFamily="18" charset="0"/>
                <a:ea typeface="Cambria Math" pitchFamily="18" charset="0"/>
              </a:rPr>
              <a:t>1  is prime, then </a:t>
            </a:r>
            <a:r>
              <a:rPr lang="en-US" i="1" dirty="0" smtClean="0"/>
              <a:t>P</a:t>
            </a:r>
            <a:r>
              <a:rPr lang="en-US" dirty="0" smtClean="0"/>
              <a:t>(</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is true.</a:t>
            </a:r>
          </a:p>
          <a:p>
            <a:pPr lvl="2"/>
            <a:r>
              <a:rPr lang="en-US" dirty="0" smtClean="0"/>
              <a:t>Otherwise, </a:t>
            </a:r>
            <a:r>
              <a:rPr lang="en-US" i="1" dirty="0" smtClean="0"/>
              <a:t>k</a:t>
            </a:r>
            <a:r>
              <a:rPr lang="en-US" dirty="0" smtClean="0"/>
              <a:t> + </a:t>
            </a:r>
            <a:r>
              <a:rPr lang="en-US" dirty="0" smtClean="0">
                <a:latin typeface="Cambria Math" pitchFamily="18" charset="0"/>
                <a:ea typeface="Cambria Math" pitchFamily="18" charset="0"/>
              </a:rPr>
              <a:t>1  is composite and can be written as the product of two positive integers </a:t>
            </a:r>
            <a:r>
              <a:rPr lang="en-US" i="1" dirty="0" smtClean="0">
                <a:ea typeface="Cambria Math" pitchFamily="18" charset="0"/>
              </a:rPr>
              <a:t>a</a:t>
            </a:r>
            <a:r>
              <a:rPr lang="en-US" dirty="0" smtClean="0">
                <a:latin typeface="Cambria Math" pitchFamily="18" charset="0"/>
                <a:ea typeface="Cambria Math" pitchFamily="18" charset="0"/>
              </a:rPr>
              <a:t> and </a:t>
            </a:r>
            <a:r>
              <a:rPr lang="en-US" i="1" dirty="0" smtClean="0">
                <a:ea typeface="Cambria Math" pitchFamily="18" charset="0"/>
              </a:rPr>
              <a:t>b </a:t>
            </a:r>
            <a:r>
              <a:rPr lang="en-US" dirty="0" smtClean="0">
                <a:latin typeface="Cambria Math" pitchFamily="18" charset="0"/>
                <a:ea typeface="Cambria Math" pitchFamily="18" charset="0"/>
              </a:rPr>
              <a:t>with 2</a:t>
            </a:r>
            <a:r>
              <a:rPr lang="en-US" dirty="0" smtClean="0"/>
              <a:t> </a:t>
            </a:r>
            <a:r>
              <a:rPr lang="en-US" dirty="0" smtClean="0">
                <a:latin typeface="Cambria Math"/>
                <a:ea typeface="Cambria Math"/>
              </a:rPr>
              <a:t>≤</a:t>
            </a:r>
            <a:r>
              <a:rPr lang="en-US" dirty="0" smtClean="0"/>
              <a:t>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latin typeface="Cambria Math"/>
                <a:ea typeface="Cambria Math"/>
              </a:rPr>
              <a:t> &lt;</a:t>
            </a:r>
            <a:r>
              <a:rPr lang="en-US" i="1" dirty="0" smtClean="0"/>
              <a:t> k</a:t>
            </a:r>
            <a:r>
              <a:rPr lang="en-US" dirty="0" smtClean="0"/>
              <a:t> + </a:t>
            </a:r>
            <a:r>
              <a:rPr lang="en-US" dirty="0" smtClean="0">
                <a:latin typeface="Cambria Math" pitchFamily="18" charset="0"/>
                <a:ea typeface="Cambria Math" pitchFamily="18" charset="0"/>
              </a:rPr>
              <a:t>1. By the inductive hypothesis a and b can be written as the product of primes and therefore </a:t>
            </a:r>
            <a:r>
              <a:rPr lang="en-US" i="1" dirty="0" smtClean="0"/>
              <a:t>k</a:t>
            </a:r>
            <a:r>
              <a:rPr lang="en-US" dirty="0" smtClean="0"/>
              <a:t> + </a:t>
            </a:r>
            <a:r>
              <a:rPr lang="en-US" dirty="0" smtClean="0">
                <a:latin typeface="Cambria Math" pitchFamily="18" charset="0"/>
                <a:ea typeface="Cambria Math" pitchFamily="18" charset="0"/>
              </a:rPr>
              <a:t>1 can also be written as the product of those primes.</a:t>
            </a:r>
            <a:endParaRPr lang="en-US" dirty="0" smtClean="0"/>
          </a:p>
          <a:p>
            <a:pPr>
              <a:buNone/>
            </a:pPr>
            <a:r>
              <a:rPr lang="en-US" dirty="0" smtClean="0"/>
              <a:t>    Hence, it has been shown that every integer greater than </a:t>
            </a:r>
            <a:r>
              <a:rPr lang="en-US" dirty="0" smtClean="0">
                <a:latin typeface="Cambria Math" pitchFamily="18" charset="0"/>
                <a:ea typeface="Cambria Math" pitchFamily="18" charset="0"/>
              </a:rPr>
              <a:t>1</a:t>
            </a:r>
            <a:r>
              <a:rPr lang="en-US" dirty="0" smtClean="0"/>
              <a:t> can be written as the product of primes.</a:t>
            </a:r>
          </a:p>
          <a:p>
            <a:pPr>
              <a:buNone/>
            </a:pPr>
            <a:r>
              <a:rPr lang="en-US" dirty="0" smtClean="0"/>
              <a:t>          (</a:t>
            </a:r>
            <a:r>
              <a:rPr lang="en-US" i="1" dirty="0" smtClean="0"/>
              <a:t>uniqueness proved in Section </a:t>
            </a:r>
            <a:r>
              <a:rPr lang="en-US" dirty="0" smtClean="0">
                <a:latin typeface="Cambria Math" pitchFamily="18" charset="0"/>
                <a:ea typeface="Cambria Math" pitchFamily="18" charset="0"/>
              </a:rPr>
              <a:t>4.3</a:t>
            </a:r>
            <a:r>
              <a:rPr lang="en-US" dirty="0" smtClean="0"/>
              <a:t>) </a:t>
            </a:r>
          </a:p>
        </p:txBody>
      </p:sp>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using Strong Induction</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Example</a:t>
            </a:r>
            <a:r>
              <a:rPr lang="en-US" dirty="0" smtClean="0"/>
              <a:t>: Prove that every amount of postage of </a:t>
            </a:r>
            <a:r>
              <a:rPr lang="en-US" dirty="0" smtClean="0">
                <a:latin typeface="Cambria Math" pitchFamily="18" charset="0"/>
                <a:ea typeface="Cambria Math" pitchFamily="18" charset="0"/>
              </a:rPr>
              <a:t>12</a:t>
            </a:r>
            <a:r>
              <a:rPr lang="en-US" dirty="0" smtClean="0"/>
              <a:t> cents or more can be formed using just </a:t>
            </a:r>
            <a:r>
              <a:rPr lang="en-US" dirty="0" smtClean="0">
                <a:latin typeface="Cambria Math" pitchFamily="18" charset="0"/>
                <a:ea typeface="Cambria Math" pitchFamily="18" charset="0"/>
              </a:rPr>
              <a:t>4</a:t>
            </a:r>
            <a:r>
              <a:rPr lang="en-US" dirty="0" smtClean="0"/>
              <a:t>-cent and </a:t>
            </a:r>
            <a:r>
              <a:rPr lang="en-US" dirty="0" smtClean="0">
                <a:latin typeface="Cambria Math" pitchFamily="18" charset="0"/>
                <a:ea typeface="Cambria Math" pitchFamily="18" charset="0"/>
              </a:rPr>
              <a:t>5</a:t>
            </a:r>
            <a:r>
              <a:rPr lang="en-US" dirty="0" smtClean="0"/>
              <a:t>-cent stamps. </a:t>
            </a:r>
          </a:p>
          <a:p>
            <a:pPr>
              <a:buNone/>
            </a:pPr>
            <a:r>
              <a:rPr lang="en-US" b="1" dirty="0" smtClean="0"/>
              <a:t>   Solution</a:t>
            </a:r>
            <a:r>
              <a:rPr lang="en-US" dirty="0" smtClean="0"/>
              <a:t>: Let </a:t>
            </a:r>
            <a:r>
              <a:rPr lang="en-US" i="1" dirty="0" smtClean="0"/>
              <a:t>P</a:t>
            </a:r>
            <a:r>
              <a:rPr lang="en-US" dirty="0" smtClean="0"/>
              <a:t>(</a:t>
            </a:r>
            <a:r>
              <a:rPr lang="en-US" i="1" dirty="0" smtClean="0"/>
              <a:t>n</a:t>
            </a:r>
            <a:r>
              <a:rPr lang="en-US" dirty="0" smtClean="0"/>
              <a:t>) be the proposition that postage of </a:t>
            </a:r>
            <a:r>
              <a:rPr lang="en-US" i="1" dirty="0" smtClean="0"/>
              <a:t>n</a:t>
            </a:r>
            <a:r>
              <a:rPr lang="en-US" dirty="0" smtClean="0"/>
              <a:t> cents can be formed using </a:t>
            </a:r>
            <a:r>
              <a:rPr lang="en-US" dirty="0" smtClean="0">
                <a:latin typeface="Cambria Math" pitchFamily="18" charset="0"/>
                <a:ea typeface="Cambria Math" pitchFamily="18" charset="0"/>
              </a:rPr>
              <a:t>4</a:t>
            </a:r>
            <a:r>
              <a:rPr lang="en-US" dirty="0" smtClean="0"/>
              <a:t>-cent and </a:t>
            </a:r>
            <a:r>
              <a:rPr lang="en-US" dirty="0" smtClean="0">
                <a:latin typeface="Cambria Math" pitchFamily="18" charset="0"/>
                <a:ea typeface="Cambria Math" pitchFamily="18" charset="0"/>
              </a:rPr>
              <a:t>5</a:t>
            </a:r>
            <a:r>
              <a:rPr lang="en-US" dirty="0" smtClean="0"/>
              <a:t>-cent stamps.</a:t>
            </a:r>
          </a:p>
          <a:p>
            <a:pPr lvl="1"/>
            <a:r>
              <a:rPr lang="en-US" dirty="0" smtClean="0"/>
              <a:t>BASIS STEP: </a:t>
            </a:r>
            <a:r>
              <a:rPr lang="en-US" i="1" dirty="0" smtClean="0"/>
              <a:t>P</a:t>
            </a:r>
            <a:r>
              <a:rPr lang="en-US" dirty="0" smtClean="0"/>
              <a:t>(</a:t>
            </a:r>
            <a:r>
              <a:rPr lang="en-US" dirty="0" smtClean="0">
                <a:latin typeface="Cambria Math" pitchFamily="18" charset="0"/>
                <a:ea typeface="Cambria Math" pitchFamily="18" charset="0"/>
              </a:rPr>
              <a:t>12</a:t>
            </a:r>
            <a:r>
              <a:rPr lang="en-US" dirty="0" smtClean="0"/>
              <a:t>), </a:t>
            </a:r>
            <a:r>
              <a:rPr lang="en-US" i="1" dirty="0" smtClean="0"/>
              <a:t>P</a:t>
            </a:r>
            <a:r>
              <a:rPr lang="en-US" dirty="0" smtClean="0"/>
              <a:t>(</a:t>
            </a:r>
            <a:r>
              <a:rPr lang="en-US" dirty="0" smtClean="0">
                <a:latin typeface="Cambria Math" pitchFamily="18" charset="0"/>
                <a:ea typeface="Cambria Math" pitchFamily="18" charset="0"/>
              </a:rPr>
              <a:t>13</a:t>
            </a:r>
            <a:r>
              <a:rPr lang="en-US" dirty="0" smtClean="0"/>
              <a:t>),</a:t>
            </a:r>
            <a:r>
              <a:rPr lang="en-US" i="1" dirty="0" smtClean="0"/>
              <a:t> P</a:t>
            </a:r>
            <a:r>
              <a:rPr lang="en-US" dirty="0" smtClean="0"/>
              <a:t>(</a:t>
            </a:r>
            <a:r>
              <a:rPr lang="en-US" dirty="0" smtClean="0">
                <a:latin typeface="Cambria Math" pitchFamily="18" charset="0"/>
                <a:ea typeface="Cambria Math" pitchFamily="18" charset="0"/>
              </a:rPr>
              <a:t>14</a:t>
            </a:r>
            <a:r>
              <a:rPr lang="en-US" dirty="0" smtClean="0"/>
              <a:t>), and </a:t>
            </a:r>
            <a:r>
              <a:rPr lang="en-US" i="1" dirty="0" smtClean="0"/>
              <a:t>P</a:t>
            </a:r>
            <a:r>
              <a:rPr lang="en-US" dirty="0" smtClean="0"/>
              <a:t>(</a:t>
            </a:r>
            <a:r>
              <a:rPr lang="en-US" dirty="0" smtClean="0">
                <a:latin typeface="Cambria Math" pitchFamily="18" charset="0"/>
                <a:ea typeface="Cambria Math" pitchFamily="18" charset="0"/>
              </a:rPr>
              <a:t>15</a:t>
            </a:r>
            <a:r>
              <a:rPr lang="en-US" dirty="0" smtClean="0"/>
              <a:t>) hold.</a:t>
            </a:r>
          </a:p>
          <a:p>
            <a:pPr lvl="2"/>
            <a:r>
              <a:rPr lang="en-US" i="1" dirty="0" smtClean="0"/>
              <a:t>P</a:t>
            </a:r>
            <a:r>
              <a:rPr lang="en-US" dirty="0" smtClean="0"/>
              <a:t>(</a:t>
            </a:r>
            <a:r>
              <a:rPr lang="en-US" dirty="0" smtClean="0">
                <a:latin typeface="Cambria Math" pitchFamily="18" charset="0"/>
                <a:ea typeface="Cambria Math" pitchFamily="18" charset="0"/>
              </a:rPr>
              <a:t>12</a:t>
            </a:r>
            <a:r>
              <a:rPr lang="en-US" dirty="0" smtClean="0"/>
              <a:t>) uses three </a:t>
            </a:r>
            <a:r>
              <a:rPr lang="en-US" dirty="0" smtClean="0">
                <a:latin typeface="Cambria Math" pitchFamily="18" charset="0"/>
                <a:ea typeface="Cambria Math" pitchFamily="18" charset="0"/>
              </a:rPr>
              <a:t>4</a:t>
            </a:r>
            <a:r>
              <a:rPr lang="en-US" dirty="0" smtClean="0"/>
              <a:t>-cent stamps.</a:t>
            </a:r>
          </a:p>
          <a:p>
            <a:pPr lvl="2"/>
            <a:r>
              <a:rPr lang="en-US" i="1" dirty="0" smtClean="0"/>
              <a:t>P</a:t>
            </a:r>
            <a:r>
              <a:rPr lang="en-US" dirty="0" smtClean="0"/>
              <a:t>(</a:t>
            </a:r>
            <a:r>
              <a:rPr lang="en-US" dirty="0" smtClean="0">
                <a:latin typeface="Cambria Math" pitchFamily="18" charset="0"/>
                <a:ea typeface="Cambria Math" pitchFamily="18" charset="0"/>
              </a:rPr>
              <a:t>13</a:t>
            </a:r>
            <a:r>
              <a:rPr lang="en-US" dirty="0" smtClean="0"/>
              <a:t>) uses two </a:t>
            </a:r>
            <a:r>
              <a:rPr lang="en-US" dirty="0" smtClean="0">
                <a:latin typeface="Cambria Math" pitchFamily="18" charset="0"/>
                <a:ea typeface="Cambria Math" pitchFamily="18" charset="0"/>
              </a:rPr>
              <a:t>4</a:t>
            </a:r>
            <a:r>
              <a:rPr lang="en-US" dirty="0" smtClean="0"/>
              <a:t>-cent stamps and one </a:t>
            </a:r>
            <a:r>
              <a:rPr lang="en-US" dirty="0" smtClean="0">
                <a:latin typeface="Cambria Math" pitchFamily="18" charset="0"/>
                <a:ea typeface="Cambria Math" pitchFamily="18" charset="0"/>
              </a:rPr>
              <a:t>5</a:t>
            </a:r>
            <a:r>
              <a:rPr lang="en-US" dirty="0" smtClean="0"/>
              <a:t>-cent stamp.</a:t>
            </a:r>
          </a:p>
          <a:p>
            <a:pPr lvl="2"/>
            <a:r>
              <a:rPr lang="en-US" i="1" dirty="0" smtClean="0"/>
              <a:t>P</a:t>
            </a:r>
            <a:r>
              <a:rPr lang="en-US" dirty="0" smtClean="0"/>
              <a:t>(</a:t>
            </a:r>
            <a:r>
              <a:rPr lang="en-US" dirty="0" smtClean="0">
                <a:latin typeface="Cambria Math" pitchFamily="18" charset="0"/>
                <a:ea typeface="Cambria Math" pitchFamily="18" charset="0"/>
              </a:rPr>
              <a:t>14</a:t>
            </a:r>
            <a:r>
              <a:rPr lang="en-US" dirty="0" smtClean="0"/>
              <a:t>) uses one </a:t>
            </a:r>
            <a:r>
              <a:rPr lang="en-US" dirty="0" smtClean="0">
                <a:latin typeface="Cambria Math" pitchFamily="18" charset="0"/>
                <a:ea typeface="Cambria Math" pitchFamily="18" charset="0"/>
              </a:rPr>
              <a:t>4</a:t>
            </a:r>
            <a:r>
              <a:rPr lang="en-US" dirty="0" smtClean="0"/>
              <a:t>-cent stamp and two </a:t>
            </a:r>
            <a:r>
              <a:rPr lang="en-US" dirty="0" smtClean="0">
                <a:latin typeface="Cambria Math" pitchFamily="18" charset="0"/>
                <a:ea typeface="Cambria Math" pitchFamily="18" charset="0"/>
              </a:rPr>
              <a:t>5</a:t>
            </a:r>
            <a:r>
              <a:rPr lang="en-US" dirty="0" smtClean="0"/>
              <a:t>-cent stamps.</a:t>
            </a:r>
          </a:p>
          <a:p>
            <a:pPr lvl="2"/>
            <a:r>
              <a:rPr lang="en-US" i="1" dirty="0" smtClean="0"/>
              <a:t>P</a:t>
            </a:r>
            <a:r>
              <a:rPr lang="en-US" dirty="0" smtClean="0"/>
              <a:t>(</a:t>
            </a:r>
            <a:r>
              <a:rPr lang="en-US" dirty="0" smtClean="0">
                <a:latin typeface="Cambria Math" pitchFamily="18" charset="0"/>
                <a:ea typeface="Cambria Math" pitchFamily="18" charset="0"/>
              </a:rPr>
              <a:t>15</a:t>
            </a:r>
            <a:r>
              <a:rPr lang="en-US" dirty="0" smtClean="0"/>
              <a:t>) uses three </a:t>
            </a:r>
            <a:r>
              <a:rPr lang="en-US" dirty="0" smtClean="0">
                <a:latin typeface="Cambria Math" pitchFamily="18" charset="0"/>
                <a:ea typeface="Cambria Math" pitchFamily="18" charset="0"/>
              </a:rPr>
              <a:t>5</a:t>
            </a:r>
            <a:r>
              <a:rPr lang="en-US" dirty="0" smtClean="0"/>
              <a:t>-cent stamps.</a:t>
            </a:r>
          </a:p>
          <a:p>
            <a:pPr lvl="1"/>
            <a:r>
              <a:rPr lang="en-US" dirty="0" smtClean="0"/>
              <a:t>INDUCTIVE STEP: The inductive hypothesis  states that </a:t>
            </a:r>
            <a:r>
              <a:rPr lang="en-US" i="1" dirty="0" smtClean="0"/>
              <a:t>P</a:t>
            </a:r>
            <a:r>
              <a:rPr lang="en-US" dirty="0" smtClean="0"/>
              <a:t>(</a:t>
            </a:r>
            <a:r>
              <a:rPr lang="en-US" i="1" dirty="0" smtClean="0"/>
              <a:t>j</a:t>
            </a:r>
            <a:r>
              <a:rPr lang="en-US" dirty="0" smtClean="0"/>
              <a:t>) holds for </a:t>
            </a:r>
            <a:r>
              <a:rPr lang="en-US" dirty="0" smtClean="0">
                <a:latin typeface="Cambria Math" pitchFamily="18" charset="0"/>
                <a:ea typeface="Cambria Math" pitchFamily="18" charset="0"/>
              </a:rPr>
              <a:t>12</a:t>
            </a:r>
            <a:r>
              <a:rPr lang="en-US" dirty="0" smtClean="0"/>
              <a:t> ≤ </a:t>
            </a:r>
            <a:r>
              <a:rPr lang="en-US" i="1" dirty="0" smtClean="0"/>
              <a:t>j</a:t>
            </a:r>
            <a:r>
              <a:rPr lang="en-US" dirty="0" smtClean="0"/>
              <a:t> ≤ </a:t>
            </a:r>
            <a:r>
              <a:rPr lang="en-US" i="1" dirty="0" smtClean="0"/>
              <a:t>k</a:t>
            </a:r>
            <a:r>
              <a:rPr lang="en-US" dirty="0" smtClean="0"/>
              <a:t>, where </a:t>
            </a:r>
            <a:r>
              <a:rPr lang="en-US" i="1" dirty="0" smtClean="0"/>
              <a:t>k</a:t>
            </a:r>
            <a:r>
              <a:rPr lang="en-US" dirty="0" smtClean="0"/>
              <a:t> ≥ </a:t>
            </a:r>
            <a:r>
              <a:rPr lang="en-US" dirty="0" smtClean="0">
                <a:latin typeface="Cambria Math" pitchFamily="18" charset="0"/>
                <a:ea typeface="Cambria Math" pitchFamily="18" charset="0"/>
              </a:rPr>
              <a:t>15.  Assuming the inductive hypothesis, </a:t>
            </a:r>
            <a:r>
              <a:rPr lang="en-US" dirty="0" smtClean="0"/>
              <a:t> it can be shown that </a:t>
            </a:r>
            <a:r>
              <a:rPr lang="en-US" i="1" dirty="0" smtClean="0"/>
              <a:t>P</a:t>
            </a:r>
            <a:r>
              <a:rPr lang="en-US" dirty="0" smtClean="0"/>
              <a:t>(</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holds. </a:t>
            </a:r>
          </a:p>
          <a:p>
            <a:pPr lvl="1"/>
            <a:r>
              <a:rPr lang="en-US" dirty="0" smtClean="0"/>
              <a:t>Using the inductive hypothesis, </a:t>
            </a:r>
            <a:r>
              <a:rPr lang="en-US" i="1" dirty="0" smtClean="0"/>
              <a:t>P</a:t>
            </a:r>
            <a:r>
              <a:rPr lang="en-US" dirty="0" smtClean="0"/>
              <a:t>(</a:t>
            </a:r>
            <a:r>
              <a:rPr lang="en-US" i="1" dirty="0" smtClean="0"/>
              <a:t>k</a:t>
            </a:r>
            <a:r>
              <a:rPr lang="en-US" dirty="0" smtClean="0"/>
              <a:t> </a:t>
            </a:r>
            <a:r>
              <a:rPr lang="en-US" dirty="0" smtClean="0">
                <a:latin typeface="Cambria Math"/>
                <a:ea typeface="Cambria Math"/>
              </a:rPr>
              <a:t>− 3) holds since </a:t>
            </a:r>
            <a:r>
              <a:rPr lang="en-US" i="1" dirty="0" smtClean="0"/>
              <a:t>k</a:t>
            </a:r>
            <a:r>
              <a:rPr lang="en-US" dirty="0" smtClean="0"/>
              <a:t> </a:t>
            </a:r>
            <a:r>
              <a:rPr lang="en-US" dirty="0" smtClean="0">
                <a:latin typeface="Cambria Math"/>
                <a:ea typeface="Cambria Math"/>
              </a:rPr>
              <a:t>− 3 ≥ </a:t>
            </a:r>
            <a:r>
              <a:rPr lang="en-US" dirty="0" smtClean="0">
                <a:latin typeface="Cambria Math" pitchFamily="18" charset="0"/>
                <a:ea typeface="Cambria Math" pitchFamily="18" charset="0"/>
              </a:rPr>
              <a:t>12.</a:t>
            </a:r>
            <a:r>
              <a:rPr lang="en-US" dirty="0" smtClean="0">
                <a:latin typeface="Cambria Math"/>
                <a:ea typeface="Cambria Math"/>
              </a:rPr>
              <a:t>  To form postage of  </a:t>
            </a:r>
            <a:r>
              <a:rPr lang="en-US" i="1" dirty="0" smtClean="0"/>
              <a:t>k</a:t>
            </a:r>
            <a:r>
              <a:rPr lang="en-US" dirty="0" smtClean="0"/>
              <a:t> + </a:t>
            </a:r>
            <a:r>
              <a:rPr lang="en-US" dirty="0" smtClean="0">
                <a:latin typeface="Cambria Math" pitchFamily="18" charset="0"/>
                <a:ea typeface="Cambria Math" pitchFamily="18" charset="0"/>
              </a:rPr>
              <a:t>1 cents, add a 4</a:t>
            </a:r>
            <a:r>
              <a:rPr lang="en-US" dirty="0" smtClean="0"/>
              <a:t>-cent stamp to the postage for </a:t>
            </a:r>
            <a:r>
              <a:rPr lang="en-US" i="1" dirty="0" smtClean="0"/>
              <a:t>k</a:t>
            </a:r>
            <a:r>
              <a:rPr lang="en-US" dirty="0" smtClean="0"/>
              <a:t> </a:t>
            </a:r>
            <a:r>
              <a:rPr lang="en-US" dirty="0" smtClean="0">
                <a:latin typeface="Cambria Math"/>
                <a:ea typeface="Cambria Math"/>
              </a:rPr>
              <a:t>− 3 </a:t>
            </a:r>
            <a:r>
              <a:rPr lang="en-US" dirty="0" smtClean="0">
                <a:ea typeface="Cambria Math"/>
              </a:rPr>
              <a:t>cents.</a:t>
            </a:r>
            <a:r>
              <a:rPr lang="en-US" dirty="0" smtClean="0">
                <a:latin typeface="Cambria Math" pitchFamily="18" charset="0"/>
                <a:ea typeface="Cambria Math" pitchFamily="18" charset="0"/>
              </a:rPr>
              <a:t> </a:t>
            </a:r>
            <a:endParaRPr lang="en-US" dirty="0" smtClean="0">
              <a:latin typeface="Cambria Math"/>
              <a:ea typeface="Cambria Math"/>
            </a:endParaRPr>
          </a:p>
          <a:p>
            <a:pPr>
              <a:buNone/>
            </a:pPr>
            <a:r>
              <a:rPr lang="en-US" dirty="0" smtClean="0"/>
              <a:t>    Hence, </a:t>
            </a:r>
            <a:r>
              <a:rPr lang="en-US" i="1" dirty="0" smtClean="0"/>
              <a:t>P</a:t>
            </a:r>
            <a:r>
              <a:rPr lang="en-US" dirty="0" smtClean="0"/>
              <a:t>(</a:t>
            </a:r>
            <a:r>
              <a:rPr lang="en-US" i="1" dirty="0" smtClean="0"/>
              <a:t>n</a:t>
            </a:r>
            <a:r>
              <a:rPr lang="en-US" dirty="0" smtClean="0"/>
              <a:t>) holds for all </a:t>
            </a:r>
            <a:r>
              <a:rPr lang="en-US" i="1" dirty="0" smtClean="0"/>
              <a:t>n</a:t>
            </a:r>
            <a:r>
              <a:rPr lang="en-US" dirty="0" smtClean="0"/>
              <a:t> </a:t>
            </a:r>
            <a:r>
              <a:rPr lang="en-US" dirty="0" smtClean="0">
                <a:latin typeface="Cambria Math"/>
                <a:ea typeface="Cambria Math"/>
              </a:rPr>
              <a:t>≥ </a:t>
            </a:r>
            <a:r>
              <a:rPr lang="en-US" dirty="0" smtClean="0">
                <a:latin typeface="Cambria Math" pitchFamily="18" charset="0"/>
                <a:ea typeface="Cambria Math" pitchFamily="18" charset="0"/>
              </a:rPr>
              <a:t>12</a:t>
            </a:r>
            <a:r>
              <a:rPr lang="en-US" dirty="0" smtClean="0"/>
              <a:t>.</a:t>
            </a:r>
            <a:endParaRPr lang="en-US" dirty="0"/>
          </a:p>
        </p:txBody>
      </p:sp>
      <p:sp>
        <p:nvSpPr>
          <p:cNvPr id="4" name="Isosceles Triangle 3"/>
          <p:cNvSpPr/>
          <p:nvPr/>
        </p:nvSpPr>
        <p:spPr>
          <a:xfrm rot="5400000" flipV="1">
            <a:off x="83058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Proof of Same Example using Mathematical Induction</a:t>
            </a:r>
            <a:endParaRPr lang="en-US" sz="4000"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Prove that every amount of postage of </a:t>
            </a:r>
            <a:r>
              <a:rPr lang="en-US" dirty="0" smtClean="0">
                <a:latin typeface="Cambria Math" pitchFamily="18" charset="0"/>
                <a:ea typeface="Cambria Math" pitchFamily="18" charset="0"/>
              </a:rPr>
              <a:t>12</a:t>
            </a:r>
            <a:r>
              <a:rPr lang="en-US" dirty="0" smtClean="0"/>
              <a:t> cents or more can be formed using just </a:t>
            </a:r>
            <a:r>
              <a:rPr lang="en-US" dirty="0" smtClean="0">
                <a:latin typeface="Cambria Math" pitchFamily="18" charset="0"/>
                <a:ea typeface="Cambria Math" pitchFamily="18" charset="0"/>
              </a:rPr>
              <a:t>4</a:t>
            </a:r>
            <a:r>
              <a:rPr lang="en-US" dirty="0" smtClean="0"/>
              <a:t>-cent and </a:t>
            </a:r>
            <a:r>
              <a:rPr lang="en-US" dirty="0" smtClean="0">
                <a:latin typeface="Cambria Math" pitchFamily="18" charset="0"/>
                <a:ea typeface="Cambria Math" pitchFamily="18" charset="0"/>
              </a:rPr>
              <a:t>5</a:t>
            </a:r>
            <a:r>
              <a:rPr lang="en-US" dirty="0" smtClean="0"/>
              <a:t>-cent stamps. </a:t>
            </a:r>
          </a:p>
          <a:p>
            <a:pPr>
              <a:buNone/>
            </a:pPr>
            <a:r>
              <a:rPr lang="en-US" b="1" dirty="0" smtClean="0"/>
              <a:t>   Solution</a:t>
            </a:r>
            <a:r>
              <a:rPr lang="en-US" dirty="0" smtClean="0"/>
              <a:t>: Let </a:t>
            </a:r>
            <a:r>
              <a:rPr lang="en-US" i="1" dirty="0" smtClean="0"/>
              <a:t>P</a:t>
            </a:r>
            <a:r>
              <a:rPr lang="en-US" dirty="0" smtClean="0"/>
              <a:t>(</a:t>
            </a:r>
            <a:r>
              <a:rPr lang="en-US" i="1" dirty="0" smtClean="0"/>
              <a:t>n</a:t>
            </a:r>
            <a:r>
              <a:rPr lang="en-US" dirty="0" smtClean="0"/>
              <a:t>) be the proposition that postage of </a:t>
            </a:r>
            <a:r>
              <a:rPr lang="en-US" i="1" dirty="0" smtClean="0"/>
              <a:t>n</a:t>
            </a:r>
            <a:r>
              <a:rPr lang="en-US" dirty="0" smtClean="0"/>
              <a:t> cents can be formed using </a:t>
            </a:r>
            <a:r>
              <a:rPr lang="en-US" dirty="0" smtClean="0">
                <a:latin typeface="Cambria Math" pitchFamily="18" charset="0"/>
                <a:ea typeface="Cambria Math" pitchFamily="18" charset="0"/>
              </a:rPr>
              <a:t>4</a:t>
            </a:r>
            <a:r>
              <a:rPr lang="en-US" dirty="0" smtClean="0"/>
              <a:t>-cent and </a:t>
            </a:r>
            <a:r>
              <a:rPr lang="en-US" dirty="0" smtClean="0">
                <a:latin typeface="Cambria Math" pitchFamily="18" charset="0"/>
                <a:ea typeface="Cambria Math" pitchFamily="18" charset="0"/>
              </a:rPr>
              <a:t>5</a:t>
            </a:r>
            <a:r>
              <a:rPr lang="en-US" dirty="0" smtClean="0"/>
              <a:t>-cent stamps.</a:t>
            </a:r>
          </a:p>
          <a:p>
            <a:pPr lvl="1"/>
            <a:r>
              <a:rPr lang="en-US" dirty="0" smtClean="0"/>
              <a:t>BASIS STEP: Postage of </a:t>
            </a:r>
            <a:r>
              <a:rPr lang="en-US" dirty="0" smtClean="0">
                <a:latin typeface="Cambria Math" pitchFamily="18" charset="0"/>
                <a:ea typeface="Cambria Math" pitchFamily="18" charset="0"/>
              </a:rPr>
              <a:t>12</a:t>
            </a:r>
            <a:r>
              <a:rPr lang="en-US" dirty="0" smtClean="0"/>
              <a:t> cents can be formed using three </a:t>
            </a:r>
            <a:r>
              <a:rPr lang="en-US" dirty="0" smtClean="0">
                <a:latin typeface="Cambria Math" pitchFamily="18" charset="0"/>
                <a:ea typeface="Cambria Math" pitchFamily="18" charset="0"/>
              </a:rPr>
              <a:t>4</a:t>
            </a:r>
            <a:r>
              <a:rPr lang="en-US" dirty="0" smtClean="0"/>
              <a:t>-cent stamps. </a:t>
            </a:r>
          </a:p>
          <a:p>
            <a:pPr lvl="1"/>
            <a:r>
              <a:rPr lang="en-US" dirty="0" smtClean="0"/>
              <a:t>INDUCTIVE STEP: The inductive hypothesis </a:t>
            </a:r>
            <a:r>
              <a:rPr lang="en-US" i="1" dirty="0" smtClean="0"/>
              <a:t>P</a:t>
            </a:r>
            <a:r>
              <a:rPr lang="en-US" dirty="0" smtClean="0"/>
              <a:t>(</a:t>
            </a:r>
            <a:r>
              <a:rPr lang="en-US" i="1" dirty="0" smtClean="0"/>
              <a:t>k</a:t>
            </a:r>
            <a:r>
              <a:rPr lang="en-US" dirty="0" smtClean="0"/>
              <a:t>) for any positive integer </a:t>
            </a:r>
            <a:r>
              <a:rPr lang="en-US" i="1" dirty="0" smtClean="0"/>
              <a:t>k</a:t>
            </a:r>
            <a:r>
              <a:rPr lang="en-US" dirty="0" smtClean="0"/>
              <a:t> is that postage of </a:t>
            </a:r>
            <a:r>
              <a:rPr lang="en-US" i="1" dirty="0" smtClean="0"/>
              <a:t>k</a:t>
            </a:r>
            <a:r>
              <a:rPr lang="en-US" dirty="0" smtClean="0"/>
              <a:t> cents can be formed using </a:t>
            </a:r>
            <a:r>
              <a:rPr lang="en-US" dirty="0" smtClean="0">
                <a:latin typeface="Cambria Math" pitchFamily="18" charset="0"/>
                <a:ea typeface="Cambria Math" pitchFamily="18" charset="0"/>
              </a:rPr>
              <a:t>4</a:t>
            </a:r>
            <a:r>
              <a:rPr lang="en-US" dirty="0" smtClean="0"/>
              <a:t>-cent and </a:t>
            </a:r>
            <a:r>
              <a:rPr lang="en-US" dirty="0" smtClean="0">
                <a:latin typeface="Cambria Math" pitchFamily="18" charset="0"/>
                <a:ea typeface="Cambria Math" pitchFamily="18" charset="0"/>
              </a:rPr>
              <a:t>5</a:t>
            </a:r>
            <a:r>
              <a:rPr lang="en-US" dirty="0" smtClean="0"/>
              <a:t>-cent stamps. To show P(</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where   </a:t>
            </a:r>
            <a:r>
              <a:rPr lang="en-US" i="1" dirty="0" smtClean="0"/>
              <a:t>k</a:t>
            </a:r>
            <a:r>
              <a:rPr lang="en-US" dirty="0" smtClean="0"/>
              <a:t> </a:t>
            </a:r>
            <a:r>
              <a:rPr lang="en-US" dirty="0" smtClean="0">
                <a:latin typeface="Cambria Math"/>
                <a:ea typeface="Cambria Math"/>
              </a:rPr>
              <a:t>≥ </a:t>
            </a:r>
            <a:r>
              <a:rPr lang="en-US" dirty="0" smtClean="0">
                <a:latin typeface="Cambria Math" pitchFamily="18" charset="0"/>
                <a:ea typeface="Cambria Math" pitchFamily="18" charset="0"/>
              </a:rPr>
              <a:t>12</a:t>
            </a:r>
            <a:r>
              <a:rPr lang="en-US" dirty="0" smtClean="0"/>
              <a:t> , we consider two cases:</a:t>
            </a:r>
            <a:endParaRPr lang="en-US" dirty="0" smtClean="0">
              <a:latin typeface="Cambria Math"/>
              <a:ea typeface="Cambria Math"/>
            </a:endParaRPr>
          </a:p>
          <a:p>
            <a:pPr lvl="2"/>
            <a:r>
              <a:rPr lang="en-US" dirty="0" smtClean="0">
                <a:latin typeface="Cambria Math"/>
                <a:ea typeface="Cambria Math"/>
              </a:rPr>
              <a:t>If at least one </a:t>
            </a:r>
            <a:r>
              <a:rPr lang="en-US" dirty="0" smtClean="0">
                <a:latin typeface="Cambria Math" pitchFamily="18" charset="0"/>
                <a:ea typeface="Cambria Math" pitchFamily="18" charset="0"/>
              </a:rPr>
              <a:t>4</a:t>
            </a:r>
            <a:r>
              <a:rPr lang="en-US" dirty="0" smtClean="0"/>
              <a:t>-cent stamp has been used, then a </a:t>
            </a:r>
            <a:r>
              <a:rPr lang="en-US" dirty="0" smtClean="0">
                <a:latin typeface="Cambria Math" pitchFamily="18" charset="0"/>
                <a:ea typeface="Cambria Math" pitchFamily="18" charset="0"/>
              </a:rPr>
              <a:t>4</a:t>
            </a:r>
            <a:r>
              <a:rPr lang="en-US" dirty="0" smtClean="0"/>
              <a:t>-cent stamp can be replaced with a </a:t>
            </a:r>
            <a:r>
              <a:rPr lang="en-US" dirty="0" smtClean="0">
                <a:latin typeface="Cambria Math" pitchFamily="18" charset="0"/>
                <a:ea typeface="Cambria Math" pitchFamily="18" charset="0"/>
              </a:rPr>
              <a:t>5</a:t>
            </a:r>
            <a:r>
              <a:rPr lang="en-US" dirty="0" smtClean="0"/>
              <a:t>-cent stamp to yield a total of k + </a:t>
            </a:r>
            <a:r>
              <a:rPr lang="en-US" dirty="0" smtClean="0">
                <a:latin typeface="Cambria Math" pitchFamily="18" charset="0"/>
                <a:ea typeface="Cambria Math" pitchFamily="18" charset="0"/>
              </a:rPr>
              <a:t>1 cents.</a:t>
            </a:r>
          </a:p>
          <a:p>
            <a:pPr lvl="2"/>
            <a:r>
              <a:rPr lang="en-US" dirty="0" smtClean="0">
                <a:latin typeface="Cambria Math"/>
                <a:ea typeface="Cambria Math"/>
              </a:rPr>
              <a:t>Otherwise, no  </a:t>
            </a:r>
            <a:r>
              <a:rPr lang="en-US" dirty="0" smtClean="0">
                <a:latin typeface="Cambria Math" pitchFamily="18" charset="0"/>
                <a:ea typeface="Cambria Math" pitchFamily="18" charset="0"/>
              </a:rPr>
              <a:t>4</a:t>
            </a:r>
            <a:r>
              <a:rPr lang="en-US" dirty="0" smtClean="0"/>
              <a:t>-cent stamp have been used and at least three </a:t>
            </a:r>
            <a:r>
              <a:rPr lang="en-US" dirty="0" smtClean="0">
                <a:latin typeface="Cambria Math" pitchFamily="18" charset="0"/>
                <a:ea typeface="Cambria Math" pitchFamily="18" charset="0"/>
              </a:rPr>
              <a:t>5</a:t>
            </a:r>
            <a:r>
              <a:rPr lang="en-US" dirty="0" smtClean="0"/>
              <a:t>-cent stamps were used. Three </a:t>
            </a:r>
            <a:r>
              <a:rPr lang="en-US" dirty="0" smtClean="0">
                <a:latin typeface="Cambria Math" pitchFamily="18" charset="0"/>
                <a:ea typeface="Cambria Math" pitchFamily="18" charset="0"/>
              </a:rPr>
              <a:t>5</a:t>
            </a:r>
            <a:r>
              <a:rPr lang="en-US" dirty="0" smtClean="0"/>
              <a:t>-cent stamps can be replaced by four </a:t>
            </a:r>
            <a:r>
              <a:rPr lang="en-US" dirty="0" smtClean="0">
                <a:latin typeface="Cambria Math" pitchFamily="18" charset="0"/>
                <a:ea typeface="Cambria Math" pitchFamily="18" charset="0"/>
              </a:rPr>
              <a:t>4</a:t>
            </a:r>
            <a:r>
              <a:rPr lang="en-US" dirty="0" smtClean="0"/>
              <a:t>-cent stamps to yield a total of k + </a:t>
            </a:r>
            <a:r>
              <a:rPr lang="en-US" dirty="0" smtClean="0">
                <a:latin typeface="Cambria Math" pitchFamily="18" charset="0"/>
                <a:ea typeface="Cambria Math" pitchFamily="18" charset="0"/>
              </a:rPr>
              <a:t>1 cents.</a:t>
            </a:r>
            <a:endParaRPr lang="en-US" dirty="0" smtClean="0"/>
          </a:p>
          <a:p>
            <a:pPr>
              <a:buNone/>
            </a:pPr>
            <a:r>
              <a:rPr lang="en-US" dirty="0" smtClean="0"/>
              <a:t>    Hence, </a:t>
            </a:r>
            <a:r>
              <a:rPr lang="en-US" i="1" dirty="0" smtClean="0"/>
              <a:t>P</a:t>
            </a:r>
            <a:r>
              <a:rPr lang="en-US" dirty="0" smtClean="0"/>
              <a:t>(</a:t>
            </a:r>
            <a:r>
              <a:rPr lang="en-US" i="1" dirty="0" smtClean="0"/>
              <a:t>n</a:t>
            </a:r>
            <a:r>
              <a:rPr lang="en-US" dirty="0" smtClean="0"/>
              <a:t>) holds for all </a:t>
            </a:r>
            <a:r>
              <a:rPr lang="en-US" i="1" dirty="0" smtClean="0"/>
              <a:t>n</a:t>
            </a:r>
            <a:r>
              <a:rPr lang="en-US" dirty="0" smtClean="0"/>
              <a:t> </a:t>
            </a:r>
            <a:r>
              <a:rPr lang="en-US" dirty="0" smtClean="0">
                <a:latin typeface="Cambria Math"/>
                <a:ea typeface="Cambria Math"/>
              </a:rPr>
              <a:t>≥ </a:t>
            </a:r>
            <a:r>
              <a:rPr lang="en-US" dirty="0" smtClean="0">
                <a:latin typeface="Cambria Math" pitchFamily="18" charset="0"/>
                <a:ea typeface="Cambria Math" pitchFamily="18" charset="0"/>
              </a:rPr>
              <a:t>12</a:t>
            </a:r>
            <a:r>
              <a:rPr lang="en-US" dirty="0" smtClean="0"/>
              <a:t>.</a:t>
            </a:r>
            <a:endParaRPr lang="en-US" dirty="0"/>
          </a:p>
        </p:txBody>
      </p:sp>
      <p:sp>
        <p:nvSpPr>
          <p:cNvPr id="4" name="Isosceles Triangle 3"/>
          <p:cNvSpPr/>
          <p:nvPr/>
        </p:nvSpPr>
        <p:spPr>
          <a:xfrm rot="5400000" flipV="1">
            <a:off x="83058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Well-Ordering Property</a:t>
            </a:r>
            <a:endParaRPr lang="en-US" dirty="0"/>
          </a:p>
        </p:txBody>
      </p:sp>
      <p:sp>
        <p:nvSpPr>
          <p:cNvPr id="3" name="Content Placeholder 2"/>
          <p:cNvSpPr>
            <a:spLocks noGrp="1"/>
          </p:cNvSpPr>
          <p:nvPr>
            <p:ph idx="1"/>
          </p:nvPr>
        </p:nvSpPr>
        <p:spPr/>
        <p:txBody>
          <a:bodyPr>
            <a:normAutofit fontScale="92500" lnSpcReduction="20000"/>
          </a:bodyPr>
          <a:lstStyle/>
          <a:p>
            <a:r>
              <a:rPr lang="en-US" i="1" dirty="0" smtClean="0"/>
              <a:t>Well-ordering property</a:t>
            </a:r>
            <a:r>
              <a:rPr lang="en-US" dirty="0" smtClean="0"/>
              <a:t>: Every nonempty set of nonnegative integers has a least element.</a:t>
            </a:r>
          </a:p>
          <a:p>
            <a:r>
              <a:rPr lang="en-US" dirty="0" smtClean="0"/>
              <a:t>The well-ordering property is one of the axioms of the positive integers listed in Appendix </a:t>
            </a:r>
            <a:r>
              <a:rPr lang="en-US" dirty="0" smtClean="0">
                <a:latin typeface="Cambria Math" pitchFamily="18" charset="0"/>
                <a:ea typeface="Cambria Math" pitchFamily="18" charset="0"/>
              </a:rPr>
              <a:t>1</a:t>
            </a:r>
            <a:r>
              <a:rPr lang="en-US" dirty="0" smtClean="0"/>
              <a:t>. </a:t>
            </a:r>
          </a:p>
          <a:p>
            <a:r>
              <a:rPr lang="en-US" dirty="0" smtClean="0"/>
              <a:t>The well-ordering property can be used directly in proofs, as the next example illustrates.</a:t>
            </a:r>
          </a:p>
          <a:p>
            <a:r>
              <a:rPr lang="en-US" dirty="0" smtClean="0"/>
              <a:t>The well-ordering property can be generalized. </a:t>
            </a:r>
          </a:p>
          <a:p>
            <a:pPr lvl="1"/>
            <a:r>
              <a:rPr lang="en-US" b="1" dirty="0" smtClean="0"/>
              <a:t>Definition: </a:t>
            </a:r>
            <a:r>
              <a:rPr lang="en-US" dirty="0" smtClean="0"/>
              <a:t>A set is </a:t>
            </a:r>
            <a:r>
              <a:rPr lang="en-US" i="1" dirty="0" smtClean="0"/>
              <a:t>well ordered if every subset has a least element.</a:t>
            </a:r>
          </a:p>
          <a:p>
            <a:pPr lvl="2"/>
            <a:r>
              <a:rPr lang="en-US" b="1" dirty="0" smtClean="0"/>
              <a:t>N</a:t>
            </a:r>
            <a:r>
              <a:rPr lang="en-US" dirty="0" smtClean="0"/>
              <a:t> is well ordered under ≤.</a:t>
            </a:r>
          </a:p>
          <a:p>
            <a:pPr lvl="2"/>
            <a:r>
              <a:rPr lang="en-US" dirty="0" smtClean="0"/>
              <a:t>The set of finite strings over an alphabet using lexicographic ordering is well ordered.</a:t>
            </a:r>
          </a:p>
          <a:p>
            <a:pPr lvl="1"/>
            <a:r>
              <a:rPr lang="en-US" dirty="0" smtClean="0"/>
              <a:t>We will see a generalization of induction to sets other than the integers in the next section. </a:t>
            </a:r>
          </a:p>
          <a:p>
            <a:endParaRPr lang="en-US" dirty="0" smtClean="0"/>
          </a:p>
          <a:p>
            <a:endParaRPr lang="en-US" i="1" dirty="0" smtClean="0"/>
          </a:p>
        </p:txBody>
      </p:sp>
    </p:spTree>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Well-Ordering Property</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a:t>
            </a:r>
            <a:r>
              <a:rPr lang="en-US" dirty="0" smtClean="0"/>
              <a:t>: Use the well-ordering property to prove the division algorithm, which states that if </a:t>
            </a:r>
            <a:r>
              <a:rPr lang="en-US" i="1" dirty="0" smtClean="0"/>
              <a:t>a</a:t>
            </a:r>
            <a:r>
              <a:rPr lang="en-US" dirty="0" smtClean="0"/>
              <a:t> is an integer and </a:t>
            </a:r>
            <a:r>
              <a:rPr lang="en-US" i="1" dirty="0" smtClean="0"/>
              <a:t>d</a:t>
            </a:r>
            <a:r>
              <a:rPr lang="en-US" dirty="0" smtClean="0"/>
              <a:t> is a positive integer, then there are unique integers </a:t>
            </a:r>
            <a:r>
              <a:rPr lang="en-US" i="1" dirty="0" smtClean="0"/>
              <a:t>q</a:t>
            </a:r>
            <a:r>
              <a:rPr lang="en-US" dirty="0" smtClean="0"/>
              <a:t> and </a:t>
            </a:r>
            <a:r>
              <a:rPr lang="en-US" i="1" dirty="0" smtClean="0"/>
              <a:t>r</a:t>
            </a:r>
            <a:r>
              <a:rPr lang="en-US" dirty="0" smtClean="0"/>
              <a:t> with </a:t>
            </a:r>
            <a:r>
              <a:rPr lang="en-US" dirty="0" smtClean="0">
                <a:latin typeface="Cambria Math" pitchFamily="18" charset="0"/>
                <a:ea typeface="Cambria Math" pitchFamily="18" charset="0"/>
              </a:rPr>
              <a:t>0</a:t>
            </a:r>
            <a:r>
              <a:rPr lang="en-US" i="1" dirty="0" smtClean="0"/>
              <a:t> ≤ r &lt; </a:t>
            </a:r>
            <a:r>
              <a:rPr lang="en-US" i="1" dirty="0" smtClean="0">
                <a:ea typeface="Cambria Math" pitchFamily="18" charset="0"/>
              </a:rPr>
              <a:t>d</a:t>
            </a:r>
            <a:r>
              <a:rPr lang="en-US" dirty="0" smtClean="0"/>
              <a:t>, such that   </a:t>
            </a:r>
            <a:r>
              <a:rPr lang="en-US" i="1" dirty="0" smtClean="0"/>
              <a:t>a = </a:t>
            </a:r>
            <a:r>
              <a:rPr lang="en-US" i="1" dirty="0" err="1" smtClean="0"/>
              <a:t>dq</a:t>
            </a:r>
            <a:r>
              <a:rPr lang="en-US" i="1" dirty="0" smtClean="0"/>
              <a:t> + r</a:t>
            </a:r>
            <a:r>
              <a:rPr lang="en-US" dirty="0" smtClean="0"/>
              <a:t>.</a:t>
            </a:r>
          </a:p>
          <a:p>
            <a:pPr>
              <a:buNone/>
            </a:pPr>
            <a:r>
              <a:rPr lang="en-US" b="1" dirty="0" smtClean="0"/>
              <a:t>    Solution</a:t>
            </a:r>
            <a:r>
              <a:rPr lang="en-US" dirty="0" smtClean="0"/>
              <a:t>: Let </a:t>
            </a:r>
            <a:r>
              <a:rPr lang="en-US" i="1" dirty="0" smtClean="0"/>
              <a:t>S</a:t>
            </a:r>
            <a:r>
              <a:rPr lang="en-US" dirty="0" smtClean="0"/>
              <a:t> be the set of nonnegative integers of the form  </a:t>
            </a:r>
            <a:r>
              <a:rPr lang="en-US" i="1" dirty="0" smtClean="0"/>
              <a:t>a</a:t>
            </a:r>
            <a:r>
              <a:rPr lang="en-US" dirty="0" smtClean="0"/>
              <a:t> </a:t>
            </a:r>
            <a:r>
              <a:rPr lang="en-US" dirty="0" smtClean="0">
                <a:latin typeface="Cambria Math"/>
                <a:ea typeface="Cambria Math"/>
              </a:rPr>
              <a:t>− </a:t>
            </a:r>
            <a:r>
              <a:rPr lang="en-US" i="1" dirty="0" err="1" smtClean="0">
                <a:latin typeface="Cambria Math"/>
                <a:ea typeface="Cambria Math"/>
              </a:rPr>
              <a:t>dq</a:t>
            </a:r>
            <a:r>
              <a:rPr lang="en-US" dirty="0" smtClean="0">
                <a:latin typeface="Cambria Math"/>
                <a:ea typeface="Cambria Math"/>
              </a:rPr>
              <a:t>, where </a:t>
            </a:r>
            <a:r>
              <a:rPr lang="en-US" i="1" dirty="0" smtClean="0">
                <a:latin typeface="Cambria Math"/>
                <a:ea typeface="Cambria Math"/>
              </a:rPr>
              <a:t>q</a:t>
            </a:r>
            <a:r>
              <a:rPr lang="en-US" dirty="0" smtClean="0">
                <a:latin typeface="Cambria Math"/>
                <a:ea typeface="Cambria Math"/>
              </a:rPr>
              <a:t>  is an integer. The set is nonempty since  −</a:t>
            </a:r>
            <a:r>
              <a:rPr lang="en-US" i="1" dirty="0" err="1" smtClean="0">
                <a:latin typeface="Cambria Math"/>
                <a:ea typeface="Cambria Math"/>
              </a:rPr>
              <a:t>dq</a:t>
            </a:r>
            <a:r>
              <a:rPr lang="en-US" i="1" dirty="0" smtClean="0">
                <a:latin typeface="Cambria Math"/>
                <a:ea typeface="Cambria Math"/>
              </a:rPr>
              <a:t> </a:t>
            </a:r>
            <a:r>
              <a:rPr lang="en-US" dirty="0" smtClean="0"/>
              <a:t>can be made as large as needed. </a:t>
            </a:r>
          </a:p>
          <a:p>
            <a:pPr lvl="1"/>
            <a:r>
              <a:rPr lang="en-US" dirty="0" smtClean="0"/>
              <a:t>By the well-ordering property, S has a least element                    </a:t>
            </a:r>
            <a:r>
              <a:rPr lang="en-US" i="1" dirty="0" smtClean="0"/>
              <a:t>r</a:t>
            </a:r>
            <a:r>
              <a:rPr lang="en-US" dirty="0" smtClean="0"/>
              <a:t> = </a:t>
            </a:r>
            <a:r>
              <a:rPr lang="en-US" i="1" dirty="0" smtClean="0"/>
              <a:t>a</a:t>
            </a:r>
            <a:r>
              <a:rPr lang="en-US" dirty="0" smtClean="0"/>
              <a:t> </a:t>
            </a:r>
            <a:r>
              <a:rPr lang="en-US" dirty="0" smtClean="0">
                <a:latin typeface="Cambria Math"/>
                <a:ea typeface="Cambria Math"/>
              </a:rPr>
              <a:t>− </a:t>
            </a:r>
            <a:r>
              <a:rPr lang="en-US" i="1" dirty="0" smtClean="0">
                <a:ea typeface="Cambria Math"/>
              </a:rPr>
              <a:t>dq</a:t>
            </a:r>
            <a:r>
              <a:rPr lang="en-US" baseline="-25000" dirty="0" smtClean="0">
                <a:latin typeface="Cambria Math"/>
                <a:ea typeface="Cambria Math"/>
              </a:rPr>
              <a:t>0</a:t>
            </a:r>
            <a:r>
              <a:rPr lang="en-US" i="1" dirty="0" smtClean="0">
                <a:ea typeface="Cambria Math"/>
              </a:rPr>
              <a:t>. </a:t>
            </a:r>
            <a:r>
              <a:rPr lang="en-US" dirty="0" smtClean="0">
                <a:ea typeface="Cambria Math"/>
              </a:rPr>
              <a:t>The integer </a:t>
            </a:r>
            <a:r>
              <a:rPr lang="en-US" i="1" dirty="0" smtClean="0">
                <a:ea typeface="Cambria Math"/>
              </a:rPr>
              <a:t>r</a:t>
            </a:r>
            <a:r>
              <a:rPr lang="en-US" dirty="0" smtClean="0">
                <a:ea typeface="Cambria Math"/>
              </a:rPr>
              <a:t> is nonnegative. It also must be the case that </a:t>
            </a:r>
            <a:r>
              <a:rPr lang="en-US" i="1" dirty="0" smtClean="0"/>
              <a:t>r &lt; </a:t>
            </a:r>
            <a:r>
              <a:rPr lang="en-US" i="1" dirty="0" smtClean="0">
                <a:ea typeface="Cambria Math" pitchFamily="18" charset="0"/>
              </a:rPr>
              <a:t>d. </a:t>
            </a:r>
            <a:r>
              <a:rPr lang="en-US" dirty="0" smtClean="0">
                <a:ea typeface="Cambria Math" pitchFamily="18" charset="0"/>
              </a:rPr>
              <a:t>If it were not, then there would be a smaller nonnegative element in S, namely,                                                     </a:t>
            </a:r>
            <a:r>
              <a:rPr lang="en-US" i="1" dirty="0" smtClean="0"/>
              <a:t>a</a:t>
            </a:r>
            <a:r>
              <a:rPr lang="en-US" dirty="0" smtClean="0"/>
              <a:t> </a:t>
            </a:r>
            <a:r>
              <a:rPr lang="en-US" dirty="0" smtClean="0">
                <a:latin typeface="Cambria Math"/>
                <a:ea typeface="Cambria Math"/>
              </a:rPr>
              <a:t>− </a:t>
            </a:r>
            <a:r>
              <a:rPr lang="en-US" i="1" dirty="0" smtClean="0">
                <a:ea typeface="Cambria Math"/>
              </a:rPr>
              <a:t>d</a:t>
            </a:r>
            <a:r>
              <a:rPr lang="en-US" dirty="0" smtClean="0">
                <a:ea typeface="Cambria Math"/>
              </a:rPr>
              <a:t>(</a:t>
            </a:r>
            <a:r>
              <a:rPr lang="en-US" i="1" dirty="0" smtClean="0">
                <a:ea typeface="Cambria Math"/>
              </a:rPr>
              <a:t>q</a:t>
            </a:r>
            <a:r>
              <a:rPr lang="en-US" baseline="-25000" dirty="0" smtClean="0">
                <a:latin typeface="Cambria Math"/>
                <a:ea typeface="Cambria Math"/>
              </a:rPr>
              <a:t>0 </a:t>
            </a:r>
            <a:r>
              <a:rPr lang="en-US" i="1" dirty="0" smtClean="0"/>
              <a:t>+</a:t>
            </a:r>
            <a:r>
              <a:rPr lang="en-US" dirty="0" smtClean="0">
                <a:latin typeface="Cambria Math" pitchFamily="18" charset="0"/>
                <a:ea typeface="Cambria Math" pitchFamily="18" charset="0"/>
              </a:rPr>
              <a:t> 1) = </a:t>
            </a:r>
            <a:r>
              <a:rPr lang="en-US" i="1" dirty="0" smtClean="0"/>
              <a:t>a</a:t>
            </a:r>
            <a:r>
              <a:rPr lang="en-US" dirty="0" smtClean="0"/>
              <a:t> </a:t>
            </a:r>
            <a:r>
              <a:rPr lang="en-US" dirty="0" smtClean="0">
                <a:latin typeface="Cambria Math"/>
                <a:ea typeface="Cambria Math"/>
              </a:rPr>
              <a:t>− </a:t>
            </a:r>
            <a:r>
              <a:rPr lang="en-US" i="1" dirty="0" smtClean="0">
                <a:ea typeface="Cambria Math"/>
              </a:rPr>
              <a:t>dq</a:t>
            </a:r>
            <a:r>
              <a:rPr lang="en-US" baseline="-25000" dirty="0" smtClean="0">
                <a:latin typeface="Cambria Math"/>
                <a:ea typeface="Cambria Math"/>
              </a:rPr>
              <a:t>0 </a:t>
            </a:r>
            <a:r>
              <a:rPr lang="en-US" dirty="0" smtClean="0">
                <a:latin typeface="Cambria Math"/>
                <a:ea typeface="Cambria Math"/>
              </a:rPr>
              <a:t>− </a:t>
            </a:r>
            <a:r>
              <a:rPr lang="en-US" i="1" dirty="0" smtClean="0">
                <a:ea typeface="Cambria Math"/>
              </a:rPr>
              <a:t>d</a:t>
            </a:r>
            <a:r>
              <a:rPr lang="en-US" dirty="0" smtClean="0">
                <a:latin typeface="Cambria Math" pitchFamily="18" charset="0"/>
                <a:ea typeface="Cambria Math" pitchFamily="18" charset="0"/>
              </a:rPr>
              <a:t> = </a:t>
            </a:r>
            <a:r>
              <a:rPr lang="en-US" i="1" dirty="0" smtClean="0"/>
              <a:t>r</a:t>
            </a:r>
            <a:r>
              <a:rPr lang="en-US" dirty="0" smtClean="0"/>
              <a:t> </a:t>
            </a:r>
            <a:r>
              <a:rPr lang="en-US" dirty="0" smtClean="0">
                <a:latin typeface="Cambria Math"/>
                <a:ea typeface="Cambria Math"/>
              </a:rPr>
              <a:t>− </a:t>
            </a:r>
            <a:r>
              <a:rPr lang="en-US" i="1" dirty="0" smtClean="0">
                <a:ea typeface="Cambria Math"/>
              </a:rPr>
              <a:t>d  &gt; </a:t>
            </a:r>
            <a:r>
              <a:rPr lang="en-US" dirty="0" smtClean="0">
                <a:latin typeface="Cambria Math" pitchFamily="18" charset="0"/>
                <a:ea typeface="Cambria Math" pitchFamily="18" charset="0"/>
              </a:rPr>
              <a:t>0.</a:t>
            </a:r>
          </a:p>
          <a:p>
            <a:pPr lvl="1"/>
            <a:r>
              <a:rPr lang="en-US" dirty="0" smtClean="0">
                <a:ea typeface="Cambria Math" pitchFamily="18" charset="0"/>
              </a:rPr>
              <a:t>Therefore, there are integers </a:t>
            </a:r>
            <a:r>
              <a:rPr lang="en-US" i="1" dirty="0" smtClean="0">
                <a:ea typeface="Cambria Math" pitchFamily="18" charset="0"/>
              </a:rPr>
              <a:t>q</a:t>
            </a:r>
            <a:r>
              <a:rPr lang="en-US" dirty="0" smtClean="0">
                <a:ea typeface="Cambria Math" pitchFamily="18" charset="0"/>
              </a:rPr>
              <a:t> and </a:t>
            </a:r>
            <a:r>
              <a:rPr lang="en-US" i="1" dirty="0" smtClean="0">
                <a:ea typeface="Cambria Math" pitchFamily="18" charset="0"/>
              </a:rPr>
              <a:t>r</a:t>
            </a:r>
            <a:r>
              <a:rPr lang="en-US" dirty="0" smtClean="0">
                <a:ea typeface="Cambria Math" pitchFamily="18" charset="0"/>
              </a:rPr>
              <a:t> with </a:t>
            </a:r>
            <a:r>
              <a:rPr lang="en-US" dirty="0" smtClean="0">
                <a:latin typeface="Cambria Math" pitchFamily="18" charset="0"/>
                <a:ea typeface="Cambria Math" pitchFamily="18" charset="0"/>
              </a:rPr>
              <a:t>0</a:t>
            </a:r>
            <a:r>
              <a:rPr lang="en-US" i="1" dirty="0" smtClean="0"/>
              <a:t> ≤ r &lt; </a:t>
            </a:r>
            <a:r>
              <a:rPr lang="en-US" i="1" dirty="0" smtClean="0">
                <a:ea typeface="Cambria Math" pitchFamily="18" charset="0"/>
              </a:rPr>
              <a:t>d.</a:t>
            </a:r>
          </a:p>
          <a:p>
            <a:pPr>
              <a:buNone/>
            </a:pPr>
            <a:r>
              <a:rPr lang="en-US" i="1" dirty="0" smtClean="0">
                <a:ea typeface="Cambria Math" pitchFamily="18" charset="0"/>
              </a:rPr>
              <a:t>                </a:t>
            </a:r>
            <a:r>
              <a:rPr lang="en-US" dirty="0" smtClean="0">
                <a:ea typeface="Cambria Math" pitchFamily="18" charset="0"/>
              </a:rPr>
              <a:t>(</a:t>
            </a:r>
            <a:r>
              <a:rPr lang="en-US" i="1" dirty="0" smtClean="0">
                <a:ea typeface="Cambria Math" pitchFamily="18" charset="0"/>
              </a:rPr>
              <a:t>uniqueness of q and r is Exercise </a:t>
            </a:r>
            <a:r>
              <a:rPr lang="en-US" dirty="0" smtClean="0">
                <a:latin typeface="Cambria Math" pitchFamily="18" charset="0"/>
                <a:ea typeface="Cambria Math" pitchFamily="18" charset="0"/>
              </a:rPr>
              <a:t>37</a:t>
            </a:r>
            <a:r>
              <a:rPr lang="en-US" dirty="0" smtClean="0">
                <a:ea typeface="Cambria Math" pitchFamily="18" charset="0"/>
              </a:rPr>
              <a:t>)</a:t>
            </a:r>
            <a:endParaRPr lang="en-US" dirty="0"/>
          </a:p>
        </p:txBody>
      </p:sp>
      <p:sp>
        <p:nvSpPr>
          <p:cNvPr id="4" name="Isosceles Triangle 3"/>
          <p:cNvSpPr/>
          <p:nvPr/>
        </p:nvSpPr>
        <p:spPr>
          <a:xfrm rot="5400000" flipH="1" flipV="1">
            <a:off x="8267700" y="5676900"/>
            <a:ext cx="2286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30000" dirty="0" smtClean="0">
                <a:latin typeface="Cambria Math"/>
                <a:ea typeface="Cambria Math"/>
              </a:rPr>
              <a:t>−2 </a:t>
            </a:r>
            <a:r>
              <a:rPr lang="en-US" dirty="0" smtClean="0">
                <a:ea typeface="Cambria Math"/>
              </a:rPr>
              <a:t>. </a:t>
            </a:r>
            <a:endParaRPr lang="en-US" dirty="0"/>
          </a:p>
        </p:txBody>
      </p:sp>
    </p:spTree>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Recursive Definitions and Structural Induction</a:t>
            </a:r>
            <a:endParaRPr lang="en-US" dirty="0"/>
          </a:p>
        </p:txBody>
      </p:sp>
      <p:sp>
        <p:nvSpPr>
          <p:cNvPr id="3" name="Subtitle 2"/>
          <p:cNvSpPr>
            <a:spLocks noGrp="1"/>
          </p:cNvSpPr>
          <p:nvPr>
            <p:ph type="subTitle" idx="1"/>
          </p:nvPr>
        </p:nvSpPr>
        <p:spPr/>
        <p:txBody>
          <a:bodyPr/>
          <a:lstStyle/>
          <a:p>
            <a:r>
              <a:rPr lang="en-US" smtClean="0"/>
              <a:t>Section 5.3</a:t>
            </a:r>
            <a:endParaRPr lang="en-US" dirty="0"/>
          </a:p>
        </p:txBody>
      </p:sp>
    </p:spTree>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Recursively Defined Functions</a:t>
            </a:r>
          </a:p>
          <a:p>
            <a:r>
              <a:rPr lang="en-US" dirty="0" smtClean="0"/>
              <a:t>Recursively Defined Sets and Structures</a:t>
            </a:r>
          </a:p>
          <a:p>
            <a:r>
              <a:rPr lang="en-US" dirty="0" smtClean="0"/>
              <a:t>Structural Induction</a:t>
            </a:r>
          </a:p>
          <a:p>
            <a:r>
              <a:rPr lang="en-US" dirty="0" smtClean="0"/>
              <a:t>Generalized Induction</a:t>
            </a:r>
          </a:p>
          <a:p>
            <a:pPr>
              <a:buNone/>
            </a:pPr>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Recursively Defined Functions</a:t>
            </a:r>
            <a:endParaRPr lang="en-US" dirty="0"/>
          </a:p>
        </p:txBody>
      </p:sp>
      <p:sp>
        <p:nvSpPr>
          <p:cNvPr id="3" name="Content Placeholder 2"/>
          <p:cNvSpPr>
            <a:spLocks noGrp="1"/>
          </p:cNvSpPr>
          <p:nvPr>
            <p:ph idx="1"/>
          </p:nvPr>
        </p:nvSpPr>
        <p:spPr/>
        <p:txBody>
          <a:bodyPr>
            <a:normAutofit/>
          </a:bodyPr>
          <a:lstStyle/>
          <a:p>
            <a:pPr>
              <a:buNone/>
            </a:pPr>
            <a:r>
              <a:rPr lang="en-US" dirty="0" smtClean="0"/>
              <a:t>   </a:t>
            </a:r>
            <a:r>
              <a:rPr lang="en-US" b="1" dirty="0" smtClean="0"/>
              <a:t>Definition</a:t>
            </a:r>
            <a:r>
              <a:rPr lang="en-US" dirty="0" smtClean="0"/>
              <a:t>:  A </a:t>
            </a:r>
            <a:r>
              <a:rPr lang="en-US" i="1" dirty="0" smtClean="0"/>
              <a:t>recursive</a:t>
            </a:r>
            <a:r>
              <a:rPr lang="en-US" dirty="0" smtClean="0"/>
              <a:t> or </a:t>
            </a:r>
            <a:r>
              <a:rPr lang="en-US" i="1" dirty="0" smtClean="0"/>
              <a:t>inductive definition  </a:t>
            </a:r>
            <a:r>
              <a:rPr lang="en-US" dirty="0" smtClean="0"/>
              <a:t>of a function consists of two steps.</a:t>
            </a:r>
          </a:p>
          <a:p>
            <a:pPr lvl="1"/>
            <a:r>
              <a:rPr lang="en-US" dirty="0" smtClean="0"/>
              <a:t>BASIS STEP: Specify the value of the function at zero.</a:t>
            </a:r>
          </a:p>
          <a:p>
            <a:pPr lvl="1"/>
            <a:r>
              <a:rPr lang="en-US" dirty="0" smtClean="0"/>
              <a:t>RECURSIVE STEP: Give a rule for finding its value at an integer from its values at smaller integers.</a:t>
            </a:r>
          </a:p>
          <a:p>
            <a:r>
              <a:rPr lang="en-US" dirty="0" smtClean="0"/>
              <a:t>A function </a:t>
            </a:r>
            <a:r>
              <a:rPr lang="en-US" i="1" dirty="0" smtClean="0"/>
              <a:t>f</a:t>
            </a:r>
            <a:r>
              <a:rPr lang="en-US" dirty="0" smtClean="0"/>
              <a:t>(</a:t>
            </a:r>
            <a:r>
              <a:rPr lang="en-US" i="1" dirty="0" smtClean="0"/>
              <a:t>n</a:t>
            </a:r>
            <a:r>
              <a:rPr lang="en-US" dirty="0" smtClean="0"/>
              <a:t>)  is the same as a sequence </a:t>
            </a:r>
            <a:r>
              <a:rPr lang="en-US" i="1" dirty="0" smtClean="0"/>
              <a:t>a</a:t>
            </a:r>
            <a:r>
              <a:rPr lang="en-US" baseline="-25000" dirty="0" smtClean="0">
                <a:latin typeface="Cambria Math" pitchFamily="18" charset="0"/>
                <a:ea typeface="Cambria Math" pitchFamily="18" charset="0"/>
              </a:rPr>
              <a:t>0</a:t>
            </a:r>
            <a:r>
              <a:rPr lang="en-US" dirty="0" smtClean="0"/>
              <a:t>, </a:t>
            </a:r>
            <a:r>
              <a:rPr lang="en-US" i="1" dirty="0" smtClean="0"/>
              <a:t>a</a:t>
            </a:r>
            <a:r>
              <a:rPr lang="en-US" baseline="-25000" dirty="0" smtClean="0">
                <a:latin typeface="Cambria Math" pitchFamily="18" charset="0"/>
                <a:ea typeface="Cambria Math" pitchFamily="18" charset="0"/>
              </a:rPr>
              <a:t>1</a:t>
            </a:r>
            <a:r>
              <a:rPr lang="en-US" dirty="0" smtClean="0"/>
              <a:t>, … , where </a:t>
            </a:r>
            <a:r>
              <a:rPr lang="en-US" i="1" dirty="0" err="1" smtClean="0"/>
              <a:t>a</a:t>
            </a:r>
            <a:r>
              <a:rPr lang="en-US" i="1" baseline="-25000" dirty="0" err="1" smtClean="0"/>
              <a:t>i</a:t>
            </a:r>
            <a:r>
              <a:rPr lang="en-US" dirty="0" smtClean="0"/>
              <a:t>, where </a:t>
            </a:r>
            <a:r>
              <a:rPr lang="en-US" i="1" dirty="0" smtClean="0"/>
              <a:t>f</a:t>
            </a:r>
            <a:r>
              <a:rPr lang="en-US" dirty="0" smtClean="0"/>
              <a:t>(</a:t>
            </a:r>
            <a:r>
              <a:rPr lang="en-US" i="1" dirty="0" err="1" smtClean="0"/>
              <a:t>i</a:t>
            </a:r>
            <a:r>
              <a:rPr lang="en-US" dirty="0" smtClean="0"/>
              <a:t>) = </a:t>
            </a:r>
            <a:r>
              <a:rPr lang="en-US" i="1" dirty="0" err="1" smtClean="0"/>
              <a:t>a</a:t>
            </a:r>
            <a:r>
              <a:rPr lang="en-US" i="1" baseline="-25000" dirty="0" err="1" smtClean="0"/>
              <a:t>i</a:t>
            </a:r>
            <a:r>
              <a:rPr lang="en-US" dirty="0" smtClean="0"/>
              <a:t>. This was done using recurrence relations in Section </a:t>
            </a:r>
            <a:r>
              <a:rPr lang="en-US" dirty="0" smtClean="0">
                <a:latin typeface="Cambria Math" pitchFamily="18" charset="0"/>
                <a:ea typeface="Cambria Math" pitchFamily="18" charset="0"/>
              </a:rPr>
              <a:t>2.4</a:t>
            </a:r>
            <a:r>
              <a:rPr lang="en-US" dirty="0" smtClean="0"/>
              <a:t>.</a:t>
            </a:r>
            <a:endParaRPr lang="en-US" dirty="0"/>
          </a:p>
        </p:txBody>
      </p:sp>
    </p:spTree>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Recursively Defined Functions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Suppose </a:t>
            </a:r>
            <a:r>
              <a:rPr lang="en-US" i="1" dirty="0" smtClean="0"/>
              <a:t>f </a:t>
            </a:r>
            <a:r>
              <a:rPr lang="en-US" dirty="0" smtClean="0"/>
              <a:t>is defined by:</a:t>
            </a:r>
          </a:p>
          <a:p>
            <a:pPr>
              <a:buNone/>
            </a:pPr>
            <a:r>
              <a:rPr lang="en-US" i="1" dirty="0" smtClean="0"/>
              <a:t>         f</a:t>
            </a:r>
            <a:r>
              <a:rPr lang="en-US" dirty="0" smtClean="0"/>
              <a:t>(</a:t>
            </a:r>
            <a:r>
              <a:rPr lang="en-US" dirty="0" smtClean="0">
                <a:latin typeface="Cambria Math" pitchFamily="18" charset="0"/>
                <a:ea typeface="Cambria Math" pitchFamily="18" charset="0"/>
              </a:rPr>
              <a:t>0</a:t>
            </a:r>
            <a:r>
              <a:rPr lang="en-US" dirty="0" smtClean="0"/>
              <a:t>)</a:t>
            </a:r>
            <a:r>
              <a:rPr lang="en-US" i="1" dirty="0" smtClean="0"/>
              <a:t> = </a:t>
            </a:r>
            <a:r>
              <a:rPr lang="en-US" dirty="0" smtClean="0">
                <a:latin typeface="Cambria Math" pitchFamily="18" charset="0"/>
                <a:ea typeface="Cambria Math" pitchFamily="18" charset="0"/>
              </a:rPr>
              <a:t>3,</a:t>
            </a:r>
          </a:p>
          <a:p>
            <a:pPr>
              <a:buNone/>
            </a:pPr>
            <a:r>
              <a:rPr lang="en-US" i="1" dirty="0" smtClean="0"/>
              <a:t>         f(n + </a:t>
            </a:r>
            <a:r>
              <a:rPr lang="en-US" dirty="0" smtClean="0">
                <a:latin typeface="Cambria Math" pitchFamily="18" charset="0"/>
                <a:ea typeface="Cambria Math" pitchFamily="18" charset="0"/>
              </a:rPr>
              <a:t>1</a:t>
            </a:r>
            <a:r>
              <a:rPr lang="en-US" dirty="0" smtClean="0"/>
              <a:t>)</a:t>
            </a:r>
            <a:r>
              <a:rPr lang="en-US" i="1" dirty="0" smtClean="0"/>
              <a:t> = </a:t>
            </a:r>
            <a:r>
              <a:rPr lang="en-US" dirty="0" smtClean="0">
                <a:latin typeface="Cambria Math" pitchFamily="18" charset="0"/>
                <a:ea typeface="Cambria Math" pitchFamily="18" charset="0"/>
              </a:rPr>
              <a:t>2</a:t>
            </a:r>
            <a:r>
              <a:rPr lang="en-US" i="1" dirty="0" smtClean="0"/>
              <a:t>f</a:t>
            </a:r>
            <a:r>
              <a:rPr lang="en-US" dirty="0" smtClean="0"/>
              <a:t>(</a:t>
            </a:r>
            <a:r>
              <a:rPr lang="en-US" i="1" dirty="0" smtClean="0"/>
              <a:t>n</a:t>
            </a:r>
            <a:r>
              <a:rPr lang="en-US" dirty="0" smtClean="0"/>
              <a:t>)</a:t>
            </a:r>
            <a:r>
              <a:rPr lang="en-US" i="1" dirty="0" smtClean="0"/>
              <a:t> + </a:t>
            </a:r>
            <a:r>
              <a:rPr lang="en-US" dirty="0" smtClean="0">
                <a:latin typeface="Cambria Math" pitchFamily="18" charset="0"/>
                <a:ea typeface="Cambria Math" pitchFamily="18" charset="0"/>
              </a:rPr>
              <a:t>3</a:t>
            </a:r>
          </a:p>
          <a:p>
            <a:pPr>
              <a:buNone/>
            </a:pPr>
            <a:r>
              <a:rPr lang="en-US" dirty="0" smtClean="0"/>
              <a:t>    Find </a:t>
            </a:r>
            <a:r>
              <a:rPr lang="en-US" i="1" dirty="0" smtClean="0"/>
              <a:t>f</a:t>
            </a:r>
            <a:r>
              <a:rPr lang="en-US" dirty="0" smtClean="0"/>
              <a:t>(</a:t>
            </a:r>
            <a:r>
              <a:rPr lang="en-US" dirty="0" smtClean="0">
                <a:latin typeface="Cambria Math" pitchFamily="18" charset="0"/>
                <a:ea typeface="Cambria Math" pitchFamily="18" charset="0"/>
              </a:rPr>
              <a:t>1</a:t>
            </a:r>
            <a:r>
              <a:rPr lang="en-US" dirty="0" smtClean="0"/>
              <a:t>), </a:t>
            </a:r>
            <a:r>
              <a:rPr lang="en-US" i="1" dirty="0" smtClean="0"/>
              <a:t>f</a:t>
            </a:r>
            <a:r>
              <a:rPr lang="en-US" dirty="0" smtClean="0"/>
              <a:t>(</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dirty="0" smtClean="0">
                <a:latin typeface="Cambria Math" pitchFamily="18" charset="0"/>
                <a:ea typeface="Cambria Math" pitchFamily="18" charset="0"/>
              </a:rPr>
              <a:t>4</a:t>
            </a:r>
            <a:r>
              <a:rPr lang="en-US" dirty="0" smtClean="0"/>
              <a:t>)</a:t>
            </a:r>
          </a:p>
          <a:p>
            <a:pPr>
              <a:buNone/>
            </a:pPr>
            <a:r>
              <a:rPr lang="en-US" dirty="0" smtClean="0"/>
              <a:t>    </a:t>
            </a:r>
            <a:r>
              <a:rPr lang="en-US" b="1" dirty="0" smtClean="0"/>
              <a:t>Solution</a:t>
            </a:r>
            <a:r>
              <a:rPr lang="en-US" dirty="0" smtClean="0"/>
              <a:t>:</a:t>
            </a:r>
          </a:p>
          <a:p>
            <a:pPr lvl="2"/>
            <a:r>
              <a:rPr lang="en-US" i="1" dirty="0" smtClean="0"/>
              <a:t>f</a:t>
            </a:r>
            <a:r>
              <a:rPr lang="en-US" dirty="0" smtClean="0"/>
              <a:t>(</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2</a:t>
            </a:r>
            <a:r>
              <a:rPr lang="en-US" i="1" dirty="0" smtClean="0"/>
              <a:t>f</a:t>
            </a:r>
            <a:r>
              <a:rPr lang="en-US" dirty="0" smtClean="0"/>
              <a:t>(</a:t>
            </a:r>
            <a:r>
              <a:rPr lang="en-US" dirty="0" smtClean="0">
                <a:latin typeface="Cambria Math" pitchFamily="18" charset="0"/>
                <a:ea typeface="Cambria Math" pitchFamily="18" charset="0"/>
              </a:rPr>
              <a:t>0</a:t>
            </a:r>
            <a:r>
              <a:rPr lang="en-US" dirty="0" smtClean="0"/>
              <a:t>)</a:t>
            </a:r>
            <a:r>
              <a:rPr lang="en-US" i="1" dirty="0" smtClean="0"/>
              <a:t> + </a:t>
            </a:r>
            <a:r>
              <a:rPr lang="en-US" dirty="0" smtClean="0">
                <a:latin typeface="Cambria Math" pitchFamily="18" charset="0"/>
                <a:ea typeface="Cambria Math" pitchFamily="18" charset="0"/>
              </a:rPr>
              <a:t>3 = 2</a:t>
            </a:r>
            <a:r>
              <a:rPr lang="en-US" dirty="0" smtClean="0">
                <a:latin typeface="Cambria Math"/>
                <a:ea typeface="Cambria Math"/>
              </a:rPr>
              <a:t>∙3 + 3 = 9</a:t>
            </a:r>
          </a:p>
          <a:p>
            <a:pPr lvl="2"/>
            <a:r>
              <a:rPr lang="en-US" i="1" dirty="0" smtClean="0"/>
              <a:t>f</a:t>
            </a:r>
            <a:r>
              <a:rPr lang="en-US" dirty="0" smtClean="0"/>
              <a:t>(</a:t>
            </a:r>
            <a:r>
              <a:rPr lang="en-US"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2</a:t>
            </a:r>
            <a:r>
              <a:rPr lang="en-US" i="1" dirty="0" smtClean="0"/>
              <a:t>f</a:t>
            </a:r>
            <a:r>
              <a:rPr lang="en-US" dirty="0" smtClean="0"/>
              <a:t>(</a:t>
            </a:r>
            <a:r>
              <a:rPr lang="en-US" dirty="0" smtClean="0">
                <a:latin typeface="Cambria Math" pitchFamily="18" charset="0"/>
                <a:ea typeface="Cambria Math" pitchFamily="18" charset="0"/>
              </a:rPr>
              <a:t>1</a:t>
            </a:r>
            <a:r>
              <a:rPr lang="en-US" dirty="0" smtClean="0">
                <a:ea typeface="Cambria Math" pitchFamily="18" charset="0"/>
              </a:rPr>
              <a:t>)</a:t>
            </a:r>
            <a:r>
              <a:rPr lang="en-US" i="1" dirty="0" smtClean="0"/>
              <a:t>+ </a:t>
            </a:r>
            <a:r>
              <a:rPr lang="en-US" dirty="0" smtClean="0">
                <a:latin typeface="Cambria Math" pitchFamily="18" charset="0"/>
                <a:ea typeface="Cambria Math" pitchFamily="18" charset="0"/>
              </a:rPr>
              <a:t>3 = 2</a:t>
            </a:r>
            <a:r>
              <a:rPr lang="en-US" dirty="0" smtClean="0">
                <a:latin typeface="Cambria Math"/>
                <a:ea typeface="Cambria Math"/>
              </a:rPr>
              <a:t>∙9 + 3 = 21</a:t>
            </a:r>
          </a:p>
          <a:p>
            <a:pPr lvl="2"/>
            <a:r>
              <a:rPr lang="en-US" i="1" dirty="0" smtClean="0"/>
              <a:t>f</a:t>
            </a:r>
            <a:r>
              <a:rPr lang="en-US" dirty="0" smtClean="0"/>
              <a:t>(</a:t>
            </a:r>
            <a:r>
              <a:rPr lang="en-US"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2</a:t>
            </a:r>
            <a:r>
              <a:rPr lang="en-US" i="1" dirty="0" smtClean="0"/>
              <a:t>f</a:t>
            </a:r>
            <a:r>
              <a:rPr lang="en-US" dirty="0" smtClean="0"/>
              <a:t>(</a:t>
            </a:r>
            <a:r>
              <a:rPr lang="en-US" dirty="0" smtClean="0">
                <a:latin typeface="Cambria Math" pitchFamily="18" charset="0"/>
                <a:ea typeface="Cambria Math" pitchFamily="18" charset="0"/>
              </a:rPr>
              <a:t>2</a:t>
            </a:r>
            <a:r>
              <a:rPr lang="en-US" dirty="0" smtClean="0"/>
              <a:t>)</a:t>
            </a:r>
            <a:r>
              <a:rPr lang="en-US" i="1" dirty="0" smtClean="0"/>
              <a:t> + </a:t>
            </a:r>
            <a:r>
              <a:rPr lang="en-US" dirty="0" smtClean="0">
                <a:latin typeface="Cambria Math" pitchFamily="18" charset="0"/>
                <a:ea typeface="Cambria Math" pitchFamily="18" charset="0"/>
              </a:rPr>
              <a:t>3 = 2</a:t>
            </a:r>
            <a:r>
              <a:rPr lang="en-US" dirty="0" smtClean="0">
                <a:latin typeface="Cambria Math"/>
                <a:ea typeface="Cambria Math"/>
              </a:rPr>
              <a:t>∙21 + 3 = 45</a:t>
            </a:r>
          </a:p>
          <a:p>
            <a:pPr lvl="2"/>
            <a:r>
              <a:rPr lang="en-US" i="1" dirty="0" smtClean="0"/>
              <a:t>f</a:t>
            </a:r>
            <a:r>
              <a:rPr lang="en-US" dirty="0" smtClean="0"/>
              <a:t>(</a:t>
            </a:r>
            <a:r>
              <a:rPr lang="en-US" dirty="0" smtClean="0">
                <a:latin typeface="Cambria Math" pitchFamily="18" charset="0"/>
                <a:ea typeface="Cambria Math" pitchFamily="18" charset="0"/>
              </a:rPr>
              <a:t>4</a:t>
            </a:r>
            <a:r>
              <a:rPr lang="en-US" dirty="0" smtClean="0"/>
              <a:t>) = </a:t>
            </a:r>
            <a:r>
              <a:rPr lang="en-US" dirty="0" smtClean="0">
                <a:latin typeface="Cambria Math" pitchFamily="18" charset="0"/>
                <a:ea typeface="Cambria Math" pitchFamily="18" charset="0"/>
              </a:rPr>
              <a:t>2</a:t>
            </a:r>
            <a:r>
              <a:rPr lang="en-US" i="1" dirty="0" smtClean="0"/>
              <a:t>f</a:t>
            </a:r>
            <a:r>
              <a:rPr lang="en-US" dirty="0" smtClean="0"/>
              <a:t>(</a:t>
            </a:r>
            <a:r>
              <a:rPr lang="en-US" dirty="0" smtClean="0">
                <a:latin typeface="Cambria Math" pitchFamily="18" charset="0"/>
                <a:ea typeface="Cambria Math" pitchFamily="18" charset="0"/>
              </a:rPr>
              <a:t>3</a:t>
            </a:r>
            <a:r>
              <a:rPr lang="en-US" dirty="0" smtClean="0"/>
              <a:t>)</a:t>
            </a:r>
            <a:r>
              <a:rPr lang="en-US" i="1" dirty="0" smtClean="0"/>
              <a:t> + </a:t>
            </a:r>
            <a:r>
              <a:rPr lang="en-US" dirty="0" smtClean="0">
                <a:latin typeface="Cambria Math" pitchFamily="18" charset="0"/>
                <a:ea typeface="Cambria Math" pitchFamily="18" charset="0"/>
              </a:rPr>
              <a:t>3 = 2</a:t>
            </a:r>
            <a:r>
              <a:rPr lang="en-US" dirty="0" smtClean="0">
                <a:latin typeface="Cambria Math"/>
                <a:ea typeface="Cambria Math"/>
              </a:rPr>
              <a:t>∙45 + 3 = 93</a:t>
            </a:r>
          </a:p>
          <a:p>
            <a:pPr lvl="2">
              <a:buNone/>
            </a:pPr>
            <a:endParaRPr lang="en-US" dirty="0" smtClean="0">
              <a:latin typeface="Cambria Math"/>
              <a:ea typeface="Cambria Math"/>
            </a:endParaRPr>
          </a:p>
          <a:p>
            <a:pPr>
              <a:buNone/>
            </a:pPr>
            <a:r>
              <a:rPr lang="en-US" b="1" dirty="0" smtClean="0"/>
              <a:t>   Example:  </a:t>
            </a:r>
            <a:r>
              <a:rPr lang="en-US" dirty="0" smtClean="0"/>
              <a:t>Give a recursive definition of the factorial function </a:t>
            </a:r>
            <a:r>
              <a:rPr lang="en-US" i="1" dirty="0" smtClean="0"/>
              <a:t>n</a:t>
            </a:r>
            <a:r>
              <a:rPr lang="en-US" dirty="0" smtClean="0"/>
              <a:t>!:</a:t>
            </a:r>
          </a:p>
          <a:p>
            <a:pPr>
              <a:buNone/>
            </a:pPr>
            <a:r>
              <a:rPr lang="en-US" b="1" dirty="0" smtClean="0"/>
              <a:t>   Solution</a:t>
            </a:r>
            <a:r>
              <a:rPr lang="en-US" dirty="0" smtClean="0"/>
              <a:t>:</a:t>
            </a:r>
          </a:p>
          <a:p>
            <a:pPr marL="971550" lvl="1" indent="-514350">
              <a:buNone/>
            </a:pPr>
            <a:r>
              <a:rPr lang="en-US" i="1" dirty="0" smtClean="0"/>
              <a:t>f</a:t>
            </a:r>
            <a:r>
              <a:rPr lang="en-US" dirty="0" smtClean="0"/>
              <a:t>(</a:t>
            </a:r>
            <a:r>
              <a:rPr lang="en-US" dirty="0" smtClean="0">
                <a:latin typeface="Cambria Math" pitchFamily="18" charset="0"/>
                <a:ea typeface="Cambria Math" pitchFamily="18" charset="0"/>
              </a:rPr>
              <a:t>0</a:t>
            </a:r>
            <a:r>
              <a:rPr lang="en-US" dirty="0" smtClean="0"/>
              <a:t>)</a:t>
            </a:r>
            <a:r>
              <a:rPr lang="en-US" i="1" dirty="0" smtClean="0"/>
              <a:t> = </a:t>
            </a:r>
            <a:r>
              <a:rPr lang="en-US" dirty="0" smtClean="0">
                <a:latin typeface="Cambria Math" pitchFamily="18" charset="0"/>
                <a:ea typeface="Cambria Math" pitchFamily="18" charset="0"/>
              </a:rPr>
              <a:t>1</a:t>
            </a:r>
          </a:p>
          <a:p>
            <a:pPr marL="971550" lvl="1" indent="-514350">
              <a:buNone/>
            </a:pPr>
            <a:r>
              <a:rPr lang="en-US" i="1" dirty="0" smtClean="0"/>
              <a:t>f</a:t>
            </a:r>
            <a:r>
              <a:rPr lang="en-US" dirty="0" smtClean="0"/>
              <a:t>(</a:t>
            </a:r>
            <a:r>
              <a:rPr lang="en-US" i="1" dirty="0" smtClean="0"/>
              <a:t>n + </a:t>
            </a:r>
            <a:r>
              <a:rPr lang="en-US" dirty="0" smtClean="0">
                <a:latin typeface="Cambria Math" pitchFamily="18" charset="0"/>
                <a:ea typeface="Cambria Math" pitchFamily="18" charset="0"/>
              </a:rPr>
              <a:t>1</a:t>
            </a:r>
            <a:r>
              <a:rPr lang="en-US" dirty="0" smtClean="0"/>
              <a:t>)</a:t>
            </a:r>
            <a:r>
              <a:rPr lang="en-US" i="1" dirty="0" smtClean="0"/>
              <a:t> = </a:t>
            </a:r>
            <a:r>
              <a:rPr lang="en-US" dirty="0" smtClean="0"/>
              <a:t>(</a:t>
            </a:r>
            <a:r>
              <a:rPr lang="en-US" i="1" dirty="0" smtClean="0"/>
              <a:t>n + </a:t>
            </a:r>
            <a:r>
              <a:rPr lang="en-US" dirty="0" smtClean="0">
                <a:latin typeface="Cambria Math" pitchFamily="18" charset="0"/>
                <a:ea typeface="Cambria Math" pitchFamily="18" charset="0"/>
              </a:rPr>
              <a:t>1</a:t>
            </a:r>
            <a:r>
              <a:rPr lang="en-US" dirty="0" smtClean="0"/>
              <a:t>)</a:t>
            </a:r>
            <a:r>
              <a:rPr lang="en-US" dirty="0" smtClean="0">
                <a:latin typeface="Cambria Math"/>
                <a:ea typeface="Cambria Math"/>
              </a:rPr>
              <a:t>∙</a:t>
            </a:r>
            <a:r>
              <a:rPr lang="en-US" i="1" dirty="0" smtClean="0"/>
              <a:t> f</a:t>
            </a:r>
            <a:r>
              <a:rPr lang="en-US" dirty="0" smtClean="0"/>
              <a:t>(</a:t>
            </a:r>
            <a:r>
              <a:rPr lang="en-US" i="1" dirty="0" smtClean="0"/>
              <a:t>n</a:t>
            </a:r>
            <a:r>
              <a:rPr lang="en-US" dirty="0" smtClean="0"/>
              <a:t>)</a:t>
            </a:r>
          </a:p>
          <a:p>
            <a:pPr lvl="2">
              <a:buNone/>
            </a:pPr>
            <a:endParaRPr lang="en-US" dirty="0" smtClean="0">
              <a:latin typeface="Cambria Math"/>
              <a:ea typeface="Cambria Math"/>
            </a:endParaRPr>
          </a:p>
          <a:p>
            <a:pPr lvl="2"/>
            <a:endParaRPr lang="en-US" dirty="0" smtClean="0"/>
          </a:p>
          <a:p>
            <a:endParaRPr lang="en-US" dirty="0"/>
          </a:p>
        </p:txBody>
      </p:sp>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Recursively Defined Functions</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Give a recursive definition of:</a:t>
            </a:r>
          </a:p>
          <a:p>
            <a:endParaRPr lang="en-US" dirty="0" smtClean="0"/>
          </a:p>
          <a:p>
            <a:endParaRPr lang="en-US" dirty="0" smtClean="0"/>
          </a:p>
          <a:p>
            <a:pPr>
              <a:buNone/>
            </a:pPr>
            <a:r>
              <a:rPr lang="en-US" b="1" dirty="0" smtClean="0"/>
              <a:t>   Solution</a:t>
            </a:r>
            <a:r>
              <a:rPr lang="en-US" dirty="0" smtClean="0"/>
              <a:t>: The first part of the definition is</a:t>
            </a:r>
          </a:p>
          <a:p>
            <a:pPr>
              <a:buNone/>
            </a:pPr>
            <a:endParaRPr lang="en-US" dirty="0" smtClean="0"/>
          </a:p>
          <a:p>
            <a:pPr>
              <a:buNone/>
            </a:pPr>
            <a:endParaRPr lang="en-US" dirty="0" smtClean="0"/>
          </a:p>
          <a:p>
            <a:pPr>
              <a:buNone/>
            </a:pPr>
            <a:r>
              <a:rPr lang="en-US" dirty="0" smtClean="0"/>
              <a:t>   The second part is</a:t>
            </a: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2514600" y="2514600"/>
            <a:ext cx="706755" cy="702945"/>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2819400" y="4038600"/>
            <a:ext cx="1291590" cy="74485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4495801" y="5181602"/>
            <a:ext cx="2967990" cy="76009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Representing the Electrical System in Propositional Logic</a:t>
            </a:r>
            <a:endParaRPr lang="en-US" dirty="0"/>
          </a:p>
        </p:txBody>
      </p:sp>
      <p:sp>
        <p:nvSpPr>
          <p:cNvPr id="3" name="Content Placeholder 2"/>
          <p:cNvSpPr>
            <a:spLocks noGrp="1"/>
          </p:cNvSpPr>
          <p:nvPr>
            <p:ph idx="1"/>
          </p:nvPr>
        </p:nvSpPr>
        <p:spPr/>
        <p:txBody>
          <a:bodyPr>
            <a:normAutofit lnSpcReduction="10000"/>
          </a:bodyPr>
          <a:lstStyle/>
          <a:p>
            <a:r>
              <a:rPr lang="en-US" dirty="0" smtClean="0"/>
              <a:t>We need to represent our common-sense understanding of how the electrical system works in propositional logic.</a:t>
            </a:r>
          </a:p>
          <a:p>
            <a:r>
              <a:rPr lang="en-US" dirty="0" smtClean="0"/>
              <a:t>For example: “l1 is lit only when l1 is a light and if l1 is receiving current.” </a:t>
            </a:r>
          </a:p>
          <a:p>
            <a:pPr lvl="1"/>
            <a:r>
              <a:rPr lang="en-US" dirty="0" smtClean="0">
                <a:sym typeface="Wingdings" pitchFamily="2" charset="2"/>
              </a:rPr>
              <a:t>lit_l1 </a:t>
            </a:r>
            <a:r>
              <a:rPr lang="en-US" dirty="0" smtClean="0">
                <a:latin typeface="Cambria Math"/>
                <a:ea typeface="Cambria Math"/>
                <a:sym typeface="Wingdings" pitchFamily="2" charset="2"/>
              </a:rPr>
              <a:t>→ </a:t>
            </a:r>
            <a:r>
              <a:rPr lang="en-US" dirty="0" smtClean="0">
                <a:sym typeface="Wingdings" pitchFamily="2" charset="2"/>
              </a:rPr>
              <a:t>light_l1 </a:t>
            </a:r>
            <a:r>
              <a:rPr lang="en-US" b="1" dirty="0" smtClean="0">
                <a:sym typeface="Symbol"/>
              </a:rPr>
              <a:t> </a:t>
            </a:r>
            <a:r>
              <a:rPr lang="en-US" dirty="0" smtClean="0">
                <a:sym typeface="Symbol"/>
              </a:rPr>
              <a:t>live_l1</a:t>
            </a:r>
            <a:r>
              <a:rPr lang="en-US" b="1" dirty="0" smtClean="0">
                <a:sym typeface="Symbol"/>
              </a:rPr>
              <a:t>  </a:t>
            </a:r>
            <a:r>
              <a:rPr lang="en-US" dirty="0" smtClean="0">
                <a:sym typeface="Symbol"/>
              </a:rPr>
              <a:t>ok_l1</a:t>
            </a:r>
          </a:p>
          <a:p>
            <a:r>
              <a:rPr lang="en-US" dirty="0" smtClean="0"/>
              <a:t>Also: “w0 has current only when w1 has current, and switch s2 is in the up position, and s2 is not broken.”</a:t>
            </a:r>
          </a:p>
          <a:p>
            <a:pPr lvl="1"/>
            <a:r>
              <a:rPr lang="en-US" dirty="0" smtClean="0">
                <a:sym typeface="Wingdings" pitchFamily="2" charset="2"/>
              </a:rPr>
              <a:t>live_w0 </a:t>
            </a:r>
            <a:r>
              <a:rPr lang="en-US" dirty="0" smtClean="0">
                <a:latin typeface="Cambria Math"/>
                <a:ea typeface="Cambria Math"/>
                <a:sym typeface="Wingdings" pitchFamily="2" charset="2"/>
              </a:rPr>
              <a:t>→</a:t>
            </a:r>
            <a:r>
              <a:rPr lang="en-US" dirty="0" smtClean="0">
                <a:sym typeface="Wingdings" pitchFamily="2" charset="2"/>
              </a:rPr>
              <a:t> live_w1 </a:t>
            </a:r>
            <a:r>
              <a:rPr lang="en-US" b="1" dirty="0" smtClean="0">
                <a:sym typeface="Symbol"/>
              </a:rPr>
              <a:t></a:t>
            </a:r>
            <a:r>
              <a:rPr lang="en-US" dirty="0" smtClean="0">
                <a:sym typeface="Wingdings" pitchFamily="2" charset="2"/>
              </a:rPr>
              <a:t> up_s2 </a:t>
            </a:r>
            <a:r>
              <a:rPr lang="en-US" b="1" dirty="0" smtClean="0">
                <a:sym typeface="Symbol"/>
              </a:rPr>
              <a:t> </a:t>
            </a:r>
            <a:r>
              <a:rPr lang="en-US" dirty="0" smtClean="0">
                <a:sym typeface="Symbol"/>
              </a:rPr>
              <a:t>ok_s2</a:t>
            </a:r>
          </a:p>
          <a:p>
            <a:r>
              <a:rPr lang="en-US" dirty="0" smtClean="0">
                <a:sym typeface="Symbol"/>
              </a:rPr>
              <a:t>This task of representing a piece of our common-sense world in logic is a common one in logic-based AI.</a:t>
            </a:r>
          </a:p>
          <a:p>
            <a:endParaRPr lang="en-US" dirty="0" smtClean="0">
              <a:sym typeface="Symbol"/>
            </a:endParaRP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41</a:t>
            </a:fld>
            <a:endParaRPr lang="en-US"/>
          </a:p>
        </p:txBody>
      </p:sp>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Numbers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dirty="0" smtClean="0"/>
              <a:t>: The Fibonacci numbers are defined as follows:</a:t>
            </a:r>
          </a:p>
          <a:p>
            <a:pPr marL="971550" lvl="1" indent="-514350">
              <a:buNone/>
            </a:pPr>
            <a:r>
              <a:rPr lang="en-US" i="1" dirty="0" smtClean="0"/>
              <a:t>f</a:t>
            </a:r>
            <a:r>
              <a:rPr lang="en-US" baseline="-25000" dirty="0" smtClean="0">
                <a:latin typeface="Cambria Math" pitchFamily="18" charset="0"/>
                <a:ea typeface="Cambria Math" pitchFamily="18" charset="0"/>
              </a:rPr>
              <a:t>0 </a:t>
            </a:r>
            <a:r>
              <a:rPr lang="en-US" i="1" dirty="0" smtClean="0"/>
              <a:t> = </a:t>
            </a:r>
            <a:r>
              <a:rPr lang="en-US" dirty="0" smtClean="0">
                <a:latin typeface="Cambria Math" pitchFamily="18" charset="0"/>
                <a:ea typeface="Cambria Math" pitchFamily="18" charset="0"/>
              </a:rPr>
              <a:t>0</a:t>
            </a:r>
          </a:p>
          <a:p>
            <a:pPr marL="971550" lvl="1" indent="-514350">
              <a:buNone/>
            </a:pPr>
            <a:r>
              <a:rPr lang="en-US" i="1" dirty="0" smtClean="0"/>
              <a:t>f</a:t>
            </a:r>
            <a:r>
              <a:rPr lang="en-US" baseline="-25000" dirty="0" smtClean="0">
                <a:latin typeface="Cambria Math" pitchFamily="18" charset="0"/>
                <a:ea typeface="Cambria Math" pitchFamily="18" charset="0"/>
              </a:rPr>
              <a:t>1</a:t>
            </a:r>
            <a:r>
              <a:rPr lang="en-US" i="1" dirty="0" smtClean="0"/>
              <a:t> = </a:t>
            </a:r>
            <a:r>
              <a:rPr lang="en-US" dirty="0" smtClean="0">
                <a:latin typeface="Cambria Math" pitchFamily="18" charset="0"/>
                <a:ea typeface="Cambria Math" pitchFamily="18" charset="0"/>
              </a:rPr>
              <a:t>1</a:t>
            </a:r>
          </a:p>
          <a:p>
            <a:pPr marL="971550" lvl="1" indent="-514350">
              <a:buNone/>
            </a:pPr>
            <a:r>
              <a:rPr lang="en-US" i="1" dirty="0" smtClean="0"/>
              <a:t>f</a:t>
            </a:r>
            <a:r>
              <a:rPr lang="en-US" i="1" baseline="-25000" dirty="0" smtClean="0">
                <a:ea typeface="Cambria Math" pitchFamily="18" charset="0"/>
              </a:rPr>
              <a:t>n</a:t>
            </a:r>
            <a:r>
              <a:rPr lang="en-US" i="1" dirty="0" smtClean="0"/>
              <a:t> = f</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1</a:t>
            </a:r>
            <a:r>
              <a:rPr lang="en-US" i="1" dirty="0" smtClean="0"/>
              <a:t>  + f</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2</a:t>
            </a:r>
            <a:endParaRPr lang="en-US" baseline="-25000" dirty="0" smtClean="0"/>
          </a:p>
          <a:p>
            <a:pPr marL="571500" indent="-514350">
              <a:buNone/>
            </a:pPr>
            <a:r>
              <a:rPr lang="en-US" dirty="0" smtClean="0"/>
              <a:t>    Find</a:t>
            </a:r>
            <a:r>
              <a:rPr lang="en-US" i="1" dirty="0" smtClean="0"/>
              <a:t> f</a:t>
            </a:r>
            <a:r>
              <a:rPr lang="en-US" baseline="-25000" dirty="0" smtClean="0">
                <a:latin typeface="Cambria Math" pitchFamily="18" charset="0"/>
                <a:ea typeface="Cambria Math" pitchFamily="18" charset="0"/>
              </a:rPr>
              <a:t>2</a:t>
            </a:r>
            <a:r>
              <a:rPr lang="en-US" i="1" dirty="0" smtClean="0"/>
              <a:t>, f</a:t>
            </a:r>
            <a:r>
              <a:rPr lang="en-US" baseline="-25000" dirty="0" smtClean="0">
                <a:latin typeface="Cambria Math" pitchFamily="18" charset="0"/>
                <a:ea typeface="Cambria Math" pitchFamily="18" charset="0"/>
              </a:rPr>
              <a:t>3 </a:t>
            </a:r>
            <a:r>
              <a:rPr lang="en-US" i="1" dirty="0" smtClean="0"/>
              <a:t>, f</a:t>
            </a:r>
            <a:r>
              <a:rPr lang="en-US" baseline="-25000" dirty="0" smtClean="0">
                <a:latin typeface="Cambria Math" pitchFamily="18" charset="0"/>
                <a:ea typeface="Cambria Math" pitchFamily="18" charset="0"/>
              </a:rPr>
              <a:t>4 </a:t>
            </a:r>
            <a:r>
              <a:rPr lang="en-US" i="1" dirty="0" smtClean="0"/>
              <a:t>, f</a:t>
            </a:r>
            <a:r>
              <a:rPr lang="en-US" baseline="-25000" dirty="0" smtClean="0">
                <a:latin typeface="Cambria Math" pitchFamily="18" charset="0"/>
                <a:ea typeface="Cambria Math" pitchFamily="18" charset="0"/>
              </a:rPr>
              <a:t>5 </a:t>
            </a:r>
            <a:r>
              <a:rPr lang="en-US" dirty="0" smtClean="0"/>
              <a:t>.</a:t>
            </a:r>
          </a:p>
          <a:p>
            <a:pPr marL="1211580" lvl="2" indent="-514350"/>
            <a:r>
              <a:rPr lang="en-US" i="1" dirty="0" smtClean="0"/>
              <a:t>f</a:t>
            </a:r>
            <a:r>
              <a:rPr lang="en-US" baseline="-25000" dirty="0" smtClean="0">
                <a:latin typeface="Cambria Math" pitchFamily="18" charset="0"/>
                <a:ea typeface="Cambria Math" pitchFamily="18" charset="0"/>
              </a:rPr>
              <a:t>2 </a:t>
            </a:r>
            <a:r>
              <a:rPr lang="en-US" dirty="0" smtClean="0"/>
              <a:t> </a:t>
            </a:r>
            <a:r>
              <a:rPr lang="en-US" i="1" dirty="0" smtClean="0"/>
              <a:t>= f</a:t>
            </a:r>
            <a:r>
              <a:rPr lang="en-US" baseline="-25000" dirty="0" smtClean="0">
                <a:latin typeface="Cambria Math" pitchFamily="18" charset="0"/>
                <a:ea typeface="Cambria Math" pitchFamily="18" charset="0"/>
              </a:rPr>
              <a:t>1 </a:t>
            </a:r>
            <a:r>
              <a:rPr lang="en-US" i="1" dirty="0" smtClean="0"/>
              <a:t>  + f</a:t>
            </a:r>
            <a:r>
              <a:rPr lang="en-US" baseline="-25000" dirty="0" smtClean="0">
                <a:latin typeface="Cambria Math" pitchFamily="18" charset="0"/>
                <a:ea typeface="Cambria Math" pitchFamily="18" charset="0"/>
              </a:rPr>
              <a:t>0 </a:t>
            </a:r>
            <a:r>
              <a:rPr lang="en-US" dirty="0" smtClean="0"/>
              <a:t> = </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1</a:t>
            </a:r>
          </a:p>
          <a:p>
            <a:pPr marL="1211580" lvl="2" indent="-514350"/>
            <a:r>
              <a:rPr lang="en-US" i="1" dirty="0" smtClean="0"/>
              <a:t>f</a:t>
            </a:r>
            <a:r>
              <a:rPr lang="en-US" baseline="-25000" dirty="0" smtClean="0">
                <a:latin typeface="Cambria Math" pitchFamily="18" charset="0"/>
                <a:ea typeface="Cambria Math" pitchFamily="18" charset="0"/>
              </a:rPr>
              <a:t>3 </a:t>
            </a:r>
            <a:r>
              <a:rPr lang="en-US" dirty="0" smtClean="0"/>
              <a:t> </a:t>
            </a:r>
            <a:r>
              <a:rPr lang="en-US" i="1" dirty="0" smtClean="0"/>
              <a:t>= f</a:t>
            </a:r>
            <a:r>
              <a:rPr lang="en-US" baseline="-25000" dirty="0" smtClean="0">
                <a:latin typeface="Cambria Math" pitchFamily="18" charset="0"/>
                <a:ea typeface="Cambria Math" pitchFamily="18" charset="0"/>
              </a:rPr>
              <a:t>2 </a:t>
            </a:r>
            <a:r>
              <a:rPr lang="en-US" i="1" dirty="0" smtClean="0"/>
              <a:t>  + f</a:t>
            </a:r>
            <a:r>
              <a:rPr lang="en-US" baseline="-25000" dirty="0" smtClean="0">
                <a:latin typeface="Cambria Math" pitchFamily="18" charset="0"/>
                <a:ea typeface="Cambria Math" pitchFamily="18" charset="0"/>
              </a:rPr>
              <a:t>1 </a:t>
            </a:r>
            <a:r>
              <a:rPr lang="en-US" dirty="0" smtClean="0"/>
              <a:t> = </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2</a:t>
            </a:r>
          </a:p>
          <a:p>
            <a:pPr marL="1211580" lvl="2" indent="-514350"/>
            <a:r>
              <a:rPr lang="en-US" i="1" dirty="0" smtClean="0"/>
              <a:t>f</a:t>
            </a:r>
            <a:r>
              <a:rPr lang="en-US" baseline="-25000" dirty="0" smtClean="0">
                <a:latin typeface="Cambria Math" pitchFamily="18" charset="0"/>
                <a:ea typeface="Cambria Math" pitchFamily="18" charset="0"/>
              </a:rPr>
              <a:t>4</a:t>
            </a:r>
            <a:r>
              <a:rPr lang="en-US" dirty="0" smtClean="0"/>
              <a:t> </a:t>
            </a:r>
            <a:r>
              <a:rPr lang="en-US" i="1" dirty="0" smtClean="0"/>
              <a:t>= f</a:t>
            </a:r>
            <a:r>
              <a:rPr lang="en-US" baseline="-25000" dirty="0" smtClean="0">
                <a:latin typeface="Cambria Math" pitchFamily="18" charset="0"/>
                <a:ea typeface="Cambria Math" pitchFamily="18" charset="0"/>
              </a:rPr>
              <a:t>3</a:t>
            </a:r>
            <a:r>
              <a:rPr lang="en-US" i="1" dirty="0" smtClean="0"/>
              <a:t>  + f</a:t>
            </a:r>
            <a:r>
              <a:rPr lang="en-US" baseline="-25000" dirty="0" smtClean="0">
                <a:latin typeface="Cambria Math" pitchFamily="18" charset="0"/>
                <a:ea typeface="Cambria Math" pitchFamily="18" charset="0"/>
              </a:rPr>
              <a:t>2 </a:t>
            </a:r>
            <a:r>
              <a:rPr lang="en-US" dirty="0" smtClean="0"/>
              <a:t> = </a:t>
            </a:r>
            <a:r>
              <a:rPr lang="en-US"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3</a:t>
            </a:r>
          </a:p>
          <a:p>
            <a:pPr marL="1211580" lvl="2" indent="-514350"/>
            <a:r>
              <a:rPr lang="en-US" i="1" dirty="0" smtClean="0"/>
              <a:t>f</a:t>
            </a:r>
            <a:r>
              <a:rPr lang="en-US" baseline="-25000" dirty="0" smtClean="0">
                <a:latin typeface="Cambria Math" pitchFamily="18" charset="0"/>
                <a:ea typeface="Cambria Math" pitchFamily="18" charset="0"/>
              </a:rPr>
              <a:t>5</a:t>
            </a:r>
            <a:r>
              <a:rPr lang="en-US" dirty="0" smtClean="0"/>
              <a:t> </a:t>
            </a:r>
            <a:r>
              <a:rPr lang="en-US" i="1" dirty="0" smtClean="0"/>
              <a:t>= f</a:t>
            </a:r>
            <a:r>
              <a:rPr lang="en-US" baseline="-25000" dirty="0" smtClean="0">
                <a:latin typeface="Cambria Math" pitchFamily="18" charset="0"/>
                <a:ea typeface="Cambria Math" pitchFamily="18" charset="0"/>
              </a:rPr>
              <a:t>4 </a:t>
            </a:r>
            <a:r>
              <a:rPr lang="en-US" i="1" dirty="0" smtClean="0"/>
              <a:t>  + f</a:t>
            </a:r>
            <a:r>
              <a:rPr lang="en-US" baseline="-25000" dirty="0" smtClean="0">
                <a:latin typeface="Cambria Math" pitchFamily="18" charset="0"/>
                <a:ea typeface="Cambria Math" pitchFamily="18" charset="0"/>
              </a:rPr>
              <a:t>3 </a:t>
            </a:r>
            <a:r>
              <a:rPr lang="en-US" dirty="0" smtClean="0"/>
              <a:t> = </a:t>
            </a:r>
            <a:r>
              <a:rPr lang="en-US"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5</a:t>
            </a:r>
          </a:p>
          <a:p>
            <a:pPr marL="1211580" lvl="2" indent="-514350"/>
            <a:endParaRPr lang="en-US" dirty="0" smtClean="0">
              <a:latin typeface="Cambria Math" pitchFamily="18" charset="0"/>
              <a:ea typeface="Cambria Math" pitchFamily="18" charset="0"/>
            </a:endParaRPr>
          </a:p>
          <a:p>
            <a:pPr marL="1211580" lvl="2" indent="-514350"/>
            <a:endParaRPr lang="en-US" dirty="0" smtClean="0">
              <a:latin typeface="Cambria Math" pitchFamily="18" charset="0"/>
              <a:ea typeface="Cambria Math" pitchFamily="18" charset="0"/>
            </a:endParaRPr>
          </a:p>
          <a:p>
            <a:pPr marL="1211580" lvl="2" indent="-514350"/>
            <a:endParaRPr lang="en-US" dirty="0" smtClean="0">
              <a:latin typeface="Cambria Math" pitchFamily="18" charset="0"/>
              <a:ea typeface="Cambria Math" pitchFamily="18" charset="0"/>
            </a:endParaRPr>
          </a:p>
          <a:p>
            <a:pPr marL="571500" indent="-514350">
              <a:buNone/>
            </a:pPr>
            <a:endParaRPr lang="en-US" dirty="0"/>
          </a:p>
        </p:txBody>
      </p:sp>
      <p:pic>
        <p:nvPicPr>
          <p:cNvPr id="4" name="Picture 3" descr="0414.jpg"/>
          <p:cNvPicPr>
            <a:picLocks noChangeAspect="1"/>
          </p:cNvPicPr>
          <p:nvPr/>
        </p:nvPicPr>
        <p:blipFill>
          <a:blip r:embed="rId3" cstate="print"/>
          <a:stretch>
            <a:fillRect/>
          </a:stretch>
        </p:blipFill>
        <p:spPr>
          <a:xfrm>
            <a:off x="7543800" y="381000"/>
            <a:ext cx="943356" cy="1097280"/>
          </a:xfrm>
          <a:prstGeom prst="rect">
            <a:avLst/>
          </a:prstGeom>
        </p:spPr>
      </p:pic>
      <p:sp>
        <p:nvSpPr>
          <p:cNvPr id="6" name="TextBox 5"/>
          <p:cNvSpPr txBox="1"/>
          <p:nvPr/>
        </p:nvSpPr>
        <p:spPr>
          <a:xfrm>
            <a:off x="5867400" y="609600"/>
            <a:ext cx="1524000" cy="646331"/>
          </a:xfrm>
          <a:prstGeom prst="rect">
            <a:avLst/>
          </a:prstGeom>
          <a:noFill/>
        </p:spPr>
        <p:txBody>
          <a:bodyPr wrap="square" rtlCol="0">
            <a:spAutoFit/>
          </a:bodyPr>
          <a:lstStyle/>
          <a:p>
            <a:r>
              <a:rPr lang="en-US" dirty="0" smtClean="0"/>
              <a:t>Fibonacci </a:t>
            </a:r>
          </a:p>
          <a:p>
            <a:r>
              <a:rPr lang="en-US" dirty="0" smtClean="0"/>
              <a:t>(</a:t>
            </a:r>
            <a:r>
              <a:rPr lang="en-US" dirty="0" smtClean="0">
                <a:latin typeface="Cambria Math" pitchFamily="18" charset="0"/>
                <a:ea typeface="Cambria Math" pitchFamily="18" charset="0"/>
              </a:rPr>
              <a:t>1170</a:t>
            </a:r>
            <a:r>
              <a:rPr lang="en-US" dirty="0" smtClean="0"/>
              <a:t>- </a:t>
            </a:r>
            <a:r>
              <a:rPr lang="en-US" dirty="0" smtClean="0">
                <a:latin typeface="Cambria Math" pitchFamily="18" charset="0"/>
                <a:ea typeface="Cambria Math" pitchFamily="18" charset="0"/>
              </a:rPr>
              <a:t>1250</a:t>
            </a:r>
            <a:r>
              <a:rPr lang="en-US" dirty="0" smtClean="0"/>
              <a:t>)</a:t>
            </a:r>
            <a:endParaRPr lang="en-US" dirty="0"/>
          </a:p>
        </p:txBody>
      </p:sp>
      <p:sp>
        <p:nvSpPr>
          <p:cNvPr id="7" name="TextBox 6"/>
          <p:cNvSpPr txBox="1"/>
          <p:nvPr/>
        </p:nvSpPr>
        <p:spPr>
          <a:xfrm>
            <a:off x="4724400" y="3048000"/>
            <a:ext cx="3352800" cy="2585323"/>
          </a:xfrm>
          <a:prstGeom prst="rect">
            <a:avLst/>
          </a:prstGeom>
          <a:noFill/>
          <a:ln>
            <a:solidFill>
              <a:schemeClr val="accent1"/>
            </a:solidFill>
          </a:ln>
        </p:spPr>
        <p:txBody>
          <a:bodyPr wrap="square" rtlCol="0">
            <a:spAutoFit/>
          </a:bodyPr>
          <a:lstStyle/>
          <a:p>
            <a:r>
              <a:rPr lang="en-US" dirty="0" smtClean="0"/>
              <a:t>In Chapter 8, we will use the Fibonacci numbers to model population growth of rabbits. This was an application described by Fibonacci himself.</a:t>
            </a:r>
          </a:p>
          <a:p>
            <a:endParaRPr lang="en-US" dirty="0" smtClean="0"/>
          </a:p>
          <a:p>
            <a:r>
              <a:rPr lang="en-US" dirty="0" smtClean="0"/>
              <a:t>Next, we use strong induction to prove a result about the Fibonacci numbers.</a:t>
            </a:r>
            <a:endParaRPr lang="en-US" dirty="0"/>
          </a:p>
        </p:txBody>
      </p:sp>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Numbers  </a:t>
            </a:r>
            <a:endParaRPr lang="en-US" dirty="0"/>
          </a:p>
        </p:txBody>
      </p:sp>
      <p:sp>
        <p:nvSpPr>
          <p:cNvPr id="3" name="Content Placeholder 2"/>
          <p:cNvSpPr>
            <a:spLocks noGrp="1"/>
          </p:cNvSpPr>
          <p:nvPr>
            <p:ph idx="1"/>
          </p:nvPr>
        </p:nvSpPr>
        <p:spPr>
          <a:xfrm>
            <a:off x="457200" y="1935480"/>
            <a:ext cx="8229600" cy="4617720"/>
          </a:xfrm>
        </p:spPr>
        <p:txBody>
          <a:bodyPr>
            <a:normAutofit fontScale="70000" lnSpcReduction="20000"/>
          </a:bodyPr>
          <a:lstStyle/>
          <a:p>
            <a:pPr>
              <a:buNone/>
            </a:pPr>
            <a:r>
              <a:rPr lang="en-US" b="1" dirty="0" smtClean="0"/>
              <a:t>     Example </a:t>
            </a:r>
            <a:r>
              <a:rPr lang="en-US" b="1" dirty="0" smtClean="0">
                <a:latin typeface="Cambria Math" pitchFamily="18" charset="0"/>
                <a:ea typeface="Cambria Math" pitchFamily="18" charset="0"/>
              </a:rPr>
              <a:t>4</a:t>
            </a:r>
            <a:r>
              <a:rPr lang="en-US" dirty="0" smtClean="0"/>
              <a:t>: Show that whenever </a:t>
            </a:r>
            <a:r>
              <a:rPr lang="en-US" i="1" dirty="0" smtClean="0"/>
              <a:t>n</a:t>
            </a:r>
            <a:r>
              <a:rPr lang="en-US" dirty="0" smtClean="0"/>
              <a:t> </a:t>
            </a:r>
            <a:r>
              <a:rPr lang="en-US" dirty="0" smtClean="0">
                <a:latin typeface="Cambria Math"/>
                <a:ea typeface="Cambria Math"/>
              </a:rPr>
              <a:t>≥ 3, </a:t>
            </a:r>
            <a:r>
              <a:rPr lang="en-US" i="1" dirty="0" smtClean="0">
                <a:ea typeface="Cambria Math"/>
              </a:rPr>
              <a:t>f</a:t>
            </a:r>
            <a:r>
              <a:rPr lang="en-US" i="1" baseline="-25000" dirty="0" smtClean="0">
                <a:ea typeface="Cambria Math"/>
              </a:rPr>
              <a:t>n</a:t>
            </a:r>
            <a:r>
              <a:rPr lang="en-US" dirty="0" smtClean="0">
                <a:latin typeface="Cambria Math"/>
                <a:ea typeface="Cambria Math"/>
              </a:rPr>
              <a:t> &gt; </a:t>
            </a:r>
            <a:r>
              <a:rPr lang="el-GR" dirty="0" smtClean="0">
                <a:latin typeface="Cambria Math"/>
                <a:ea typeface="Cambria Math"/>
              </a:rPr>
              <a:t>α</a:t>
            </a:r>
            <a:r>
              <a:rPr lang="en-US" i="1" baseline="30000" dirty="0" smtClean="0">
                <a:ea typeface="Cambria Math"/>
              </a:rPr>
              <a:t>n</a:t>
            </a:r>
            <a:r>
              <a:rPr lang="en-US" baseline="30000" dirty="0" smtClean="0">
                <a:latin typeface="Cambria Math"/>
                <a:ea typeface="Cambria Math"/>
              </a:rPr>
              <a:t> − 2</a:t>
            </a:r>
            <a:r>
              <a:rPr lang="en-US" dirty="0" smtClean="0"/>
              <a:t>, where  </a:t>
            </a:r>
            <a:r>
              <a:rPr lang="el-GR" dirty="0" smtClean="0">
                <a:latin typeface="Cambria Math"/>
                <a:ea typeface="Cambria Math"/>
              </a:rPr>
              <a:t>α</a:t>
            </a:r>
            <a:r>
              <a:rPr lang="en-US" dirty="0" smtClean="0">
                <a:latin typeface="Cambria Math"/>
                <a:ea typeface="Cambria Math"/>
              </a:rPr>
              <a:t> = (1 + √5)/2.</a:t>
            </a:r>
          </a:p>
          <a:p>
            <a:pPr>
              <a:buNone/>
            </a:pPr>
            <a:r>
              <a:rPr lang="en-US" b="1" dirty="0" smtClean="0">
                <a:ea typeface="Cambria Math"/>
              </a:rPr>
              <a:t>     Solution</a:t>
            </a:r>
            <a:r>
              <a:rPr lang="en-US" dirty="0" smtClean="0">
                <a:ea typeface="Cambria Math"/>
              </a:rPr>
              <a:t>:  Let </a:t>
            </a:r>
            <a:r>
              <a:rPr lang="en-US" i="1" dirty="0" smtClean="0">
                <a:ea typeface="Cambria Math"/>
              </a:rPr>
              <a:t>P</a:t>
            </a:r>
            <a:r>
              <a:rPr lang="en-US" dirty="0" smtClean="0">
                <a:ea typeface="Cambria Math"/>
              </a:rPr>
              <a:t>(</a:t>
            </a:r>
            <a:r>
              <a:rPr lang="en-US" i="1" dirty="0" smtClean="0">
                <a:ea typeface="Cambria Math"/>
              </a:rPr>
              <a:t>n</a:t>
            </a:r>
            <a:r>
              <a:rPr lang="en-US" dirty="0" smtClean="0">
                <a:ea typeface="Cambria Math"/>
              </a:rPr>
              <a:t>) be the statement </a:t>
            </a:r>
            <a:r>
              <a:rPr lang="en-US" dirty="0" smtClean="0">
                <a:latin typeface="Cambria Math"/>
                <a:ea typeface="Cambria Math"/>
              </a:rPr>
              <a:t> </a:t>
            </a:r>
            <a:r>
              <a:rPr lang="en-US" i="1" dirty="0" smtClean="0">
                <a:ea typeface="Cambria Math"/>
              </a:rPr>
              <a:t>f</a:t>
            </a:r>
            <a:r>
              <a:rPr lang="en-US" i="1" baseline="-25000" dirty="0" smtClean="0">
                <a:ea typeface="Cambria Math"/>
              </a:rPr>
              <a:t>n</a:t>
            </a:r>
            <a:r>
              <a:rPr lang="en-US" dirty="0" smtClean="0">
                <a:latin typeface="Cambria Math"/>
                <a:ea typeface="Cambria Math"/>
              </a:rPr>
              <a:t> &gt; </a:t>
            </a:r>
            <a:r>
              <a:rPr lang="el-GR" dirty="0" smtClean="0">
                <a:latin typeface="Cambria Math"/>
                <a:ea typeface="Cambria Math"/>
              </a:rPr>
              <a:t>α</a:t>
            </a:r>
            <a:r>
              <a:rPr lang="en-US" i="1" baseline="30000" dirty="0" smtClean="0">
                <a:ea typeface="Cambria Math"/>
              </a:rPr>
              <a:t>n</a:t>
            </a:r>
            <a:r>
              <a:rPr lang="en-US" baseline="30000" dirty="0" smtClean="0">
                <a:latin typeface="Cambria Math"/>
                <a:ea typeface="Cambria Math"/>
              </a:rPr>
              <a:t>−2 </a:t>
            </a:r>
            <a:r>
              <a:rPr lang="en-US" dirty="0" smtClean="0">
                <a:ea typeface="Cambria Math"/>
              </a:rPr>
              <a:t>. Use strong induction to show that </a:t>
            </a:r>
            <a:r>
              <a:rPr lang="en-US" i="1" dirty="0" smtClean="0">
                <a:ea typeface="Cambria Math"/>
              </a:rPr>
              <a:t>P</a:t>
            </a:r>
            <a:r>
              <a:rPr lang="en-US" dirty="0" smtClean="0">
                <a:ea typeface="Cambria Math"/>
              </a:rPr>
              <a:t>(</a:t>
            </a:r>
            <a:r>
              <a:rPr lang="en-US" i="1" dirty="0" smtClean="0">
                <a:ea typeface="Cambria Math"/>
              </a:rPr>
              <a:t>n</a:t>
            </a:r>
            <a:r>
              <a:rPr lang="en-US" dirty="0" smtClean="0">
                <a:ea typeface="Cambria Math"/>
              </a:rPr>
              <a:t>) is true whenever  </a:t>
            </a:r>
            <a:r>
              <a:rPr lang="en-US" i="1" dirty="0" smtClean="0">
                <a:ea typeface="Cambria Math"/>
              </a:rPr>
              <a:t>n</a:t>
            </a:r>
            <a:r>
              <a:rPr lang="en-US" dirty="0" smtClean="0">
                <a:ea typeface="Cambria Math"/>
              </a:rPr>
              <a:t> </a:t>
            </a:r>
            <a:r>
              <a:rPr lang="en-US" dirty="0" smtClean="0">
                <a:latin typeface="Cambria Math"/>
                <a:ea typeface="Cambria Math"/>
              </a:rPr>
              <a:t>≥ 3.</a:t>
            </a:r>
          </a:p>
          <a:p>
            <a:pPr lvl="1"/>
            <a:r>
              <a:rPr lang="en-US" dirty="0" smtClean="0">
                <a:latin typeface="Cambria Math"/>
                <a:ea typeface="Cambria Math"/>
              </a:rPr>
              <a:t>BASIS STEP:</a:t>
            </a:r>
            <a:r>
              <a:rPr lang="en-US" i="1" dirty="0" smtClean="0">
                <a:ea typeface="Cambria Math"/>
              </a:rPr>
              <a:t> P</a:t>
            </a:r>
            <a:r>
              <a:rPr lang="en-US" dirty="0" smtClean="0">
                <a:ea typeface="Cambria Math"/>
              </a:rPr>
              <a:t>(</a:t>
            </a:r>
            <a:r>
              <a:rPr lang="en-US" dirty="0" smtClean="0">
                <a:latin typeface="Cambria Math" pitchFamily="18" charset="0"/>
                <a:ea typeface="Cambria Math" pitchFamily="18" charset="0"/>
              </a:rPr>
              <a:t>3</a:t>
            </a:r>
            <a:r>
              <a:rPr lang="en-US" dirty="0" smtClean="0">
                <a:ea typeface="Cambria Math"/>
              </a:rPr>
              <a:t>) holds since </a:t>
            </a:r>
            <a:r>
              <a:rPr lang="el-GR" dirty="0" smtClean="0">
                <a:latin typeface="Cambria Math"/>
                <a:ea typeface="Cambria Math"/>
              </a:rPr>
              <a:t>α</a:t>
            </a:r>
            <a:r>
              <a:rPr lang="en-US" dirty="0" smtClean="0">
                <a:latin typeface="Cambria Math"/>
                <a:ea typeface="Cambria Math"/>
              </a:rPr>
              <a:t> &lt; 2 = </a:t>
            </a:r>
            <a:r>
              <a:rPr lang="en-US" i="1" dirty="0" smtClean="0">
                <a:ea typeface="Cambria Math"/>
              </a:rPr>
              <a:t>f</a:t>
            </a:r>
            <a:r>
              <a:rPr lang="en-US" baseline="-25000" dirty="0" smtClean="0">
                <a:latin typeface="Cambria Math" pitchFamily="18" charset="0"/>
                <a:ea typeface="Cambria Math" pitchFamily="18" charset="0"/>
              </a:rPr>
              <a:t>3</a:t>
            </a:r>
          </a:p>
          <a:p>
            <a:pPr lvl="1">
              <a:buNone/>
            </a:pPr>
            <a:r>
              <a:rPr lang="en-US" baseline="-25000" dirty="0" smtClean="0">
                <a:latin typeface="Cambria Math" pitchFamily="18" charset="0"/>
                <a:ea typeface="Cambria Math" pitchFamily="18" charset="0"/>
              </a:rPr>
              <a:t>                                           </a:t>
            </a:r>
            <a:r>
              <a:rPr lang="en-US" i="1" dirty="0" smtClean="0">
                <a:ea typeface="Cambria Math"/>
              </a:rPr>
              <a:t>P</a:t>
            </a:r>
            <a:r>
              <a:rPr lang="en-US" dirty="0" smtClean="0">
                <a:ea typeface="Cambria Math"/>
              </a:rPr>
              <a:t>(</a:t>
            </a:r>
            <a:r>
              <a:rPr lang="en-US" dirty="0" smtClean="0">
                <a:latin typeface="Cambria Math" pitchFamily="18" charset="0"/>
                <a:ea typeface="Cambria Math" pitchFamily="18" charset="0"/>
              </a:rPr>
              <a:t>4</a:t>
            </a:r>
            <a:r>
              <a:rPr lang="en-US" dirty="0" smtClean="0">
                <a:ea typeface="Cambria Math"/>
              </a:rPr>
              <a:t>) holds since </a:t>
            </a:r>
            <a:r>
              <a:rPr lang="el-GR" dirty="0" smtClean="0">
                <a:latin typeface="Cambria Math"/>
                <a:ea typeface="Cambria Math"/>
              </a:rPr>
              <a:t>α</a:t>
            </a:r>
            <a:r>
              <a:rPr lang="en-US" baseline="30000" dirty="0" smtClean="0">
                <a:latin typeface="Cambria Math"/>
                <a:ea typeface="Cambria Math"/>
              </a:rPr>
              <a:t>2</a:t>
            </a:r>
            <a:r>
              <a:rPr lang="en-US" dirty="0" smtClean="0">
                <a:latin typeface="Cambria Math"/>
                <a:ea typeface="Cambria Math"/>
              </a:rPr>
              <a:t>  = (3 + √5)/2 &lt; 3 = </a:t>
            </a:r>
            <a:r>
              <a:rPr lang="en-US" i="1" dirty="0" smtClean="0">
                <a:ea typeface="Cambria Math"/>
              </a:rPr>
              <a:t>f</a:t>
            </a:r>
            <a:r>
              <a:rPr lang="en-US" baseline="-25000" dirty="0" smtClean="0">
                <a:latin typeface="Cambria Math" pitchFamily="18" charset="0"/>
                <a:ea typeface="Cambria Math" pitchFamily="18" charset="0"/>
              </a:rPr>
              <a:t>4</a:t>
            </a:r>
            <a:r>
              <a:rPr lang="en-US" dirty="0" smtClean="0">
                <a:ea typeface="Cambria Math"/>
              </a:rPr>
              <a:t> .</a:t>
            </a:r>
            <a:endParaRPr lang="en-US" dirty="0" smtClean="0">
              <a:latin typeface="Cambria Math" pitchFamily="18" charset="0"/>
              <a:ea typeface="Cambria Math" pitchFamily="18" charset="0"/>
            </a:endParaRPr>
          </a:p>
          <a:p>
            <a:pPr lvl="1"/>
            <a:r>
              <a:rPr lang="en-US" dirty="0" smtClean="0">
                <a:latin typeface="Cambria Math"/>
                <a:ea typeface="Cambria Math"/>
              </a:rPr>
              <a:t>INDUCTIVE STEP: </a:t>
            </a:r>
            <a:r>
              <a:rPr lang="en-US" dirty="0" smtClean="0">
                <a:ea typeface="Cambria Math"/>
              </a:rPr>
              <a:t>Assume that </a:t>
            </a:r>
            <a:r>
              <a:rPr lang="en-US" i="1" dirty="0" smtClean="0">
                <a:ea typeface="Cambria Math"/>
              </a:rPr>
              <a:t>P</a:t>
            </a:r>
            <a:r>
              <a:rPr lang="en-US" dirty="0" smtClean="0">
                <a:ea typeface="Cambria Math"/>
              </a:rPr>
              <a:t>(</a:t>
            </a:r>
            <a:r>
              <a:rPr lang="en-US" i="1" dirty="0" smtClean="0">
                <a:ea typeface="Cambria Math"/>
              </a:rPr>
              <a:t>j</a:t>
            </a:r>
            <a:r>
              <a:rPr lang="en-US" dirty="0" smtClean="0">
                <a:ea typeface="Cambria Math"/>
              </a:rPr>
              <a:t>) holds, i.e.,  </a:t>
            </a:r>
            <a:r>
              <a:rPr lang="en-US" i="1" dirty="0" err="1" smtClean="0">
                <a:ea typeface="Cambria Math"/>
              </a:rPr>
              <a:t>f</a:t>
            </a:r>
            <a:r>
              <a:rPr lang="en-US" i="1" baseline="-25000" dirty="0" err="1" smtClean="0">
                <a:ea typeface="Cambria Math"/>
              </a:rPr>
              <a:t>j</a:t>
            </a:r>
            <a:r>
              <a:rPr lang="en-US" dirty="0" smtClean="0">
                <a:latin typeface="Cambria Math"/>
                <a:ea typeface="Cambria Math"/>
              </a:rPr>
              <a:t> &gt; </a:t>
            </a:r>
            <a:r>
              <a:rPr lang="el-GR" dirty="0" smtClean="0">
                <a:latin typeface="Cambria Math"/>
                <a:ea typeface="Cambria Math"/>
              </a:rPr>
              <a:t>α</a:t>
            </a:r>
            <a:r>
              <a:rPr lang="en-US" i="1" baseline="30000" dirty="0" smtClean="0">
                <a:ea typeface="Cambria Math"/>
              </a:rPr>
              <a:t>j</a:t>
            </a:r>
            <a:r>
              <a:rPr lang="en-US" baseline="30000" dirty="0" smtClean="0">
                <a:latin typeface="Cambria Math"/>
                <a:ea typeface="Cambria Math"/>
              </a:rPr>
              <a:t>−2  </a:t>
            </a:r>
            <a:r>
              <a:rPr lang="en-US" dirty="0" smtClean="0">
                <a:ea typeface="Cambria Math"/>
              </a:rPr>
              <a:t>for all integers </a:t>
            </a:r>
            <a:r>
              <a:rPr lang="en-US" i="1" dirty="0" smtClean="0">
                <a:ea typeface="Cambria Math"/>
              </a:rPr>
              <a:t>j</a:t>
            </a:r>
            <a:r>
              <a:rPr lang="en-US" dirty="0" smtClean="0">
                <a:ea typeface="Cambria Math"/>
              </a:rPr>
              <a:t> with</a:t>
            </a:r>
          </a:p>
          <a:p>
            <a:pPr lvl="1">
              <a:buNone/>
            </a:pPr>
            <a:r>
              <a:rPr lang="en-US" dirty="0" smtClean="0">
                <a:ea typeface="Cambria Math"/>
              </a:rPr>
              <a:t>       </a:t>
            </a:r>
            <a:r>
              <a:rPr lang="en-US" dirty="0" smtClean="0">
                <a:latin typeface="Cambria Math" pitchFamily="18" charset="0"/>
                <a:ea typeface="Cambria Math" pitchFamily="18" charset="0"/>
              </a:rPr>
              <a:t>3</a:t>
            </a:r>
            <a:r>
              <a:rPr lang="en-US" dirty="0" smtClean="0">
                <a:ea typeface="Cambria Math"/>
              </a:rPr>
              <a:t> </a:t>
            </a:r>
            <a:r>
              <a:rPr lang="en-US" dirty="0" smtClean="0">
                <a:latin typeface="Cambria Math"/>
                <a:ea typeface="Cambria Math"/>
              </a:rPr>
              <a:t>≤ </a:t>
            </a:r>
            <a:r>
              <a:rPr lang="en-US" i="1" dirty="0" smtClean="0">
                <a:ea typeface="Cambria Math"/>
              </a:rPr>
              <a:t>j</a:t>
            </a:r>
            <a:r>
              <a:rPr lang="en-US" dirty="0" smtClean="0">
                <a:latin typeface="Cambria Math"/>
                <a:ea typeface="Cambria Math"/>
              </a:rPr>
              <a:t> ≤ </a:t>
            </a:r>
            <a:r>
              <a:rPr lang="en-US" i="1" dirty="0" smtClean="0">
                <a:ea typeface="Cambria Math"/>
              </a:rPr>
              <a:t>k</a:t>
            </a:r>
            <a:r>
              <a:rPr lang="en-US" dirty="0" smtClean="0">
                <a:latin typeface="Cambria Math"/>
                <a:ea typeface="Cambria Math"/>
              </a:rPr>
              <a:t>, where </a:t>
            </a:r>
            <a:r>
              <a:rPr lang="en-US" i="1" dirty="0" smtClean="0">
                <a:ea typeface="Cambria Math"/>
              </a:rPr>
              <a:t>k</a:t>
            </a:r>
            <a:r>
              <a:rPr lang="en-US" dirty="0" smtClean="0">
                <a:ea typeface="Cambria Math"/>
              </a:rPr>
              <a:t> </a:t>
            </a:r>
            <a:r>
              <a:rPr lang="en-US" dirty="0" smtClean="0">
                <a:latin typeface="Cambria Math"/>
                <a:ea typeface="Cambria Math"/>
              </a:rPr>
              <a:t>≥ 4. Show that </a:t>
            </a:r>
            <a:r>
              <a:rPr lang="en-US" i="1" dirty="0" smtClean="0">
                <a:ea typeface="Cambria Math"/>
              </a:rPr>
              <a:t>P</a:t>
            </a:r>
            <a:r>
              <a:rPr lang="en-US" dirty="0" smtClean="0">
                <a:ea typeface="Cambria Math"/>
              </a:rPr>
              <a:t>(</a:t>
            </a:r>
            <a:r>
              <a:rPr lang="en-US" i="1" dirty="0" smtClean="0">
                <a:ea typeface="Cambria Math"/>
              </a:rPr>
              <a:t>k</a:t>
            </a:r>
            <a:r>
              <a:rPr lang="en-US" dirty="0" smtClean="0">
                <a:latin typeface="Cambria Math"/>
                <a:ea typeface="Cambria Math"/>
              </a:rPr>
              <a:t> + 1</a:t>
            </a:r>
            <a:r>
              <a:rPr lang="en-US" dirty="0" smtClean="0">
                <a:ea typeface="Cambria Math"/>
              </a:rPr>
              <a:t>)</a:t>
            </a:r>
            <a:r>
              <a:rPr lang="en-US" dirty="0" smtClean="0">
                <a:latin typeface="Cambria Math"/>
                <a:ea typeface="Cambria Math"/>
              </a:rPr>
              <a:t> holds, i.e., </a:t>
            </a:r>
            <a:r>
              <a:rPr lang="en-US" dirty="0" smtClean="0">
                <a:ea typeface="Cambria Math"/>
              </a:rPr>
              <a:t> </a:t>
            </a:r>
            <a:r>
              <a:rPr lang="en-US" dirty="0" smtClean="0">
                <a:latin typeface="Cambria Math"/>
                <a:ea typeface="Cambria Math"/>
              </a:rPr>
              <a:t> </a:t>
            </a:r>
            <a:r>
              <a:rPr lang="en-US" i="1" dirty="0" smtClean="0">
                <a:ea typeface="Cambria Math"/>
              </a:rPr>
              <a:t>f</a:t>
            </a:r>
            <a:r>
              <a:rPr lang="en-US" i="1" baseline="-25000" dirty="0" smtClean="0">
                <a:ea typeface="Cambria Math"/>
              </a:rPr>
              <a:t>k+</a:t>
            </a:r>
            <a:r>
              <a:rPr lang="en-US" baseline="-25000" dirty="0" smtClean="0">
                <a:latin typeface="Cambria Math" pitchFamily="18" charset="0"/>
                <a:ea typeface="Cambria Math" pitchFamily="18" charset="0"/>
              </a:rPr>
              <a:t>1</a:t>
            </a:r>
            <a:r>
              <a:rPr lang="en-US" dirty="0" smtClean="0">
                <a:latin typeface="Cambria Math"/>
                <a:ea typeface="Cambria Math"/>
              </a:rPr>
              <a:t> &gt; </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−1 </a:t>
            </a:r>
            <a:r>
              <a:rPr lang="en-US" dirty="0" smtClean="0">
                <a:ea typeface="Cambria Math"/>
              </a:rPr>
              <a:t>. </a:t>
            </a:r>
          </a:p>
          <a:p>
            <a:pPr lvl="2"/>
            <a:r>
              <a:rPr lang="en-US" dirty="0" smtClean="0">
                <a:ea typeface="Cambria Math"/>
              </a:rPr>
              <a:t>Since </a:t>
            </a:r>
            <a:r>
              <a:rPr lang="el-GR" dirty="0" smtClean="0">
                <a:latin typeface="Cambria Math"/>
                <a:ea typeface="Cambria Math"/>
              </a:rPr>
              <a:t>α</a:t>
            </a:r>
            <a:r>
              <a:rPr lang="en-US" baseline="30000" dirty="0" smtClean="0">
                <a:latin typeface="Cambria Math"/>
                <a:ea typeface="Cambria Math"/>
              </a:rPr>
              <a:t>2</a:t>
            </a:r>
            <a:r>
              <a:rPr lang="en-US" dirty="0" smtClean="0">
                <a:latin typeface="Cambria Math"/>
                <a:ea typeface="Cambria Math"/>
              </a:rPr>
              <a:t>  = </a:t>
            </a:r>
            <a:r>
              <a:rPr lang="el-GR" dirty="0" smtClean="0">
                <a:latin typeface="Cambria Math"/>
                <a:ea typeface="Cambria Math"/>
              </a:rPr>
              <a:t>α</a:t>
            </a:r>
            <a:r>
              <a:rPr lang="en-US" dirty="0" smtClean="0">
                <a:latin typeface="Cambria Math"/>
                <a:ea typeface="Cambria Math"/>
              </a:rPr>
              <a:t> + 1 </a:t>
            </a:r>
            <a:r>
              <a:rPr lang="en-US" dirty="0" smtClean="0">
                <a:ea typeface="Cambria Math"/>
              </a:rPr>
              <a:t>(because </a:t>
            </a:r>
            <a:r>
              <a:rPr lang="el-GR" dirty="0" smtClean="0">
                <a:latin typeface="Cambria Math"/>
                <a:ea typeface="Cambria Math"/>
              </a:rPr>
              <a:t>α </a:t>
            </a:r>
            <a:r>
              <a:rPr lang="en-US" dirty="0" smtClean="0">
                <a:ea typeface="Cambria Math"/>
              </a:rPr>
              <a:t>is a solution of </a:t>
            </a:r>
            <a:r>
              <a:rPr lang="en-US" i="1" dirty="0" smtClean="0">
                <a:ea typeface="Cambria Math"/>
              </a:rPr>
              <a:t>x</a:t>
            </a:r>
            <a:r>
              <a:rPr lang="en-US" baseline="30000" dirty="0" smtClean="0">
                <a:latin typeface="Cambria Math"/>
                <a:ea typeface="Cambria Math"/>
              </a:rPr>
              <a:t>2</a:t>
            </a:r>
            <a:r>
              <a:rPr lang="en-US" dirty="0" smtClean="0">
                <a:latin typeface="Cambria Math"/>
                <a:ea typeface="Cambria Math"/>
              </a:rPr>
              <a:t> −</a:t>
            </a:r>
            <a:r>
              <a:rPr lang="en-US" i="1" dirty="0" smtClean="0">
                <a:ea typeface="Cambria Math"/>
              </a:rPr>
              <a:t> x</a:t>
            </a:r>
            <a:r>
              <a:rPr lang="en-US" dirty="0" smtClean="0">
                <a:latin typeface="Cambria Math"/>
                <a:ea typeface="Cambria Math"/>
              </a:rPr>
              <a:t> −</a:t>
            </a:r>
            <a:r>
              <a:rPr lang="en-US" i="1" dirty="0" smtClean="0">
                <a:ea typeface="Cambria Math"/>
              </a:rPr>
              <a:t> </a:t>
            </a:r>
            <a:r>
              <a:rPr lang="en-US" dirty="0" smtClean="0">
                <a:latin typeface="Cambria Math"/>
                <a:ea typeface="Cambria Math"/>
              </a:rPr>
              <a:t>1 = 0</a:t>
            </a:r>
            <a:r>
              <a:rPr lang="en-US" dirty="0" smtClean="0">
                <a:ea typeface="Cambria Math"/>
              </a:rPr>
              <a:t>),</a:t>
            </a:r>
          </a:p>
          <a:p>
            <a:pPr lvl="2">
              <a:buNone/>
            </a:pPr>
            <a:endParaRPr lang="en-US" dirty="0" smtClean="0">
              <a:ea typeface="Cambria Math"/>
            </a:endParaRPr>
          </a:p>
          <a:p>
            <a:pPr lvl="2">
              <a:buNone/>
            </a:pPr>
            <a:endParaRPr lang="en-US" dirty="0" smtClean="0">
              <a:ea typeface="Cambria Math"/>
            </a:endParaRPr>
          </a:p>
          <a:p>
            <a:pPr lvl="2"/>
            <a:r>
              <a:rPr lang="en-US" dirty="0" smtClean="0">
                <a:ea typeface="Cambria Math"/>
              </a:rPr>
              <a:t>By the inductive hypothesis, because </a:t>
            </a:r>
            <a:r>
              <a:rPr lang="en-US" i="1" dirty="0" smtClean="0">
                <a:ea typeface="Cambria Math"/>
              </a:rPr>
              <a:t>k</a:t>
            </a:r>
            <a:r>
              <a:rPr lang="en-US" dirty="0" smtClean="0">
                <a:ea typeface="Cambria Math"/>
              </a:rPr>
              <a:t> </a:t>
            </a:r>
            <a:r>
              <a:rPr lang="en-US" dirty="0" smtClean="0">
                <a:latin typeface="Cambria Math"/>
                <a:ea typeface="Cambria Math"/>
              </a:rPr>
              <a:t>≥ 4</a:t>
            </a:r>
            <a:r>
              <a:rPr lang="en-US" dirty="0" smtClean="0">
                <a:ea typeface="Cambria Math"/>
              </a:rPr>
              <a:t>  we have</a:t>
            </a:r>
          </a:p>
          <a:p>
            <a:pPr lvl="2"/>
            <a:endParaRPr lang="en-US" dirty="0" smtClean="0">
              <a:ea typeface="Cambria Math"/>
            </a:endParaRPr>
          </a:p>
          <a:p>
            <a:pPr lvl="2">
              <a:buNone/>
            </a:pPr>
            <a:endParaRPr lang="en-US" dirty="0" smtClean="0">
              <a:ea typeface="Cambria Math"/>
            </a:endParaRPr>
          </a:p>
          <a:p>
            <a:pPr lvl="2"/>
            <a:r>
              <a:rPr lang="en-US" dirty="0" smtClean="0">
                <a:ea typeface="Cambria Math"/>
              </a:rPr>
              <a:t>Therefore, it follows that</a:t>
            </a:r>
          </a:p>
          <a:p>
            <a:pPr lvl="2"/>
            <a:endParaRPr lang="en-US" dirty="0" smtClean="0">
              <a:ea typeface="Cambria Math"/>
            </a:endParaRPr>
          </a:p>
          <a:p>
            <a:pPr lvl="2">
              <a:buNone/>
            </a:pPr>
            <a:endParaRPr lang="en-US" dirty="0" smtClean="0">
              <a:ea typeface="Cambria Math"/>
            </a:endParaRPr>
          </a:p>
          <a:p>
            <a:pPr lvl="2"/>
            <a:r>
              <a:rPr lang="en-US" dirty="0" smtClean="0">
                <a:ea typeface="Cambria Math"/>
              </a:rPr>
              <a:t>Hence, </a:t>
            </a:r>
            <a:r>
              <a:rPr lang="en-US" i="1" dirty="0" smtClean="0">
                <a:ea typeface="Cambria Math"/>
              </a:rPr>
              <a:t>P</a:t>
            </a:r>
            <a:r>
              <a:rPr lang="en-US" dirty="0" smtClean="0">
                <a:ea typeface="Cambria Math"/>
              </a:rPr>
              <a:t>(</a:t>
            </a:r>
            <a:r>
              <a:rPr lang="en-US" i="1" dirty="0" smtClean="0">
                <a:ea typeface="Cambria Math"/>
              </a:rPr>
              <a:t>k</a:t>
            </a:r>
            <a:r>
              <a:rPr lang="en-US" dirty="0" smtClean="0">
                <a:ea typeface="Cambria Math"/>
              </a:rPr>
              <a:t> + </a:t>
            </a:r>
            <a:r>
              <a:rPr lang="en-US" dirty="0" smtClean="0">
                <a:latin typeface="Cambria Math" pitchFamily="18" charset="0"/>
                <a:ea typeface="Cambria Math" pitchFamily="18" charset="0"/>
              </a:rPr>
              <a:t>1</a:t>
            </a:r>
            <a:r>
              <a:rPr lang="en-US" dirty="0" smtClean="0">
                <a:ea typeface="Cambria Math"/>
              </a:rPr>
              <a:t>) is true.  </a:t>
            </a:r>
          </a:p>
          <a:p>
            <a:pPr lvl="1"/>
            <a:endParaRPr lang="en-US" dirty="0" smtClean="0">
              <a:ea typeface="Cambria Math"/>
            </a:endParaRPr>
          </a:p>
          <a:p>
            <a:pPr lvl="1"/>
            <a:endParaRPr lang="en-US" dirty="0"/>
          </a:p>
        </p:txBody>
      </p:sp>
      <p:sp>
        <p:nvSpPr>
          <p:cNvPr id="4" name="Isosceles Triangle 3"/>
          <p:cNvSpPr/>
          <p:nvPr/>
        </p:nvSpPr>
        <p:spPr>
          <a:xfrm rot="5400000" flipH="1" flipV="1">
            <a:off x="8343900" y="6057900"/>
            <a:ext cx="2286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30000" dirty="0" smtClean="0">
                <a:latin typeface="Cambria Math"/>
                <a:ea typeface="Cambria Math"/>
              </a:rPr>
              <a:t>−2 </a:t>
            </a:r>
            <a:r>
              <a:rPr lang="en-US" dirty="0" smtClean="0">
                <a:ea typeface="Cambria Math"/>
              </a:rPr>
              <a:t>. </a:t>
            </a:r>
            <a:endParaRPr lang="en-US" dirty="0"/>
          </a:p>
        </p:txBody>
      </p:sp>
      <p:sp>
        <p:nvSpPr>
          <p:cNvPr id="5" name="TextBox 4"/>
          <p:cNvSpPr txBox="1"/>
          <p:nvPr/>
        </p:nvSpPr>
        <p:spPr>
          <a:xfrm>
            <a:off x="2133600" y="5410200"/>
            <a:ext cx="4648200" cy="369332"/>
          </a:xfrm>
          <a:prstGeom prst="rect">
            <a:avLst/>
          </a:prstGeom>
          <a:noFill/>
        </p:spPr>
        <p:txBody>
          <a:bodyPr wrap="square" rtlCol="0">
            <a:spAutoFit/>
          </a:bodyPr>
          <a:lstStyle/>
          <a:p>
            <a:r>
              <a:rPr lang="en-US" dirty="0" smtClean="0">
                <a:ea typeface="Cambria Math"/>
              </a:rPr>
              <a:t> </a:t>
            </a:r>
            <a:r>
              <a:rPr lang="en-US" dirty="0" smtClean="0">
                <a:latin typeface="Cambria Math"/>
                <a:ea typeface="Cambria Math"/>
              </a:rPr>
              <a:t> </a:t>
            </a:r>
            <a:r>
              <a:rPr lang="en-US" i="1" dirty="0" smtClean="0">
                <a:ea typeface="Cambria Math"/>
              </a:rPr>
              <a:t>f</a:t>
            </a:r>
            <a:r>
              <a:rPr lang="en-US" i="1" baseline="-25000" dirty="0" smtClean="0">
                <a:ea typeface="Cambria Math"/>
              </a:rPr>
              <a:t>k+</a:t>
            </a:r>
            <a:r>
              <a:rPr lang="en-US" baseline="-25000" dirty="0" smtClean="0">
                <a:latin typeface="Cambria Math" pitchFamily="18" charset="0"/>
                <a:ea typeface="Cambria Math" pitchFamily="18" charset="0"/>
              </a:rPr>
              <a:t>1</a:t>
            </a:r>
            <a:r>
              <a:rPr lang="en-US" dirty="0" smtClean="0">
                <a:latin typeface="Cambria Math"/>
                <a:ea typeface="Cambria Math"/>
              </a:rPr>
              <a:t> =  </a:t>
            </a:r>
            <a:r>
              <a:rPr lang="en-US" i="1" dirty="0" smtClean="0">
                <a:ea typeface="Cambria Math"/>
              </a:rPr>
              <a:t>f</a:t>
            </a:r>
            <a:r>
              <a:rPr lang="en-US" i="1" baseline="-25000" dirty="0" smtClean="0">
                <a:ea typeface="Cambria Math"/>
              </a:rPr>
              <a:t>k+</a:t>
            </a:r>
            <a:r>
              <a:rPr lang="en-US" baseline="-25000" dirty="0" smtClean="0">
                <a:latin typeface="Cambria Math" pitchFamily="18" charset="0"/>
                <a:ea typeface="Cambria Math" pitchFamily="18" charset="0"/>
              </a:rPr>
              <a:t>1</a:t>
            </a:r>
            <a:r>
              <a:rPr lang="en-US" dirty="0" smtClean="0">
                <a:latin typeface="Cambria Math"/>
                <a:ea typeface="Cambria Math"/>
              </a:rPr>
              <a:t> + </a:t>
            </a:r>
            <a:r>
              <a:rPr lang="en-US" i="1" dirty="0" smtClean="0">
                <a:ea typeface="Cambria Math"/>
              </a:rPr>
              <a:t>f</a:t>
            </a:r>
            <a:r>
              <a:rPr lang="en-US" i="1" baseline="-25000" dirty="0" smtClean="0">
                <a:ea typeface="Cambria Math"/>
              </a:rPr>
              <a:t>k</a:t>
            </a:r>
            <a:r>
              <a:rPr lang="en-US" i="1" baseline="-25000" dirty="0" smtClean="0">
                <a:latin typeface="Cambria Math"/>
                <a:ea typeface="Cambria Math"/>
              </a:rPr>
              <a:t>−</a:t>
            </a:r>
            <a:r>
              <a:rPr lang="en-US" baseline="-25000" dirty="0" smtClean="0">
                <a:latin typeface="Cambria Math" pitchFamily="18" charset="0"/>
                <a:ea typeface="Cambria Math" pitchFamily="18" charset="0"/>
              </a:rPr>
              <a:t>1</a:t>
            </a:r>
            <a:r>
              <a:rPr lang="en-US" dirty="0" smtClean="0">
                <a:latin typeface="Cambria Math"/>
                <a:ea typeface="Cambria Math"/>
              </a:rPr>
              <a:t> &gt; </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−2 </a:t>
            </a:r>
            <a:r>
              <a:rPr lang="en-US" dirty="0" smtClean="0">
                <a:latin typeface="Cambria Math"/>
                <a:ea typeface="Cambria Math"/>
              </a:rPr>
              <a:t>+</a:t>
            </a:r>
            <a:r>
              <a:rPr lang="el-GR" dirty="0" smtClean="0">
                <a:latin typeface="Cambria Math"/>
                <a:ea typeface="Cambria Math"/>
              </a:rPr>
              <a:t> α</a:t>
            </a:r>
            <a:r>
              <a:rPr lang="en-US" i="1" baseline="30000" dirty="0" smtClean="0">
                <a:ea typeface="Cambria Math"/>
              </a:rPr>
              <a:t>k</a:t>
            </a:r>
            <a:r>
              <a:rPr lang="en-US" baseline="30000" dirty="0" smtClean="0">
                <a:latin typeface="Cambria Math"/>
                <a:ea typeface="Cambria Math"/>
              </a:rPr>
              <a:t>−3</a:t>
            </a:r>
            <a:r>
              <a:rPr lang="en-US" dirty="0" smtClean="0">
                <a:latin typeface="Cambria Math"/>
                <a:ea typeface="Cambria Math"/>
              </a:rPr>
              <a:t> = </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−1</a:t>
            </a:r>
            <a:r>
              <a:rPr lang="en-US" dirty="0" smtClean="0">
                <a:ea typeface="Cambria Math"/>
              </a:rPr>
              <a:t>. </a:t>
            </a:r>
            <a:endParaRPr lang="en-US" dirty="0"/>
          </a:p>
        </p:txBody>
      </p:sp>
      <p:sp>
        <p:nvSpPr>
          <p:cNvPr id="6" name="TextBox 5"/>
          <p:cNvSpPr txBox="1"/>
          <p:nvPr/>
        </p:nvSpPr>
        <p:spPr>
          <a:xfrm>
            <a:off x="1295400" y="4038600"/>
            <a:ext cx="7239000" cy="369332"/>
          </a:xfrm>
          <a:prstGeom prst="rect">
            <a:avLst/>
          </a:prstGeom>
          <a:noFill/>
        </p:spPr>
        <p:txBody>
          <a:bodyPr wrap="square" rtlCol="0">
            <a:spAutoFit/>
          </a:bodyPr>
          <a:lstStyle/>
          <a:p>
            <a:r>
              <a:rPr lang="en-US" dirty="0" smtClean="0">
                <a:ea typeface="Cambria Math"/>
              </a:rPr>
              <a:t> </a:t>
            </a:r>
            <a:r>
              <a:rPr lang="en-US" dirty="0" smtClean="0">
                <a:latin typeface="Cambria Math"/>
                <a:ea typeface="Cambria Math"/>
              </a:rPr>
              <a:t>  </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−1 </a:t>
            </a:r>
            <a:r>
              <a:rPr lang="en-US" dirty="0" smtClean="0">
                <a:latin typeface="Cambria Math"/>
                <a:ea typeface="Cambria Math"/>
              </a:rPr>
              <a:t> = </a:t>
            </a:r>
            <a:r>
              <a:rPr lang="el-GR" dirty="0" smtClean="0">
                <a:latin typeface="Cambria Math"/>
                <a:ea typeface="Cambria Math"/>
              </a:rPr>
              <a:t>α</a:t>
            </a:r>
            <a:r>
              <a:rPr lang="en-US" baseline="30000" dirty="0" smtClean="0">
                <a:latin typeface="Cambria Math"/>
                <a:ea typeface="Cambria Math"/>
              </a:rPr>
              <a:t>2   </a:t>
            </a:r>
            <a:r>
              <a:rPr lang="en-US" dirty="0" smtClean="0">
                <a:latin typeface="Cambria Math"/>
                <a:ea typeface="Cambria Math"/>
              </a:rPr>
              <a:t>∙</a:t>
            </a:r>
            <a:r>
              <a:rPr lang="el-GR" dirty="0" smtClean="0">
                <a:latin typeface="Cambria Math"/>
                <a:ea typeface="Cambria Math"/>
              </a:rPr>
              <a:t> α</a:t>
            </a:r>
            <a:r>
              <a:rPr lang="en-US" i="1" baseline="30000" dirty="0" smtClean="0">
                <a:ea typeface="Cambria Math"/>
              </a:rPr>
              <a:t>k</a:t>
            </a:r>
            <a:r>
              <a:rPr lang="en-US" baseline="30000" dirty="0" smtClean="0">
                <a:latin typeface="Cambria Math"/>
                <a:ea typeface="Cambria Math"/>
              </a:rPr>
              <a:t>−3</a:t>
            </a:r>
            <a:r>
              <a:rPr lang="en-US" dirty="0" smtClean="0">
                <a:latin typeface="Cambria Math"/>
                <a:ea typeface="Cambria Math"/>
              </a:rPr>
              <a:t> = (</a:t>
            </a:r>
            <a:r>
              <a:rPr lang="el-GR" dirty="0" smtClean="0">
                <a:latin typeface="Cambria Math"/>
                <a:ea typeface="Cambria Math"/>
              </a:rPr>
              <a:t> α</a:t>
            </a:r>
            <a:r>
              <a:rPr lang="en-US" dirty="0" smtClean="0">
                <a:latin typeface="Cambria Math"/>
                <a:ea typeface="Cambria Math"/>
              </a:rPr>
              <a:t> + 1)</a:t>
            </a:r>
            <a:r>
              <a:rPr lang="en-US" baseline="30000" dirty="0" smtClean="0">
                <a:latin typeface="Cambria Math"/>
                <a:ea typeface="Cambria Math"/>
              </a:rPr>
              <a:t> </a:t>
            </a:r>
            <a:r>
              <a:rPr lang="en-US" dirty="0" smtClean="0">
                <a:latin typeface="Cambria Math"/>
                <a:ea typeface="Cambria Math"/>
              </a:rPr>
              <a:t>∙</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−3</a:t>
            </a:r>
            <a:r>
              <a:rPr lang="en-US" dirty="0" smtClean="0">
                <a:ea typeface="Cambria Math"/>
              </a:rPr>
              <a:t>   =</a:t>
            </a:r>
            <a:r>
              <a:rPr lang="el-GR" dirty="0" smtClean="0">
                <a:latin typeface="Cambria Math"/>
                <a:ea typeface="Cambria Math"/>
              </a:rPr>
              <a:t> α</a:t>
            </a:r>
            <a:r>
              <a:rPr lang="en-US" baseline="30000" dirty="0" smtClean="0">
                <a:latin typeface="Cambria Math"/>
                <a:ea typeface="Cambria Math"/>
              </a:rPr>
              <a:t> </a:t>
            </a:r>
            <a:r>
              <a:rPr lang="en-US" dirty="0" smtClean="0">
                <a:latin typeface="Cambria Math"/>
                <a:ea typeface="Cambria Math"/>
              </a:rPr>
              <a:t>∙</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−3</a:t>
            </a:r>
            <a:r>
              <a:rPr lang="en-US" dirty="0" smtClean="0">
                <a:ea typeface="Cambria Math"/>
              </a:rPr>
              <a:t>+</a:t>
            </a:r>
            <a:r>
              <a:rPr lang="el-GR" dirty="0" smtClean="0">
                <a:latin typeface="Cambria Math"/>
                <a:ea typeface="Cambria Math"/>
              </a:rPr>
              <a:t> </a:t>
            </a:r>
            <a:r>
              <a:rPr lang="en-US" dirty="0" smtClean="0">
                <a:latin typeface="Cambria Math"/>
                <a:ea typeface="Cambria Math"/>
              </a:rPr>
              <a:t> 1</a:t>
            </a:r>
            <a:r>
              <a:rPr lang="en-US" baseline="30000" dirty="0" smtClean="0">
                <a:latin typeface="Cambria Math"/>
                <a:ea typeface="Cambria Math"/>
              </a:rPr>
              <a:t> </a:t>
            </a:r>
            <a:r>
              <a:rPr lang="en-US" dirty="0" smtClean="0">
                <a:latin typeface="Cambria Math"/>
                <a:ea typeface="Cambria Math"/>
              </a:rPr>
              <a:t>∙</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−3    </a:t>
            </a:r>
            <a:r>
              <a:rPr lang="en-US" dirty="0" smtClean="0">
                <a:latin typeface="Cambria Math"/>
                <a:ea typeface="Cambria Math"/>
              </a:rPr>
              <a:t>= </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−2   </a:t>
            </a:r>
            <a:r>
              <a:rPr lang="en-US" dirty="0" smtClean="0">
                <a:ea typeface="Cambria Math"/>
              </a:rPr>
              <a:t>+</a:t>
            </a:r>
            <a:r>
              <a:rPr lang="el-GR" dirty="0" smtClean="0">
                <a:latin typeface="Cambria Math"/>
                <a:ea typeface="Cambria Math"/>
              </a:rPr>
              <a:t> </a:t>
            </a:r>
            <a:r>
              <a:rPr lang="en-US" dirty="0" smtClean="0">
                <a:latin typeface="Cambria Math"/>
                <a:ea typeface="Cambria Math"/>
              </a:rPr>
              <a:t> </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−3                    </a:t>
            </a:r>
            <a:r>
              <a:rPr lang="en-US" dirty="0" smtClean="0">
                <a:ea typeface="Cambria Math"/>
              </a:rPr>
              <a:t> </a:t>
            </a:r>
            <a:endParaRPr lang="en-US" dirty="0" smtClean="0"/>
          </a:p>
        </p:txBody>
      </p:sp>
      <p:sp>
        <p:nvSpPr>
          <p:cNvPr id="7" name="TextBox 6"/>
          <p:cNvSpPr txBox="1"/>
          <p:nvPr/>
        </p:nvSpPr>
        <p:spPr>
          <a:xfrm>
            <a:off x="2209800" y="4724400"/>
            <a:ext cx="4800600" cy="369332"/>
          </a:xfrm>
          <a:prstGeom prst="rect">
            <a:avLst/>
          </a:prstGeom>
          <a:noFill/>
        </p:spPr>
        <p:txBody>
          <a:bodyPr wrap="square" rtlCol="0">
            <a:spAutoFit/>
          </a:bodyPr>
          <a:lstStyle/>
          <a:p>
            <a:r>
              <a:rPr lang="en-US" i="1" dirty="0" smtClean="0">
                <a:ea typeface="Cambria Math"/>
              </a:rPr>
              <a:t>f</a:t>
            </a:r>
            <a:r>
              <a:rPr lang="en-US" i="1" baseline="-25000" dirty="0" smtClean="0">
                <a:ea typeface="Cambria Math"/>
              </a:rPr>
              <a:t>k</a:t>
            </a:r>
            <a:r>
              <a:rPr lang="en-US" i="1" baseline="-25000" dirty="0" smtClean="0">
                <a:latin typeface="Cambria Math"/>
                <a:ea typeface="Cambria Math"/>
              </a:rPr>
              <a:t>−</a:t>
            </a:r>
            <a:r>
              <a:rPr lang="en-US" baseline="-25000" dirty="0" smtClean="0">
                <a:latin typeface="Cambria Math" pitchFamily="18" charset="0"/>
                <a:ea typeface="Cambria Math" pitchFamily="18" charset="0"/>
              </a:rPr>
              <a:t>1</a:t>
            </a:r>
            <a:r>
              <a:rPr lang="en-US" dirty="0" smtClean="0">
                <a:latin typeface="Cambria Math"/>
                <a:ea typeface="Cambria Math"/>
              </a:rPr>
              <a:t> &gt; </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−3</a:t>
            </a:r>
            <a:r>
              <a:rPr lang="en-US" dirty="0" smtClean="0">
                <a:ea typeface="Cambria Math"/>
              </a:rPr>
              <a:t>,          </a:t>
            </a:r>
            <a:r>
              <a:rPr lang="en-US" i="1" dirty="0" smtClean="0">
                <a:ea typeface="Cambria Math"/>
              </a:rPr>
              <a:t>f</a:t>
            </a:r>
            <a:r>
              <a:rPr lang="en-US" i="1" baseline="-25000" dirty="0" smtClean="0">
                <a:ea typeface="Cambria Math"/>
              </a:rPr>
              <a:t>k</a:t>
            </a:r>
            <a:r>
              <a:rPr lang="en-US" i="1" baseline="-25000" dirty="0" smtClean="0">
                <a:latin typeface="Cambria Math"/>
                <a:ea typeface="Cambria Math"/>
              </a:rPr>
              <a:t>−</a:t>
            </a:r>
            <a:r>
              <a:rPr lang="en-US" baseline="-25000" dirty="0" smtClean="0">
                <a:latin typeface="Cambria Math" pitchFamily="18" charset="0"/>
                <a:ea typeface="Cambria Math" pitchFamily="18" charset="0"/>
              </a:rPr>
              <a:t>1</a:t>
            </a:r>
            <a:r>
              <a:rPr lang="en-US" dirty="0" smtClean="0">
                <a:latin typeface="Cambria Math"/>
                <a:ea typeface="Cambria Math"/>
              </a:rPr>
              <a:t> &gt; </a:t>
            </a:r>
            <a:r>
              <a:rPr lang="el-GR" dirty="0" smtClean="0">
                <a:latin typeface="Cambria Math"/>
                <a:ea typeface="Cambria Math"/>
              </a:rPr>
              <a:t>α</a:t>
            </a:r>
            <a:r>
              <a:rPr lang="en-US" i="1" baseline="30000" dirty="0" smtClean="0">
                <a:ea typeface="Cambria Math"/>
              </a:rPr>
              <a:t>k</a:t>
            </a:r>
            <a:r>
              <a:rPr lang="en-US" baseline="30000" dirty="0" smtClean="0">
                <a:latin typeface="Cambria Math"/>
                <a:ea typeface="Cambria Math"/>
              </a:rPr>
              <a:t>−2</a:t>
            </a:r>
            <a:r>
              <a:rPr lang="en-US" dirty="0" smtClean="0">
                <a:ea typeface="Cambria Math"/>
              </a:rPr>
              <a:t>. </a:t>
            </a:r>
            <a:endParaRPr lang="en-US" dirty="0"/>
          </a:p>
        </p:txBody>
      </p:sp>
      <p:sp>
        <p:nvSpPr>
          <p:cNvPr id="8" name="TextBox 7"/>
          <p:cNvSpPr txBox="1"/>
          <p:nvPr/>
        </p:nvSpPr>
        <p:spPr>
          <a:xfrm>
            <a:off x="7162800" y="4572000"/>
            <a:ext cx="1524000" cy="923330"/>
          </a:xfrm>
          <a:prstGeom prst="rect">
            <a:avLst/>
          </a:prstGeom>
          <a:noFill/>
          <a:ln>
            <a:solidFill>
              <a:schemeClr val="accent1"/>
            </a:solidFill>
          </a:ln>
        </p:spPr>
        <p:txBody>
          <a:bodyPr wrap="square" rtlCol="0">
            <a:spAutoFit/>
          </a:bodyPr>
          <a:lstStyle/>
          <a:p>
            <a:r>
              <a:rPr lang="en-US" dirty="0" smtClean="0"/>
              <a:t>Why does this equality hold?</a:t>
            </a:r>
            <a:endParaRPr lang="en-US" dirty="0"/>
          </a:p>
        </p:txBody>
      </p:sp>
      <p:cxnSp>
        <p:nvCxnSpPr>
          <p:cNvPr id="10" name="Straight Arrow Connector 9"/>
          <p:cNvCxnSpPr>
            <a:stCxn id="7" idx="3"/>
          </p:cNvCxnSpPr>
          <p:nvPr/>
        </p:nvCxnSpPr>
        <p:spPr>
          <a:xfrm flipH="1">
            <a:off x="5562600" y="4909066"/>
            <a:ext cx="1447800" cy="577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lstStyle/>
          <a:p>
            <a:r>
              <a:rPr lang="en-US" dirty="0" err="1" smtClean="0"/>
              <a:t>Lam</a:t>
            </a:r>
            <a:r>
              <a:rPr lang="en-US" dirty="0" err="1" smtClean="0">
                <a:latin typeface="Cambria Math"/>
                <a:ea typeface="Cambria Math"/>
              </a:rPr>
              <a:t>é</a:t>
            </a:r>
            <a:r>
              <a:rPr lang="en-US" dirty="0" err="1" smtClean="0"/>
              <a:t>’s</a:t>
            </a:r>
            <a:r>
              <a:rPr lang="en-US" dirty="0" smtClean="0"/>
              <a:t> Theorem </a:t>
            </a:r>
            <a:endParaRPr lang="en-US" dirty="0"/>
          </a:p>
        </p:txBody>
      </p:sp>
      <p:sp>
        <p:nvSpPr>
          <p:cNvPr id="3" name="Content Placeholder 2"/>
          <p:cNvSpPr>
            <a:spLocks noGrp="1"/>
          </p:cNvSpPr>
          <p:nvPr>
            <p:ph idx="1"/>
          </p:nvPr>
        </p:nvSpPr>
        <p:spPr/>
        <p:txBody>
          <a:bodyPr>
            <a:normAutofit/>
          </a:bodyPr>
          <a:lstStyle/>
          <a:p>
            <a:pPr>
              <a:buNone/>
            </a:pPr>
            <a:r>
              <a:rPr lang="en-US" b="1" dirty="0" smtClean="0"/>
              <a:t>   </a:t>
            </a:r>
            <a:r>
              <a:rPr lang="en-US" sz="1800" b="1" dirty="0" err="1" smtClean="0"/>
              <a:t>Lam</a:t>
            </a:r>
            <a:r>
              <a:rPr lang="en-US" sz="1800" b="1" dirty="0" err="1" smtClean="0">
                <a:latin typeface="Cambria Math"/>
                <a:ea typeface="Cambria Math"/>
              </a:rPr>
              <a:t>é</a:t>
            </a:r>
            <a:r>
              <a:rPr lang="en-US" sz="1800" b="1" dirty="0" err="1" smtClean="0"/>
              <a:t>’s</a:t>
            </a:r>
            <a:r>
              <a:rPr lang="en-US" sz="1800" b="1" dirty="0" smtClean="0"/>
              <a:t> Theorem</a:t>
            </a:r>
            <a:r>
              <a:rPr lang="en-US" sz="1800" dirty="0" smtClean="0"/>
              <a:t>: Let </a:t>
            </a:r>
            <a:r>
              <a:rPr lang="en-US" sz="1800" i="1" dirty="0" smtClean="0"/>
              <a:t>a</a:t>
            </a:r>
            <a:r>
              <a:rPr lang="en-US" sz="1800" dirty="0" smtClean="0"/>
              <a:t> and </a:t>
            </a:r>
            <a:r>
              <a:rPr lang="en-US" sz="1800" i="1" dirty="0" smtClean="0"/>
              <a:t>b</a:t>
            </a:r>
            <a:r>
              <a:rPr lang="en-US" sz="1800" dirty="0" smtClean="0"/>
              <a:t> be positive integers with </a:t>
            </a:r>
            <a:r>
              <a:rPr lang="en-US" sz="1800" i="1" dirty="0" smtClean="0"/>
              <a:t>a</a:t>
            </a:r>
            <a:r>
              <a:rPr lang="en-US" sz="1800" dirty="0" smtClean="0"/>
              <a:t> </a:t>
            </a:r>
            <a:r>
              <a:rPr lang="en-US" sz="1800" dirty="0" smtClean="0">
                <a:latin typeface="Cambria Math"/>
                <a:ea typeface="Cambria Math"/>
              </a:rPr>
              <a:t>≥ </a:t>
            </a:r>
            <a:r>
              <a:rPr lang="en-US" sz="1800" i="1" dirty="0" smtClean="0">
                <a:latin typeface="Cambria Math"/>
                <a:ea typeface="Cambria Math"/>
              </a:rPr>
              <a:t>b</a:t>
            </a:r>
            <a:r>
              <a:rPr lang="en-US" sz="1800" dirty="0" smtClean="0">
                <a:latin typeface="Cambria Math"/>
                <a:ea typeface="Cambria Math"/>
              </a:rPr>
              <a:t>.  </a:t>
            </a:r>
            <a:r>
              <a:rPr lang="en-US" sz="1800" dirty="0" smtClean="0">
                <a:ea typeface="Cambria Math"/>
              </a:rPr>
              <a:t>Then the number of divisions used by the Euclidian algorithm to find </a:t>
            </a:r>
            <a:r>
              <a:rPr lang="en-US" sz="1800" dirty="0" err="1" smtClean="0">
                <a:ea typeface="Cambria Math"/>
              </a:rPr>
              <a:t>gcd</a:t>
            </a:r>
            <a:r>
              <a:rPr lang="en-US" sz="1800" dirty="0" smtClean="0">
                <a:ea typeface="Cambria Math"/>
              </a:rPr>
              <a:t>(</a:t>
            </a:r>
            <a:r>
              <a:rPr lang="en-US" sz="1800" i="1" dirty="0" err="1" smtClean="0">
                <a:ea typeface="Cambria Math"/>
              </a:rPr>
              <a:t>a</a:t>
            </a:r>
            <a:r>
              <a:rPr lang="en-US" sz="1800" dirty="0" err="1" smtClean="0">
                <a:ea typeface="Cambria Math"/>
              </a:rPr>
              <a:t>,</a:t>
            </a:r>
            <a:r>
              <a:rPr lang="en-US" sz="1800" i="1" dirty="0" err="1" smtClean="0">
                <a:ea typeface="Cambria Math"/>
              </a:rPr>
              <a:t>b</a:t>
            </a:r>
            <a:r>
              <a:rPr lang="en-US" sz="1800" dirty="0" smtClean="0">
                <a:ea typeface="Cambria Math"/>
              </a:rPr>
              <a:t>) is less than or equal to five times the number of decimal digits in </a:t>
            </a:r>
            <a:r>
              <a:rPr lang="en-US" sz="1800" i="1" dirty="0" smtClean="0">
                <a:ea typeface="Cambria Math"/>
              </a:rPr>
              <a:t>b</a:t>
            </a:r>
            <a:r>
              <a:rPr lang="en-US" sz="1800" dirty="0" smtClean="0">
                <a:ea typeface="Cambria Math"/>
              </a:rPr>
              <a:t>. </a:t>
            </a:r>
          </a:p>
          <a:p>
            <a:pPr>
              <a:buNone/>
            </a:pPr>
            <a:r>
              <a:rPr lang="en-US" sz="1800" b="1" dirty="0" smtClean="0">
                <a:ea typeface="Cambria Math"/>
              </a:rPr>
              <a:t>     Proof</a:t>
            </a:r>
            <a:r>
              <a:rPr lang="en-US" sz="1800" dirty="0" smtClean="0">
                <a:ea typeface="Cambria Math"/>
              </a:rPr>
              <a:t>: When we use the Euclidian algorithm to find </a:t>
            </a:r>
            <a:r>
              <a:rPr lang="en-US" sz="1800" dirty="0" err="1" smtClean="0">
                <a:ea typeface="Cambria Math"/>
              </a:rPr>
              <a:t>gcd</a:t>
            </a:r>
            <a:r>
              <a:rPr lang="en-US" sz="1800" dirty="0" smtClean="0">
                <a:ea typeface="Cambria Math"/>
              </a:rPr>
              <a:t>(</a:t>
            </a:r>
            <a:r>
              <a:rPr lang="en-US" sz="1800" i="1" dirty="0" err="1" smtClean="0">
                <a:ea typeface="Cambria Math"/>
              </a:rPr>
              <a:t>a</a:t>
            </a:r>
            <a:r>
              <a:rPr lang="en-US" sz="1800" dirty="0" err="1" smtClean="0">
                <a:ea typeface="Cambria Math"/>
              </a:rPr>
              <a:t>,</a:t>
            </a:r>
            <a:r>
              <a:rPr lang="en-US" sz="1800" i="1" dirty="0" err="1" smtClean="0">
                <a:ea typeface="Cambria Math"/>
              </a:rPr>
              <a:t>b</a:t>
            </a:r>
            <a:r>
              <a:rPr lang="en-US" sz="1800" dirty="0" smtClean="0">
                <a:ea typeface="Cambria Math"/>
              </a:rPr>
              <a:t>) </a:t>
            </a:r>
            <a:r>
              <a:rPr lang="en-US" sz="1800" dirty="0" smtClean="0"/>
              <a:t>with </a:t>
            </a:r>
            <a:r>
              <a:rPr lang="en-US" sz="1800" i="1" dirty="0" smtClean="0"/>
              <a:t>a</a:t>
            </a:r>
            <a:r>
              <a:rPr lang="en-US" sz="1800" dirty="0" smtClean="0"/>
              <a:t> </a:t>
            </a:r>
            <a:r>
              <a:rPr lang="en-US" sz="1800" dirty="0" smtClean="0">
                <a:latin typeface="Cambria Math"/>
                <a:ea typeface="Cambria Math"/>
              </a:rPr>
              <a:t>≥ </a:t>
            </a:r>
            <a:r>
              <a:rPr lang="en-US" sz="1800" i="1" dirty="0" smtClean="0">
                <a:latin typeface="Cambria Math"/>
                <a:ea typeface="Cambria Math"/>
              </a:rPr>
              <a:t>b,</a:t>
            </a:r>
          </a:p>
          <a:p>
            <a:pPr>
              <a:buNone/>
            </a:pPr>
            <a:endParaRPr lang="en-US" i="1" dirty="0" smtClean="0">
              <a:latin typeface="Cambria Math"/>
              <a:ea typeface="Cambria Math"/>
            </a:endParaRPr>
          </a:p>
          <a:p>
            <a:endParaRPr lang="en-US" i="1" dirty="0" smtClean="0">
              <a:latin typeface="Cambria Math"/>
              <a:ea typeface="Cambria Math"/>
            </a:endParaRPr>
          </a:p>
          <a:p>
            <a:pPr>
              <a:buNone/>
            </a:pPr>
            <a:endParaRPr lang="en-US" i="1" dirty="0" smtClean="0">
              <a:latin typeface="Cambria Math"/>
              <a:ea typeface="Cambria Math"/>
            </a:endParaRPr>
          </a:p>
          <a:p>
            <a:pPr>
              <a:buNone/>
            </a:pPr>
            <a:endParaRPr lang="en-US" i="1" dirty="0" smtClean="0">
              <a:latin typeface="Cambria Math"/>
              <a:ea typeface="Cambria Math"/>
            </a:endParaRPr>
          </a:p>
          <a:p>
            <a:pPr>
              <a:buNone/>
            </a:pPr>
            <a:endParaRPr lang="en-US" i="1" dirty="0" smtClean="0">
              <a:latin typeface="Cambria Math"/>
              <a:ea typeface="Cambria Math"/>
            </a:endParaRPr>
          </a:p>
          <a:p>
            <a:pPr>
              <a:buNone/>
            </a:pPr>
            <a:endParaRPr lang="en-US" i="1" dirty="0" smtClean="0">
              <a:latin typeface="Cambria Math"/>
              <a:ea typeface="Cambria Math"/>
            </a:endParaRPr>
          </a:p>
          <a:p>
            <a:pPr>
              <a:buNone/>
            </a:pPr>
            <a:endParaRPr lang="en-US" i="1" dirty="0" smtClean="0">
              <a:latin typeface="Cambria Math"/>
              <a:ea typeface="Cambria Math"/>
            </a:endParaRPr>
          </a:p>
          <a:p>
            <a:endParaRPr lang="en-US" dirty="0" smtClean="0">
              <a:ea typeface="Cambria Math"/>
            </a:endParaRPr>
          </a:p>
          <a:p>
            <a:endParaRPr lang="en-US" dirty="0" smtClean="0">
              <a:ea typeface="Cambria Math"/>
            </a:endParaRPr>
          </a:p>
          <a:p>
            <a:endParaRPr lang="en-US" dirty="0" smtClean="0">
              <a:latin typeface="Cambria Math"/>
              <a:ea typeface="Cambria Math"/>
            </a:endParaRPr>
          </a:p>
          <a:p>
            <a:endParaRPr lang="en-US" dirty="0" smtClean="0">
              <a:latin typeface="Cambria Math"/>
              <a:ea typeface="Cambria Math"/>
            </a:endParaRPr>
          </a:p>
          <a:p>
            <a:endParaRPr lang="en-US" dirty="0" smtClean="0">
              <a:latin typeface="Cambria Math"/>
              <a:ea typeface="Cambria Math"/>
            </a:endParaRPr>
          </a:p>
          <a:p>
            <a:endParaRPr lang="en-US" dirty="0" smtClean="0">
              <a:latin typeface="Cambria Math"/>
              <a:ea typeface="Cambria Math"/>
            </a:endParaRPr>
          </a:p>
          <a:p>
            <a:endParaRPr lang="en-US" dirty="0" smtClean="0">
              <a:latin typeface="Cambria Math"/>
              <a:ea typeface="Cambria Math"/>
            </a:endParaRPr>
          </a:p>
          <a:p>
            <a:endParaRPr lang="en-US" dirty="0" smtClean="0">
              <a:latin typeface="Cambria Math"/>
              <a:ea typeface="Cambria Math"/>
            </a:endParaRPr>
          </a:p>
          <a:p>
            <a:endParaRPr lang="en-US" dirty="0" smtClean="0">
              <a:latin typeface="Cambria Math"/>
              <a:ea typeface="Cambria Math"/>
            </a:endParaRPr>
          </a:p>
          <a:p>
            <a:endParaRPr lang="en-US" dirty="0" smtClean="0">
              <a:latin typeface="Cambria Math"/>
              <a:ea typeface="Cambria Math"/>
            </a:endParaRPr>
          </a:p>
          <a:p>
            <a:endParaRPr lang="en-US" dirty="0" smtClean="0">
              <a:latin typeface="Cambria Math"/>
              <a:ea typeface="Cambria Math"/>
            </a:endParaRPr>
          </a:p>
          <a:p>
            <a:endParaRPr lang="en-US" dirty="0"/>
          </a:p>
        </p:txBody>
      </p:sp>
      <p:pic>
        <p:nvPicPr>
          <p:cNvPr id="4" name="Content Placeholder 3" descr="0415.jpg"/>
          <p:cNvPicPr>
            <a:picLocks noChangeAspect="1"/>
          </p:cNvPicPr>
          <p:nvPr/>
        </p:nvPicPr>
        <p:blipFill>
          <a:blip r:embed="rId2" cstate="print"/>
          <a:stretch>
            <a:fillRect/>
          </a:stretch>
        </p:blipFill>
        <p:spPr>
          <a:xfrm>
            <a:off x="7620000" y="228600"/>
            <a:ext cx="943356" cy="1089660"/>
          </a:xfrm>
          <a:prstGeom prst="rect">
            <a:avLst/>
          </a:prstGeom>
        </p:spPr>
      </p:pic>
      <p:sp>
        <p:nvSpPr>
          <p:cNvPr id="5" name="TextBox 4"/>
          <p:cNvSpPr txBox="1"/>
          <p:nvPr/>
        </p:nvSpPr>
        <p:spPr>
          <a:xfrm>
            <a:off x="5715000" y="381000"/>
            <a:ext cx="1600200" cy="646331"/>
          </a:xfrm>
          <a:prstGeom prst="rect">
            <a:avLst/>
          </a:prstGeom>
          <a:noFill/>
        </p:spPr>
        <p:txBody>
          <a:bodyPr wrap="square" rtlCol="0">
            <a:spAutoFit/>
          </a:bodyPr>
          <a:lstStyle/>
          <a:p>
            <a:r>
              <a:rPr lang="en-US" dirty="0" smtClean="0"/>
              <a:t>Gabriel </a:t>
            </a:r>
            <a:r>
              <a:rPr lang="en-US" dirty="0" err="1" smtClean="0"/>
              <a:t>Lam</a:t>
            </a:r>
            <a:r>
              <a:rPr lang="en-US" dirty="0" err="1" smtClean="0">
                <a:latin typeface="Cambria Math"/>
                <a:ea typeface="Cambria Math"/>
              </a:rPr>
              <a:t>é</a:t>
            </a:r>
            <a:endParaRPr lang="en-US" dirty="0" smtClean="0">
              <a:latin typeface="Cambria Math"/>
              <a:ea typeface="Cambria Math"/>
            </a:endParaRPr>
          </a:p>
          <a:p>
            <a:r>
              <a:rPr lang="en-US" dirty="0" smtClean="0">
                <a:latin typeface="Cambria Math"/>
                <a:ea typeface="Cambria Math"/>
              </a:rPr>
              <a:t>(1795-1870)</a:t>
            </a:r>
            <a:endParaRPr lang="en-US" dirty="0"/>
          </a:p>
        </p:txBody>
      </p:sp>
      <p:sp>
        <p:nvSpPr>
          <p:cNvPr id="6" name="TextBox 5"/>
          <p:cNvSpPr txBox="1"/>
          <p:nvPr/>
        </p:nvSpPr>
        <p:spPr>
          <a:xfrm>
            <a:off x="762000" y="4191000"/>
            <a:ext cx="3581400" cy="1477328"/>
          </a:xfrm>
          <a:prstGeom prst="rect">
            <a:avLst/>
          </a:prstGeom>
          <a:noFill/>
        </p:spPr>
        <p:txBody>
          <a:bodyPr wrap="square" rtlCol="0">
            <a:spAutoFit/>
          </a:bodyPr>
          <a:lstStyle/>
          <a:p>
            <a:r>
              <a:rPr lang="en-US" i="1" dirty="0" smtClean="0">
                <a:ea typeface="Cambria Math"/>
              </a:rPr>
              <a:t>r</a:t>
            </a:r>
            <a:r>
              <a:rPr lang="en-US" baseline="-25000" dirty="0" smtClean="0">
                <a:latin typeface="Cambria Math" pitchFamily="18" charset="0"/>
                <a:ea typeface="Cambria Math" pitchFamily="18" charset="0"/>
              </a:rPr>
              <a:t>0</a:t>
            </a:r>
            <a:r>
              <a:rPr lang="en-US" dirty="0" smtClean="0">
                <a:latin typeface="Cambria Math" pitchFamily="18" charset="0"/>
                <a:ea typeface="Cambria Math" pitchFamily="18" charset="0"/>
              </a:rPr>
              <a:t> </a:t>
            </a:r>
            <a:r>
              <a:rPr lang="en-US" dirty="0" smtClean="0">
                <a:ea typeface="Cambria Math"/>
              </a:rPr>
              <a:t>  = </a:t>
            </a:r>
            <a:r>
              <a:rPr lang="en-US" i="1" dirty="0" smtClean="0">
                <a:ea typeface="Cambria Math"/>
              </a:rPr>
              <a:t>r</a:t>
            </a:r>
            <a:r>
              <a:rPr lang="en-US" baseline="-25000" dirty="0" smtClean="0">
                <a:latin typeface="Cambria Math" pitchFamily="18" charset="0"/>
                <a:ea typeface="Cambria Math" pitchFamily="18" charset="0"/>
              </a:rPr>
              <a:t>1</a:t>
            </a:r>
            <a:r>
              <a:rPr lang="en-US" i="1" dirty="0" smtClean="0">
                <a:ea typeface="Cambria Math"/>
              </a:rPr>
              <a:t>q</a:t>
            </a:r>
            <a:r>
              <a:rPr lang="en-US" baseline="-25000" dirty="0" smtClean="0">
                <a:latin typeface="Cambria Math" pitchFamily="18" charset="0"/>
                <a:ea typeface="Cambria Math" pitchFamily="18" charset="0"/>
              </a:rPr>
              <a:t>1</a:t>
            </a:r>
            <a:r>
              <a:rPr lang="en-US" dirty="0" smtClean="0">
                <a:ea typeface="Cambria Math"/>
              </a:rPr>
              <a:t> + </a:t>
            </a:r>
            <a:r>
              <a:rPr lang="en-US" i="1" dirty="0" smtClean="0">
                <a:ea typeface="Cambria Math"/>
              </a:rPr>
              <a:t>r</a:t>
            </a:r>
            <a:r>
              <a:rPr lang="en-US" baseline="-25000" dirty="0" smtClean="0">
                <a:latin typeface="Cambria Math" pitchFamily="18" charset="0"/>
                <a:ea typeface="Cambria Math" pitchFamily="18" charset="0"/>
              </a:rPr>
              <a:t>2</a:t>
            </a:r>
            <a:r>
              <a:rPr lang="en-US" dirty="0" smtClean="0">
                <a:ea typeface="Cambria Math"/>
              </a:rPr>
              <a:t>             </a:t>
            </a:r>
            <a:r>
              <a:rPr lang="en-US" dirty="0" smtClean="0">
                <a:latin typeface="Cambria Math" pitchFamily="18" charset="0"/>
                <a:ea typeface="Cambria Math" pitchFamily="18" charset="0"/>
              </a:rPr>
              <a:t>0</a:t>
            </a:r>
            <a:r>
              <a:rPr lang="en-US" dirty="0" smtClean="0">
                <a:ea typeface="Cambria Math"/>
              </a:rPr>
              <a:t> </a:t>
            </a:r>
            <a:r>
              <a:rPr lang="en-US" dirty="0" smtClean="0">
                <a:latin typeface="Cambria Math"/>
                <a:ea typeface="Cambria Math"/>
              </a:rPr>
              <a:t>≤</a:t>
            </a:r>
            <a:r>
              <a:rPr lang="en-US" dirty="0" smtClean="0">
                <a:ea typeface="Cambria Math"/>
              </a:rPr>
              <a:t> </a:t>
            </a:r>
            <a:r>
              <a:rPr lang="en-US" i="1" dirty="0" smtClean="0">
                <a:ea typeface="Cambria Math"/>
              </a:rPr>
              <a:t>r</a:t>
            </a:r>
            <a:r>
              <a:rPr lang="en-US" baseline="-25000" dirty="0" smtClean="0">
                <a:latin typeface="Cambria Math" pitchFamily="18" charset="0"/>
                <a:ea typeface="Cambria Math" pitchFamily="18" charset="0"/>
              </a:rPr>
              <a:t>2</a:t>
            </a:r>
            <a:r>
              <a:rPr lang="en-US" dirty="0" smtClean="0">
                <a:ea typeface="Cambria Math"/>
              </a:rPr>
              <a:t> &lt; </a:t>
            </a:r>
            <a:r>
              <a:rPr lang="en-US" i="1" dirty="0" smtClean="0">
                <a:ea typeface="Cambria Math"/>
              </a:rPr>
              <a:t>r</a:t>
            </a:r>
            <a:r>
              <a:rPr lang="en-US" baseline="-25000" dirty="0" smtClean="0">
                <a:latin typeface="Cambria Math" pitchFamily="18" charset="0"/>
                <a:ea typeface="Cambria Math" pitchFamily="18" charset="0"/>
              </a:rPr>
              <a:t>1</a:t>
            </a:r>
            <a:r>
              <a:rPr lang="en-US" dirty="0" smtClean="0">
                <a:ea typeface="Cambria Math"/>
              </a:rPr>
              <a:t>,</a:t>
            </a:r>
          </a:p>
          <a:p>
            <a:r>
              <a:rPr lang="en-US" i="1" dirty="0" smtClean="0">
                <a:ea typeface="Cambria Math"/>
              </a:rPr>
              <a:t>r</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smtClean="0">
                <a:ea typeface="Cambria Math"/>
              </a:rPr>
              <a:t>  = </a:t>
            </a:r>
            <a:r>
              <a:rPr lang="en-US" i="1" dirty="0" smtClean="0">
                <a:ea typeface="Cambria Math"/>
              </a:rPr>
              <a:t>r</a:t>
            </a:r>
            <a:r>
              <a:rPr lang="en-US" baseline="-25000" dirty="0" smtClean="0">
                <a:latin typeface="Cambria Math" pitchFamily="18" charset="0"/>
                <a:ea typeface="Cambria Math" pitchFamily="18" charset="0"/>
              </a:rPr>
              <a:t>2</a:t>
            </a:r>
            <a:r>
              <a:rPr lang="en-US" i="1" dirty="0" smtClean="0">
                <a:ea typeface="Cambria Math"/>
              </a:rPr>
              <a:t>q</a:t>
            </a:r>
            <a:r>
              <a:rPr lang="en-US" baseline="-25000" dirty="0" smtClean="0">
                <a:latin typeface="Cambria Math" pitchFamily="18" charset="0"/>
                <a:ea typeface="Cambria Math" pitchFamily="18" charset="0"/>
              </a:rPr>
              <a:t>2</a:t>
            </a:r>
            <a:r>
              <a:rPr lang="en-US" dirty="0" smtClean="0">
                <a:ea typeface="Cambria Math"/>
              </a:rPr>
              <a:t> + </a:t>
            </a:r>
            <a:r>
              <a:rPr lang="en-US" i="1" dirty="0" smtClean="0">
                <a:ea typeface="Cambria Math"/>
              </a:rPr>
              <a:t>r</a:t>
            </a:r>
            <a:r>
              <a:rPr lang="en-US" baseline="-25000" dirty="0" smtClean="0">
                <a:latin typeface="Cambria Math" pitchFamily="18" charset="0"/>
                <a:ea typeface="Cambria Math" pitchFamily="18" charset="0"/>
              </a:rPr>
              <a:t>3</a:t>
            </a:r>
            <a:r>
              <a:rPr lang="en-US" dirty="0" smtClean="0">
                <a:ea typeface="Cambria Math"/>
              </a:rPr>
              <a:t>             </a:t>
            </a:r>
            <a:r>
              <a:rPr lang="en-US" dirty="0" smtClean="0">
                <a:latin typeface="Cambria Math" pitchFamily="18" charset="0"/>
                <a:ea typeface="Cambria Math" pitchFamily="18" charset="0"/>
              </a:rPr>
              <a:t>0</a:t>
            </a:r>
            <a:r>
              <a:rPr lang="en-US" dirty="0" smtClean="0">
                <a:ea typeface="Cambria Math"/>
              </a:rPr>
              <a:t> </a:t>
            </a:r>
            <a:r>
              <a:rPr lang="en-US" dirty="0" smtClean="0">
                <a:latin typeface="Cambria Math"/>
                <a:ea typeface="Cambria Math"/>
              </a:rPr>
              <a:t>≤</a:t>
            </a:r>
            <a:r>
              <a:rPr lang="en-US" dirty="0" smtClean="0">
                <a:ea typeface="Cambria Math"/>
              </a:rPr>
              <a:t> </a:t>
            </a:r>
            <a:r>
              <a:rPr lang="en-US" i="1" dirty="0" smtClean="0">
                <a:ea typeface="Cambria Math"/>
              </a:rPr>
              <a:t>r</a:t>
            </a:r>
            <a:r>
              <a:rPr lang="en-US" baseline="-25000" dirty="0" smtClean="0">
                <a:latin typeface="Cambria Math" pitchFamily="18" charset="0"/>
                <a:ea typeface="Cambria Math" pitchFamily="18" charset="0"/>
              </a:rPr>
              <a:t>3</a:t>
            </a:r>
            <a:r>
              <a:rPr lang="en-US" dirty="0" smtClean="0">
                <a:ea typeface="Cambria Math"/>
              </a:rPr>
              <a:t> &lt; </a:t>
            </a:r>
            <a:r>
              <a:rPr lang="en-US" i="1" dirty="0" smtClean="0">
                <a:ea typeface="Cambria Math"/>
              </a:rPr>
              <a:t>r</a:t>
            </a:r>
            <a:r>
              <a:rPr lang="en-US" baseline="-25000" dirty="0" smtClean="0">
                <a:latin typeface="Cambria Math" pitchFamily="18" charset="0"/>
                <a:ea typeface="Cambria Math" pitchFamily="18" charset="0"/>
              </a:rPr>
              <a:t>2</a:t>
            </a:r>
            <a:r>
              <a:rPr lang="en-US" dirty="0" smtClean="0">
                <a:ea typeface="Cambria Math"/>
              </a:rPr>
              <a:t>,</a:t>
            </a:r>
            <a:endParaRPr lang="en-US" dirty="0" smtClean="0">
              <a:latin typeface="Cambria Math"/>
              <a:ea typeface="Cambria Math"/>
            </a:endParaRPr>
          </a:p>
          <a:p>
            <a:r>
              <a:rPr lang="en-US" dirty="0" smtClean="0">
                <a:latin typeface="Cambria Math"/>
                <a:ea typeface="Cambria Math"/>
              </a:rPr>
              <a:t>        ⋮</a:t>
            </a:r>
            <a:endParaRPr lang="en-US" dirty="0" smtClean="0">
              <a:ea typeface="Cambria Math"/>
            </a:endParaRPr>
          </a:p>
          <a:p>
            <a:r>
              <a:rPr lang="en-US" i="1" dirty="0" smtClean="0">
                <a:ea typeface="Cambria Math"/>
              </a:rPr>
              <a:t>r</a:t>
            </a:r>
            <a:r>
              <a:rPr lang="en-US" i="1" baseline="-25000" dirty="0" smtClean="0">
                <a:ea typeface="Cambria Math" pitchFamily="18" charset="0"/>
              </a:rPr>
              <a:t>n</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a:t>
            </a:r>
            <a:r>
              <a:rPr lang="en-US" dirty="0" smtClean="0">
                <a:ea typeface="Cambria Math"/>
              </a:rPr>
              <a:t>  = </a:t>
            </a:r>
            <a:r>
              <a:rPr lang="en-US" i="1" dirty="0" smtClean="0">
                <a:ea typeface="Cambria Math"/>
              </a:rPr>
              <a:t>r</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i="1" dirty="0" smtClean="0">
                <a:ea typeface="Cambria Math"/>
              </a:rPr>
              <a:t>q</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smtClean="0">
                <a:ea typeface="Cambria Math"/>
              </a:rPr>
              <a:t> + </a:t>
            </a:r>
            <a:r>
              <a:rPr lang="en-US" i="1" dirty="0" err="1" smtClean="0">
                <a:ea typeface="Cambria Math"/>
              </a:rPr>
              <a:t>r</a:t>
            </a:r>
            <a:r>
              <a:rPr lang="en-US" i="1" baseline="-25000" dirty="0" err="1" smtClean="0">
                <a:latin typeface="Cambria Math" pitchFamily="18" charset="0"/>
                <a:ea typeface="Cambria Math" pitchFamily="18" charset="0"/>
              </a:rPr>
              <a:t>n</a:t>
            </a:r>
            <a:r>
              <a:rPr lang="en-US" dirty="0" smtClean="0">
                <a:ea typeface="Cambria Math"/>
              </a:rPr>
              <a:t>     </a:t>
            </a:r>
            <a:r>
              <a:rPr lang="en-US" dirty="0" smtClean="0">
                <a:latin typeface="Cambria Math" pitchFamily="18" charset="0"/>
                <a:ea typeface="Cambria Math" pitchFamily="18" charset="0"/>
              </a:rPr>
              <a:t>0</a:t>
            </a:r>
            <a:r>
              <a:rPr lang="en-US" dirty="0" smtClean="0">
                <a:ea typeface="Cambria Math"/>
              </a:rPr>
              <a:t> </a:t>
            </a:r>
            <a:r>
              <a:rPr lang="en-US" dirty="0" smtClean="0">
                <a:latin typeface="Cambria Math"/>
                <a:ea typeface="Cambria Math"/>
              </a:rPr>
              <a:t>≤</a:t>
            </a:r>
            <a:r>
              <a:rPr lang="en-US" dirty="0" smtClean="0">
                <a:ea typeface="Cambria Math"/>
              </a:rPr>
              <a:t> </a:t>
            </a:r>
            <a:r>
              <a:rPr lang="en-US" i="1" dirty="0" err="1" smtClean="0">
                <a:ea typeface="Cambria Math"/>
              </a:rPr>
              <a:t>r</a:t>
            </a:r>
            <a:r>
              <a:rPr lang="en-US" i="1" baseline="-25000" dirty="0" err="1" smtClean="0">
                <a:ea typeface="Cambria Math" pitchFamily="18" charset="0"/>
              </a:rPr>
              <a:t>n</a:t>
            </a:r>
            <a:r>
              <a:rPr lang="en-US" dirty="0" smtClean="0">
                <a:ea typeface="Cambria Math"/>
              </a:rPr>
              <a:t> &lt; </a:t>
            </a:r>
            <a:r>
              <a:rPr lang="en-US" i="1" dirty="0" smtClean="0">
                <a:ea typeface="Cambria Math"/>
              </a:rPr>
              <a:t>r</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smtClean="0">
                <a:ea typeface="Cambria Math"/>
              </a:rPr>
              <a:t>,</a:t>
            </a:r>
          </a:p>
          <a:p>
            <a:r>
              <a:rPr lang="en-US" i="1" dirty="0" smtClean="0">
                <a:ea typeface="Cambria Math"/>
              </a:rPr>
              <a:t>r</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smtClean="0">
                <a:ea typeface="Cambria Math"/>
              </a:rPr>
              <a:t>  = </a:t>
            </a:r>
            <a:r>
              <a:rPr lang="en-US" i="1" dirty="0" err="1" smtClean="0">
                <a:ea typeface="Cambria Math"/>
              </a:rPr>
              <a:t>r</a:t>
            </a:r>
            <a:r>
              <a:rPr lang="en-US" i="1" baseline="-25000" dirty="0" err="1" smtClean="0">
                <a:ea typeface="Cambria Math" pitchFamily="18" charset="0"/>
              </a:rPr>
              <a:t>n</a:t>
            </a:r>
            <a:r>
              <a:rPr lang="en-US" i="1" dirty="0" err="1" smtClean="0">
                <a:ea typeface="Cambria Math"/>
              </a:rPr>
              <a:t>q</a:t>
            </a:r>
            <a:r>
              <a:rPr lang="en-US" i="1" baseline="-25000" dirty="0" err="1" smtClean="0">
                <a:ea typeface="Cambria Math" pitchFamily="18" charset="0"/>
              </a:rPr>
              <a:t>n</a:t>
            </a:r>
            <a:r>
              <a:rPr lang="en-US" dirty="0" smtClean="0">
                <a:ea typeface="Cambria Math"/>
              </a:rPr>
              <a:t>.</a:t>
            </a:r>
          </a:p>
        </p:txBody>
      </p:sp>
      <p:sp>
        <p:nvSpPr>
          <p:cNvPr id="7" name="TextBox 6"/>
          <p:cNvSpPr txBox="1"/>
          <p:nvPr/>
        </p:nvSpPr>
        <p:spPr>
          <a:xfrm>
            <a:off x="4800600" y="4419600"/>
            <a:ext cx="3657600" cy="1938992"/>
          </a:xfrm>
          <a:prstGeom prst="rect">
            <a:avLst/>
          </a:prstGeom>
          <a:noFill/>
        </p:spPr>
        <p:txBody>
          <a:bodyPr wrap="square" rtlCol="0">
            <a:spAutoFit/>
          </a:bodyPr>
          <a:lstStyle/>
          <a:p>
            <a:pPr marL="0" lvl="1"/>
            <a:r>
              <a:rPr lang="en-US" sz="2000" i="1" dirty="0" err="1" smtClean="0">
                <a:ea typeface="Cambria Math"/>
              </a:rPr>
              <a:t>r</a:t>
            </a:r>
            <a:r>
              <a:rPr lang="en-US" sz="2000" i="1" baseline="-25000" dirty="0" err="1" smtClean="0">
                <a:ea typeface="Cambria Math" pitchFamily="18" charset="0"/>
              </a:rPr>
              <a:t>n</a:t>
            </a:r>
            <a:r>
              <a:rPr lang="en-US" sz="2000" dirty="0" smtClean="0">
                <a:latin typeface="Cambria Math" pitchFamily="18" charset="0"/>
                <a:ea typeface="Cambria Math" pitchFamily="18" charset="0"/>
              </a:rPr>
              <a:t> </a:t>
            </a:r>
            <a:r>
              <a:rPr lang="en-US" sz="2000" dirty="0" smtClean="0">
                <a:ea typeface="Cambria Math"/>
              </a:rPr>
              <a:t> </a:t>
            </a:r>
            <a:r>
              <a:rPr lang="en-US" sz="2000" dirty="0" smtClean="0">
                <a:latin typeface="Cambria Math"/>
                <a:ea typeface="Cambria Math"/>
              </a:rPr>
              <a:t>≥ </a:t>
            </a:r>
            <a:r>
              <a:rPr lang="en-US" sz="2000" dirty="0" smtClean="0">
                <a:latin typeface="Cambria Math" pitchFamily="18" charset="0"/>
                <a:ea typeface="Cambria Math" pitchFamily="18" charset="0"/>
              </a:rPr>
              <a:t>1</a:t>
            </a:r>
            <a:r>
              <a:rPr lang="en-US" sz="2000" i="1" dirty="0" smtClean="0"/>
              <a:t> =</a:t>
            </a:r>
            <a:r>
              <a:rPr lang="en-US" sz="2000" dirty="0" smtClean="0">
                <a:latin typeface="Cambria Math" pitchFamily="18" charset="0"/>
                <a:ea typeface="Cambria Math" pitchFamily="18" charset="0"/>
              </a:rPr>
              <a:t> </a:t>
            </a:r>
            <a:r>
              <a:rPr lang="en-US" sz="2000" i="1" dirty="0" smtClean="0"/>
              <a:t>f</a:t>
            </a:r>
            <a:r>
              <a:rPr lang="en-US" sz="2000" baseline="-25000" dirty="0" smtClean="0">
                <a:latin typeface="Cambria Math" pitchFamily="18" charset="0"/>
                <a:ea typeface="Cambria Math" pitchFamily="18" charset="0"/>
              </a:rPr>
              <a:t>2</a:t>
            </a:r>
            <a:r>
              <a:rPr lang="en-US" sz="2000" dirty="0" smtClean="0">
                <a:ea typeface="Cambria Math"/>
              </a:rPr>
              <a:t>,</a:t>
            </a:r>
          </a:p>
          <a:p>
            <a:pPr marL="0" lvl="1"/>
            <a:r>
              <a:rPr lang="en-US" sz="2000" i="1" dirty="0" smtClean="0">
                <a:ea typeface="Cambria Math"/>
              </a:rPr>
              <a:t>r</a:t>
            </a:r>
            <a:r>
              <a:rPr lang="en-US" sz="2000" i="1" baseline="-25000" dirty="0" smtClean="0">
                <a:ea typeface="Cambria Math" pitchFamily="18" charset="0"/>
              </a:rPr>
              <a:t>n</a:t>
            </a:r>
            <a:r>
              <a:rPr lang="en-US" sz="2000" baseline="-25000" dirty="0" smtClean="0">
                <a:latin typeface="Cambria Math" pitchFamily="18" charset="0"/>
                <a:ea typeface="Cambria Math" pitchFamily="18" charset="0"/>
              </a:rPr>
              <a:t>-1</a:t>
            </a:r>
            <a:r>
              <a:rPr lang="en-US" sz="2000" dirty="0" smtClean="0">
                <a:latin typeface="Cambria Math" pitchFamily="18" charset="0"/>
                <a:ea typeface="Cambria Math" pitchFamily="18" charset="0"/>
              </a:rPr>
              <a:t> </a:t>
            </a:r>
            <a:r>
              <a:rPr lang="en-US" sz="2000" dirty="0" smtClean="0">
                <a:latin typeface="Cambria Math"/>
                <a:ea typeface="Cambria Math"/>
              </a:rPr>
              <a:t>≥ </a:t>
            </a:r>
            <a:r>
              <a:rPr lang="en-US" sz="2000" dirty="0" smtClean="0">
                <a:latin typeface="Cambria Math" pitchFamily="18" charset="0"/>
                <a:ea typeface="Cambria Math" pitchFamily="18" charset="0"/>
              </a:rPr>
              <a:t>2</a:t>
            </a:r>
            <a:r>
              <a:rPr lang="en-US" sz="2000" i="1" dirty="0" smtClean="0">
                <a:ea typeface="Cambria Math"/>
              </a:rPr>
              <a:t> </a:t>
            </a:r>
            <a:r>
              <a:rPr lang="en-US" sz="2000" i="1" dirty="0" err="1" smtClean="0">
                <a:ea typeface="Cambria Math"/>
              </a:rPr>
              <a:t>r</a:t>
            </a:r>
            <a:r>
              <a:rPr lang="en-US" sz="2000" i="1" baseline="-25000" dirty="0" err="1" smtClean="0">
                <a:ea typeface="Cambria Math" pitchFamily="18" charset="0"/>
              </a:rPr>
              <a:t>n</a:t>
            </a:r>
            <a:r>
              <a:rPr lang="en-US" sz="2000" i="1" dirty="0" smtClean="0"/>
              <a:t> </a:t>
            </a:r>
            <a:r>
              <a:rPr lang="en-US" sz="2000" dirty="0" smtClean="0">
                <a:latin typeface="Cambria Math"/>
                <a:ea typeface="Cambria Math"/>
              </a:rPr>
              <a:t>≥</a:t>
            </a:r>
            <a:r>
              <a:rPr lang="en-US" sz="2000" dirty="0" smtClean="0">
                <a:latin typeface="Cambria Math" pitchFamily="18" charset="0"/>
                <a:ea typeface="Cambria Math" pitchFamily="18" charset="0"/>
              </a:rPr>
              <a:t> 2</a:t>
            </a:r>
            <a:r>
              <a:rPr lang="en-US" sz="2000" dirty="0" smtClean="0">
                <a:latin typeface="Cambria Math"/>
                <a:ea typeface="Cambria Math"/>
              </a:rPr>
              <a:t> </a:t>
            </a:r>
            <a:r>
              <a:rPr lang="en-US" sz="2000" i="1" dirty="0" smtClean="0"/>
              <a:t>f</a:t>
            </a:r>
            <a:r>
              <a:rPr lang="en-US" sz="2000" baseline="-25000" dirty="0" smtClean="0">
                <a:latin typeface="Cambria Math" pitchFamily="18" charset="0"/>
                <a:ea typeface="Cambria Math" pitchFamily="18" charset="0"/>
              </a:rPr>
              <a:t>2 </a:t>
            </a:r>
            <a:r>
              <a:rPr lang="en-US" sz="2000" i="1" dirty="0" smtClean="0"/>
              <a:t>=</a:t>
            </a:r>
            <a:r>
              <a:rPr lang="en-US" sz="2000" dirty="0" smtClean="0">
                <a:latin typeface="Cambria Math" pitchFamily="18" charset="0"/>
                <a:ea typeface="Cambria Math" pitchFamily="18" charset="0"/>
              </a:rPr>
              <a:t> </a:t>
            </a:r>
            <a:r>
              <a:rPr lang="en-US" sz="2000" i="1" dirty="0" smtClean="0"/>
              <a:t>f</a:t>
            </a:r>
            <a:r>
              <a:rPr lang="en-US" sz="2000" baseline="-25000" dirty="0" smtClean="0">
                <a:latin typeface="Cambria Math" pitchFamily="18" charset="0"/>
                <a:ea typeface="Cambria Math" pitchFamily="18" charset="0"/>
              </a:rPr>
              <a:t>3</a:t>
            </a:r>
            <a:r>
              <a:rPr lang="en-US" sz="2000" dirty="0" smtClean="0">
                <a:ea typeface="Cambria Math"/>
              </a:rPr>
              <a:t>, </a:t>
            </a:r>
          </a:p>
          <a:p>
            <a:pPr marL="0" lvl="1"/>
            <a:r>
              <a:rPr lang="en-US" sz="2000" i="1" dirty="0" smtClean="0">
                <a:ea typeface="Cambria Math"/>
              </a:rPr>
              <a:t>r</a:t>
            </a:r>
            <a:r>
              <a:rPr lang="en-US" sz="2000" i="1" baseline="-25000" dirty="0" smtClean="0">
                <a:ea typeface="Cambria Math" pitchFamily="18" charset="0"/>
              </a:rPr>
              <a:t>n</a:t>
            </a:r>
            <a:r>
              <a:rPr lang="en-US" sz="2000" baseline="-25000" dirty="0" smtClean="0">
                <a:latin typeface="Cambria Math" pitchFamily="18" charset="0"/>
                <a:ea typeface="Cambria Math" pitchFamily="18" charset="0"/>
              </a:rPr>
              <a:t>-2</a:t>
            </a:r>
            <a:r>
              <a:rPr lang="en-US" sz="2000" dirty="0" smtClean="0">
                <a:latin typeface="Cambria Math" pitchFamily="18" charset="0"/>
                <a:ea typeface="Cambria Math" pitchFamily="18" charset="0"/>
              </a:rPr>
              <a:t> </a:t>
            </a:r>
            <a:r>
              <a:rPr lang="en-US" sz="2000" dirty="0" smtClean="0">
                <a:latin typeface="Cambria Math"/>
                <a:ea typeface="Cambria Math"/>
              </a:rPr>
              <a:t>≥ </a:t>
            </a:r>
            <a:r>
              <a:rPr lang="en-US" sz="2000" i="1" dirty="0" smtClean="0">
                <a:ea typeface="Cambria Math"/>
              </a:rPr>
              <a:t> r</a:t>
            </a:r>
            <a:r>
              <a:rPr lang="en-US" sz="2000" i="1" baseline="-25000" dirty="0" smtClean="0">
                <a:ea typeface="Cambria Math" pitchFamily="18" charset="0"/>
              </a:rPr>
              <a:t>n-</a:t>
            </a:r>
            <a:r>
              <a:rPr lang="en-US" sz="2000" baseline="-25000" dirty="0" smtClean="0">
                <a:ea typeface="Cambria Math" pitchFamily="18" charset="0"/>
              </a:rPr>
              <a:t>1</a:t>
            </a:r>
            <a:r>
              <a:rPr lang="en-US" sz="2000" i="1" dirty="0" smtClean="0"/>
              <a:t> </a:t>
            </a:r>
            <a:r>
              <a:rPr lang="en-US" sz="2000" dirty="0" smtClean="0">
                <a:ea typeface="Cambria Math"/>
              </a:rPr>
              <a:t>+ </a:t>
            </a:r>
            <a:r>
              <a:rPr lang="en-US" sz="2000" i="1" dirty="0" err="1" smtClean="0">
                <a:ea typeface="Cambria Math"/>
              </a:rPr>
              <a:t>r</a:t>
            </a:r>
            <a:r>
              <a:rPr lang="en-US" sz="2000" i="1" baseline="-25000" dirty="0" err="1" smtClean="0">
                <a:ea typeface="Cambria Math" pitchFamily="18" charset="0"/>
              </a:rPr>
              <a:t>n</a:t>
            </a:r>
            <a:r>
              <a:rPr lang="en-US" sz="2000" dirty="0" smtClean="0">
                <a:ea typeface="Cambria Math"/>
              </a:rPr>
              <a:t> </a:t>
            </a:r>
            <a:r>
              <a:rPr lang="en-US" sz="2000" dirty="0" smtClean="0">
                <a:latin typeface="Cambria Math"/>
                <a:ea typeface="Cambria Math"/>
              </a:rPr>
              <a:t>≥</a:t>
            </a:r>
            <a:r>
              <a:rPr lang="en-US" sz="2000" dirty="0" smtClean="0">
                <a:latin typeface="Cambria Math" pitchFamily="18" charset="0"/>
                <a:ea typeface="Cambria Math" pitchFamily="18" charset="0"/>
              </a:rPr>
              <a:t> </a:t>
            </a:r>
            <a:r>
              <a:rPr lang="en-US" sz="2000" i="1" dirty="0" smtClean="0"/>
              <a:t>f</a:t>
            </a:r>
            <a:r>
              <a:rPr lang="en-US" sz="2000" baseline="-25000" dirty="0" smtClean="0">
                <a:latin typeface="Cambria Math" pitchFamily="18" charset="0"/>
                <a:ea typeface="Cambria Math" pitchFamily="18" charset="0"/>
              </a:rPr>
              <a:t>3 </a:t>
            </a:r>
            <a:r>
              <a:rPr lang="en-US" sz="2000" dirty="0" smtClean="0">
                <a:ea typeface="Cambria Math"/>
              </a:rPr>
              <a:t>+ </a:t>
            </a:r>
            <a:r>
              <a:rPr lang="en-US" sz="2000" i="1" dirty="0" smtClean="0"/>
              <a:t>f</a:t>
            </a:r>
            <a:r>
              <a:rPr lang="en-US" sz="2000" baseline="-25000" dirty="0" smtClean="0">
                <a:latin typeface="Cambria Math" pitchFamily="18" charset="0"/>
                <a:ea typeface="Cambria Math" pitchFamily="18" charset="0"/>
              </a:rPr>
              <a:t>2 </a:t>
            </a:r>
            <a:r>
              <a:rPr lang="en-US" sz="2000" i="1" dirty="0" smtClean="0"/>
              <a:t>=</a:t>
            </a:r>
            <a:r>
              <a:rPr lang="en-US" sz="2000" dirty="0" smtClean="0">
                <a:latin typeface="Cambria Math" pitchFamily="18" charset="0"/>
                <a:ea typeface="Cambria Math" pitchFamily="18" charset="0"/>
              </a:rPr>
              <a:t> </a:t>
            </a:r>
            <a:r>
              <a:rPr lang="en-US" sz="2000" i="1" dirty="0" smtClean="0"/>
              <a:t>f</a:t>
            </a:r>
            <a:r>
              <a:rPr lang="en-US" sz="2000" baseline="-25000" dirty="0" smtClean="0">
                <a:latin typeface="Cambria Math" pitchFamily="18" charset="0"/>
                <a:ea typeface="Cambria Math" pitchFamily="18" charset="0"/>
              </a:rPr>
              <a:t>4</a:t>
            </a:r>
            <a:r>
              <a:rPr lang="en-US" sz="2000" dirty="0" smtClean="0">
                <a:ea typeface="Cambria Math"/>
              </a:rPr>
              <a:t>,</a:t>
            </a:r>
          </a:p>
          <a:p>
            <a:pPr marL="0" lvl="1"/>
            <a:r>
              <a:rPr lang="en-US" sz="2000" dirty="0" smtClean="0">
                <a:latin typeface="Cambria Math"/>
                <a:ea typeface="Cambria Math"/>
              </a:rPr>
              <a:t>        ⋮</a:t>
            </a:r>
          </a:p>
          <a:p>
            <a:pPr marL="0" lvl="1"/>
            <a:r>
              <a:rPr lang="en-US" sz="2000" i="1" dirty="0" smtClean="0">
                <a:ea typeface="Cambria Math"/>
              </a:rPr>
              <a:t>r</a:t>
            </a:r>
            <a:r>
              <a:rPr lang="en-US" sz="2000" baseline="-25000" dirty="0" smtClean="0">
                <a:latin typeface="Cambria Math" pitchFamily="18" charset="0"/>
                <a:ea typeface="Cambria Math" pitchFamily="18" charset="0"/>
              </a:rPr>
              <a:t>2</a:t>
            </a:r>
            <a:r>
              <a:rPr lang="en-US" sz="2000" dirty="0" smtClean="0">
                <a:latin typeface="Cambria Math" pitchFamily="18" charset="0"/>
                <a:ea typeface="Cambria Math" pitchFamily="18" charset="0"/>
              </a:rPr>
              <a:t> </a:t>
            </a:r>
            <a:r>
              <a:rPr lang="en-US" sz="2000" dirty="0" smtClean="0">
                <a:latin typeface="Cambria Math"/>
                <a:ea typeface="Cambria Math"/>
              </a:rPr>
              <a:t>≥ </a:t>
            </a:r>
            <a:r>
              <a:rPr lang="en-US" sz="2000" i="1" dirty="0" smtClean="0">
                <a:ea typeface="Cambria Math"/>
              </a:rPr>
              <a:t> r</a:t>
            </a:r>
            <a:r>
              <a:rPr lang="en-US" sz="2000" baseline="-25000" dirty="0" smtClean="0">
                <a:ea typeface="Cambria Math" pitchFamily="18" charset="0"/>
              </a:rPr>
              <a:t>3</a:t>
            </a:r>
            <a:r>
              <a:rPr lang="en-US" sz="2000" i="1" dirty="0" smtClean="0"/>
              <a:t> </a:t>
            </a:r>
            <a:r>
              <a:rPr lang="en-US" sz="2000" dirty="0" smtClean="0">
                <a:ea typeface="Cambria Math"/>
              </a:rPr>
              <a:t>+ </a:t>
            </a:r>
            <a:r>
              <a:rPr lang="en-US" sz="2000" i="1" dirty="0" smtClean="0">
                <a:ea typeface="Cambria Math"/>
              </a:rPr>
              <a:t>r</a:t>
            </a:r>
            <a:r>
              <a:rPr lang="en-US" sz="2000" baseline="-25000" dirty="0" smtClean="0">
                <a:latin typeface="Cambria Math" pitchFamily="18" charset="0"/>
                <a:ea typeface="Cambria Math" pitchFamily="18" charset="0"/>
              </a:rPr>
              <a:t>4</a:t>
            </a:r>
            <a:r>
              <a:rPr lang="en-US" sz="2000" dirty="0" smtClean="0">
                <a:ea typeface="Cambria Math"/>
              </a:rPr>
              <a:t> </a:t>
            </a:r>
            <a:r>
              <a:rPr lang="en-US" sz="2000" dirty="0" smtClean="0">
                <a:latin typeface="Cambria Math"/>
                <a:ea typeface="Cambria Math"/>
              </a:rPr>
              <a:t>≥</a:t>
            </a:r>
            <a:r>
              <a:rPr lang="en-US" sz="2000" dirty="0" smtClean="0">
                <a:latin typeface="Cambria Math" pitchFamily="18" charset="0"/>
                <a:ea typeface="Cambria Math" pitchFamily="18" charset="0"/>
              </a:rPr>
              <a:t> </a:t>
            </a:r>
            <a:r>
              <a:rPr lang="en-US" sz="2000" i="1" dirty="0" smtClean="0"/>
              <a:t>f</a:t>
            </a:r>
            <a:r>
              <a:rPr lang="en-US" sz="2000" i="1" baseline="-25000" dirty="0" smtClean="0">
                <a:ea typeface="Cambria Math" pitchFamily="18" charset="0"/>
              </a:rPr>
              <a:t>n</a:t>
            </a:r>
            <a:r>
              <a:rPr lang="en-US" sz="2000" baseline="-25000" dirty="0" smtClean="0">
                <a:latin typeface="Cambria Math" pitchFamily="18" charset="0"/>
                <a:ea typeface="Cambria Math" pitchFamily="18" charset="0"/>
              </a:rPr>
              <a:t>-1 </a:t>
            </a:r>
            <a:r>
              <a:rPr lang="en-US" sz="2000" dirty="0" smtClean="0">
                <a:ea typeface="Cambria Math"/>
              </a:rPr>
              <a:t>+ </a:t>
            </a:r>
            <a:r>
              <a:rPr lang="en-US" sz="2000" i="1" dirty="0" smtClean="0"/>
              <a:t>f</a:t>
            </a:r>
            <a:r>
              <a:rPr lang="en-US" sz="2000" i="1" baseline="-25000" dirty="0" smtClean="0">
                <a:ea typeface="Cambria Math" pitchFamily="18" charset="0"/>
              </a:rPr>
              <a:t>n</a:t>
            </a:r>
            <a:r>
              <a:rPr lang="en-US" sz="2000" baseline="-25000" dirty="0" smtClean="0">
                <a:latin typeface="Cambria Math" pitchFamily="18" charset="0"/>
                <a:ea typeface="Cambria Math" pitchFamily="18" charset="0"/>
              </a:rPr>
              <a:t>-2 </a:t>
            </a:r>
            <a:r>
              <a:rPr lang="en-US" sz="2000" i="1" dirty="0" smtClean="0"/>
              <a:t>=</a:t>
            </a:r>
            <a:r>
              <a:rPr lang="en-US" sz="2000" dirty="0" smtClean="0">
                <a:latin typeface="Cambria Math" pitchFamily="18" charset="0"/>
                <a:ea typeface="Cambria Math" pitchFamily="18" charset="0"/>
              </a:rPr>
              <a:t> </a:t>
            </a:r>
            <a:r>
              <a:rPr lang="en-US" sz="2000" i="1" dirty="0" smtClean="0"/>
              <a:t>f</a:t>
            </a:r>
            <a:r>
              <a:rPr lang="en-US" sz="2000" i="1" baseline="-25000" dirty="0" smtClean="0">
                <a:ea typeface="Cambria Math" pitchFamily="18" charset="0"/>
              </a:rPr>
              <a:t>n</a:t>
            </a:r>
            <a:r>
              <a:rPr lang="en-US" sz="2000" dirty="0" smtClean="0">
                <a:ea typeface="Cambria Math"/>
              </a:rPr>
              <a:t>,</a:t>
            </a:r>
          </a:p>
          <a:p>
            <a:pPr marL="0" lvl="1"/>
            <a:r>
              <a:rPr lang="en-US" sz="2000" i="1" dirty="0" smtClean="0">
                <a:ea typeface="Cambria Math"/>
              </a:rPr>
              <a:t>b = r</a:t>
            </a:r>
            <a:r>
              <a:rPr lang="en-US" sz="2000" baseline="-25000" dirty="0" smtClean="0">
                <a:latin typeface="Cambria Math" pitchFamily="18" charset="0"/>
                <a:ea typeface="Cambria Math" pitchFamily="18" charset="0"/>
              </a:rPr>
              <a:t>1</a:t>
            </a:r>
            <a:r>
              <a:rPr lang="en-US" sz="2000" dirty="0" smtClean="0">
                <a:latin typeface="Cambria Math"/>
                <a:ea typeface="Cambria Math"/>
              </a:rPr>
              <a:t> ≥</a:t>
            </a:r>
            <a:r>
              <a:rPr lang="en-US" sz="2000" i="1" dirty="0" smtClean="0">
                <a:ea typeface="Cambria Math"/>
              </a:rPr>
              <a:t>  r</a:t>
            </a:r>
            <a:r>
              <a:rPr lang="en-US" sz="2000" baseline="-25000" dirty="0" smtClean="0">
                <a:latin typeface="Cambria Math" pitchFamily="18" charset="0"/>
                <a:ea typeface="Cambria Math" pitchFamily="18" charset="0"/>
              </a:rPr>
              <a:t>2</a:t>
            </a:r>
            <a:r>
              <a:rPr lang="en-US" sz="2000" dirty="0" smtClean="0">
                <a:ea typeface="Cambria Math"/>
              </a:rPr>
              <a:t> +</a:t>
            </a:r>
            <a:r>
              <a:rPr lang="en-US" sz="2000" i="1" dirty="0" smtClean="0">
                <a:ea typeface="Cambria Math"/>
              </a:rPr>
              <a:t> r</a:t>
            </a:r>
            <a:r>
              <a:rPr lang="en-US" sz="2000" baseline="-25000" dirty="0" smtClean="0">
                <a:ea typeface="Cambria Math" pitchFamily="18" charset="0"/>
              </a:rPr>
              <a:t>3</a:t>
            </a:r>
            <a:r>
              <a:rPr lang="en-US" sz="2000" dirty="0" smtClean="0">
                <a:latin typeface="Cambria Math" pitchFamily="18" charset="0"/>
                <a:ea typeface="Cambria Math" pitchFamily="18" charset="0"/>
              </a:rPr>
              <a:t> </a:t>
            </a:r>
            <a:r>
              <a:rPr lang="en-US" sz="2000" dirty="0" smtClean="0">
                <a:latin typeface="Cambria Math"/>
                <a:ea typeface="Cambria Math"/>
              </a:rPr>
              <a:t>≥ </a:t>
            </a:r>
            <a:r>
              <a:rPr lang="en-US" sz="2000" i="1" dirty="0" smtClean="0">
                <a:ea typeface="Cambria Math"/>
              </a:rPr>
              <a:t> </a:t>
            </a:r>
            <a:r>
              <a:rPr lang="en-US" sz="2000" dirty="0" smtClean="0">
                <a:latin typeface="Cambria Math" pitchFamily="18" charset="0"/>
                <a:ea typeface="Cambria Math" pitchFamily="18" charset="0"/>
              </a:rPr>
              <a:t> </a:t>
            </a:r>
            <a:r>
              <a:rPr lang="en-US" sz="2000" i="1" dirty="0" smtClean="0"/>
              <a:t>f</a:t>
            </a:r>
            <a:r>
              <a:rPr lang="en-US" sz="2000" i="1" baseline="-25000" dirty="0" smtClean="0">
                <a:ea typeface="Cambria Math" pitchFamily="18" charset="0"/>
              </a:rPr>
              <a:t>n</a:t>
            </a:r>
            <a:r>
              <a:rPr lang="en-US" sz="2000" baseline="-25000" dirty="0" smtClean="0">
                <a:latin typeface="Cambria Math" pitchFamily="18" charset="0"/>
                <a:ea typeface="Cambria Math" pitchFamily="18" charset="0"/>
              </a:rPr>
              <a:t> </a:t>
            </a:r>
            <a:r>
              <a:rPr lang="en-US" sz="2000" dirty="0" smtClean="0">
                <a:ea typeface="Cambria Math"/>
              </a:rPr>
              <a:t>+ </a:t>
            </a:r>
            <a:r>
              <a:rPr lang="en-US" sz="2000" i="1" dirty="0" smtClean="0"/>
              <a:t>f</a:t>
            </a:r>
            <a:r>
              <a:rPr lang="en-US" sz="2000" i="1" baseline="-25000" dirty="0" smtClean="0">
                <a:ea typeface="Cambria Math" pitchFamily="18" charset="0"/>
              </a:rPr>
              <a:t>n</a:t>
            </a:r>
            <a:r>
              <a:rPr lang="en-US" sz="2000" baseline="-25000" dirty="0" smtClean="0">
                <a:latin typeface="Cambria Math" pitchFamily="18" charset="0"/>
                <a:ea typeface="Cambria Math" pitchFamily="18" charset="0"/>
              </a:rPr>
              <a:t>-1 </a:t>
            </a:r>
            <a:r>
              <a:rPr lang="en-US" sz="2000" i="1" dirty="0" smtClean="0"/>
              <a:t>=</a:t>
            </a:r>
            <a:r>
              <a:rPr lang="en-US" sz="2000" dirty="0" smtClean="0">
                <a:latin typeface="Cambria Math" pitchFamily="18" charset="0"/>
                <a:ea typeface="Cambria Math" pitchFamily="18" charset="0"/>
              </a:rPr>
              <a:t> </a:t>
            </a:r>
            <a:r>
              <a:rPr lang="en-US" sz="2000" i="1" dirty="0" smtClean="0"/>
              <a:t>f</a:t>
            </a:r>
            <a:r>
              <a:rPr lang="en-US" sz="2000" i="1" baseline="-25000" dirty="0" smtClean="0">
                <a:ea typeface="Cambria Math" pitchFamily="18" charset="0"/>
              </a:rPr>
              <a:t>n+</a:t>
            </a:r>
            <a:r>
              <a:rPr lang="en-US" sz="2000" baseline="-25000" dirty="0" smtClean="0">
                <a:latin typeface="Cambria Math" pitchFamily="18" charset="0"/>
                <a:ea typeface="Cambria Math" pitchFamily="18" charset="0"/>
              </a:rPr>
              <a:t>1</a:t>
            </a:r>
            <a:r>
              <a:rPr lang="en-US" sz="2000" dirty="0" smtClean="0">
                <a:ea typeface="Cambria Math"/>
              </a:rPr>
              <a:t>.</a:t>
            </a:r>
          </a:p>
        </p:txBody>
      </p:sp>
      <p:sp>
        <p:nvSpPr>
          <p:cNvPr id="8" name="TextBox 7"/>
          <p:cNvSpPr txBox="1"/>
          <p:nvPr/>
        </p:nvSpPr>
        <p:spPr>
          <a:xfrm>
            <a:off x="762000" y="3429000"/>
            <a:ext cx="3352800" cy="646331"/>
          </a:xfrm>
          <a:prstGeom prst="rect">
            <a:avLst/>
          </a:prstGeom>
          <a:noFill/>
        </p:spPr>
        <p:txBody>
          <a:bodyPr wrap="square" rtlCol="0">
            <a:spAutoFit/>
          </a:bodyPr>
          <a:lstStyle/>
          <a:p>
            <a:pPr>
              <a:buClr>
                <a:schemeClr val="accent1"/>
              </a:buClr>
              <a:buFont typeface="Arial" pitchFamily="34" charset="0"/>
              <a:buChar char="•"/>
            </a:pPr>
            <a:r>
              <a:rPr lang="en-US" i="1" dirty="0" smtClean="0">
                <a:ea typeface="Cambria Math"/>
              </a:rPr>
              <a:t>  n</a:t>
            </a:r>
            <a:r>
              <a:rPr lang="en-US" dirty="0" smtClean="0">
                <a:ea typeface="Cambria Math"/>
              </a:rPr>
              <a:t> divisions  are used to</a:t>
            </a:r>
            <a:r>
              <a:rPr lang="en-US" dirty="0" smtClean="0"/>
              <a:t> obtain (with </a:t>
            </a:r>
            <a:r>
              <a:rPr lang="en-US" i="1" dirty="0" smtClean="0"/>
              <a:t>a</a:t>
            </a:r>
            <a:r>
              <a:rPr lang="en-US" dirty="0" smtClean="0"/>
              <a:t> = </a:t>
            </a:r>
            <a:r>
              <a:rPr lang="en-US" i="1" dirty="0" smtClean="0">
                <a:ea typeface="Cambria Math"/>
              </a:rPr>
              <a:t>r</a:t>
            </a:r>
            <a:r>
              <a:rPr lang="en-US" baseline="-25000" dirty="0" smtClean="0">
                <a:latin typeface="Cambria Math" pitchFamily="18" charset="0"/>
                <a:ea typeface="Cambria Math" pitchFamily="18" charset="0"/>
              </a:rPr>
              <a:t>0</a:t>
            </a:r>
            <a:r>
              <a:rPr lang="en-US" dirty="0" smtClean="0">
                <a:ea typeface="Cambria Math"/>
              </a:rPr>
              <a:t>,</a:t>
            </a:r>
            <a:r>
              <a:rPr lang="en-US" i="1" dirty="0" smtClean="0">
                <a:ea typeface="Cambria Math"/>
              </a:rPr>
              <a:t>b</a:t>
            </a:r>
            <a:r>
              <a:rPr lang="en-US" dirty="0" smtClean="0">
                <a:ea typeface="Cambria Math"/>
              </a:rPr>
              <a:t> =</a:t>
            </a:r>
            <a:r>
              <a:rPr lang="en-US" i="1" dirty="0" smtClean="0">
                <a:ea typeface="Cambria Math"/>
              </a:rPr>
              <a:t>r</a:t>
            </a:r>
            <a:r>
              <a:rPr lang="en-US" baseline="-25000" dirty="0" smtClean="0">
                <a:latin typeface="Cambria Math" pitchFamily="18" charset="0"/>
                <a:ea typeface="Cambria Math" pitchFamily="18" charset="0"/>
              </a:rPr>
              <a:t>1</a:t>
            </a:r>
            <a:r>
              <a:rPr lang="en-US" dirty="0" smtClean="0">
                <a:ea typeface="Cambria Math"/>
              </a:rPr>
              <a:t> ): </a:t>
            </a:r>
            <a:endParaRPr lang="en-US" dirty="0"/>
          </a:p>
        </p:txBody>
      </p:sp>
      <p:sp>
        <p:nvSpPr>
          <p:cNvPr id="9" name="TextBox 8"/>
          <p:cNvSpPr txBox="1"/>
          <p:nvPr/>
        </p:nvSpPr>
        <p:spPr>
          <a:xfrm>
            <a:off x="4724400" y="3810000"/>
            <a:ext cx="3733800" cy="646331"/>
          </a:xfrm>
          <a:prstGeom prst="rect">
            <a:avLst/>
          </a:prstGeom>
          <a:noFill/>
        </p:spPr>
        <p:txBody>
          <a:bodyPr wrap="square" rtlCol="0">
            <a:spAutoFit/>
          </a:bodyPr>
          <a:lstStyle/>
          <a:p>
            <a:pPr>
              <a:buClr>
                <a:schemeClr val="accent1"/>
              </a:buClr>
              <a:buFont typeface="Arial" pitchFamily="34" charset="0"/>
              <a:buChar char="•"/>
            </a:pPr>
            <a:r>
              <a:rPr lang="en-US" dirty="0" smtClean="0">
                <a:ea typeface="Cambria Math"/>
              </a:rPr>
              <a:t> Since each quotient </a:t>
            </a:r>
            <a:r>
              <a:rPr lang="en-US" i="1" dirty="0" smtClean="0">
                <a:ea typeface="Cambria Math"/>
              </a:rPr>
              <a:t>q</a:t>
            </a:r>
            <a:r>
              <a:rPr lang="en-US" baseline="-25000" dirty="0" smtClean="0">
                <a:latin typeface="Cambria Math" pitchFamily="18" charset="0"/>
                <a:ea typeface="Cambria Math" pitchFamily="18" charset="0"/>
              </a:rPr>
              <a:t>1</a:t>
            </a:r>
            <a:r>
              <a:rPr lang="en-US" dirty="0" smtClean="0">
                <a:latin typeface="Cambria Math"/>
                <a:ea typeface="Cambria Math"/>
              </a:rPr>
              <a:t>, </a:t>
            </a:r>
            <a:r>
              <a:rPr lang="en-US" i="1" dirty="0" smtClean="0">
                <a:ea typeface="Cambria Math"/>
              </a:rPr>
              <a:t>q</a:t>
            </a:r>
            <a:r>
              <a:rPr lang="en-US" baseline="-25000" dirty="0" smtClean="0">
                <a:latin typeface="Cambria Math" pitchFamily="18" charset="0"/>
                <a:ea typeface="Cambria Math" pitchFamily="18" charset="0"/>
              </a:rPr>
              <a:t>2</a:t>
            </a:r>
            <a:r>
              <a:rPr lang="en-US" dirty="0" smtClean="0">
                <a:latin typeface="Cambria Math"/>
                <a:ea typeface="Cambria Math"/>
              </a:rPr>
              <a:t> , …,</a:t>
            </a:r>
            <a:r>
              <a:rPr lang="en-US" i="1" dirty="0" smtClean="0">
                <a:ea typeface="Cambria Math"/>
              </a:rPr>
              <a:t>q</a:t>
            </a:r>
            <a:r>
              <a:rPr lang="en-US" i="1" baseline="-25000" dirty="0" smtClean="0">
                <a:ea typeface="Cambria Math" pitchFamily="18" charset="0"/>
              </a:rPr>
              <a:t>n</a:t>
            </a:r>
            <a:r>
              <a:rPr lang="en-US" baseline="-25000" dirty="0" smtClean="0">
                <a:latin typeface="Cambria Math" pitchFamily="18" charset="0"/>
                <a:ea typeface="Cambria Math" pitchFamily="18" charset="0"/>
              </a:rPr>
              <a:t>-1 </a:t>
            </a:r>
            <a:r>
              <a:rPr lang="en-US" dirty="0" smtClean="0">
                <a:latin typeface="Cambria Math"/>
                <a:ea typeface="Cambria Math"/>
              </a:rPr>
              <a:t>is at least 1 and </a:t>
            </a:r>
            <a:r>
              <a:rPr lang="en-US" i="1" dirty="0" err="1" smtClean="0">
                <a:ea typeface="Cambria Math"/>
              </a:rPr>
              <a:t>q</a:t>
            </a:r>
            <a:r>
              <a:rPr lang="en-US" i="1" baseline="-25000" dirty="0" err="1" smtClean="0">
                <a:ea typeface="Cambria Math" pitchFamily="18" charset="0"/>
              </a:rPr>
              <a:t>n</a:t>
            </a:r>
            <a:r>
              <a:rPr lang="en-US" dirty="0" smtClean="0">
                <a:latin typeface="Cambria Math" pitchFamily="18" charset="0"/>
                <a:ea typeface="Cambria Math" pitchFamily="18" charset="0"/>
              </a:rPr>
              <a:t> </a:t>
            </a:r>
            <a:r>
              <a:rPr lang="en-US" dirty="0" smtClean="0">
                <a:latin typeface="Cambria Math"/>
                <a:ea typeface="Cambria Math"/>
              </a:rPr>
              <a:t>≥ 2:</a:t>
            </a:r>
          </a:p>
        </p:txBody>
      </p:sp>
      <p:sp>
        <p:nvSpPr>
          <p:cNvPr id="11" name="TextBox 10"/>
          <p:cNvSpPr txBox="1"/>
          <p:nvPr/>
        </p:nvSpPr>
        <p:spPr>
          <a:xfrm>
            <a:off x="7391400" y="6324600"/>
            <a:ext cx="1524000" cy="369332"/>
          </a:xfrm>
          <a:prstGeom prst="rect">
            <a:avLst/>
          </a:prstGeom>
          <a:noFill/>
        </p:spPr>
        <p:txBody>
          <a:bodyPr wrap="square" rtlCol="0">
            <a:spAutoFit/>
          </a:bodyPr>
          <a:lstStyle/>
          <a:p>
            <a:r>
              <a:rPr lang="en-US" i="1" dirty="0" smtClean="0"/>
              <a:t>continued</a:t>
            </a:r>
            <a:r>
              <a:rPr lang="en-US" dirty="0" smtClean="0"/>
              <a:t> </a:t>
            </a:r>
            <a:r>
              <a:rPr lang="en-US" dirty="0" smtClean="0">
                <a:latin typeface="Cambria Math"/>
                <a:ea typeface="Cambria Math"/>
              </a:rPr>
              <a:t>→</a:t>
            </a:r>
            <a:r>
              <a:rPr lang="en-US" dirty="0" smtClean="0"/>
              <a:t> </a:t>
            </a:r>
            <a:endParaRPr lang="en-US" dirty="0"/>
          </a:p>
        </p:txBody>
      </p:sp>
    </p:spTree>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lstStyle/>
          <a:p>
            <a:r>
              <a:rPr lang="en-US" dirty="0" err="1" smtClean="0"/>
              <a:t>Lam</a:t>
            </a:r>
            <a:r>
              <a:rPr lang="en-US" dirty="0" err="1" smtClean="0">
                <a:latin typeface="Cambria Math"/>
                <a:ea typeface="Cambria Math"/>
              </a:rPr>
              <a:t>é</a:t>
            </a:r>
            <a:r>
              <a:rPr lang="en-US" dirty="0" err="1" smtClean="0"/>
              <a:t>’s</a:t>
            </a:r>
            <a:r>
              <a:rPr lang="en-US" dirty="0" smtClean="0"/>
              <a:t> Theorem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ea typeface="Cambria Math"/>
              </a:rPr>
              <a:t>It follows that if </a:t>
            </a:r>
            <a:r>
              <a:rPr lang="en-US" i="1" dirty="0" smtClean="0">
                <a:ea typeface="Cambria Math"/>
              </a:rPr>
              <a:t>n</a:t>
            </a:r>
            <a:r>
              <a:rPr lang="en-US" dirty="0" smtClean="0">
                <a:ea typeface="Cambria Math"/>
              </a:rPr>
              <a:t> divisions are used by the Euclidian algorithm to find </a:t>
            </a:r>
            <a:r>
              <a:rPr lang="en-US" dirty="0" err="1" smtClean="0">
                <a:ea typeface="Cambria Math"/>
              </a:rPr>
              <a:t>gcd</a:t>
            </a:r>
            <a:r>
              <a:rPr lang="en-US" dirty="0" smtClean="0">
                <a:ea typeface="Cambria Math"/>
              </a:rPr>
              <a:t>(</a:t>
            </a:r>
            <a:r>
              <a:rPr lang="en-US" i="1" dirty="0" err="1" smtClean="0">
                <a:ea typeface="Cambria Math"/>
              </a:rPr>
              <a:t>a</a:t>
            </a:r>
            <a:r>
              <a:rPr lang="en-US" dirty="0" err="1" smtClean="0">
                <a:ea typeface="Cambria Math"/>
              </a:rPr>
              <a:t>,</a:t>
            </a:r>
            <a:r>
              <a:rPr lang="en-US" i="1" dirty="0" err="1" smtClean="0">
                <a:ea typeface="Cambria Math"/>
              </a:rPr>
              <a:t>b</a:t>
            </a:r>
            <a:r>
              <a:rPr lang="en-US" dirty="0" smtClean="0">
                <a:ea typeface="Cambria Math"/>
              </a:rPr>
              <a:t>) </a:t>
            </a:r>
            <a:r>
              <a:rPr lang="en-US" dirty="0" smtClean="0"/>
              <a:t>with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ea typeface="Cambria Math"/>
              </a:rPr>
              <a:t>then </a:t>
            </a:r>
            <a:r>
              <a:rPr lang="en-US" sz="2800" i="1" dirty="0" smtClean="0">
                <a:ea typeface="Cambria Math"/>
              </a:rPr>
              <a:t>b </a:t>
            </a:r>
            <a:r>
              <a:rPr lang="en-US" sz="2800" dirty="0" smtClean="0">
                <a:latin typeface="Cambria Math" pitchFamily="18" charset="0"/>
                <a:ea typeface="Cambria Math" pitchFamily="18" charset="0"/>
              </a:rPr>
              <a:t> </a:t>
            </a:r>
            <a:r>
              <a:rPr lang="en-US" sz="2800" dirty="0" smtClean="0">
                <a:latin typeface="Cambria Math"/>
                <a:ea typeface="Cambria Math"/>
              </a:rPr>
              <a:t>≥ </a:t>
            </a:r>
            <a:r>
              <a:rPr lang="en-US" sz="2800" i="1" dirty="0" smtClean="0">
                <a:ea typeface="Cambria Math"/>
              </a:rPr>
              <a:t> </a:t>
            </a:r>
            <a:r>
              <a:rPr lang="en-US" sz="2800" dirty="0" smtClean="0">
                <a:latin typeface="Cambria Math" pitchFamily="18" charset="0"/>
                <a:ea typeface="Cambria Math" pitchFamily="18" charset="0"/>
              </a:rPr>
              <a:t> </a:t>
            </a:r>
            <a:r>
              <a:rPr lang="en-US" sz="2800" i="1" dirty="0" smtClean="0"/>
              <a:t>f</a:t>
            </a:r>
            <a:r>
              <a:rPr lang="en-US" sz="2800" i="1" baseline="-25000" dirty="0" smtClean="0">
                <a:ea typeface="Cambria Math" pitchFamily="18" charset="0"/>
              </a:rPr>
              <a:t>n+</a:t>
            </a:r>
            <a:r>
              <a:rPr lang="en-US" sz="2800" baseline="-25000" dirty="0" smtClean="0">
                <a:latin typeface="Cambria Math" pitchFamily="18" charset="0"/>
                <a:ea typeface="Cambria Math" pitchFamily="18" charset="0"/>
              </a:rPr>
              <a:t>1</a:t>
            </a:r>
            <a:r>
              <a:rPr lang="en-US" dirty="0" smtClean="0">
                <a:ea typeface="Cambria Math"/>
              </a:rPr>
              <a:t>. By Example </a:t>
            </a:r>
            <a:r>
              <a:rPr lang="en-US" dirty="0" smtClean="0">
                <a:latin typeface="Cambria Math" pitchFamily="18" charset="0"/>
                <a:ea typeface="Cambria Math" pitchFamily="18" charset="0"/>
              </a:rPr>
              <a:t>4</a:t>
            </a:r>
            <a:r>
              <a:rPr lang="en-US" dirty="0" smtClean="0">
                <a:ea typeface="Cambria Math"/>
              </a:rPr>
              <a:t>, </a:t>
            </a:r>
            <a:r>
              <a:rPr lang="en-US" i="1" dirty="0" smtClean="0">
                <a:ea typeface="Cambria Math"/>
              </a:rPr>
              <a:t>f</a:t>
            </a:r>
            <a:r>
              <a:rPr lang="en-US" i="1" baseline="-25000" dirty="0" smtClean="0">
                <a:ea typeface="Cambria Math"/>
              </a:rPr>
              <a:t>n+</a:t>
            </a:r>
            <a:r>
              <a:rPr lang="en-US" baseline="-25000" dirty="0" smtClean="0">
                <a:latin typeface="Cambria Math" pitchFamily="18" charset="0"/>
                <a:ea typeface="Cambria Math" pitchFamily="18" charset="0"/>
              </a:rPr>
              <a:t>1</a:t>
            </a:r>
            <a:r>
              <a:rPr lang="en-US" dirty="0" smtClean="0">
                <a:latin typeface="Cambria Math"/>
                <a:ea typeface="Cambria Math"/>
              </a:rPr>
              <a:t> &gt; </a:t>
            </a:r>
            <a:r>
              <a:rPr lang="el-GR" dirty="0" smtClean="0">
                <a:latin typeface="Cambria Math"/>
                <a:ea typeface="Cambria Math"/>
              </a:rPr>
              <a:t>α</a:t>
            </a:r>
            <a:r>
              <a:rPr lang="en-US" i="1" baseline="30000" dirty="0" smtClean="0">
                <a:ea typeface="Cambria Math"/>
              </a:rPr>
              <a:t>n</a:t>
            </a:r>
            <a:r>
              <a:rPr lang="en-US" baseline="30000" dirty="0" smtClean="0">
                <a:latin typeface="Cambria Math"/>
                <a:ea typeface="Cambria Math"/>
              </a:rPr>
              <a:t> − 1</a:t>
            </a:r>
            <a:r>
              <a:rPr lang="en-US" dirty="0" smtClean="0"/>
              <a:t>, for </a:t>
            </a:r>
            <a:r>
              <a:rPr lang="en-US" i="1" dirty="0" smtClean="0"/>
              <a:t>n</a:t>
            </a:r>
            <a:r>
              <a:rPr lang="en-US" dirty="0" smtClean="0"/>
              <a:t> </a:t>
            </a:r>
            <a:r>
              <a:rPr lang="en-US" dirty="0" smtClean="0">
                <a:latin typeface="Cambria Math"/>
                <a:ea typeface="Cambria Math"/>
              </a:rPr>
              <a:t>&gt; 2, </a:t>
            </a:r>
            <a:r>
              <a:rPr lang="en-US" dirty="0" smtClean="0"/>
              <a:t>where               </a:t>
            </a:r>
            <a:r>
              <a:rPr lang="el-GR" dirty="0" smtClean="0">
                <a:latin typeface="Cambria Math"/>
                <a:ea typeface="Cambria Math"/>
              </a:rPr>
              <a:t>α</a:t>
            </a:r>
            <a:r>
              <a:rPr lang="en-US" dirty="0" smtClean="0">
                <a:latin typeface="Cambria Math"/>
                <a:ea typeface="Cambria Math"/>
              </a:rPr>
              <a:t> = (1 + √5)/2. Therefore, </a:t>
            </a:r>
            <a:r>
              <a:rPr lang="en-US" i="1" dirty="0" smtClean="0">
                <a:latin typeface="Cambria Math"/>
                <a:ea typeface="Cambria Math"/>
              </a:rPr>
              <a:t>b</a:t>
            </a:r>
            <a:r>
              <a:rPr lang="en-US" dirty="0" smtClean="0">
                <a:latin typeface="Cambria Math"/>
                <a:ea typeface="Cambria Math"/>
              </a:rPr>
              <a:t> &gt;</a:t>
            </a:r>
            <a:r>
              <a:rPr lang="el-GR" dirty="0" smtClean="0">
                <a:latin typeface="Cambria Math"/>
                <a:ea typeface="Cambria Math"/>
              </a:rPr>
              <a:t> α</a:t>
            </a:r>
            <a:r>
              <a:rPr lang="en-US" i="1" baseline="30000" dirty="0" smtClean="0">
                <a:ea typeface="Cambria Math"/>
              </a:rPr>
              <a:t>n</a:t>
            </a:r>
            <a:r>
              <a:rPr lang="en-US" baseline="30000" dirty="0" smtClean="0">
                <a:latin typeface="Cambria Math"/>
                <a:ea typeface="Cambria Math"/>
              </a:rPr>
              <a:t>−1</a:t>
            </a:r>
            <a:r>
              <a:rPr lang="en-US" dirty="0" smtClean="0">
                <a:ea typeface="Cambria Math"/>
              </a:rPr>
              <a:t>.</a:t>
            </a:r>
          </a:p>
          <a:p>
            <a:r>
              <a:rPr lang="en-US" dirty="0" smtClean="0">
                <a:ea typeface="Cambria Math"/>
              </a:rPr>
              <a:t>Because log</a:t>
            </a:r>
            <a:r>
              <a:rPr lang="en-US" baseline="-25000" dirty="0" smtClean="0">
                <a:latin typeface="Cambria Math" pitchFamily="18" charset="0"/>
                <a:ea typeface="Cambria Math" pitchFamily="18" charset="0"/>
              </a:rPr>
              <a:t>10</a:t>
            </a:r>
            <a:r>
              <a:rPr lang="en-US" dirty="0" smtClean="0">
                <a:ea typeface="Cambria Math"/>
              </a:rPr>
              <a:t> </a:t>
            </a:r>
            <a:r>
              <a:rPr lang="el-GR" dirty="0" smtClean="0">
                <a:latin typeface="Cambria Math"/>
                <a:ea typeface="Cambria Math"/>
              </a:rPr>
              <a:t>α</a:t>
            </a:r>
            <a:r>
              <a:rPr lang="en-US" dirty="0" smtClean="0">
                <a:latin typeface="Cambria Math"/>
                <a:ea typeface="Cambria Math"/>
              </a:rPr>
              <a:t> ≈ 0.208 &gt; 1/5, </a:t>
            </a:r>
            <a:r>
              <a:rPr lang="en-US" dirty="0" smtClean="0">
                <a:ea typeface="Cambria Math"/>
              </a:rPr>
              <a:t>log</a:t>
            </a:r>
            <a:r>
              <a:rPr lang="en-US" baseline="-25000" dirty="0" smtClean="0">
                <a:latin typeface="Cambria Math" pitchFamily="18" charset="0"/>
                <a:ea typeface="Cambria Math" pitchFamily="18" charset="0"/>
              </a:rPr>
              <a:t>10</a:t>
            </a:r>
            <a:r>
              <a:rPr lang="en-US" i="1" dirty="0" smtClean="0"/>
              <a:t> b</a:t>
            </a:r>
            <a:r>
              <a:rPr lang="en-US" dirty="0" smtClean="0"/>
              <a:t> </a:t>
            </a:r>
            <a:r>
              <a:rPr lang="en-US" dirty="0" smtClean="0">
                <a:latin typeface="Cambria Math"/>
                <a:ea typeface="Cambria Math"/>
              </a:rPr>
              <a:t>&gt; (</a:t>
            </a:r>
            <a:r>
              <a:rPr lang="en-US" i="1" dirty="0" smtClean="0">
                <a:ea typeface="Cambria Math"/>
              </a:rPr>
              <a:t>n</a:t>
            </a:r>
            <a:r>
              <a:rPr lang="en-US" dirty="0" smtClean="0">
                <a:latin typeface="Cambria Math"/>
                <a:ea typeface="Cambria Math"/>
              </a:rPr>
              <a:t>−1)</a:t>
            </a:r>
            <a:r>
              <a:rPr lang="en-US" dirty="0" smtClean="0">
                <a:ea typeface="Cambria Math"/>
              </a:rPr>
              <a:t> log</a:t>
            </a:r>
            <a:r>
              <a:rPr lang="en-US" baseline="-25000" dirty="0" smtClean="0">
                <a:latin typeface="Cambria Math" pitchFamily="18" charset="0"/>
                <a:ea typeface="Cambria Math" pitchFamily="18" charset="0"/>
              </a:rPr>
              <a:t>10</a:t>
            </a:r>
            <a:r>
              <a:rPr lang="el-GR" dirty="0" smtClean="0">
                <a:latin typeface="Cambria Math"/>
                <a:ea typeface="Cambria Math"/>
              </a:rPr>
              <a:t> α</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&gt;</a:t>
            </a:r>
            <a:r>
              <a:rPr lang="en-US" dirty="0" smtClean="0">
                <a:latin typeface="Cambria Math"/>
                <a:ea typeface="Cambria Math"/>
              </a:rPr>
              <a:t> (</a:t>
            </a:r>
            <a:r>
              <a:rPr lang="en-US" i="1" dirty="0" smtClean="0">
                <a:ea typeface="Cambria Math"/>
              </a:rPr>
              <a:t>n</a:t>
            </a:r>
            <a:r>
              <a:rPr lang="en-US" dirty="0" smtClean="0">
                <a:latin typeface="Cambria Math"/>
                <a:ea typeface="Cambria Math"/>
              </a:rPr>
              <a:t>−1)/5 . Hence,</a:t>
            </a:r>
          </a:p>
          <a:p>
            <a:pPr>
              <a:buNone/>
            </a:pPr>
            <a:endParaRPr lang="en-US" dirty="0" smtClean="0">
              <a:latin typeface="Cambria Math"/>
              <a:ea typeface="Cambria Math"/>
            </a:endParaRPr>
          </a:p>
          <a:p>
            <a:pPr>
              <a:buNone/>
            </a:pPr>
            <a:endParaRPr lang="en-US" dirty="0" smtClean="0">
              <a:latin typeface="Cambria Math" pitchFamily="18" charset="0"/>
              <a:ea typeface="Cambria Math" pitchFamily="18" charset="0"/>
            </a:endParaRPr>
          </a:p>
          <a:p>
            <a:r>
              <a:rPr lang="en-US" dirty="0" smtClean="0">
                <a:ea typeface="Cambria Math" pitchFamily="18" charset="0"/>
              </a:rPr>
              <a:t>Suppose that  </a:t>
            </a:r>
            <a:r>
              <a:rPr lang="en-US" i="1" dirty="0" smtClean="0">
                <a:ea typeface="Cambria Math" pitchFamily="18" charset="0"/>
              </a:rPr>
              <a:t>b </a:t>
            </a:r>
            <a:r>
              <a:rPr lang="en-US" dirty="0" smtClean="0">
                <a:ea typeface="Cambria Math" pitchFamily="18" charset="0"/>
              </a:rPr>
              <a:t>has </a:t>
            </a:r>
            <a:r>
              <a:rPr lang="en-US" i="1" dirty="0" smtClean="0">
                <a:ea typeface="Cambria Math" pitchFamily="18" charset="0"/>
              </a:rPr>
              <a:t>k </a:t>
            </a:r>
            <a:r>
              <a:rPr lang="en-US" dirty="0" smtClean="0">
                <a:ea typeface="Cambria Math" pitchFamily="18" charset="0"/>
              </a:rPr>
              <a:t>decimal digits. Then </a:t>
            </a:r>
            <a:r>
              <a:rPr lang="en-US" i="1" dirty="0" smtClean="0">
                <a:ea typeface="Cambria Math" pitchFamily="18" charset="0"/>
              </a:rPr>
              <a:t>b</a:t>
            </a:r>
            <a:r>
              <a:rPr lang="en-US" dirty="0" smtClean="0">
                <a:ea typeface="Cambria Math" pitchFamily="18" charset="0"/>
              </a:rPr>
              <a:t> &lt; </a:t>
            </a:r>
            <a:r>
              <a:rPr lang="en-US" dirty="0" smtClean="0">
                <a:latin typeface="Cambria Math" pitchFamily="18" charset="0"/>
                <a:ea typeface="Cambria Math" pitchFamily="18" charset="0"/>
              </a:rPr>
              <a:t>10</a:t>
            </a:r>
            <a:r>
              <a:rPr lang="en-US" i="1" baseline="30000" dirty="0" smtClean="0">
                <a:ea typeface="Cambria Math" pitchFamily="18" charset="0"/>
              </a:rPr>
              <a:t>k</a:t>
            </a:r>
            <a:r>
              <a:rPr lang="en-US" dirty="0" smtClean="0">
                <a:ea typeface="Cambria Math" pitchFamily="18" charset="0"/>
              </a:rPr>
              <a:t> and log</a:t>
            </a:r>
            <a:r>
              <a:rPr lang="en-US" baseline="-25000" dirty="0" smtClean="0">
                <a:latin typeface="Cambria Math" pitchFamily="18" charset="0"/>
                <a:ea typeface="Cambria Math" pitchFamily="18" charset="0"/>
              </a:rPr>
              <a:t>10</a:t>
            </a:r>
            <a:r>
              <a:rPr lang="en-US" dirty="0" smtClean="0">
                <a:ea typeface="Cambria Math" pitchFamily="18" charset="0"/>
              </a:rPr>
              <a:t> </a:t>
            </a:r>
            <a:r>
              <a:rPr lang="en-US" i="1" dirty="0" smtClean="0">
                <a:ea typeface="Cambria Math" pitchFamily="18" charset="0"/>
              </a:rPr>
              <a:t>b</a:t>
            </a:r>
            <a:r>
              <a:rPr lang="en-US" dirty="0" smtClean="0">
                <a:ea typeface="Cambria Math" pitchFamily="18" charset="0"/>
              </a:rPr>
              <a:t> &lt; </a:t>
            </a:r>
            <a:r>
              <a:rPr lang="en-US" i="1" dirty="0" smtClean="0">
                <a:ea typeface="Cambria Math" pitchFamily="18" charset="0"/>
              </a:rPr>
              <a:t>k</a:t>
            </a:r>
            <a:r>
              <a:rPr lang="en-US" dirty="0" smtClean="0">
                <a:ea typeface="Cambria Math" pitchFamily="18" charset="0"/>
              </a:rPr>
              <a:t>. It  follows that </a:t>
            </a:r>
            <a:r>
              <a:rPr lang="en-US" i="1" dirty="0" smtClean="0">
                <a:ea typeface="Cambria Math" pitchFamily="18" charset="0"/>
              </a:rPr>
              <a:t>n</a:t>
            </a:r>
            <a:r>
              <a:rPr lang="en-US" dirty="0" smtClean="0">
                <a:ea typeface="Cambria Math" pitchFamily="18" charset="0"/>
              </a:rPr>
              <a:t> </a:t>
            </a:r>
            <a:r>
              <a:rPr lang="en-US" dirty="0" smtClean="0">
                <a:latin typeface="Cambria Math"/>
                <a:ea typeface="Cambria Math"/>
              </a:rPr>
              <a:t>−</a:t>
            </a:r>
            <a:r>
              <a:rPr lang="en-US" dirty="0" smtClean="0">
                <a:ea typeface="Cambria Math" pitchFamily="18" charset="0"/>
              </a:rPr>
              <a:t> </a:t>
            </a:r>
            <a:r>
              <a:rPr lang="en-US" dirty="0" smtClean="0">
                <a:latin typeface="Cambria Math" pitchFamily="18" charset="0"/>
                <a:ea typeface="Cambria Math" pitchFamily="18" charset="0"/>
              </a:rPr>
              <a:t>1</a:t>
            </a:r>
            <a:r>
              <a:rPr lang="en-US" dirty="0" smtClean="0">
                <a:ea typeface="Cambria Math" pitchFamily="18" charset="0"/>
              </a:rPr>
              <a:t> &lt; </a:t>
            </a:r>
            <a:r>
              <a:rPr lang="en-US" dirty="0" smtClean="0">
                <a:latin typeface="Cambria Math" pitchFamily="18" charset="0"/>
                <a:ea typeface="Cambria Math" pitchFamily="18" charset="0"/>
              </a:rPr>
              <a:t>5</a:t>
            </a:r>
            <a:r>
              <a:rPr lang="en-US" i="1" dirty="0" smtClean="0">
                <a:ea typeface="Cambria Math" pitchFamily="18" charset="0"/>
              </a:rPr>
              <a:t>k</a:t>
            </a:r>
            <a:r>
              <a:rPr lang="en-US" dirty="0" smtClean="0">
                <a:ea typeface="Cambria Math" pitchFamily="18" charset="0"/>
              </a:rPr>
              <a:t> and since </a:t>
            </a:r>
            <a:r>
              <a:rPr lang="en-US" i="1" dirty="0" smtClean="0">
                <a:ea typeface="Cambria Math" pitchFamily="18" charset="0"/>
              </a:rPr>
              <a:t>k</a:t>
            </a:r>
            <a:r>
              <a:rPr lang="en-US" dirty="0" smtClean="0">
                <a:ea typeface="Cambria Math" pitchFamily="18" charset="0"/>
              </a:rPr>
              <a:t> is an integer, </a:t>
            </a:r>
            <a:r>
              <a:rPr lang="en-US" i="1" dirty="0" smtClean="0">
                <a:ea typeface="Cambria Math" pitchFamily="18" charset="0"/>
              </a:rPr>
              <a:t>n</a:t>
            </a:r>
            <a:r>
              <a:rPr lang="en-US" dirty="0" smtClean="0">
                <a:ea typeface="Cambria Math" pitchFamily="18" charset="0"/>
              </a:rPr>
              <a:t> </a:t>
            </a:r>
            <a:r>
              <a:rPr lang="en-US" dirty="0" smtClean="0">
                <a:latin typeface="Cambria Math"/>
                <a:ea typeface="Cambria Math"/>
              </a:rPr>
              <a:t>≤</a:t>
            </a:r>
            <a:r>
              <a:rPr lang="en-US" dirty="0" smtClean="0">
                <a:ea typeface="Cambria Math" pitchFamily="18" charset="0"/>
              </a:rPr>
              <a:t>  </a:t>
            </a:r>
            <a:r>
              <a:rPr lang="en-US" dirty="0" smtClean="0">
                <a:latin typeface="Cambria Math" pitchFamily="18" charset="0"/>
                <a:ea typeface="Cambria Math" pitchFamily="18" charset="0"/>
              </a:rPr>
              <a:t>5</a:t>
            </a:r>
            <a:r>
              <a:rPr lang="en-US" i="1" dirty="0" smtClean="0">
                <a:ea typeface="Cambria Math" pitchFamily="18" charset="0"/>
              </a:rPr>
              <a:t>k</a:t>
            </a:r>
            <a:r>
              <a:rPr lang="en-US" dirty="0" smtClean="0">
                <a:ea typeface="Cambria Math" pitchFamily="18" charset="0"/>
              </a:rPr>
              <a:t>.</a:t>
            </a:r>
          </a:p>
          <a:p>
            <a:pPr>
              <a:buNone/>
            </a:pPr>
            <a:endParaRPr lang="en-US" dirty="0" smtClean="0">
              <a:ea typeface="Cambria Math" pitchFamily="18" charset="0"/>
            </a:endParaRPr>
          </a:p>
          <a:p>
            <a:r>
              <a:rPr lang="en-US" i="1" dirty="0" smtClean="0"/>
              <a:t> </a:t>
            </a:r>
            <a:r>
              <a:rPr lang="en-US" dirty="0" smtClean="0">
                <a:ea typeface="Cambria Math" pitchFamily="18" charset="0"/>
              </a:rPr>
              <a:t>As a consequence of </a:t>
            </a:r>
            <a:r>
              <a:rPr lang="en-US" dirty="0" err="1" smtClean="0"/>
              <a:t>Lam</a:t>
            </a:r>
            <a:r>
              <a:rPr lang="en-US" dirty="0" err="1" smtClean="0">
                <a:latin typeface="Cambria Math"/>
                <a:ea typeface="Cambria Math"/>
              </a:rPr>
              <a:t>é</a:t>
            </a:r>
            <a:r>
              <a:rPr lang="en-US" dirty="0" err="1" smtClean="0"/>
              <a:t>’s</a:t>
            </a:r>
            <a:r>
              <a:rPr lang="en-US" dirty="0" smtClean="0"/>
              <a:t> Theorem, </a:t>
            </a:r>
            <a:r>
              <a:rPr lang="en-US" i="1" dirty="0" smtClean="0"/>
              <a:t>O</a:t>
            </a:r>
            <a:r>
              <a:rPr lang="en-US" dirty="0" smtClean="0"/>
              <a:t>(log </a:t>
            </a:r>
            <a:r>
              <a:rPr lang="en-US" i="1" dirty="0" smtClean="0"/>
              <a:t>b</a:t>
            </a:r>
            <a:r>
              <a:rPr lang="en-US" dirty="0" smtClean="0"/>
              <a:t>) divisions are used by the Euclidian algorithm to find </a:t>
            </a:r>
            <a:r>
              <a:rPr lang="en-US" dirty="0" err="1" smtClean="0"/>
              <a:t>gcd</a:t>
            </a:r>
            <a:r>
              <a:rPr lang="en-US" dirty="0" smtClean="0"/>
              <a:t>(</a:t>
            </a:r>
            <a:r>
              <a:rPr lang="en-US" i="1" dirty="0" err="1" smtClean="0"/>
              <a:t>a</a:t>
            </a:r>
            <a:r>
              <a:rPr lang="en-US" dirty="0" err="1" smtClean="0"/>
              <a:t>,</a:t>
            </a:r>
            <a:r>
              <a:rPr lang="en-US" i="1" dirty="0" err="1" smtClean="0"/>
              <a:t>b</a:t>
            </a:r>
            <a:r>
              <a:rPr lang="en-US" dirty="0" smtClean="0"/>
              <a:t>) whenever </a:t>
            </a:r>
            <a:r>
              <a:rPr lang="en-US" i="1" dirty="0" smtClean="0"/>
              <a:t>a</a:t>
            </a:r>
            <a:r>
              <a:rPr lang="en-US" dirty="0" smtClean="0"/>
              <a:t> &gt; </a:t>
            </a:r>
            <a:r>
              <a:rPr lang="en-US" i="1" dirty="0" smtClean="0"/>
              <a:t>b</a:t>
            </a:r>
            <a:r>
              <a:rPr lang="en-US" dirty="0" smtClean="0"/>
              <a:t>.</a:t>
            </a:r>
          </a:p>
          <a:p>
            <a:pPr lvl="1"/>
            <a:r>
              <a:rPr lang="en-US" dirty="0" smtClean="0"/>
              <a:t>By </a:t>
            </a:r>
            <a:r>
              <a:rPr lang="en-US" dirty="0" err="1" smtClean="0"/>
              <a:t>Lam</a:t>
            </a:r>
            <a:r>
              <a:rPr lang="en-US" dirty="0" err="1" smtClean="0">
                <a:latin typeface="Cambria Math"/>
                <a:ea typeface="Cambria Math"/>
              </a:rPr>
              <a:t>é</a:t>
            </a:r>
            <a:r>
              <a:rPr lang="en-US" dirty="0" err="1" smtClean="0"/>
              <a:t>’s</a:t>
            </a:r>
            <a:r>
              <a:rPr lang="en-US" dirty="0" smtClean="0"/>
              <a:t> Theorem, the number of divisions needed to find </a:t>
            </a:r>
            <a:r>
              <a:rPr lang="en-US" dirty="0" err="1" smtClean="0"/>
              <a:t>gcd</a:t>
            </a:r>
            <a:r>
              <a:rPr lang="en-US" dirty="0" smtClean="0"/>
              <a:t>(</a:t>
            </a:r>
            <a:r>
              <a:rPr lang="en-US" i="1" dirty="0" err="1" smtClean="0"/>
              <a:t>a</a:t>
            </a:r>
            <a:r>
              <a:rPr lang="en-US" dirty="0" err="1" smtClean="0"/>
              <a:t>,</a:t>
            </a:r>
            <a:r>
              <a:rPr lang="en-US" i="1" dirty="0" err="1" smtClean="0"/>
              <a:t>b</a:t>
            </a:r>
            <a:r>
              <a:rPr lang="en-US" dirty="0" smtClean="0"/>
              <a:t>) with </a:t>
            </a:r>
            <a:r>
              <a:rPr lang="en-US" i="1" dirty="0" smtClean="0"/>
              <a:t>a</a:t>
            </a:r>
            <a:r>
              <a:rPr lang="en-US" dirty="0" smtClean="0"/>
              <a:t> &gt; </a:t>
            </a:r>
            <a:r>
              <a:rPr lang="en-US" i="1" dirty="0" smtClean="0"/>
              <a:t>b </a:t>
            </a:r>
            <a:r>
              <a:rPr lang="en-US" dirty="0" smtClean="0"/>
              <a:t>is less than or equal to </a:t>
            </a:r>
            <a:r>
              <a:rPr lang="en-US" dirty="0" smtClean="0">
                <a:latin typeface="Cambria Math"/>
                <a:ea typeface="Cambria Math"/>
              </a:rPr>
              <a:t>5 </a:t>
            </a:r>
            <a:r>
              <a:rPr lang="en-US" dirty="0" smtClean="0">
                <a:ea typeface="Cambria Math"/>
              </a:rPr>
              <a:t>(log</a:t>
            </a:r>
            <a:r>
              <a:rPr lang="en-US" baseline="-25000" dirty="0" smtClean="0">
                <a:latin typeface="Cambria Math" pitchFamily="18" charset="0"/>
                <a:ea typeface="Cambria Math" pitchFamily="18" charset="0"/>
              </a:rPr>
              <a:t>10</a:t>
            </a:r>
            <a:r>
              <a:rPr lang="en-US" i="1" dirty="0" smtClean="0"/>
              <a:t> b + </a:t>
            </a:r>
            <a:r>
              <a:rPr lang="en-US" dirty="0" smtClean="0">
                <a:latin typeface="Cambria Math" pitchFamily="18" charset="0"/>
                <a:ea typeface="Cambria Math" pitchFamily="18" charset="0"/>
              </a:rPr>
              <a:t>1</a:t>
            </a:r>
            <a:r>
              <a:rPr lang="en-US" dirty="0" smtClean="0"/>
              <a:t>) since the number of decimal digits in b (which equals </a:t>
            </a:r>
            <a:r>
              <a:rPr lang="en-US" dirty="0" smtClean="0">
                <a:latin typeface="Cambria Math"/>
                <a:ea typeface="Cambria Math"/>
              </a:rPr>
              <a:t>⌊</a:t>
            </a:r>
            <a:r>
              <a:rPr lang="en-US" dirty="0" smtClean="0">
                <a:ea typeface="Cambria Math"/>
              </a:rPr>
              <a:t>log</a:t>
            </a:r>
            <a:r>
              <a:rPr lang="en-US" baseline="-25000" dirty="0" smtClean="0">
                <a:latin typeface="Cambria Math" pitchFamily="18" charset="0"/>
                <a:ea typeface="Cambria Math" pitchFamily="18" charset="0"/>
              </a:rPr>
              <a:t>10</a:t>
            </a:r>
            <a:r>
              <a:rPr lang="en-US" i="1" dirty="0" smtClean="0"/>
              <a:t> b</a:t>
            </a:r>
            <a:r>
              <a:rPr lang="en-US" dirty="0" smtClean="0">
                <a:latin typeface="Cambria Math"/>
                <a:ea typeface="Cambria Math"/>
              </a:rPr>
              <a:t>⌋</a:t>
            </a:r>
            <a:r>
              <a:rPr lang="en-US" i="1" dirty="0" smtClean="0"/>
              <a:t> + </a:t>
            </a:r>
            <a:r>
              <a:rPr lang="en-US" dirty="0" smtClean="0">
                <a:latin typeface="Cambria Math" pitchFamily="18" charset="0"/>
                <a:ea typeface="Cambria Math" pitchFamily="18" charset="0"/>
              </a:rPr>
              <a:t>1</a:t>
            </a:r>
            <a:r>
              <a:rPr lang="en-US" dirty="0" smtClean="0"/>
              <a:t>) is less than or equal to </a:t>
            </a:r>
            <a:r>
              <a:rPr lang="en-US" dirty="0" smtClean="0">
                <a:ea typeface="Cambria Math"/>
              </a:rPr>
              <a:t>log</a:t>
            </a:r>
            <a:r>
              <a:rPr lang="en-US" baseline="-25000" dirty="0" smtClean="0">
                <a:latin typeface="Cambria Math" pitchFamily="18" charset="0"/>
                <a:ea typeface="Cambria Math" pitchFamily="18" charset="0"/>
              </a:rPr>
              <a:t>10</a:t>
            </a:r>
            <a:r>
              <a:rPr lang="en-US" i="1" dirty="0" smtClean="0"/>
              <a:t> b + </a:t>
            </a:r>
            <a:r>
              <a:rPr lang="en-US" dirty="0" smtClean="0">
                <a:latin typeface="Cambria Math" pitchFamily="18" charset="0"/>
                <a:ea typeface="Cambria Math" pitchFamily="18" charset="0"/>
              </a:rPr>
              <a:t>1. </a:t>
            </a:r>
            <a:endParaRPr lang="en-US" dirty="0" smtClean="0"/>
          </a:p>
          <a:p>
            <a:endParaRPr lang="en-US" dirty="0" smtClean="0">
              <a:ea typeface="Cambria Math"/>
            </a:endParaRPr>
          </a:p>
          <a:p>
            <a:endParaRPr lang="en-US" i="1" dirty="0" smtClean="0">
              <a:latin typeface="Cambria Math"/>
              <a:ea typeface="Cambria Math"/>
            </a:endParaRPr>
          </a:p>
          <a:p>
            <a:endParaRPr lang="en-US" dirty="0"/>
          </a:p>
        </p:txBody>
      </p:sp>
      <p:sp>
        <p:nvSpPr>
          <p:cNvPr id="8" name="TextBox 7"/>
          <p:cNvSpPr txBox="1"/>
          <p:nvPr/>
        </p:nvSpPr>
        <p:spPr>
          <a:xfrm>
            <a:off x="1828800" y="3048000"/>
            <a:ext cx="4572000" cy="369332"/>
          </a:xfrm>
          <a:prstGeom prst="rect">
            <a:avLst/>
          </a:prstGeom>
          <a:noFill/>
        </p:spPr>
        <p:txBody>
          <a:bodyPr wrap="square" rtlCol="0">
            <a:spAutoFit/>
          </a:bodyPr>
          <a:lstStyle/>
          <a:p>
            <a:r>
              <a:rPr lang="en-US" i="1" dirty="0" smtClean="0">
                <a:ea typeface="Cambria Math"/>
              </a:rPr>
              <a:t>n</a:t>
            </a:r>
            <a:r>
              <a:rPr lang="en-US" dirty="0" smtClean="0">
                <a:latin typeface="Cambria Math"/>
                <a:ea typeface="Cambria Math"/>
              </a:rPr>
              <a:t>−1 &lt; 5 ∙</a:t>
            </a:r>
            <a:r>
              <a:rPr lang="en-US" dirty="0" smtClean="0">
                <a:ea typeface="Cambria Math"/>
              </a:rPr>
              <a:t>log</a:t>
            </a:r>
            <a:r>
              <a:rPr lang="en-US" baseline="-25000" dirty="0" smtClean="0">
                <a:latin typeface="Cambria Math" pitchFamily="18" charset="0"/>
                <a:ea typeface="Cambria Math" pitchFamily="18" charset="0"/>
              </a:rPr>
              <a:t>10</a:t>
            </a:r>
            <a:r>
              <a:rPr lang="en-US" i="1" dirty="0" smtClean="0"/>
              <a:t> b</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t> </a:t>
            </a:r>
            <a:r>
              <a:rPr lang="en-US" baseline="-25000" dirty="0" smtClean="0">
                <a:latin typeface="Cambria Math" pitchFamily="18" charset="0"/>
                <a:ea typeface="Cambria Math" pitchFamily="18" charset="0"/>
              </a:rPr>
              <a:t> </a:t>
            </a:r>
            <a:endParaRPr lang="en-US" dirty="0"/>
          </a:p>
        </p:txBody>
      </p:sp>
      <p:sp>
        <p:nvSpPr>
          <p:cNvPr id="9" name="Isosceles Triangle 8"/>
          <p:cNvSpPr/>
          <p:nvPr/>
        </p:nvSpPr>
        <p:spPr>
          <a:xfrm rot="5400000" flipH="1" flipV="1">
            <a:off x="8267700" y="3771900"/>
            <a:ext cx="2286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30000" dirty="0" smtClean="0">
                <a:latin typeface="Cambria Math"/>
                <a:ea typeface="Cambria Math"/>
              </a:rPr>
              <a:t>−2 </a:t>
            </a:r>
            <a:r>
              <a:rPr lang="en-US" dirty="0" smtClean="0">
                <a:ea typeface="Cambria Math"/>
              </a:rPr>
              <a:t>. </a:t>
            </a:r>
            <a:endParaRPr lang="en-US" dirty="0"/>
          </a:p>
        </p:txBody>
      </p:sp>
      <p:sp>
        <p:nvSpPr>
          <p:cNvPr id="6" name="TextBox 5"/>
          <p:cNvSpPr txBox="1"/>
          <p:nvPr/>
        </p:nvSpPr>
        <p:spPr>
          <a:xfrm>
            <a:off x="990600" y="5715000"/>
            <a:ext cx="7086600" cy="369332"/>
          </a:xfrm>
          <a:prstGeom prst="rect">
            <a:avLst/>
          </a:prstGeom>
          <a:noFill/>
          <a:ln>
            <a:solidFill>
              <a:schemeClr val="accent1"/>
            </a:solidFill>
          </a:ln>
        </p:spPr>
        <p:txBody>
          <a:bodyPr wrap="square" rtlCol="0">
            <a:spAutoFit/>
          </a:bodyPr>
          <a:lstStyle/>
          <a:p>
            <a:r>
              <a:rPr lang="en-US" dirty="0" err="1" smtClean="0"/>
              <a:t>Lam</a:t>
            </a:r>
            <a:r>
              <a:rPr lang="en-US" dirty="0" err="1" smtClean="0">
                <a:latin typeface="Cambria Math"/>
                <a:ea typeface="Cambria Math"/>
              </a:rPr>
              <a:t>é</a:t>
            </a:r>
            <a:r>
              <a:rPr lang="en-US" dirty="0" err="1" smtClean="0"/>
              <a:t>’s</a:t>
            </a:r>
            <a:r>
              <a:rPr lang="en-US" dirty="0" smtClean="0"/>
              <a:t> Theorem was the first result in computational complexity</a:t>
            </a:r>
            <a:endParaRPr lang="en-US" dirty="0"/>
          </a:p>
        </p:txBody>
      </p:sp>
    </p:spTree>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Recursively Defined Sets and Structures</a:t>
            </a:r>
            <a:endParaRPr lang="en-US" sz="4000" dirty="0"/>
          </a:p>
        </p:txBody>
      </p:sp>
      <p:sp>
        <p:nvSpPr>
          <p:cNvPr id="3" name="Content Placeholder 2"/>
          <p:cNvSpPr>
            <a:spLocks noGrp="1"/>
          </p:cNvSpPr>
          <p:nvPr>
            <p:ph idx="1"/>
          </p:nvPr>
        </p:nvSpPr>
        <p:spPr/>
        <p:txBody>
          <a:bodyPr>
            <a:normAutofit fontScale="92500" lnSpcReduction="10000"/>
          </a:bodyPr>
          <a:lstStyle/>
          <a:p>
            <a:pPr>
              <a:buNone/>
            </a:pPr>
            <a:r>
              <a:rPr lang="en-US" i="1" dirty="0" smtClean="0"/>
              <a:t>   Recursive definitions </a:t>
            </a:r>
            <a:r>
              <a:rPr lang="en-US" dirty="0" smtClean="0"/>
              <a:t>of sets have two parts:</a:t>
            </a:r>
          </a:p>
          <a:p>
            <a:pPr lvl="1"/>
            <a:r>
              <a:rPr lang="en-US" dirty="0" smtClean="0"/>
              <a:t>The </a:t>
            </a:r>
            <a:r>
              <a:rPr lang="en-US" i="1" dirty="0" smtClean="0"/>
              <a:t>basis step </a:t>
            </a:r>
            <a:r>
              <a:rPr lang="en-US" dirty="0" smtClean="0"/>
              <a:t>specifies an initial collection of elements.</a:t>
            </a:r>
          </a:p>
          <a:p>
            <a:pPr lvl="1"/>
            <a:r>
              <a:rPr lang="en-US" dirty="0" smtClean="0"/>
              <a:t>The </a:t>
            </a:r>
            <a:r>
              <a:rPr lang="en-US" i="1" dirty="0" smtClean="0"/>
              <a:t>recursive step </a:t>
            </a:r>
            <a:r>
              <a:rPr lang="en-US" dirty="0" smtClean="0"/>
              <a:t>gives the rules for forming new elements in the set from those already known to be in the set.</a:t>
            </a:r>
          </a:p>
          <a:p>
            <a:r>
              <a:rPr lang="en-US" dirty="0" smtClean="0"/>
              <a:t>Sometimes the recursive definition has an </a:t>
            </a:r>
            <a:r>
              <a:rPr lang="en-US" i="1" dirty="0" smtClean="0"/>
              <a:t>exclusion rule</a:t>
            </a:r>
            <a:r>
              <a:rPr lang="en-US" dirty="0" smtClean="0"/>
              <a:t>, which specifies that the set contains nothing other than those elements specified in the basis step and generated by applications of the rules in the recursive step. </a:t>
            </a:r>
          </a:p>
          <a:p>
            <a:r>
              <a:rPr lang="en-US" dirty="0" smtClean="0"/>
              <a:t>We will always assume that the exclusion rule holds, even if it is not explicitly mentioned. </a:t>
            </a:r>
          </a:p>
          <a:p>
            <a:r>
              <a:rPr lang="en-US" dirty="0" smtClean="0"/>
              <a:t>We will later develop a form of induction, called </a:t>
            </a:r>
            <a:r>
              <a:rPr lang="en-US" i="1" dirty="0" smtClean="0"/>
              <a:t>structural induction</a:t>
            </a:r>
            <a:r>
              <a:rPr lang="en-US" dirty="0" smtClean="0"/>
              <a:t>, to prove results about recursively defined sets. </a:t>
            </a:r>
            <a:endParaRPr lang="en-US" dirty="0"/>
          </a:p>
        </p:txBody>
      </p:sp>
    </p:spTree>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Recursively Defined Sets and Structures</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Example </a:t>
            </a:r>
            <a:r>
              <a:rPr lang="en-US" dirty="0" smtClean="0"/>
              <a:t>:</a:t>
            </a:r>
            <a:r>
              <a:rPr lang="en-US" b="1" dirty="0" smtClean="0"/>
              <a:t>  </a:t>
            </a:r>
            <a:r>
              <a:rPr lang="en-US" dirty="0" smtClean="0"/>
              <a:t>Subset of Integers  </a:t>
            </a:r>
            <a:r>
              <a:rPr lang="en-US" i="1" dirty="0" smtClean="0"/>
              <a:t>S</a:t>
            </a:r>
            <a:r>
              <a:rPr lang="en-US" dirty="0" smtClean="0"/>
              <a:t>:</a:t>
            </a:r>
          </a:p>
          <a:p>
            <a:pPr marL="971550" lvl="1" indent="-514350">
              <a:buNone/>
            </a:pPr>
            <a:r>
              <a:rPr lang="en-US" dirty="0" smtClean="0">
                <a:ea typeface="Cambria Math" pitchFamily="18" charset="0"/>
              </a:rPr>
              <a:t>BASIS STEP</a:t>
            </a:r>
            <a:r>
              <a:rPr lang="en-US" dirty="0" smtClean="0">
                <a:latin typeface="Cambria Math" pitchFamily="18" charset="0"/>
                <a:ea typeface="Cambria Math" pitchFamily="18" charset="0"/>
              </a:rPr>
              <a:t>: 3</a:t>
            </a:r>
            <a:r>
              <a:rPr lang="en-US" dirty="0" smtClean="0">
                <a:latin typeface="Cambria Math"/>
                <a:ea typeface="Cambria Math"/>
              </a:rPr>
              <a:t> ∊</a:t>
            </a:r>
            <a:r>
              <a:rPr lang="en-US" i="1" dirty="0" smtClean="0"/>
              <a:t> </a:t>
            </a:r>
            <a:r>
              <a:rPr lang="en-US" dirty="0" smtClean="0"/>
              <a:t>S.</a:t>
            </a:r>
          </a:p>
          <a:p>
            <a:pPr marL="971550" lvl="1" indent="-514350">
              <a:buNone/>
            </a:pPr>
            <a:r>
              <a:rPr lang="en-US" dirty="0" smtClean="0"/>
              <a:t>RECURSIVE STEP: If </a:t>
            </a:r>
            <a:r>
              <a:rPr lang="en-US" i="1" dirty="0" smtClean="0"/>
              <a:t>x</a:t>
            </a:r>
            <a:r>
              <a:rPr lang="en-US" dirty="0" smtClean="0"/>
              <a:t> </a:t>
            </a:r>
            <a:r>
              <a:rPr lang="en-US" dirty="0" smtClean="0">
                <a:latin typeface="Cambria Math"/>
                <a:ea typeface="Cambria Math"/>
              </a:rPr>
              <a:t>∊</a:t>
            </a:r>
            <a:r>
              <a:rPr lang="en-US" dirty="0" smtClean="0"/>
              <a:t> </a:t>
            </a:r>
            <a:r>
              <a:rPr lang="en-US" i="1" dirty="0" smtClean="0"/>
              <a:t>S</a:t>
            </a:r>
            <a:r>
              <a:rPr lang="en-US" dirty="0" smtClean="0"/>
              <a:t> and </a:t>
            </a:r>
            <a:r>
              <a:rPr lang="en-US" i="1" dirty="0" smtClean="0"/>
              <a:t>y</a:t>
            </a:r>
            <a:r>
              <a:rPr lang="en-US" dirty="0" smtClean="0"/>
              <a:t> </a:t>
            </a:r>
            <a:r>
              <a:rPr lang="en-US" dirty="0" smtClean="0">
                <a:latin typeface="Cambria Math"/>
                <a:ea typeface="Cambria Math"/>
              </a:rPr>
              <a:t>∊</a:t>
            </a:r>
            <a:r>
              <a:rPr lang="en-US" dirty="0" smtClean="0"/>
              <a:t> </a:t>
            </a:r>
            <a:r>
              <a:rPr lang="en-US" i="1" dirty="0" smtClean="0"/>
              <a:t>S</a:t>
            </a:r>
            <a:r>
              <a:rPr lang="en-US" dirty="0" smtClean="0"/>
              <a:t>, then </a:t>
            </a:r>
            <a:r>
              <a:rPr lang="en-US" i="1" dirty="0" smtClean="0"/>
              <a:t>x + y</a:t>
            </a:r>
            <a:r>
              <a:rPr lang="en-US" dirty="0" smtClean="0"/>
              <a:t> is in </a:t>
            </a:r>
            <a:r>
              <a:rPr lang="en-US" i="1" dirty="0" smtClean="0"/>
              <a:t>S.</a:t>
            </a:r>
            <a:endParaRPr lang="en-US" dirty="0" smtClean="0"/>
          </a:p>
          <a:p>
            <a:r>
              <a:rPr lang="en-US" dirty="0" smtClean="0"/>
              <a:t>Initially </a:t>
            </a:r>
            <a:r>
              <a:rPr lang="en-US" dirty="0" smtClean="0">
                <a:latin typeface="Cambria Math" pitchFamily="18" charset="0"/>
                <a:ea typeface="Cambria Math" pitchFamily="18" charset="0"/>
              </a:rPr>
              <a:t>3</a:t>
            </a:r>
            <a:r>
              <a:rPr lang="en-US" dirty="0" smtClean="0"/>
              <a:t> is in </a:t>
            </a:r>
            <a:r>
              <a:rPr lang="en-US" i="1" dirty="0" smtClean="0"/>
              <a:t>S</a:t>
            </a:r>
            <a:r>
              <a:rPr lang="en-US" dirty="0" smtClean="0"/>
              <a:t>, then </a:t>
            </a:r>
            <a:r>
              <a:rPr lang="en-US"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6</a:t>
            </a:r>
            <a:r>
              <a:rPr lang="en-US" dirty="0" smtClean="0"/>
              <a:t>, then </a:t>
            </a:r>
            <a:r>
              <a:rPr lang="en-US"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6</a:t>
            </a:r>
            <a:r>
              <a:rPr lang="en-US" dirty="0" smtClean="0"/>
              <a:t> = </a:t>
            </a:r>
            <a:r>
              <a:rPr lang="en-US" dirty="0" smtClean="0">
                <a:latin typeface="Cambria Math" pitchFamily="18" charset="0"/>
                <a:ea typeface="Cambria Math" pitchFamily="18" charset="0"/>
              </a:rPr>
              <a:t>9</a:t>
            </a:r>
            <a:r>
              <a:rPr lang="en-US" dirty="0" smtClean="0"/>
              <a:t>, etc.</a:t>
            </a:r>
          </a:p>
          <a:p>
            <a:pPr marL="0" indent="0">
              <a:buNone/>
            </a:pPr>
            <a:r>
              <a:rPr lang="en-US" b="1" dirty="0" smtClean="0"/>
              <a:t>Example</a:t>
            </a:r>
            <a:r>
              <a:rPr lang="en-US" dirty="0" smtClean="0"/>
              <a:t>:</a:t>
            </a:r>
            <a:r>
              <a:rPr lang="en-US" b="1" dirty="0" smtClean="0"/>
              <a:t> </a:t>
            </a:r>
            <a:r>
              <a:rPr lang="en-US" dirty="0" smtClean="0"/>
              <a:t>The natural numbers</a:t>
            </a:r>
            <a:r>
              <a:rPr lang="en-US" b="1" dirty="0" smtClean="0"/>
              <a:t> N</a:t>
            </a:r>
            <a:r>
              <a:rPr lang="en-US" dirty="0" smtClean="0"/>
              <a:t>.</a:t>
            </a:r>
          </a:p>
          <a:p>
            <a:pPr marL="971550" lvl="1" indent="-514350">
              <a:buNone/>
            </a:pPr>
            <a:r>
              <a:rPr lang="en-US" dirty="0" smtClean="0">
                <a:ea typeface="Cambria Math" pitchFamily="18" charset="0"/>
              </a:rPr>
              <a:t>BASIS STEP</a:t>
            </a:r>
            <a:r>
              <a:rPr lang="en-US" dirty="0" smtClean="0">
                <a:latin typeface="Cambria Math" pitchFamily="18" charset="0"/>
                <a:ea typeface="Cambria Math" pitchFamily="18" charset="0"/>
              </a:rPr>
              <a:t>: 0 </a:t>
            </a:r>
            <a:r>
              <a:rPr lang="en-US" dirty="0" smtClean="0">
                <a:latin typeface="Cambria Math"/>
                <a:ea typeface="Cambria Math"/>
              </a:rPr>
              <a:t>∊</a:t>
            </a:r>
            <a:r>
              <a:rPr lang="en-US" dirty="0" smtClean="0"/>
              <a:t> </a:t>
            </a:r>
            <a:r>
              <a:rPr lang="en-US" b="1" dirty="0" smtClean="0"/>
              <a:t>N.</a:t>
            </a:r>
          </a:p>
          <a:p>
            <a:pPr marL="971550" lvl="1" indent="-514350">
              <a:buNone/>
            </a:pPr>
            <a:r>
              <a:rPr lang="en-US" dirty="0" smtClean="0"/>
              <a:t>RECURSIVE STEP: If </a:t>
            </a:r>
            <a:r>
              <a:rPr lang="en-US" i="1" dirty="0" smtClean="0"/>
              <a:t>n</a:t>
            </a:r>
            <a:r>
              <a:rPr lang="en-US" dirty="0" smtClean="0"/>
              <a:t> is in </a:t>
            </a:r>
            <a:r>
              <a:rPr lang="en-US" b="1" dirty="0" smtClean="0"/>
              <a:t>N</a:t>
            </a:r>
            <a:r>
              <a:rPr lang="en-US" dirty="0" smtClean="0"/>
              <a:t>, then </a:t>
            </a:r>
            <a:r>
              <a:rPr lang="en-US" i="1" dirty="0" smtClean="0"/>
              <a:t>n + </a:t>
            </a:r>
            <a:r>
              <a:rPr lang="en-US" dirty="0" smtClean="0">
                <a:latin typeface="Cambria Math" pitchFamily="18" charset="0"/>
                <a:ea typeface="Cambria Math" pitchFamily="18" charset="0"/>
              </a:rPr>
              <a:t>1</a:t>
            </a:r>
            <a:r>
              <a:rPr lang="en-US" i="1" dirty="0" smtClean="0"/>
              <a:t> </a:t>
            </a:r>
            <a:r>
              <a:rPr lang="en-US" dirty="0" smtClean="0"/>
              <a:t>is in </a:t>
            </a:r>
            <a:r>
              <a:rPr lang="en-US" b="1" dirty="0" smtClean="0"/>
              <a:t>N</a:t>
            </a:r>
            <a:r>
              <a:rPr lang="en-US" dirty="0" smtClean="0"/>
              <a:t>.</a:t>
            </a:r>
            <a:r>
              <a:rPr lang="en-US" b="1" i="1" dirty="0" smtClean="0"/>
              <a:t>  </a:t>
            </a:r>
            <a:endParaRPr lang="en-US" dirty="0" smtClean="0"/>
          </a:p>
          <a:p>
            <a:r>
              <a:rPr lang="en-US" dirty="0" smtClean="0"/>
              <a:t>Initially </a:t>
            </a:r>
            <a:r>
              <a:rPr lang="en-US" dirty="0" smtClean="0">
                <a:latin typeface="Cambria Math" pitchFamily="18" charset="0"/>
                <a:ea typeface="Cambria Math" pitchFamily="18" charset="0"/>
              </a:rPr>
              <a:t>0</a:t>
            </a:r>
            <a:r>
              <a:rPr lang="en-US" dirty="0" smtClean="0"/>
              <a:t> is in </a:t>
            </a:r>
            <a:r>
              <a:rPr lang="en-US" i="1" dirty="0" smtClean="0"/>
              <a:t>S</a:t>
            </a:r>
            <a:r>
              <a:rPr lang="en-US" dirty="0" smtClean="0"/>
              <a:t>, then </a:t>
            </a:r>
            <a:r>
              <a:rPr lang="en-US"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1</a:t>
            </a:r>
            <a:r>
              <a:rPr lang="en-US" dirty="0" smtClean="0"/>
              <a:t>, then </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2</a:t>
            </a:r>
            <a:r>
              <a:rPr lang="en-US" dirty="0" smtClean="0"/>
              <a:t>, etc.</a:t>
            </a:r>
          </a:p>
          <a:p>
            <a:endParaRPr lang="en-US" dirty="0" smtClean="0"/>
          </a:p>
          <a:p>
            <a:endParaRPr lang="en-US" dirty="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Definition</a:t>
            </a:r>
            <a:r>
              <a:rPr lang="en-US" dirty="0" smtClean="0"/>
              <a:t>:</a:t>
            </a:r>
            <a:r>
              <a:rPr lang="en-US" b="1" dirty="0" smtClean="0"/>
              <a:t>  </a:t>
            </a:r>
            <a:r>
              <a:rPr lang="en-US" dirty="0" smtClean="0"/>
              <a:t>The set  </a:t>
            </a:r>
            <a:r>
              <a:rPr lang="el-GR" dirty="0" smtClean="0"/>
              <a:t>Σ</a:t>
            </a:r>
            <a:r>
              <a:rPr lang="en-US" dirty="0" smtClean="0"/>
              <a:t>* of </a:t>
            </a:r>
            <a:r>
              <a:rPr lang="en-US" i="1" dirty="0" smtClean="0"/>
              <a:t>strings</a:t>
            </a:r>
            <a:r>
              <a:rPr lang="en-US" dirty="0" smtClean="0"/>
              <a:t> over the alphabet </a:t>
            </a:r>
            <a:r>
              <a:rPr lang="el-GR" dirty="0" smtClean="0"/>
              <a:t>Σ</a:t>
            </a:r>
            <a:r>
              <a:rPr lang="en-US" dirty="0" smtClean="0"/>
              <a:t>:</a:t>
            </a:r>
          </a:p>
          <a:p>
            <a:pPr marL="971550" lvl="1" indent="-514350">
              <a:buNone/>
            </a:pPr>
            <a:r>
              <a:rPr lang="en-US" dirty="0" smtClean="0">
                <a:ea typeface="Cambria Math" pitchFamily="18" charset="0"/>
              </a:rPr>
              <a:t>BASIS STEP</a:t>
            </a:r>
            <a:r>
              <a:rPr lang="en-US" dirty="0" smtClean="0">
                <a:latin typeface="Cambria Math" pitchFamily="18" charset="0"/>
                <a:ea typeface="Cambria Math" pitchFamily="18" charset="0"/>
              </a:rPr>
              <a:t>: </a:t>
            </a:r>
            <a:r>
              <a:rPr lang="el-GR" dirty="0" smtClean="0"/>
              <a:t>λ </a:t>
            </a:r>
            <a:r>
              <a:rPr lang="en-US" dirty="0" smtClean="0">
                <a:latin typeface="Cambria Math"/>
                <a:ea typeface="Cambria Math"/>
              </a:rPr>
              <a:t>∊</a:t>
            </a:r>
            <a:r>
              <a:rPr lang="en-US" dirty="0" smtClean="0"/>
              <a:t> </a:t>
            </a:r>
            <a:r>
              <a:rPr lang="el-GR" dirty="0" smtClean="0"/>
              <a:t>Σ</a:t>
            </a:r>
            <a:r>
              <a:rPr lang="en-US" dirty="0" smtClean="0"/>
              <a:t>*</a:t>
            </a:r>
            <a:r>
              <a:rPr lang="en-US" i="1" dirty="0" smtClean="0"/>
              <a:t> </a:t>
            </a:r>
            <a:r>
              <a:rPr lang="en-US" dirty="0" smtClean="0"/>
              <a:t>(</a:t>
            </a:r>
            <a:r>
              <a:rPr lang="el-GR" dirty="0" smtClean="0"/>
              <a:t>λ</a:t>
            </a:r>
            <a:r>
              <a:rPr lang="en-US" dirty="0" smtClean="0"/>
              <a:t> is the empty string)</a:t>
            </a:r>
            <a:endParaRPr lang="en-US" i="1" dirty="0" smtClean="0"/>
          </a:p>
          <a:p>
            <a:pPr marL="971550" lvl="1" indent="-514350">
              <a:buNone/>
            </a:pPr>
            <a:r>
              <a:rPr lang="en-US" dirty="0" smtClean="0"/>
              <a:t>RECURSIVE STEP: If </a:t>
            </a:r>
            <a:r>
              <a:rPr lang="en-US" i="1" dirty="0" smtClean="0"/>
              <a:t>w</a:t>
            </a:r>
            <a:r>
              <a:rPr lang="en-US" dirty="0" smtClean="0"/>
              <a:t> is in </a:t>
            </a:r>
            <a:r>
              <a:rPr lang="el-GR" dirty="0" smtClean="0"/>
              <a:t>Σ</a:t>
            </a:r>
            <a:r>
              <a:rPr lang="en-US" dirty="0" smtClean="0"/>
              <a:t>*</a:t>
            </a:r>
            <a:r>
              <a:rPr lang="en-US" i="1" dirty="0" smtClean="0"/>
              <a:t> </a:t>
            </a:r>
            <a:r>
              <a:rPr lang="en-US" dirty="0" smtClean="0"/>
              <a:t>and</a:t>
            </a:r>
            <a:r>
              <a:rPr lang="en-US" i="1" dirty="0" smtClean="0"/>
              <a:t> x </a:t>
            </a:r>
            <a:r>
              <a:rPr lang="en-US" dirty="0" smtClean="0"/>
              <a:t>is in </a:t>
            </a:r>
            <a:r>
              <a:rPr lang="el-GR" dirty="0" smtClean="0"/>
              <a:t>Σ</a:t>
            </a:r>
            <a:r>
              <a:rPr lang="en-US" i="1" dirty="0" smtClean="0"/>
              <a:t>,                   </a:t>
            </a:r>
            <a:r>
              <a:rPr lang="en-US" dirty="0" smtClean="0"/>
              <a:t>then</a:t>
            </a:r>
            <a:r>
              <a:rPr lang="en-US" i="1" dirty="0" smtClean="0"/>
              <a:t> </a:t>
            </a:r>
            <a:r>
              <a:rPr lang="en-US" i="1" dirty="0" err="1" smtClean="0"/>
              <a:t>wx</a:t>
            </a:r>
            <a:r>
              <a:rPr lang="en-US" i="1" dirty="0" smtClean="0"/>
              <a:t> </a:t>
            </a:r>
            <a:r>
              <a:rPr lang="en-US" dirty="0" smtClean="0">
                <a:sym typeface="Symbol"/>
              </a:rPr>
              <a:t></a:t>
            </a:r>
            <a:r>
              <a:rPr lang="en-US" dirty="0" smtClean="0"/>
              <a:t> </a:t>
            </a:r>
            <a:r>
              <a:rPr lang="el-GR" dirty="0" smtClean="0"/>
              <a:t>Σ</a:t>
            </a:r>
            <a:r>
              <a:rPr lang="en-US" dirty="0" smtClean="0"/>
              <a:t>*</a:t>
            </a:r>
            <a:r>
              <a:rPr lang="en-US" i="1" dirty="0" smtClean="0"/>
              <a:t>.</a:t>
            </a:r>
          </a:p>
          <a:p>
            <a:pPr>
              <a:buNone/>
            </a:pPr>
            <a:r>
              <a:rPr lang="en-US" b="1" dirty="0" smtClean="0">
                <a:sym typeface="Symbol"/>
              </a:rPr>
              <a:t>   Example</a:t>
            </a:r>
            <a:r>
              <a:rPr lang="en-US" dirty="0" smtClean="0">
                <a:sym typeface="Symbol"/>
              </a:rPr>
              <a:t>:  If </a:t>
            </a:r>
            <a:r>
              <a:rPr lang="el-GR" dirty="0" smtClean="0"/>
              <a:t>Σ</a:t>
            </a:r>
            <a:r>
              <a:rPr lang="en-US" i="1" dirty="0" smtClean="0"/>
              <a:t> = </a:t>
            </a:r>
            <a:r>
              <a:rPr lang="en-US" dirty="0" smtClean="0"/>
              <a:t>{</a:t>
            </a:r>
            <a:r>
              <a:rPr lang="en-US" dirty="0" smtClean="0">
                <a:latin typeface="Cambria Math" pitchFamily="18" charset="0"/>
                <a:ea typeface="Cambria Math" pitchFamily="18" charset="0"/>
              </a:rPr>
              <a:t>0</a:t>
            </a:r>
            <a:r>
              <a:rPr lang="en-US" dirty="0" smtClean="0"/>
              <a:t>,</a:t>
            </a:r>
            <a:r>
              <a:rPr lang="en-US" dirty="0" smtClean="0">
                <a:latin typeface="Cambria Math" pitchFamily="18" charset="0"/>
                <a:ea typeface="Cambria Math" pitchFamily="18" charset="0"/>
              </a:rPr>
              <a:t>1</a:t>
            </a:r>
            <a:r>
              <a:rPr lang="en-US" dirty="0" smtClean="0"/>
              <a:t>}, the strings in </a:t>
            </a:r>
            <a:r>
              <a:rPr lang="en-US" dirty="0" smtClean="0">
                <a:sym typeface="Symbol"/>
              </a:rPr>
              <a:t>in </a:t>
            </a:r>
            <a:r>
              <a:rPr lang="el-GR" dirty="0" smtClean="0"/>
              <a:t>Σ</a:t>
            </a:r>
            <a:r>
              <a:rPr lang="en-US" dirty="0" smtClean="0"/>
              <a:t>*</a:t>
            </a:r>
            <a:r>
              <a:rPr lang="en-US" i="1" dirty="0" smtClean="0"/>
              <a:t> </a:t>
            </a:r>
            <a:r>
              <a:rPr lang="en-US" dirty="0" smtClean="0"/>
              <a:t>are the set of all bit strings, </a:t>
            </a:r>
            <a:r>
              <a:rPr lang="el-GR" dirty="0" smtClean="0"/>
              <a:t>λ</a:t>
            </a:r>
            <a:r>
              <a:rPr lang="en-US" dirty="0" smtClean="0"/>
              <a:t>,</a:t>
            </a:r>
            <a:r>
              <a:rPr lang="en-US" dirty="0" smtClean="0">
                <a:latin typeface="Cambria Math" pitchFamily="18" charset="0"/>
                <a:ea typeface="Cambria Math" pitchFamily="18" charset="0"/>
              </a:rPr>
              <a:t>0</a:t>
            </a:r>
            <a:r>
              <a:rPr lang="en-US" dirty="0" smtClean="0"/>
              <a:t>,</a:t>
            </a:r>
            <a:r>
              <a:rPr lang="en-US" dirty="0" smtClean="0">
                <a:latin typeface="Cambria Math" pitchFamily="18" charset="0"/>
                <a:ea typeface="Cambria Math" pitchFamily="18" charset="0"/>
              </a:rPr>
              <a:t>1, 00</a:t>
            </a:r>
            <a:r>
              <a:rPr lang="en-US" dirty="0" smtClean="0"/>
              <a:t>,</a:t>
            </a:r>
            <a:r>
              <a:rPr lang="en-US" dirty="0" smtClean="0">
                <a:latin typeface="Cambria Math" pitchFamily="18" charset="0"/>
                <a:ea typeface="Cambria Math" pitchFamily="18" charset="0"/>
              </a:rPr>
              <a:t>01,10, 11, etc.</a:t>
            </a:r>
            <a:endParaRPr lang="en-US" dirty="0" smtClean="0"/>
          </a:p>
          <a:p>
            <a:pPr>
              <a:buNone/>
            </a:pPr>
            <a:r>
              <a:rPr lang="en-US" b="1" dirty="0" smtClean="0">
                <a:sym typeface="Symbol"/>
              </a:rPr>
              <a:t>   Example</a:t>
            </a:r>
            <a:r>
              <a:rPr lang="en-US" dirty="0" smtClean="0">
                <a:sym typeface="Symbol"/>
              </a:rPr>
              <a:t>:  If </a:t>
            </a:r>
            <a:r>
              <a:rPr lang="el-GR" dirty="0" smtClean="0"/>
              <a:t>Σ</a:t>
            </a:r>
            <a:r>
              <a:rPr lang="en-US" i="1" dirty="0" smtClean="0"/>
              <a:t> = </a:t>
            </a:r>
            <a:r>
              <a:rPr lang="en-US" dirty="0" smtClean="0"/>
              <a:t>{</a:t>
            </a:r>
            <a:r>
              <a:rPr lang="en-US" i="1" dirty="0" err="1" smtClean="0">
                <a:ea typeface="Cambria Math" pitchFamily="18" charset="0"/>
              </a:rPr>
              <a:t>a</a:t>
            </a:r>
            <a:r>
              <a:rPr lang="en-US" dirty="0" err="1" smtClean="0"/>
              <a:t>,</a:t>
            </a:r>
            <a:r>
              <a:rPr lang="en-US" i="1" dirty="0" err="1" smtClean="0">
                <a:ea typeface="Cambria Math" pitchFamily="18" charset="0"/>
              </a:rPr>
              <a:t>b</a:t>
            </a:r>
            <a:r>
              <a:rPr lang="en-US" dirty="0" smtClean="0"/>
              <a:t>}, show that </a:t>
            </a:r>
            <a:r>
              <a:rPr lang="en-US" i="1" dirty="0" err="1" smtClean="0"/>
              <a:t>aab</a:t>
            </a:r>
            <a:r>
              <a:rPr lang="en-US" dirty="0" smtClean="0"/>
              <a:t> is in </a:t>
            </a:r>
            <a:r>
              <a:rPr lang="el-GR" dirty="0" smtClean="0"/>
              <a:t>Σ</a:t>
            </a:r>
            <a:r>
              <a:rPr lang="en-US" dirty="0" smtClean="0"/>
              <a:t>*</a:t>
            </a:r>
            <a:r>
              <a:rPr lang="en-US" dirty="0" smtClean="0">
                <a:latin typeface="Cambria Math" pitchFamily="18" charset="0"/>
                <a:ea typeface="Cambria Math" pitchFamily="18" charset="0"/>
              </a:rPr>
              <a:t>.</a:t>
            </a:r>
          </a:p>
          <a:p>
            <a:pPr lvl="1"/>
            <a:r>
              <a:rPr lang="en-US" dirty="0" smtClean="0">
                <a:latin typeface="Cambria Math" pitchFamily="18" charset="0"/>
                <a:ea typeface="Cambria Math" pitchFamily="18" charset="0"/>
              </a:rPr>
              <a:t>Since </a:t>
            </a:r>
            <a:r>
              <a:rPr lang="el-GR" dirty="0" smtClean="0"/>
              <a:t>λ </a:t>
            </a:r>
            <a:r>
              <a:rPr lang="en-US" dirty="0" smtClean="0">
                <a:latin typeface="Cambria Math"/>
                <a:ea typeface="Cambria Math"/>
              </a:rPr>
              <a:t>∊</a:t>
            </a:r>
            <a:r>
              <a:rPr lang="en-US" dirty="0" smtClean="0"/>
              <a:t> </a:t>
            </a:r>
            <a:r>
              <a:rPr lang="el-GR" dirty="0" smtClean="0"/>
              <a:t>Σ</a:t>
            </a:r>
            <a:r>
              <a:rPr lang="en-US" dirty="0" smtClean="0"/>
              <a:t>*</a:t>
            </a:r>
            <a:r>
              <a:rPr lang="en-US" i="1" dirty="0" smtClean="0"/>
              <a:t> </a:t>
            </a:r>
            <a:r>
              <a:rPr lang="en-US" dirty="0" smtClean="0"/>
              <a:t>and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t> </a:t>
            </a:r>
            <a:r>
              <a:rPr lang="el-GR" dirty="0" smtClean="0"/>
              <a:t>Σ</a:t>
            </a:r>
            <a:r>
              <a:rPr lang="en-US" dirty="0" smtClean="0"/>
              <a:t>, </a:t>
            </a:r>
            <a:r>
              <a:rPr lang="en-US" i="1" dirty="0" smtClean="0"/>
              <a:t>a </a:t>
            </a:r>
            <a:r>
              <a:rPr lang="en-US" dirty="0" smtClean="0">
                <a:latin typeface="Cambria Math"/>
                <a:ea typeface="Cambria Math"/>
              </a:rPr>
              <a:t>∊</a:t>
            </a:r>
            <a:r>
              <a:rPr lang="en-US" dirty="0" smtClean="0"/>
              <a:t> </a:t>
            </a:r>
            <a:r>
              <a:rPr lang="el-GR" dirty="0" smtClean="0"/>
              <a:t>Σ</a:t>
            </a:r>
            <a:r>
              <a:rPr lang="en-US" dirty="0" smtClean="0"/>
              <a:t>*.</a:t>
            </a:r>
          </a:p>
          <a:p>
            <a:pPr lvl="1"/>
            <a:r>
              <a:rPr lang="en-US" dirty="0" smtClean="0">
                <a:latin typeface="Cambria Math" pitchFamily="18" charset="0"/>
                <a:ea typeface="Cambria Math" pitchFamily="18" charset="0"/>
              </a:rPr>
              <a:t>Since </a:t>
            </a:r>
            <a:r>
              <a:rPr lang="en-US" i="1" dirty="0" smtClean="0">
                <a:ea typeface="Cambria Math" pitchFamily="18" charset="0"/>
              </a:rPr>
              <a:t>a </a:t>
            </a:r>
            <a:r>
              <a:rPr lang="en-US" dirty="0" smtClean="0">
                <a:latin typeface="Cambria Math"/>
                <a:ea typeface="Cambria Math"/>
              </a:rPr>
              <a:t>∊</a:t>
            </a:r>
            <a:r>
              <a:rPr lang="en-US" dirty="0" smtClean="0"/>
              <a:t> </a:t>
            </a:r>
            <a:r>
              <a:rPr lang="el-GR" dirty="0" smtClean="0"/>
              <a:t>Σ</a:t>
            </a:r>
            <a:r>
              <a:rPr lang="en-US" dirty="0" smtClean="0"/>
              <a:t>*</a:t>
            </a:r>
            <a:r>
              <a:rPr lang="en-US" i="1" dirty="0" smtClean="0"/>
              <a:t> </a:t>
            </a:r>
            <a:r>
              <a:rPr lang="en-US" dirty="0" smtClean="0"/>
              <a:t>and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t> </a:t>
            </a:r>
            <a:r>
              <a:rPr lang="el-GR" dirty="0" smtClean="0"/>
              <a:t>Σ</a:t>
            </a:r>
            <a:r>
              <a:rPr lang="en-US" dirty="0" smtClean="0"/>
              <a:t>, </a:t>
            </a:r>
            <a:r>
              <a:rPr lang="en-US" i="1" dirty="0" err="1" smtClean="0"/>
              <a:t>aa</a:t>
            </a:r>
            <a:r>
              <a:rPr lang="en-US" i="1" dirty="0" smtClean="0"/>
              <a:t> </a:t>
            </a:r>
            <a:r>
              <a:rPr lang="en-US" dirty="0" smtClean="0">
                <a:latin typeface="Cambria Math"/>
                <a:ea typeface="Cambria Math"/>
              </a:rPr>
              <a:t>∊</a:t>
            </a:r>
            <a:r>
              <a:rPr lang="en-US" dirty="0" smtClean="0"/>
              <a:t> </a:t>
            </a:r>
            <a:r>
              <a:rPr lang="el-GR" dirty="0" smtClean="0"/>
              <a:t>Σ</a:t>
            </a:r>
            <a:r>
              <a:rPr lang="en-US" dirty="0" smtClean="0"/>
              <a:t>*.</a:t>
            </a:r>
          </a:p>
          <a:p>
            <a:pPr lvl="1"/>
            <a:r>
              <a:rPr lang="en-US" dirty="0" smtClean="0">
                <a:latin typeface="Cambria Math" pitchFamily="18" charset="0"/>
                <a:ea typeface="Cambria Math" pitchFamily="18" charset="0"/>
              </a:rPr>
              <a:t>Since </a:t>
            </a:r>
            <a:r>
              <a:rPr lang="en-US" i="1" dirty="0" err="1" smtClean="0">
                <a:ea typeface="Cambria Math" pitchFamily="18" charset="0"/>
              </a:rPr>
              <a:t>aa</a:t>
            </a:r>
            <a:r>
              <a:rPr lang="en-US" i="1" dirty="0" smtClean="0">
                <a:ea typeface="Cambria Math" pitchFamily="18" charset="0"/>
              </a:rPr>
              <a:t> </a:t>
            </a:r>
            <a:r>
              <a:rPr lang="en-US" dirty="0" smtClean="0">
                <a:latin typeface="Cambria Math"/>
                <a:ea typeface="Cambria Math"/>
              </a:rPr>
              <a:t>∊</a:t>
            </a:r>
            <a:r>
              <a:rPr lang="en-US" dirty="0" smtClean="0"/>
              <a:t> </a:t>
            </a:r>
            <a:r>
              <a:rPr lang="el-GR" dirty="0" smtClean="0"/>
              <a:t>Σ</a:t>
            </a:r>
            <a:r>
              <a:rPr lang="en-US" dirty="0" smtClean="0"/>
              <a:t>*</a:t>
            </a:r>
            <a:r>
              <a:rPr lang="en-US" i="1" dirty="0" smtClean="0"/>
              <a:t> </a:t>
            </a:r>
            <a:r>
              <a:rPr lang="en-US" dirty="0" smtClean="0"/>
              <a:t>and </a:t>
            </a:r>
            <a:r>
              <a:rPr lang="en-US" i="1" dirty="0" smtClean="0">
                <a:ea typeface="Cambria Math" pitchFamily="18" charset="0"/>
              </a:rPr>
              <a:t>b</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t> </a:t>
            </a:r>
            <a:r>
              <a:rPr lang="el-GR" dirty="0" smtClean="0"/>
              <a:t>Σ</a:t>
            </a:r>
            <a:r>
              <a:rPr lang="en-US" dirty="0" smtClean="0"/>
              <a:t>, </a:t>
            </a:r>
            <a:r>
              <a:rPr lang="en-US" i="1" dirty="0" err="1" smtClean="0"/>
              <a:t>aab</a:t>
            </a:r>
            <a:r>
              <a:rPr lang="en-US" i="1" dirty="0" smtClean="0"/>
              <a:t> </a:t>
            </a:r>
            <a:r>
              <a:rPr lang="en-US" dirty="0" smtClean="0">
                <a:latin typeface="Cambria Math"/>
                <a:ea typeface="Cambria Math"/>
              </a:rPr>
              <a:t>∊</a:t>
            </a:r>
            <a:r>
              <a:rPr lang="en-US" dirty="0" smtClean="0"/>
              <a:t> </a:t>
            </a:r>
            <a:r>
              <a:rPr lang="el-GR" dirty="0" smtClean="0"/>
              <a:t>Σ</a:t>
            </a:r>
            <a:r>
              <a:rPr lang="en-US" dirty="0" smtClean="0"/>
              <a:t>*.</a:t>
            </a:r>
          </a:p>
          <a:p>
            <a:pPr lvl="1"/>
            <a:endParaRPr lang="en-US" dirty="0" smtClean="0"/>
          </a:p>
          <a:p>
            <a:pPr lvl="1"/>
            <a:endParaRPr lang="en-US" dirty="0" smtClean="0"/>
          </a:p>
          <a:p>
            <a:pPr marL="571500" indent="-514350">
              <a:buNone/>
            </a:pPr>
            <a:endParaRPr lang="en-US" i="1" dirty="0" smtClean="0">
              <a:sym typeface="Symbol"/>
            </a:endParaRPr>
          </a:p>
          <a:p>
            <a:pPr marL="571500" indent="-514350">
              <a:buNone/>
            </a:pPr>
            <a:endParaRPr lang="en-US" i="1" dirty="0" smtClean="0"/>
          </a:p>
          <a:p>
            <a:pPr marL="571500" indent="-514350"/>
            <a:endParaRPr lang="en-US" dirty="0" smtClean="0">
              <a:sym typeface="Symbol"/>
            </a:endParaRPr>
          </a:p>
        </p:txBody>
      </p:sp>
    </p:spTree>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Concatenation</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Definition</a:t>
            </a:r>
            <a:r>
              <a:rPr lang="en-US" dirty="0" smtClean="0"/>
              <a:t>: Two strings can be combined via the operation of </a:t>
            </a:r>
            <a:r>
              <a:rPr lang="en-US" i="1" dirty="0" smtClean="0"/>
              <a:t>concatenation</a:t>
            </a:r>
            <a:r>
              <a:rPr lang="en-US" dirty="0" smtClean="0"/>
              <a:t>. Let </a:t>
            </a:r>
            <a:r>
              <a:rPr lang="el-GR" dirty="0" smtClean="0"/>
              <a:t>Σ</a:t>
            </a:r>
            <a:r>
              <a:rPr lang="en-US" dirty="0" smtClean="0"/>
              <a:t> be a set of symbols and </a:t>
            </a:r>
            <a:r>
              <a:rPr lang="el-GR" dirty="0" smtClean="0"/>
              <a:t>Σ</a:t>
            </a:r>
            <a:r>
              <a:rPr lang="en-US" dirty="0" smtClean="0"/>
              <a:t>* be the set of strings formed from the symbols in </a:t>
            </a:r>
            <a:r>
              <a:rPr lang="el-GR" dirty="0" smtClean="0"/>
              <a:t>Σ</a:t>
            </a:r>
            <a:r>
              <a:rPr lang="en-US" dirty="0" smtClean="0"/>
              <a:t>. We can define the concatenation of two strings, denoted by </a:t>
            </a:r>
            <a:r>
              <a:rPr lang="en-US" dirty="0" smtClean="0">
                <a:latin typeface="Cambria Math"/>
                <a:ea typeface="Cambria Math"/>
              </a:rPr>
              <a:t>∙, </a:t>
            </a:r>
            <a:r>
              <a:rPr lang="en-US" dirty="0" smtClean="0">
                <a:ea typeface="Cambria Math"/>
              </a:rPr>
              <a:t>recursively as follows.</a:t>
            </a:r>
          </a:p>
          <a:p>
            <a:pPr marL="971550" lvl="1" indent="-514350">
              <a:buNone/>
            </a:pPr>
            <a:r>
              <a:rPr lang="en-US" dirty="0" smtClean="0">
                <a:ea typeface="Cambria Math" pitchFamily="18" charset="0"/>
              </a:rPr>
              <a:t>BASIS STEP</a:t>
            </a:r>
            <a:r>
              <a:rPr lang="en-US" dirty="0" smtClean="0">
                <a:latin typeface="Cambria Math" pitchFamily="18" charset="0"/>
                <a:ea typeface="Cambria Math" pitchFamily="18" charset="0"/>
              </a:rPr>
              <a:t>: If </a:t>
            </a:r>
            <a:r>
              <a:rPr lang="en-US" i="1" dirty="0" smtClean="0"/>
              <a:t>w </a:t>
            </a:r>
            <a:r>
              <a:rPr lang="en-US" dirty="0" smtClean="0">
                <a:sym typeface="Symbol"/>
              </a:rPr>
              <a:t></a:t>
            </a:r>
            <a:r>
              <a:rPr lang="en-US" dirty="0" smtClean="0"/>
              <a:t> </a:t>
            </a:r>
            <a:r>
              <a:rPr lang="el-GR" dirty="0" smtClean="0"/>
              <a:t>Σ</a:t>
            </a:r>
            <a:r>
              <a:rPr lang="en-US" dirty="0" smtClean="0"/>
              <a:t>*</a:t>
            </a:r>
            <a:r>
              <a:rPr lang="en-US" i="1" dirty="0" smtClean="0"/>
              <a:t>, </a:t>
            </a:r>
            <a:r>
              <a:rPr lang="en-US" dirty="0" smtClean="0"/>
              <a:t>then</a:t>
            </a:r>
            <a:r>
              <a:rPr lang="en-US" i="1" dirty="0" smtClean="0"/>
              <a:t> w</a:t>
            </a:r>
            <a:r>
              <a:rPr lang="en-US" dirty="0" smtClean="0">
                <a:latin typeface="Cambria Math"/>
                <a:ea typeface="Cambria Math"/>
              </a:rPr>
              <a:t> ∙</a:t>
            </a:r>
            <a:r>
              <a:rPr lang="el-GR" dirty="0" smtClean="0"/>
              <a:t> λ</a:t>
            </a:r>
            <a:r>
              <a:rPr lang="en-US" dirty="0" smtClean="0"/>
              <a:t>= </a:t>
            </a:r>
            <a:r>
              <a:rPr lang="en-US" i="1" dirty="0" smtClean="0"/>
              <a:t>w</a:t>
            </a:r>
            <a:r>
              <a:rPr lang="en-US" b="1" dirty="0" smtClean="0"/>
              <a:t>.</a:t>
            </a:r>
          </a:p>
          <a:p>
            <a:pPr marL="971550" lvl="1" indent="-514350">
              <a:buNone/>
            </a:pPr>
            <a:r>
              <a:rPr lang="en-US" dirty="0" smtClean="0"/>
              <a:t>RECURSIVE STEP: </a:t>
            </a:r>
            <a:r>
              <a:rPr lang="en-US" dirty="0" smtClean="0">
                <a:latin typeface="Cambria Math" pitchFamily="18" charset="0"/>
                <a:ea typeface="Cambria Math" pitchFamily="18" charset="0"/>
              </a:rPr>
              <a:t>If </a:t>
            </a:r>
            <a:r>
              <a:rPr lang="en-US" i="1" dirty="0" smtClean="0"/>
              <a:t>w</a:t>
            </a:r>
            <a:r>
              <a:rPr lang="en-US" baseline="-25000" dirty="0" smtClean="0">
                <a:latin typeface="Cambria Math" pitchFamily="18" charset="0"/>
                <a:ea typeface="Cambria Math" pitchFamily="18" charset="0"/>
              </a:rPr>
              <a:t>1</a:t>
            </a:r>
            <a:r>
              <a:rPr lang="en-US" i="1" dirty="0" smtClean="0"/>
              <a:t> </a:t>
            </a:r>
            <a:r>
              <a:rPr lang="en-US" dirty="0" smtClean="0">
                <a:sym typeface="Symbol"/>
              </a:rPr>
              <a:t></a:t>
            </a:r>
            <a:r>
              <a:rPr lang="en-US" dirty="0" smtClean="0"/>
              <a:t> </a:t>
            </a:r>
            <a:r>
              <a:rPr lang="el-GR" dirty="0" smtClean="0"/>
              <a:t>Σ</a:t>
            </a:r>
            <a:r>
              <a:rPr lang="en-US" dirty="0" smtClean="0"/>
              <a:t>* and</a:t>
            </a:r>
            <a:r>
              <a:rPr lang="en-US" i="1" dirty="0" smtClean="0"/>
              <a:t> w</a:t>
            </a:r>
            <a:r>
              <a:rPr lang="en-US" baseline="-25000" dirty="0" smtClean="0">
                <a:latin typeface="Cambria Math" pitchFamily="18" charset="0"/>
                <a:ea typeface="Cambria Math" pitchFamily="18" charset="0"/>
              </a:rPr>
              <a:t>2</a:t>
            </a:r>
            <a:r>
              <a:rPr lang="en-US" i="1" dirty="0" smtClean="0"/>
              <a:t> </a:t>
            </a:r>
            <a:r>
              <a:rPr lang="en-US" dirty="0" smtClean="0">
                <a:sym typeface="Symbol"/>
              </a:rPr>
              <a:t></a:t>
            </a:r>
            <a:r>
              <a:rPr lang="en-US" dirty="0" smtClean="0"/>
              <a:t> </a:t>
            </a:r>
            <a:r>
              <a:rPr lang="el-GR" dirty="0" smtClean="0"/>
              <a:t>Σ</a:t>
            </a:r>
            <a:r>
              <a:rPr lang="en-US" dirty="0" smtClean="0"/>
              <a:t>* and x</a:t>
            </a:r>
            <a:r>
              <a:rPr lang="en-US" dirty="0" smtClean="0">
                <a:sym typeface="Symbol"/>
              </a:rPr>
              <a:t> </a:t>
            </a:r>
            <a:r>
              <a:rPr lang="en-US" dirty="0" smtClean="0"/>
              <a:t> </a:t>
            </a:r>
            <a:r>
              <a:rPr lang="el-GR" dirty="0" smtClean="0"/>
              <a:t>Σ</a:t>
            </a:r>
            <a:r>
              <a:rPr lang="en-US" i="1" dirty="0" smtClean="0"/>
              <a:t>, </a:t>
            </a:r>
            <a:r>
              <a:rPr lang="en-US" dirty="0" smtClean="0"/>
              <a:t>then</a:t>
            </a:r>
            <a:r>
              <a:rPr lang="en-US" i="1" dirty="0" smtClean="0"/>
              <a:t> w</a:t>
            </a:r>
            <a:r>
              <a:rPr lang="en-US" dirty="0" smtClean="0">
                <a:latin typeface="Cambria Math"/>
                <a:ea typeface="Cambria Math"/>
              </a:rPr>
              <a:t> ∙</a:t>
            </a:r>
            <a:r>
              <a:rPr lang="el-GR" dirty="0" smtClean="0"/>
              <a:t> </a:t>
            </a:r>
            <a:r>
              <a:rPr lang="en-US" dirty="0" smtClean="0"/>
              <a:t>(</a:t>
            </a:r>
            <a:r>
              <a:rPr lang="en-US" i="1" dirty="0" smtClean="0"/>
              <a:t>w</a:t>
            </a:r>
            <a:r>
              <a:rPr lang="en-US" baseline="-25000" dirty="0" smtClean="0">
                <a:latin typeface="Cambria Math" pitchFamily="18" charset="0"/>
                <a:ea typeface="Cambria Math" pitchFamily="18" charset="0"/>
              </a:rPr>
              <a:t>2 </a:t>
            </a:r>
            <a:r>
              <a:rPr lang="en-US" i="1" dirty="0" smtClean="0"/>
              <a:t>x</a:t>
            </a:r>
            <a:r>
              <a:rPr lang="en-US" dirty="0" smtClean="0"/>
              <a:t>)= (</a:t>
            </a:r>
            <a:r>
              <a:rPr lang="en-US" i="1" dirty="0" smtClean="0"/>
              <a:t>w</a:t>
            </a:r>
            <a:r>
              <a:rPr lang="en-US" baseline="-25000" dirty="0" smtClean="0">
                <a:latin typeface="Cambria Math" pitchFamily="18" charset="0"/>
                <a:ea typeface="Cambria Math" pitchFamily="18" charset="0"/>
              </a:rPr>
              <a:t>1 </a:t>
            </a:r>
            <a:r>
              <a:rPr lang="en-US" dirty="0" smtClean="0">
                <a:latin typeface="Cambria Math"/>
                <a:ea typeface="Cambria Math"/>
              </a:rPr>
              <a:t>∙</a:t>
            </a:r>
            <a:r>
              <a:rPr lang="en-US" i="1" dirty="0" smtClean="0"/>
              <a:t> w</a:t>
            </a:r>
            <a:r>
              <a:rPr lang="en-US" baseline="-25000" dirty="0" smtClean="0">
                <a:latin typeface="Cambria Math" pitchFamily="18" charset="0"/>
                <a:ea typeface="Cambria Math" pitchFamily="18" charset="0"/>
              </a:rPr>
              <a:t>2</a:t>
            </a:r>
            <a:r>
              <a:rPr lang="en-US" dirty="0" smtClean="0"/>
              <a:t>)</a:t>
            </a:r>
            <a:r>
              <a:rPr lang="en-US" i="1" dirty="0" smtClean="0"/>
              <a:t>x</a:t>
            </a:r>
            <a:r>
              <a:rPr lang="en-US" b="1" dirty="0" smtClean="0"/>
              <a:t>.</a:t>
            </a:r>
            <a:endParaRPr lang="en-US" dirty="0" smtClean="0"/>
          </a:p>
          <a:p>
            <a:r>
              <a:rPr lang="en-US" dirty="0" smtClean="0"/>
              <a:t>Often </a:t>
            </a:r>
            <a:r>
              <a:rPr lang="en-US" i="1" dirty="0" smtClean="0"/>
              <a:t>w</a:t>
            </a:r>
            <a:r>
              <a:rPr lang="en-US" baseline="-25000" dirty="0" smtClean="0">
                <a:latin typeface="Cambria Math" pitchFamily="18" charset="0"/>
                <a:ea typeface="Cambria Math" pitchFamily="18" charset="0"/>
              </a:rPr>
              <a:t>1 </a:t>
            </a:r>
            <a:r>
              <a:rPr lang="en-US" dirty="0" smtClean="0">
                <a:latin typeface="Cambria Math"/>
                <a:ea typeface="Cambria Math"/>
              </a:rPr>
              <a:t>∙</a:t>
            </a:r>
            <a:r>
              <a:rPr lang="en-US" i="1" dirty="0" smtClean="0"/>
              <a:t> w</a:t>
            </a:r>
            <a:r>
              <a:rPr lang="en-US" baseline="-25000" dirty="0" smtClean="0">
                <a:latin typeface="Cambria Math" pitchFamily="18" charset="0"/>
                <a:ea typeface="Cambria Math" pitchFamily="18" charset="0"/>
              </a:rPr>
              <a:t>2</a:t>
            </a:r>
            <a:r>
              <a:rPr lang="en-US" dirty="0" smtClean="0"/>
              <a:t>  is written as </a:t>
            </a:r>
            <a:r>
              <a:rPr lang="en-US" i="1" dirty="0" smtClean="0"/>
              <a:t>w</a:t>
            </a:r>
            <a:r>
              <a:rPr lang="en-US" baseline="-25000" dirty="0" smtClean="0">
                <a:latin typeface="Cambria Math" pitchFamily="18" charset="0"/>
                <a:ea typeface="Cambria Math" pitchFamily="18" charset="0"/>
              </a:rPr>
              <a:t>1 </a:t>
            </a:r>
            <a:r>
              <a:rPr lang="en-US" i="1" dirty="0" smtClean="0"/>
              <a:t>w</a:t>
            </a:r>
            <a:r>
              <a:rPr lang="en-US" baseline="-25000" dirty="0" smtClean="0">
                <a:latin typeface="Cambria Math" pitchFamily="18" charset="0"/>
                <a:ea typeface="Cambria Math" pitchFamily="18" charset="0"/>
              </a:rPr>
              <a:t>2</a:t>
            </a:r>
            <a:r>
              <a:rPr lang="en-US" dirty="0" smtClean="0"/>
              <a:t>.</a:t>
            </a:r>
          </a:p>
          <a:p>
            <a:r>
              <a:rPr lang="en-US" dirty="0" smtClean="0"/>
              <a:t>If </a:t>
            </a:r>
            <a:r>
              <a:rPr lang="en-US" i="1" dirty="0" smtClean="0"/>
              <a:t>w</a:t>
            </a:r>
            <a:r>
              <a:rPr lang="en-US" baseline="-25000" dirty="0" smtClean="0">
                <a:latin typeface="Cambria Math" pitchFamily="18" charset="0"/>
                <a:ea typeface="Cambria Math" pitchFamily="18" charset="0"/>
              </a:rPr>
              <a:t>1  </a:t>
            </a:r>
            <a:r>
              <a:rPr lang="en-US" dirty="0" smtClean="0"/>
              <a:t>= </a:t>
            </a:r>
            <a:r>
              <a:rPr lang="en-US" i="1" dirty="0" err="1" smtClean="0"/>
              <a:t>abra</a:t>
            </a:r>
            <a:r>
              <a:rPr lang="en-US" dirty="0" smtClean="0"/>
              <a:t>  and </a:t>
            </a:r>
            <a:r>
              <a:rPr lang="en-US" i="1" dirty="0" smtClean="0"/>
              <a:t>w</a:t>
            </a:r>
            <a:r>
              <a:rPr lang="en-US" baseline="-25000" dirty="0" smtClean="0">
                <a:latin typeface="Cambria Math" pitchFamily="18" charset="0"/>
                <a:ea typeface="Cambria Math" pitchFamily="18" charset="0"/>
              </a:rPr>
              <a:t>2  </a:t>
            </a:r>
            <a:r>
              <a:rPr lang="en-US" dirty="0" smtClean="0"/>
              <a:t>= </a:t>
            </a:r>
            <a:r>
              <a:rPr lang="en-US" i="1" dirty="0" err="1" smtClean="0"/>
              <a:t>cadabra</a:t>
            </a:r>
            <a:r>
              <a:rPr lang="en-US" dirty="0" smtClean="0"/>
              <a:t>, the concatenation        </a:t>
            </a:r>
            <a:r>
              <a:rPr lang="en-US" i="1" dirty="0" smtClean="0"/>
              <a:t>w</a:t>
            </a:r>
            <a:r>
              <a:rPr lang="en-US" baseline="-25000" dirty="0" smtClean="0">
                <a:latin typeface="Cambria Math" pitchFamily="18" charset="0"/>
                <a:ea typeface="Cambria Math" pitchFamily="18" charset="0"/>
              </a:rPr>
              <a:t>1 </a:t>
            </a:r>
            <a:r>
              <a:rPr lang="en-US" i="1" dirty="0" smtClean="0"/>
              <a:t>w</a:t>
            </a:r>
            <a:r>
              <a:rPr lang="en-US" baseline="-25000" dirty="0" smtClean="0">
                <a:latin typeface="Cambria Math" pitchFamily="18" charset="0"/>
                <a:ea typeface="Cambria Math" pitchFamily="18" charset="0"/>
              </a:rPr>
              <a:t>2 </a:t>
            </a:r>
            <a:r>
              <a:rPr lang="en-US" dirty="0" smtClean="0"/>
              <a:t>= </a:t>
            </a:r>
            <a:r>
              <a:rPr lang="en-US" i="1" dirty="0" smtClean="0"/>
              <a:t>abracadabra.</a:t>
            </a:r>
            <a:endParaRPr lang="en-US" i="1" dirty="0"/>
          </a:p>
        </p:txBody>
      </p:sp>
    </p:spTree>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a String</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Give a recursive definition of </a:t>
            </a:r>
            <a:r>
              <a:rPr lang="en-US" i="1" dirty="0" smtClean="0"/>
              <a:t>l</a:t>
            </a:r>
            <a:r>
              <a:rPr lang="en-US" dirty="0" smtClean="0"/>
              <a:t>(</a:t>
            </a:r>
            <a:r>
              <a:rPr lang="en-US" i="1" dirty="0" smtClean="0"/>
              <a:t>w</a:t>
            </a:r>
            <a:r>
              <a:rPr lang="en-US" dirty="0" smtClean="0"/>
              <a:t>), the length of the string </a:t>
            </a:r>
            <a:r>
              <a:rPr lang="en-US" i="1" dirty="0" smtClean="0"/>
              <a:t>w</a:t>
            </a:r>
            <a:r>
              <a:rPr lang="en-US" dirty="0" smtClean="0"/>
              <a:t>.</a:t>
            </a:r>
          </a:p>
          <a:p>
            <a:pPr>
              <a:buNone/>
            </a:pPr>
            <a:r>
              <a:rPr lang="en-US" b="1" dirty="0" smtClean="0"/>
              <a:t>   Solution</a:t>
            </a:r>
            <a:r>
              <a:rPr lang="en-US" dirty="0" smtClean="0"/>
              <a:t>: The length of a string can be recursively defined by:</a:t>
            </a:r>
          </a:p>
          <a:p>
            <a:pPr lvl="1">
              <a:buNone/>
            </a:pPr>
            <a:r>
              <a:rPr lang="en-US" i="1" dirty="0" smtClean="0"/>
              <a:t>l</a:t>
            </a:r>
            <a:r>
              <a:rPr lang="en-US" dirty="0" smtClean="0"/>
              <a:t>(</a:t>
            </a:r>
            <a:r>
              <a:rPr lang="en-US" i="1" dirty="0" smtClean="0"/>
              <a:t>w</a:t>
            </a:r>
            <a:r>
              <a:rPr lang="en-US" dirty="0" smtClean="0"/>
              <a:t>) = </a:t>
            </a:r>
            <a:r>
              <a:rPr lang="en-US" dirty="0" smtClean="0">
                <a:latin typeface="Cambria Math" pitchFamily="18" charset="0"/>
                <a:ea typeface="Cambria Math" pitchFamily="18" charset="0"/>
              </a:rPr>
              <a:t>0</a:t>
            </a:r>
            <a:r>
              <a:rPr lang="en-US" dirty="0" smtClean="0"/>
              <a:t>;</a:t>
            </a:r>
          </a:p>
          <a:p>
            <a:pPr lvl="1">
              <a:buNone/>
            </a:pPr>
            <a:r>
              <a:rPr lang="en-US" i="1" dirty="0" smtClean="0"/>
              <a:t>l</a:t>
            </a:r>
            <a:r>
              <a:rPr lang="en-US" dirty="0" smtClean="0"/>
              <a:t>(</a:t>
            </a:r>
            <a:r>
              <a:rPr lang="en-US" i="1" dirty="0" err="1" smtClean="0"/>
              <a:t>wx</a:t>
            </a:r>
            <a:r>
              <a:rPr lang="en-US" dirty="0" smtClean="0"/>
              <a:t>) = </a:t>
            </a:r>
            <a:r>
              <a:rPr lang="en-US" i="1" dirty="0" smtClean="0"/>
              <a:t>l</a:t>
            </a:r>
            <a:r>
              <a:rPr lang="en-US" dirty="0" smtClean="0"/>
              <a:t>(</a:t>
            </a:r>
            <a:r>
              <a:rPr lang="en-US" i="1" dirty="0" smtClean="0"/>
              <a:t>w</a:t>
            </a:r>
            <a:r>
              <a:rPr lang="en-US" dirty="0" smtClean="0"/>
              <a:t>) + </a:t>
            </a:r>
            <a:r>
              <a:rPr lang="en-US" dirty="0" smtClean="0">
                <a:latin typeface="Cambria Math" pitchFamily="18" charset="0"/>
                <a:ea typeface="Cambria Math" pitchFamily="18" charset="0"/>
              </a:rPr>
              <a:t>1 </a:t>
            </a:r>
            <a:r>
              <a:rPr lang="en-US" dirty="0" smtClean="0">
                <a:ea typeface="Cambria Math" pitchFamily="18" charset="0"/>
              </a:rPr>
              <a:t>if </a:t>
            </a:r>
            <a:r>
              <a:rPr lang="en-US" i="1" dirty="0" smtClean="0"/>
              <a:t>w </a:t>
            </a:r>
            <a:r>
              <a:rPr lang="en-US" dirty="0" smtClean="0">
                <a:latin typeface="Cambria Math"/>
                <a:ea typeface="Cambria Math"/>
              </a:rPr>
              <a:t>∊</a:t>
            </a:r>
            <a:r>
              <a:rPr lang="en-US" dirty="0" smtClean="0"/>
              <a:t> </a:t>
            </a:r>
            <a:r>
              <a:rPr lang="el-GR" dirty="0" smtClean="0"/>
              <a:t>Σ</a:t>
            </a:r>
            <a:r>
              <a:rPr lang="en-US" dirty="0" smtClean="0"/>
              <a:t>* and </a:t>
            </a:r>
            <a:r>
              <a:rPr lang="en-US" i="1" dirty="0" smtClean="0"/>
              <a:t>x</a:t>
            </a:r>
            <a:r>
              <a:rPr lang="en-US" dirty="0" smtClean="0">
                <a:sym typeface="Symbol"/>
              </a:rPr>
              <a:t> </a:t>
            </a:r>
            <a:r>
              <a:rPr lang="en-US" dirty="0" smtClean="0">
                <a:latin typeface="Cambria Math"/>
                <a:ea typeface="Cambria Math"/>
              </a:rPr>
              <a:t>∊</a:t>
            </a:r>
            <a:r>
              <a:rPr lang="en-US" dirty="0" smtClean="0"/>
              <a:t> </a:t>
            </a:r>
            <a:r>
              <a:rPr lang="el-GR" dirty="0" smtClean="0"/>
              <a:t>Σ</a:t>
            </a:r>
            <a:r>
              <a:rPr lang="en-US" i="1" dirty="0" smtClean="0"/>
              <a:t>. </a:t>
            </a:r>
            <a:endParaRPr lang="en-US" dirty="0"/>
          </a:p>
        </p:txBody>
      </p:sp>
    </p:spTree>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Balanced Parentheses</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Give a recursive definition of the set  of balanced parentheses </a:t>
            </a:r>
            <a:r>
              <a:rPr lang="en-US" i="1" dirty="0" smtClean="0"/>
              <a:t>P</a:t>
            </a:r>
            <a:r>
              <a:rPr lang="en-US" dirty="0" smtClean="0"/>
              <a:t>.</a:t>
            </a:r>
          </a:p>
          <a:p>
            <a:pPr>
              <a:buNone/>
            </a:pPr>
            <a:r>
              <a:rPr lang="en-US" dirty="0" smtClean="0"/>
              <a:t>   </a:t>
            </a:r>
            <a:r>
              <a:rPr lang="en-US" b="1" dirty="0" smtClean="0"/>
              <a:t>Solution</a:t>
            </a:r>
            <a:r>
              <a:rPr lang="en-US" dirty="0" smtClean="0"/>
              <a:t>:</a:t>
            </a:r>
          </a:p>
          <a:p>
            <a:pPr lvl="1">
              <a:buNone/>
            </a:pPr>
            <a:r>
              <a:rPr lang="en-US" dirty="0" smtClean="0">
                <a:ea typeface="Cambria Math" pitchFamily="18" charset="0"/>
              </a:rPr>
              <a:t>BASIS STEP</a:t>
            </a:r>
            <a:r>
              <a:rPr lang="en-US" dirty="0" smtClean="0">
                <a:latin typeface="Cambria Math" pitchFamily="18" charset="0"/>
                <a:ea typeface="Cambria Math" pitchFamily="18" charset="0"/>
              </a:rPr>
              <a:t>:</a:t>
            </a:r>
            <a:r>
              <a:rPr lang="en-US" dirty="0" smtClean="0"/>
              <a:t>  () </a:t>
            </a:r>
            <a:r>
              <a:rPr lang="en-US" dirty="0" smtClean="0">
                <a:latin typeface="Cambria Math"/>
                <a:ea typeface="Cambria Math"/>
              </a:rPr>
              <a:t>∊</a:t>
            </a:r>
            <a:r>
              <a:rPr lang="en-US" dirty="0" smtClean="0"/>
              <a:t> </a:t>
            </a:r>
            <a:r>
              <a:rPr lang="en-US" i="1" dirty="0" smtClean="0"/>
              <a:t>P</a:t>
            </a:r>
          </a:p>
          <a:p>
            <a:pPr lvl="1">
              <a:buNone/>
            </a:pPr>
            <a:r>
              <a:rPr lang="en-US" dirty="0" smtClean="0"/>
              <a:t>RECURSIVE STEP: If </a:t>
            </a:r>
            <a:r>
              <a:rPr lang="en-US" i="1" dirty="0" smtClean="0"/>
              <a:t>w</a:t>
            </a:r>
            <a:r>
              <a:rPr lang="en-US" dirty="0" smtClean="0"/>
              <a:t> </a:t>
            </a:r>
            <a:r>
              <a:rPr lang="en-US" dirty="0" smtClean="0">
                <a:latin typeface="Cambria Math"/>
                <a:ea typeface="Cambria Math"/>
              </a:rPr>
              <a:t>∊</a:t>
            </a:r>
            <a:r>
              <a:rPr lang="en-US" dirty="0" smtClean="0"/>
              <a:t> </a:t>
            </a:r>
            <a:r>
              <a:rPr lang="en-US" i="1" dirty="0" smtClean="0"/>
              <a:t>P</a:t>
            </a:r>
            <a:r>
              <a:rPr lang="en-US" dirty="0" smtClean="0"/>
              <a:t>, then</a:t>
            </a:r>
            <a:r>
              <a:rPr lang="en-US" b="1" dirty="0" smtClean="0"/>
              <a:t>  </a:t>
            </a:r>
            <a:r>
              <a:rPr lang="en-US" dirty="0" smtClean="0"/>
              <a:t>()</a:t>
            </a:r>
            <a:r>
              <a:rPr lang="en-US" i="1" dirty="0" smtClean="0"/>
              <a:t> w </a:t>
            </a:r>
            <a:r>
              <a:rPr lang="en-US" dirty="0" smtClean="0">
                <a:latin typeface="Cambria Math"/>
                <a:ea typeface="Cambria Math"/>
              </a:rPr>
              <a:t>∊</a:t>
            </a:r>
            <a:r>
              <a:rPr lang="en-US" dirty="0" smtClean="0"/>
              <a:t> </a:t>
            </a:r>
            <a:r>
              <a:rPr lang="en-US" i="1" dirty="0" smtClean="0"/>
              <a:t>P,  </a:t>
            </a:r>
            <a:r>
              <a:rPr lang="en-US" dirty="0" smtClean="0"/>
              <a:t>(</a:t>
            </a:r>
            <a:r>
              <a:rPr lang="en-US" i="1" dirty="0" smtClean="0"/>
              <a:t>w</a:t>
            </a:r>
            <a:r>
              <a:rPr lang="en-US" dirty="0" smtClean="0"/>
              <a:t>)</a:t>
            </a:r>
            <a:r>
              <a:rPr lang="en-US" i="1" dirty="0" smtClean="0"/>
              <a:t> </a:t>
            </a:r>
            <a:r>
              <a:rPr lang="en-US" dirty="0" smtClean="0">
                <a:latin typeface="Cambria Math"/>
                <a:ea typeface="Cambria Math"/>
              </a:rPr>
              <a:t>∊</a:t>
            </a:r>
            <a:r>
              <a:rPr lang="en-US" dirty="0" smtClean="0"/>
              <a:t> </a:t>
            </a:r>
            <a:r>
              <a:rPr lang="en-US" i="1" dirty="0" smtClean="0"/>
              <a:t>P </a:t>
            </a:r>
            <a:r>
              <a:rPr lang="en-US" dirty="0" smtClean="0"/>
              <a:t>and       </a:t>
            </a:r>
            <a:r>
              <a:rPr lang="en-US" i="1" dirty="0" smtClean="0"/>
              <a:t> w </a:t>
            </a:r>
            <a:r>
              <a:rPr lang="en-US" dirty="0" smtClean="0"/>
              <a:t>()</a:t>
            </a:r>
            <a:r>
              <a:rPr lang="en-US" i="1" dirty="0" smtClean="0"/>
              <a:t> </a:t>
            </a:r>
            <a:r>
              <a:rPr lang="en-US" dirty="0" smtClean="0"/>
              <a:t> </a:t>
            </a:r>
            <a:r>
              <a:rPr lang="en-US" dirty="0" smtClean="0">
                <a:latin typeface="Cambria Math"/>
                <a:ea typeface="Cambria Math"/>
              </a:rPr>
              <a:t>∊</a:t>
            </a:r>
            <a:r>
              <a:rPr lang="en-US" dirty="0" smtClean="0"/>
              <a:t> </a:t>
            </a:r>
            <a:r>
              <a:rPr lang="en-US" i="1" dirty="0" smtClean="0"/>
              <a:t>P</a:t>
            </a:r>
            <a:r>
              <a:rPr lang="en-US" dirty="0" smtClean="0"/>
              <a:t>.</a:t>
            </a:r>
            <a:endParaRPr lang="en-US" b="1" dirty="0" smtClean="0"/>
          </a:p>
          <a:p>
            <a:r>
              <a:rPr lang="en-US" dirty="0" smtClean="0"/>
              <a:t>Show that (() ()) is in </a:t>
            </a:r>
            <a:r>
              <a:rPr lang="en-US" i="1" dirty="0" smtClean="0"/>
              <a:t>P</a:t>
            </a:r>
            <a:r>
              <a:rPr lang="en-US" dirty="0" smtClean="0"/>
              <a:t>.</a:t>
            </a:r>
          </a:p>
          <a:p>
            <a:r>
              <a:rPr lang="en-US" dirty="0" smtClean="0"/>
              <a:t>Why is ))(() not in </a:t>
            </a:r>
            <a:r>
              <a:rPr lang="en-US" i="1" dirty="0" smtClean="0"/>
              <a:t>P</a:t>
            </a:r>
            <a:r>
              <a:rPr lang="en-US" dirty="0" smtClean="0"/>
              <a: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Base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live_outside</a:t>
            </a:r>
            <a:r>
              <a:rPr lang="en-US" dirty="0" smtClean="0"/>
              <a:t>  </a:t>
            </a:r>
          </a:p>
          <a:p>
            <a:r>
              <a:rPr lang="en-US" dirty="0" smtClean="0"/>
              <a:t>light_l1</a:t>
            </a:r>
          </a:p>
          <a:p>
            <a:r>
              <a:rPr lang="en-US" dirty="0" smtClean="0"/>
              <a:t>light_l2</a:t>
            </a:r>
          </a:p>
          <a:p>
            <a:r>
              <a:rPr lang="en-US" dirty="0" smtClean="0"/>
              <a:t>live_l1 </a:t>
            </a:r>
            <a:r>
              <a:rPr lang="en-US" dirty="0" smtClean="0">
                <a:latin typeface="Cambria Math"/>
                <a:ea typeface="Cambria Math"/>
                <a:sym typeface="Wingdings" pitchFamily="2" charset="2"/>
              </a:rPr>
              <a:t>→</a:t>
            </a:r>
            <a:r>
              <a:rPr lang="en-US" dirty="0" smtClean="0">
                <a:sym typeface="Wingdings" pitchFamily="2" charset="2"/>
              </a:rPr>
              <a:t> live_w0</a:t>
            </a:r>
          </a:p>
          <a:p>
            <a:r>
              <a:rPr lang="en-US" dirty="0" smtClean="0">
                <a:sym typeface="Wingdings" pitchFamily="2" charset="2"/>
              </a:rPr>
              <a:t>live_w0 </a:t>
            </a:r>
            <a:r>
              <a:rPr lang="en-US" dirty="0" smtClean="0">
                <a:latin typeface="Cambria Math"/>
                <a:ea typeface="Cambria Math"/>
                <a:sym typeface="Wingdings" pitchFamily="2" charset="2"/>
              </a:rPr>
              <a:t>→</a:t>
            </a:r>
            <a:r>
              <a:rPr lang="en-US" dirty="0" smtClean="0">
                <a:sym typeface="Wingdings" pitchFamily="2" charset="2"/>
              </a:rPr>
              <a:t> live_w1 </a:t>
            </a:r>
            <a:r>
              <a:rPr lang="en-US" b="1" dirty="0" smtClean="0">
                <a:sym typeface="Symbol"/>
              </a:rPr>
              <a:t></a:t>
            </a:r>
            <a:r>
              <a:rPr lang="en-US" dirty="0" smtClean="0">
                <a:sym typeface="Wingdings" pitchFamily="2" charset="2"/>
              </a:rPr>
              <a:t> up_s2 </a:t>
            </a:r>
            <a:r>
              <a:rPr lang="en-US" b="1" dirty="0" smtClean="0">
                <a:sym typeface="Symbol"/>
              </a:rPr>
              <a:t> </a:t>
            </a:r>
            <a:r>
              <a:rPr lang="en-US" dirty="0" smtClean="0">
                <a:sym typeface="Symbol"/>
              </a:rPr>
              <a:t>ok_s2</a:t>
            </a:r>
          </a:p>
          <a:p>
            <a:r>
              <a:rPr lang="en-US" dirty="0" smtClean="0">
                <a:sym typeface="Symbol"/>
              </a:rPr>
              <a:t>live_w0 </a:t>
            </a:r>
            <a:r>
              <a:rPr lang="en-US" dirty="0" smtClean="0">
                <a:latin typeface="Cambria Math"/>
                <a:ea typeface="Cambria Math"/>
                <a:sym typeface="Wingdings" pitchFamily="2" charset="2"/>
              </a:rPr>
              <a:t>→</a:t>
            </a:r>
            <a:r>
              <a:rPr lang="en-US" dirty="0" smtClean="0">
                <a:sym typeface="Wingdings" pitchFamily="2" charset="2"/>
              </a:rPr>
              <a:t> live_w2 </a:t>
            </a:r>
            <a:r>
              <a:rPr lang="en-US" b="1" dirty="0" smtClean="0">
                <a:sym typeface="Symbol"/>
              </a:rPr>
              <a:t></a:t>
            </a:r>
            <a:r>
              <a:rPr lang="en-US" dirty="0" smtClean="0">
                <a:sym typeface="Wingdings" pitchFamily="2" charset="2"/>
              </a:rPr>
              <a:t> down_s2 </a:t>
            </a:r>
            <a:r>
              <a:rPr lang="en-US" b="1" dirty="0" smtClean="0">
                <a:sym typeface="Symbol"/>
              </a:rPr>
              <a:t> </a:t>
            </a:r>
            <a:r>
              <a:rPr lang="en-US" dirty="0" smtClean="0">
                <a:sym typeface="Symbol"/>
              </a:rPr>
              <a:t>ok_s2</a:t>
            </a:r>
          </a:p>
          <a:p>
            <a:r>
              <a:rPr lang="en-US" dirty="0" smtClean="0">
                <a:sym typeface="Wingdings" pitchFamily="2" charset="2"/>
              </a:rPr>
              <a:t>live_w1 </a:t>
            </a:r>
            <a:r>
              <a:rPr lang="en-US" dirty="0" smtClean="0">
                <a:latin typeface="Cambria Math"/>
                <a:ea typeface="Cambria Math"/>
                <a:sym typeface="Wingdings" pitchFamily="2" charset="2"/>
              </a:rPr>
              <a:t>→</a:t>
            </a:r>
            <a:r>
              <a:rPr lang="en-US" dirty="0" smtClean="0">
                <a:sym typeface="Wingdings" pitchFamily="2" charset="2"/>
              </a:rPr>
              <a:t> live_w3 </a:t>
            </a:r>
            <a:r>
              <a:rPr lang="en-US" b="1" dirty="0" smtClean="0">
                <a:sym typeface="Symbol"/>
              </a:rPr>
              <a:t></a:t>
            </a:r>
            <a:r>
              <a:rPr lang="en-US" dirty="0" smtClean="0">
                <a:sym typeface="Wingdings" pitchFamily="2" charset="2"/>
              </a:rPr>
              <a:t> up_s1 </a:t>
            </a:r>
            <a:r>
              <a:rPr lang="en-US" b="1" dirty="0" smtClean="0">
                <a:sym typeface="Symbol"/>
              </a:rPr>
              <a:t> </a:t>
            </a:r>
            <a:r>
              <a:rPr lang="en-US" dirty="0" smtClean="0">
                <a:sym typeface="Symbol"/>
              </a:rPr>
              <a:t>ok_s1</a:t>
            </a:r>
          </a:p>
          <a:p>
            <a:r>
              <a:rPr lang="en-US" dirty="0" smtClean="0">
                <a:sym typeface="Symbol"/>
              </a:rPr>
              <a:t>live_w2 </a:t>
            </a:r>
            <a:r>
              <a:rPr lang="en-US" dirty="0" smtClean="0">
                <a:latin typeface="Cambria Math"/>
                <a:ea typeface="Cambria Math"/>
                <a:sym typeface="Wingdings" pitchFamily="2" charset="2"/>
              </a:rPr>
              <a:t>→ </a:t>
            </a:r>
            <a:r>
              <a:rPr lang="en-US" dirty="0" smtClean="0">
                <a:sym typeface="Wingdings" pitchFamily="2" charset="2"/>
              </a:rPr>
              <a:t>live_w3 </a:t>
            </a:r>
            <a:r>
              <a:rPr lang="en-US" b="1" dirty="0" smtClean="0">
                <a:sym typeface="Symbol"/>
              </a:rPr>
              <a:t></a:t>
            </a:r>
            <a:r>
              <a:rPr lang="en-US" dirty="0" smtClean="0">
                <a:sym typeface="Wingdings" pitchFamily="2" charset="2"/>
              </a:rPr>
              <a:t> down_s1 </a:t>
            </a:r>
            <a:r>
              <a:rPr lang="en-US" b="1" dirty="0" smtClean="0">
                <a:sym typeface="Symbol"/>
              </a:rPr>
              <a:t> </a:t>
            </a:r>
            <a:r>
              <a:rPr lang="en-US" dirty="0" smtClean="0">
                <a:sym typeface="Symbol"/>
              </a:rPr>
              <a:t>ok_s1</a:t>
            </a:r>
          </a:p>
          <a:p>
            <a:r>
              <a:rPr lang="en-US" dirty="0" smtClean="0"/>
              <a:t>live_l2 </a:t>
            </a:r>
            <a:r>
              <a:rPr lang="en-US" dirty="0" smtClean="0">
                <a:latin typeface="Cambria Math"/>
                <a:ea typeface="Cambria Math"/>
                <a:sym typeface="Wingdings" pitchFamily="2" charset="2"/>
              </a:rPr>
              <a:t>→</a:t>
            </a:r>
            <a:r>
              <a:rPr lang="en-US" dirty="0" smtClean="0">
                <a:sym typeface="Wingdings" pitchFamily="2" charset="2"/>
              </a:rPr>
              <a:t> live_w4</a:t>
            </a:r>
          </a:p>
          <a:p>
            <a:r>
              <a:rPr lang="en-US" dirty="0" smtClean="0">
                <a:sym typeface="Wingdings" pitchFamily="2" charset="2"/>
              </a:rPr>
              <a:t>live_w4 </a:t>
            </a:r>
            <a:r>
              <a:rPr lang="en-US" dirty="0" smtClean="0">
                <a:latin typeface="Cambria Math"/>
                <a:ea typeface="Cambria Math"/>
                <a:sym typeface="Wingdings" pitchFamily="2" charset="2"/>
              </a:rPr>
              <a:t>→</a:t>
            </a:r>
            <a:r>
              <a:rPr lang="en-US" dirty="0" smtClean="0">
                <a:sym typeface="Wingdings" pitchFamily="2" charset="2"/>
              </a:rPr>
              <a:t> live_w3 </a:t>
            </a:r>
            <a:r>
              <a:rPr lang="en-US" b="1" dirty="0" smtClean="0">
                <a:sym typeface="Symbol"/>
              </a:rPr>
              <a:t></a:t>
            </a:r>
            <a:r>
              <a:rPr lang="en-US" dirty="0" smtClean="0">
                <a:sym typeface="Wingdings" pitchFamily="2" charset="2"/>
              </a:rPr>
              <a:t> up_s3 </a:t>
            </a:r>
            <a:r>
              <a:rPr lang="en-US" b="1" dirty="0" smtClean="0">
                <a:sym typeface="Symbol"/>
              </a:rPr>
              <a:t> </a:t>
            </a:r>
            <a:r>
              <a:rPr lang="en-US" dirty="0" smtClean="0">
                <a:sym typeface="Symbol"/>
              </a:rPr>
              <a:t>ok_s3</a:t>
            </a:r>
          </a:p>
          <a:p>
            <a:r>
              <a:rPr lang="en-US" dirty="0" smtClean="0">
                <a:sym typeface="Wingdings" pitchFamily="2" charset="2"/>
              </a:rPr>
              <a:t>live_w3 </a:t>
            </a:r>
            <a:r>
              <a:rPr lang="en-US" dirty="0" smtClean="0">
                <a:latin typeface="Cambria Math"/>
                <a:ea typeface="Cambria Math"/>
                <a:sym typeface="Wingdings" pitchFamily="2" charset="2"/>
              </a:rPr>
              <a:t>→</a:t>
            </a:r>
            <a:r>
              <a:rPr lang="en-US" dirty="0" smtClean="0">
                <a:sym typeface="Wingdings" pitchFamily="2" charset="2"/>
              </a:rPr>
              <a:t> </a:t>
            </a:r>
            <a:r>
              <a:rPr lang="en-US" dirty="0" err="1" smtClean="0">
                <a:sym typeface="Wingdings" pitchFamily="2" charset="2"/>
              </a:rPr>
              <a:t>live_outside</a:t>
            </a:r>
            <a:r>
              <a:rPr lang="en-US" dirty="0" smtClean="0">
                <a:sym typeface="Wingdings" pitchFamily="2" charset="2"/>
              </a:rPr>
              <a:t> </a:t>
            </a:r>
            <a:r>
              <a:rPr lang="en-US" b="1" dirty="0" smtClean="0">
                <a:sym typeface="Symbol"/>
              </a:rPr>
              <a:t> </a:t>
            </a:r>
            <a:r>
              <a:rPr lang="en-US" dirty="0" smtClean="0">
                <a:sym typeface="Symbol"/>
              </a:rPr>
              <a:t>ok_cb1</a:t>
            </a:r>
          </a:p>
          <a:p>
            <a:r>
              <a:rPr lang="en-US" dirty="0" smtClean="0">
                <a:sym typeface="Wingdings" pitchFamily="2" charset="2"/>
              </a:rPr>
              <a:t>lit_l1 </a:t>
            </a:r>
            <a:r>
              <a:rPr lang="en-US" dirty="0" smtClean="0">
                <a:latin typeface="Cambria Math"/>
                <a:ea typeface="Cambria Math"/>
                <a:sym typeface="Wingdings" pitchFamily="2" charset="2"/>
              </a:rPr>
              <a:t>→</a:t>
            </a:r>
            <a:r>
              <a:rPr lang="en-US" dirty="0" smtClean="0">
                <a:sym typeface="Wingdings" pitchFamily="2" charset="2"/>
              </a:rPr>
              <a:t> light_l1 </a:t>
            </a:r>
            <a:r>
              <a:rPr lang="en-US" b="1" dirty="0" smtClean="0">
                <a:sym typeface="Symbol"/>
              </a:rPr>
              <a:t> </a:t>
            </a:r>
            <a:r>
              <a:rPr lang="en-US" dirty="0" smtClean="0">
                <a:sym typeface="Symbol"/>
              </a:rPr>
              <a:t>live_l1</a:t>
            </a:r>
            <a:r>
              <a:rPr lang="en-US" b="1" dirty="0" smtClean="0">
                <a:sym typeface="Symbol"/>
              </a:rPr>
              <a:t>  </a:t>
            </a:r>
            <a:r>
              <a:rPr lang="en-US" dirty="0" smtClean="0">
                <a:sym typeface="Symbol"/>
              </a:rPr>
              <a:t>ok_l1</a:t>
            </a:r>
          </a:p>
          <a:p>
            <a:r>
              <a:rPr lang="en-US" dirty="0" smtClean="0">
                <a:sym typeface="Wingdings" pitchFamily="2" charset="2"/>
              </a:rPr>
              <a:t>lit_l2 </a:t>
            </a:r>
            <a:r>
              <a:rPr lang="en-US" dirty="0" smtClean="0">
                <a:latin typeface="Cambria Math"/>
                <a:ea typeface="Cambria Math"/>
                <a:sym typeface="Wingdings" pitchFamily="2" charset="2"/>
              </a:rPr>
              <a:t>→</a:t>
            </a:r>
            <a:r>
              <a:rPr lang="en-US" dirty="0" smtClean="0">
                <a:sym typeface="Wingdings" pitchFamily="2" charset="2"/>
              </a:rPr>
              <a:t> light_l2 </a:t>
            </a:r>
            <a:r>
              <a:rPr lang="en-US" b="1" dirty="0" smtClean="0">
                <a:sym typeface="Symbol"/>
              </a:rPr>
              <a:t> </a:t>
            </a:r>
            <a:r>
              <a:rPr lang="en-US" dirty="0" smtClean="0">
                <a:sym typeface="Symbol"/>
              </a:rPr>
              <a:t>live_l2</a:t>
            </a:r>
            <a:r>
              <a:rPr lang="en-US" b="1" dirty="0" smtClean="0">
                <a:sym typeface="Symbol"/>
              </a:rPr>
              <a:t>  </a:t>
            </a:r>
            <a:r>
              <a:rPr lang="en-US" dirty="0" smtClean="0">
                <a:sym typeface="Symbol"/>
              </a:rPr>
              <a:t>ok_l2</a:t>
            </a:r>
          </a:p>
          <a:p>
            <a:endParaRPr lang="en-US" dirty="0" smtClean="0">
              <a:sym typeface="Symbol"/>
            </a:endParaRPr>
          </a:p>
          <a:p>
            <a:endParaRPr lang="en-US" dirty="0" smtClean="0">
              <a:sym typeface="Symbol"/>
            </a:endParaRPr>
          </a:p>
          <a:p>
            <a:endParaRPr lang="en-US" dirty="0" smtClean="0">
              <a:sym typeface="Symbol"/>
            </a:endParaRPr>
          </a:p>
          <a:p>
            <a:endParaRPr lang="en-US" dirty="0" smtClean="0">
              <a:sym typeface="Symbol"/>
            </a:endParaRPr>
          </a:p>
          <a:p>
            <a:endParaRPr lang="en-US" dirty="0" smtClean="0">
              <a:sym typeface="Wingdings" pitchFamily="2" charset="2"/>
            </a:endParaRPr>
          </a:p>
          <a:p>
            <a:endParaRPr lang="en-US" dirty="0" smtClean="0"/>
          </a:p>
          <a:p>
            <a:endParaRPr lang="en-US" dirty="0"/>
          </a:p>
        </p:txBody>
      </p:sp>
      <p:sp>
        <p:nvSpPr>
          <p:cNvPr id="4" name="TextBox 3"/>
          <p:cNvSpPr txBox="1"/>
          <p:nvPr/>
        </p:nvSpPr>
        <p:spPr>
          <a:xfrm>
            <a:off x="3657600" y="1981200"/>
            <a:ext cx="3048000" cy="369332"/>
          </a:xfrm>
          <a:prstGeom prst="rect">
            <a:avLst/>
          </a:prstGeom>
          <a:noFill/>
        </p:spPr>
        <p:txBody>
          <a:bodyPr wrap="square" rtlCol="0">
            <a:spAutoFit/>
          </a:bodyPr>
          <a:lstStyle/>
          <a:p>
            <a:r>
              <a:rPr lang="en-US" dirty="0" smtClean="0"/>
              <a:t>We have outside power.</a:t>
            </a:r>
            <a:endParaRPr lang="en-US" dirty="0"/>
          </a:p>
        </p:txBody>
      </p:sp>
      <p:sp>
        <p:nvSpPr>
          <p:cNvPr id="5" name="TextBox 4"/>
          <p:cNvSpPr txBox="1"/>
          <p:nvPr/>
        </p:nvSpPr>
        <p:spPr>
          <a:xfrm>
            <a:off x="3810000" y="2362200"/>
            <a:ext cx="2582374" cy="369332"/>
          </a:xfrm>
          <a:prstGeom prst="rect">
            <a:avLst/>
          </a:prstGeom>
          <a:noFill/>
        </p:spPr>
        <p:txBody>
          <a:bodyPr wrap="none" rtlCol="0">
            <a:spAutoFit/>
          </a:bodyPr>
          <a:lstStyle/>
          <a:p>
            <a:r>
              <a:rPr lang="en-US" dirty="0" smtClean="0"/>
              <a:t>Both l</a:t>
            </a:r>
            <a:r>
              <a:rPr lang="en-US" dirty="0" smtClean="0">
                <a:latin typeface="Cambria Math" pitchFamily="18" charset="0"/>
                <a:ea typeface="Cambria Math" pitchFamily="18" charset="0"/>
              </a:rPr>
              <a:t>1 and l2 are lights.</a:t>
            </a:r>
            <a:endParaRPr lang="en-US" dirty="0">
              <a:latin typeface="Cambria Math" pitchFamily="18" charset="0"/>
              <a:ea typeface="Cambria Math" pitchFamily="18" charset="0"/>
            </a:endParaRPr>
          </a:p>
        </p:txBody>
      </p:sp>
      <p:sp>
        <p:nvSpPr>
          <p:cNvPr id="7" name="TextBox 6"/>
          <p:cNvSpPr txBox="1"/>
          <p:nvPr/>
        </p:nvSpPr>
        <p:spPr>
          <a:xfrm rot="10800000" flipH="1" flipV="1">
            <a:off x="5867400" y="3304407"/>
            <a:ext cx="3048000" cy="923330"/>
          </a:xfrm>
          <a:prstGeom prst="rect">
            <a:avLst/>
          </a:prstGeom>
          <a:noFill/>
        </p:spPr>
        <p:txBody>
          <a:bodyPr wrap="square" rtlCol="0">
            <a:spAutoFit/>
          </a:bodyPr>
          <a:lstStyle/>
          <a:p>
            <a:r>
              <a:rPr lang="en-US" dirty="0" smtClean="0"/>
              <a:t>If s2 is ok and s2 is in a down position and w2 has current, then w0 has current.</a:t>
            </a:r>
            <a:endParaRPr lang="en-US" dirty="0"/>
          </a:p>
        </p:txBody>
      </p:sp>
      <p:cxnSp>
        <p:nvCxnSpPr>
          <p:cNvPr id="9" name="Straight Arrow Connector 8"/>
          <p:cNvCxnSpPr/>
          <p:nvPr/>
        </p:nvCxnSpPr>
        <p:spPr>
          <a:xfrm rot="10800000">
            <a:off x="5486400" y="3810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9CA217EF-0505-4C33-BB20-8A8DF2039023}" type="slidenum">
              <a:rPr lang="en-US" smtClean="0"/>
              <a:pPr/>
              <a:t>42</a:t>
            </a:fld>
            <a:endParaRPr lang="en-US"/>
          </a:p>
        </p:txBody>
      </p:sp>
    </p:spTree>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Well-Formed Formulae in Propositional Logic</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The set of </a:t>
            </a:r>
            <a:r>
              <a:rPr lang="en-US" i="1" dirty="0" smtClean="0"/>
              <a:t>well-formed formulae </a:t>
            </a:r>
            <a:r>
              <a:rPr lang="en-US" dirty="0" smtClean="0"/>
              <a:t>in propositional logic involving </a:t>
            </a:r>
            <a:r>
              <a:rPr lang="en-US" b="1" dirty="0" smtClean="0"/>
              <a:t>T</a:t>
            </a:r>
            <a:r>
              <a:rPr lang="en-US" dirty="0" smtClean="0"/>
              <a:t>, </a:t>
            </a:r>
            <a:r>
              <a:rPr lang="en-US" b="1" dirty="0" smtClean="0"/>
              <a:t>F</a:t>
            </a:r>
            <a:r>
              <a:rPr lang="en-US" dirty="0" smtClean="0"/>
              <a:t>, propositional variables, and operators from the set {</a:t>
            </a:r>
            <a:r>
              <a:rPr lang="en-US" dirty="0" smtClean="0">
                <a:latin typeface="Cambria Math"/>
                <a:ea typeface="Cambria Math"/>
              </a:rPr>
              <a:t>¬,∧,∨,→,↔</a:t>
            </a:r>
            <a:r>
              <a:rPr lang="en-US" dirty="0" smtClean="0"/>
              <a:t>}.</a:t>
            </a:r>
          </a:p>
          <a:p>
            <a:pPr lvl="1">
              <a:buNone/>
            </a:pPr>
            <a:r>
              <a:rPr lang="en-US" dirty="0" smtClean="0">
                <a:ea typeface="Cambria Math" pitchFamily="18" charset="0"/>
              </a:rPr>
              <a:t>BASIS STEP</a:t>
            </a:r>
            <a:r>
              <a:rPr lang="en-US" dirty="0" smtClean="0">
                <a:latin typeface="Cambria Math" pitchFamily="18" charset="0"/>
                <a:ea typeface="Cambria Math" pitchFamily="18" charset="0"/>
              </a:rPr>
              <a:t>:</a:t>
            </a:r>
            <a:r>
              <a:rPr lang="en-US" dirty="0" smtClean="0"/>
              <a:t>  </a:t>
            </a:r>
            <a:r>
              <a:rPr lang="en-US" b="1" dirty="0" smtClean="0"/>
              <a:t>T</a:t>
            </a:r>
            <a:r>
              <a:rPr lang="en-US" dirty="0" smtClean="0"/>
              <a:t>,</a:t>
            </a:r>
            <a:r>
              <a:rPr lang="en-US" b="1" dirty="0" smtClean="0"/>
              <a:t>F</a:t>
            </a:r>
            <a:r>
              <a:rPr lang="en-US" dirty="0" smtClean="0"/>
              <a:t>, and </a:t>
            </a:r>
            <a:r>
              <a:rPr lang="en-US" i="1" dirty="0" smtClean="0"/>
              <a:t>s</a:t>
            </a:r>
            <a:r>
              <a:rPr lang="en-US" dirty="0" smtClean="0"/>
              <a:t>, where </a:t>
            </a:r>
            <a:r>
              <a:rPr lang="en-US" i="1" dirty="0" smtClean="0"/>
              <a:t>s</a:t>
            </a:r>
            <a:r>
              <a:rPr lang="en-US" dirty="0" smtClean="0"/>
              <a:t> is a propositional variable, are well-formed formulae.</a:t>
            </a:r>
            <a:endParaRPr lang="en-US" i="1" dirty="0" smtClean="0"/>
          </a:p>
          <a:p>
            <a:pPr lvl="1">
              <a:buNone/>
            </a:pPr>
            <a:r>
              <a:rPr lang="en-US" dirty="0" smtClean="0"/>
              <a:t>RECURSIVE STEP: If </a:t>
            </a:r>
            <a:r>
              <a:rPr lang="en-US" i="1" dirty="0" smtClean="0"/>
              <a:t>E</a:t>
            </a:r>
            <a:r>
              <a:rPr lang="en-US" dirty="0" smtClean="0"/>
              <a:t> and </a:t>
            </a:r>
            <a:r>
              <a:rPr lang="en-US" i="1" dirty="0" smtClean="0"/>
              <a:t>F</a:t>
            </a:r>
            <a:r>
              <a:rPr lang="en-US" dirty="0" smtClean="0"/>
              <a:t> are well formed formulae, then </a:t>
            </a:r>
            <a:r>
              <a:rPr lang="en-US" b="1" dirty="0" smtClean="0"/>
              <a:t>  </a:t>
            </a:r>
            <a:r>
              <a:rPr lang="en-US" dirty="0" smtClean="0"/>
              <a:t>(</a:t>
            </a:r>
            <a:r>
              <a:rPr lang="en-US" dirty="0" smtClean="0">
                <a:latin typeface="Cambria Math"/>
                <a:ea typeface="Cambria Math"/>
              </a:rPr>
              <a:t>¬</a:t>
            </a:r>
            <a:r>
              <a:rPr lang="en-US" i="1" dirty="0" smtClean="0"/>
              <a:t> E</a:t>
            </a:r>
            <a:r>
              <a:rPr lang="en-US" dirty="0" smtClean="0"/>
              <a:t>)</a:t>
            </a:r>
            <a:r>
              <a:rPr lang="en-US" i="1" dirty="0" smtClean="0"/>
              <a:t>,  </a:t>
            </a:r>
            <a:r>
              <a:rPr lang="en-US" dirty="0" smtClean="0"/>
              <a:t>(</a:t>
            </a:r>
            <a:r>
              <a:rPr lang="en-US" i="1" dirty="0" smtClean="0"/>
              <a:t>E</a:t>
            </a:r>
            <a:r>
              <a:rPr lang="en-US" dirty="0" smtClean="0">
                <a:latin typeface="Cambria Math"/>
                <a:ea typeface="Cambria Math"/>
              </a:rPr>
              <a:t> ∧ </a:t>
            </a:r>
            <a:r>
              <a:rPr lang="en-US" i="1" dirty="0" smtClean="0"/>
              <a:t>F</a:t>
            </a:r>
            <a:r>
              <a:rPr lang="en-US" dirty="0" smtClean="0"/>
              <a:t>),</a:t>
            </a:r>
            <a:r>
              <a:rPr lang="en-US" i="1" dirty="0" smtClean="0"/>
              <a:t> </a:t>
            </a:r>
            <a:r>
              <a:rPr lang="en-US" dirty="0" smtClean="0"/>
              <a:t>(</a:t>
            </a:r>
            <a:r>
              <a:rPr lang="en-US" i="1" dirty="0" smtClean="0"/>
              <a:t>E</a:t>
            </a:r>
            <a:r>
              <a:rPr lang="en-US" dirty="0" smtClean="0">
                <a:latin typeface="Cambria Math"/>
                <a:ea typeface="Cambria Math"/>
              </a:rPr>
              <a:t> ∨ </a:t>
            </a:r>
            <a:r>
              <a:rPr lang="en-US" i="1" dirty="0" smtClean="0"/>
              <a:t>F</a:t>
            </a:r>
            <a:r>
              <a:rPr lang="en-US" dirty="0" smtClean="0"/>
              <a:t>), (</a:t>
            </a:r>
            <a:r>
              <a:rPr lang="en-US" i="1" dirty="0" smtClean="0"/>
              <a:t>E</a:t>
            </a:r>
            <a:r>
              <a:rPr lang="en-US" dirty="0" smtClean="0">
                <a:latin typeface="Cambria Math"/>
                <a:ea typeface="Cambria Math"/>
              </a:rPr>
              <a:t> → </a:t>
            </a:r>
            <a:r>
              <a:rPr lang="en-US" i="1" dirty="0" smtClean="0"/>
              <a:t>F</a:t>
            </a:r>
            <a:r>
              <a:rPr lang="en-US" dirty="0" smtClean="0"/>
              <a:t>), (</a:t>
            </a:r>
            <a:r>
              <a:rPr lang="en-US" i="1" dirty="0" smtClean="0"/>
              <a:t>E</a:t>
            </a:r>
            <a:r>
              <a:rPr lang="en-US" dirty="0" smtClean="0">
                <a:latin typeface="Cambria Math"/>
                <a:ea typeface="Cambria Math"/>
              </a:rPr>
              <a:t> ↔ </a:t>
            </a:r>
            <a:r>
              <a:rPr lang="en-US" i="1" dirty="0" smtClean="0"/>
              <a:t>F</a:t>
            </a:r>
            <a:r>
              <a:rPr lang="en-US" dirty="0" smtClean="0"/>
              <a:t>), are well-formed formulae.</a:t>
            </a:r>
          </a:p>
          <a:p>
            <a:pPr>
              <a:buNone/>
            </a:pPr>
            <a:r>
              <a:rPr lang="en-US" b="1" dirty="0" smtClean="0"/>
              <a:t>   Examples</a:t>
            </a:r>
            <a:r>
              <a:rPr lang="en-US" dirty="0" smtClean="0"/>
              <a:t>: ((</a:t>
            </a:r>
            <a:r>
              <a:rPr lang="en-US" i="1" dirty="0" smtClean="0"/>
              <a:t>p</a:t>
            </a:r>
            <a:r>
              <a:rPr lang="en-US" dirty="0" smtClean="0"/>
              <a:t> </a:t>
            </a:r>
            <a:r>
              <a:rPr lang="en-US" dirty="0" smtClean="0">
                <a:latin typeface="Cambria Math"/>
                <a:ea typeface="Cambria Math"/>
              </a:rPr>
              <a:t>∨</a:t>
            </a:r>
            <a:r>
              <a:rPr lang="en-US" i="1" dirty="0" smtClean="0">
                <a:ea typeface="Cambria Math"/>
              </a:rPr>
              <a:t>q</a:t>
            </a:r>
            <a:r>
              <a:rPr lang="en-US" dirty="0" smtClean="0">
                <a:latin typeface="Cambria Math"/>
                <a:ea typeface="Cambria Math"/>
              </a:rPr>
              <a:t>) → (</a:t>
            </a:r>
            <a:r>
              <a:rPr lang="en-US" i="1" dirty="0" smtClean="0">
                <a:ea typeface="Cambria Math"/>
              </a:rPr>
              <a:t>q</a:t>
            </a:r>
            <a:r>
              <a:rPr lang="en-US" dirty="0" smtClean="0">
                <a:latin typeface="Cambria Math"/>
                <a:ea typeface="Cambria Math"/>
              </a:rPr>
              <a:t> ∧ </a:t>
            </a:r>
            <a:r>
              <a:rPr lang="en-US" b="1" dirty="0" smtClean="0">
                <a:latin typeface="Cambria Math"/>
                <a:ea typeface="Cambria Math"/>
              </a:rPr>
              <a:t>F</a:t>
            </a:r>
            <a:r>
              <a:rPr lang="en-US" dirty="0" smtClean="0">
                <a:ea typeface="Cambria Math"/>
              </a:rPr>
              <a:t>))</a:t>
            </a:r>
            <a:r>
              <a:rPr lang="en-US" dirty="0" smtClean="0">
                <a:latin typeface="Cambria Math"/>
                <a:ea typeface="Cambria Math"/>
              </a:rPr>
              <a:t> </a:t>
            </a:r>
            <a:r>
              <a:rPr lang="en-US" dirty="0" smtClean="0">
                <a:ea typeface="Cambria Math"/>
              </a:rPr>
              <a:t>is a well-formed formula.</a:t>
            </a:r>
          </a:p>
          <a:p>
            <a:pPr>
              <a:buNone/>
            </a:pPr>
            <a:r>
              <a:rPr lang="en-US" dirty="0" smtClean="0">
                <a:ea typeface="Cambria Math"/>
              </a:rPr>
              <a:t>                             </a:t>
            </a:r>
            <a:r>
              <a:rPr lang="en-US" i="1" dirty="0" err="1" smtClean="0">
                <a:ea typeface="Cambria Math"/>
              </a:rPr>
              <a:t>pq</a:t>
            </a:r>
            <a:r>
              <a:rPr lang="en-US" i="1" dirty="0" smtClean="0">
                <a:ea typeface="Cambria Math"/>
              </a:rPr>
              <a:t> </a:t>
            </a:r>
            <a:r>
              <a:rPr lang="en-US" dirty="0" smtClean="0">
                <a:latin typeface="Cambria Math"/>
                <a:ea typeface="Cambria Math"/>
              </a:rPr>
              <a:t>∧  </a:t>
            </a:r>
            <a:r>
              <a:rPr lang="en-US" dirty="0" smtClean="0">
                <a:ea typeface="Cambria Math"/>
              </a:rPr>
              <a:t>is not a  well formed formula.</a:t>
            </a:r>
            <a:endParaRPr lang="en-US"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Rooted Trees</a:t>
            </a:r>
            <a:endParaRPr lang="en-US" sz="4000" dirty="0"/>
          </a:p>
        </p:txBody>
      </p:sp>
      <p:sp>
        <p:nvSpPr>
          <p:cNvPr id="3" name="Content Placeholder 2"/>
          <p:cNvSpPr>
            <a:spLocks noGrp="1"/>
          </p:cNvSpPr>
          <p:nvPr>
            <p:ph idx="1"/>
          </p:nvPr>
        </p:nvSpPr>
        <p:spPr/>
        <p:txBody>
          <a:bodyPr>
            <a:normAutofit fontScale="92500"/>
          </a:bodyPr>
          <a:lstStyle/>
          <a:p>
            <a:pPr>
              <a:buNone/>
            </a:pPr>
            <a:r>
              <a:rPr lang="en-US" b="1" dirty="0" smtClean="0"/>
              <a:t>   Definition</a:t>
            </a:r>
            <a:r>
              <a:rPr lang="en-US" dirty="0" smtClean="0"/>
              <a:t>: The set of </a:t>
            </a:r>
            <a:r>
              <a:rPr lang="en-US" i="1" dirty="0" smtClean="0"/>
              <a:t>rooted trees, </a:t>
            </a:r>
            <a:r>
              <a:rPr lang="en-US" dirty="0" smtClean="0"/>
              <a:t>where a rooted tree consists of a set of vertices containing a distinguished vertex called the </a:t>
            </a:r>
            <a:r>
              <a:rPr lang="en-US" i="1" dirty="0" smtClean="0"/>
              <a:t>root</a:t>
            </a:r>
            <a:r>
              <a:rPr lang="en-US" dirty="0" smtClean="0"/>
              <a:t>, and edges connecting these vertices, can be defined recursively by these steps:</a:t>
            </a:r>
          </a:p>
          <a:p>
            <a:pPr lvl="1">
              <a:buNone/>
            </a:pPr>
            <a:r>
              <a:rPr lang="en-US" dirty="0" smtClean="0">
                <a:ea typeface="Cambria Math" pitchFamily="18" charset="0"/>
              </a:rPr>
              <a:t>BASIS STEP</a:t>
            </a:r>
            <a:r>
              <a:rPr lang="en-US" dirty="0" smtClean="0">
                <a:latin typeface="Cambria Math" pitchFamily="18" charset="0"/>
                <a:ea typeface="Cambria Math" pitchFamily="18" charset="0"/>
              </a:rPr>
              <a:t>:</a:t>
            </a:r>
            <a:r>
              <a:rPr lang="en-US" dirty="0" smtClean="0"/>
              <a:t>  A single vertex </a:t>
            </a:r>
            <a:r>
              <a:rPr lang="en-US" i="1" dirty="0" smtClean="0"/>
              <a:t>r</a:t>
            </a:r>
            <a:r>
              <a:rPr lang="en-US" dirty="0" smtClean="0"/>
              <a:t> is a rooted tree.</a:t>
            </a:r>
            <a:endParaRPr lang="en-US" i="1" dirty="0" smtClean="0"/>
          </a:p>
          <a:p>
            <a:pPr lvl="1">
              <a:buNone/>
            </a:pPr>
            <a:r>
              <a:rPr lang="en-US" dirty="0" smtClean="0"/>
              <a:t>RECURSIVE STEP: Suppose that </a:t>
            </a:r>
            <a:r>
              <a:rPr lang="en-US" i="1" dirty="0" smtClean="0"/>
              <a:t>T</a:t>
            </a:r>
            <a:r>
              <a:rPr lang="en-US" baseline="-25000" dirty="0" smtClean="0">
                <a:latin typeface="Cambria Math" pitchFamily="18" charset="0"/>
                <a:ea typeface="Cambria Math" pitchFamily="18" charset="0"/>
              </a:rPr>
              <a:t>1</a:t>
            </a:r>
            <a:r>
              <a:rPr lang="en-US" dirty="0" smtClean="0"/>
              <a:t>, </a:t>
            </a:r>
            <a:r>
              <a:rPr lang="en-US" i="1" dirty="0" smtClean="0"/>
              <a:t>T</a:t>
            </a:r>
            <a:r>
              <a:rPr lang="en-US" baseline="-25000" dirty="0" smtClean="0">
                <a:latin typeface="Cambria Math" pitchFamily="18" charset="0"/>
                <a:ea typeface="Cambria Math" pitchFamily="18" charset="0"/>
              </a:rPr>
              <a:t>2</a:t>
            </a:r>
            <a:r>
              <a:rPr lang="en-US" dirty="0" smtClean="0"/>
              <a:t>, …,</a:t>
            </a:r>
            <a:r>
              <a:rPr lang="en-US" i="1" dirty="0" err="1" smtClean="0"/>
              <a:t>T</a:t>
            </a:r>
            <a:r>
              <a:rPr lang="en-US" i="1" baseline="-25000" dirty="0" err="1" smtClean="0">
                <a:ea typeface="Cambria Math" pitchFamily="18" charset="0"/>
              </a:rPr>
              <a:t>n</a:t>
            </a:r>
            <a:r>
              <a:rPr lang="en-US" dirty="0" smtClean="0"/>
              <a:t> are disjoint rooted trees with roots </a:t>
            </a:r>
            <a:r>
              <a:rPr lang="en-US" i="1" dirty="0" smtClean="0"/>
              <a:t>r</a:t>
            </a:r>
            <a:r>
              <a:rPr lang="en-US" baseline="-25000" dirty="0" smtClean="0">
                <a:latin typeface="Cambria Math" pitchFamily="18" charset="0"/>
                <a:ea typeface="Cambria Math" pitchFamily="18" charset="0"/>
              </a:rPr>
              <a:t>1</a:t>
            </a:r>
            <a:r>
              <a:rPr lang="en-US" dirty="0" smtClean="0"/>
              <a:t>, </a:t>
            </a:r>
            <a:r>
              <a:rPr lang="en-US" i="1" dirty="0" smtClean="0"/>
              <a:t>r</a:t>
            </a:r>
            <a:r>
              <a:rPr lang="en-US" baseline="-25000" dirty="0" smtClean="0">
                <a:latin typeface="Cambria Math" pitchFamily="18" charset="0"/>
                <a:ea typeface="Cambria Math" pitchFamily="18" charset="0"/>
              </a:rPr>
              <a:t>2</a:t>
            </a:r>
            <a:r>
              <a:rPr lang="en-US" dirty="0" smtClean="0"/>
              <a:t>,…,</a:t>
            </a:r>
            <a:r>
              <a:rPr lang="en-US" i="1" dirty="0" err="1" smtClean="0"/>
              <a:t>r</a:t>
            </a:r>
            <a:r>
              <a:rPr lang="en-US" i="1" baseline="-25000" dirty="0" err="1" smtClean="0"/>
              <a:t>n</a:t>
            </a:r>
            <a:r>
              <a:rPr lang="en-US" dirty="0" smtClean="0"/>
              <a:t>, respectively. Then the graph formed by starting with a root </a:t>
            </a:r>
            <a:r>
              <a:rPr lang="en-US" i="1" dirty="0" smtClean="0"/>
              <a:t>r</a:t>
            </a:r>
            <a:r>
              <a:rPr lang="en-US" dirty="0" smtClean="0"/>
              <a:t>, which is not in any of the rooted trees</a:t>
            </a:r>
            <a:r>
              <a:rPr lang="en-US" i="1" dirty="0" smtClean="0"/>
              <a:t> T</a:t>
            </a:r>
            <a:r>
              <a:rPr lang="en-US" baseline="-25000" dirty="0" smtClean="0">
                <a:latin typeface="Cambria Math" pitchFamily="18" charset="0"/>
                <a:ea typeface="Cambria Math" pitchFamily="18" charset="0"/>
              </a:rPr>
              <a:t>1</a:t>
            </a:r>
            <a:r>
              <a:rPr lang="en-US" dirty="0" smtClean="0"/>
              <a:t>, </a:t>
            </a:r>
            <a:r>
              <a:rPr lang="en-US" i="1" dirty="0" smtClean="0"/>
              <a:t>T</a:t>
            </a:r>
            <a:r>
              <a:rPr lang="en-US" baseline="-25000" dirty="0" smtClean="0">
                <a:latin typeface="Cambria Math" pitchFamily="18" charset="0"/>
                <a:ea typeface="Cambria Math" pitchFamily="18" charset="0"/>
              </a:rPr>
              <a:t>2</a:t>
            </a:r>
            <a:r>
              <a:rPr lang="en-US" dirty="0" smtClean="0"/>
              <a:t>, …,</a:t>
            </a:r>
            <a:r>
              <a:rPr lang="en-US" i="1" dirty="0" err="1" smtClean="0"/>
              <a:t>T</a:t>
            </a:r>
            <a:r>
              <a:rPr lang="en-US" i="1" baseline="-25000" dirty="0" err="1" smtClean="0">
                <a:ea typeface="Cambria Math" pitchFamily="18" charset="0"/>
              </a:rPr>
              <a:t>n</a:t>
            </a:r>
            <a:r>
              <a:rPr lang="en-US" dirty="0" smtClean="0"/>
              <a:t>, and adding an edge from </a:t>
            </a:r>
            <a:r>
              <a:rPr lang="en-US" i="1" dirty="0" smtClean="0"/>
              <a:t>r</a:t>
            </a:r>
            <a:r>
              <a:rPr lang="en-US" dirty="0" smtClean="0"/>
              <a:t> to each of the vertices </a:t>
            </a:r>
            <a:r>
              <a:rPr lang="en-US" i="1" dirty="0" smtClean="0"/>
              <a:t>r</a:t>
            </a:r>
            <a:r>
              <a:rPr lang="en-US" baseline="-25000" dirty="0" smtClean="0">
                <a:latin typeface="Cambria Math" pitchFamily="18" charset="0"/>
                <a:ea typeface="Cambria Math" pitchFamily="18" charset="0"/>
              </a:rPr>
              <a:t>1</a:t>
            </a:r>
            <a:r>
              <a:rPr lang="en-US" dirty="0" smtClean="0"/>
              <a:t>, </a:t>
            </a:r>
            <a:r>
              <a:rPr lang="en-US" i="1" dirty="0" smtClean="0"/>
              <a:t>r</a:t>
            </a:r>
            <a:r>
              <a:rPr lang="en-US" baseline="-25000" dirty="0" smtClean="0">
                <a:latin typeface="Cambria Math" pitchFamily="18" charset="0"/>
                <a:ea typeface="Cambria Math" pitchFamily="18" charset="0"/>
              </a:rPr>
              <a:t>2</a:t>
            </a:r>
            <a:r>
              <a:rPr lang="en-US" dirty="0" smtClean="0"/>
              <a:t>,…,</a:t>
            </a:r>
            <a:r>
              <a:rPr lang="en-US" i="1" dirty="0" err="1" smtClean="0"/>
              <a:t>r</a:t>
            </a:r>
            <a:r>
              <a:rPr lang="en-US" i="1" baseline="-25000" dirty="0" err="1" smtClean="0"/>
              <a:t>n</a:t>
            </a:r>
            <a:r>
              <a:rPr lang="en-US" dirty="0" smtClean="0"/>
              <a:t>, is also a rooted tree.</a:t>
            </a:r>
          </a:p>
          <a:p>
            <a:pPr>
              <a:buNone/>
            </a:pPr>
            <a:r>
              <a:rPr lang="en-US" b="1" dirty="0" smtClean="0"/>
              <a:t>   </a:t>
            </a:r>
            <a:endParaRPr lang="en-US" dirty="0"/>
          </a:p>
        </p:txBody>
      </p:sp>
    </p:spTree>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Up Rooted Trees</a:t>
            </a:r>
            <a:endParaRPr lang="en-US" dirty="0"/>
          </a:p>
        </p:txBody>
      </p:sp>
      <p:pic>
        <p:nvPicPr>
          <p:cNvPr id="4" name="Content Placeholder 3" descr="0416.jpg"/>
          <p:cNvPicPr>
            <a:picLocks noGrp="1" noChangeAspect="1"/>
          </p:cNvPicPr>
          <p:nvPr>
            <p:ph idx="1"/>
          </p:nvPr>
        </p:nvPicPr>
        <p:blipFill>
          <a:blip r:embed="rId2" cstate="print"/>
          <a:stretch>
            <a:fillRect/>
          </a:stretch>
        </p:blipFill>
        <p:spPr>
          <a:xfrm>
            <a:off x="762000" y="2438400"/>
            <a:ext cx="7524090" cy="2590800"/>
          </a:xfrm>
        </p:spPr>
      </p:pic>
      <p:sp>
        <p:nvSpPr>
          <p:cNvPr id="5" name="TextBox 4"/>
          <p:cNvSpPr txBox="1"/>
          <p:nvPr/>
        </p:nvSpPr>
        <p:spPr>
          <a:xfrm>
            <a:off x="1371600" y="5334000"/>
            <a:ext cx="6858000" cy="646331"/>
          </a:xfrm>
          <a:prstGeom prst="rect">
            <a:avLst/>
          </a:prstGeom>
          <a:noFill/>
        </p:spPr>
        <p:txBody>
          <a:bodyPr wrap="square" rtlCol="0">
            <a:spAutoFit/>
          </a:bodyPr>
          <a:lstStyle/>
          <a:p>
            <a:pPr>
              <a:buClr>
                <a:schemeClr val="accent1"/>
              </a:buClr>
              <a:buFont typeface="Arial" pitchFamily="34" charset="0"/>
              <a:buChar char="•"/>
            </a:pPr>
            <a:r>
              <a:rPr lang="en-US" dirty="0" smtClean="0"/>
              <a:t> Trees are studied extensively in Chapter </a:t>
            </a:r>
            <a:r>
              <a:rPr lang="en-US" dirty="0" smtClean="0">
                <a:latin typeface="Cambria Math" pitchFamily="18" charset="0"/>
                <a:ea typeface="Cambria Math" pitchFamily="18" charset="0"/>
              </a:rPr>
              <a:t>11</a:t>
            </a:r>
            <a:r>
              <a:rPr lang="en-US" dirty="0" smtClean="0"/>
              <a:t>.</a:t>
            </a:r>
          </a:p>
          <a:p>
            <a:pPr>
              <a:buClr>
                <a:schemeClr val="accent1"/>
              </a:buClr>
              <a:buFont typeface="Arial" pitchFamily="34" charset="0"/>
              <a:buChar char="•"/>
            </a:pPr>
            <a:r>
              <a:rPr lang="en-US" dirty="0" smtClean="0"/>
              <a:t> Next we look at a special type of tree, the full binary tree. </a:t>
            </a:r>
            <a:endParaRPr lang="en-US" dirty="0"/>
          </a:p>
        </p:txBody>
      </p:sp>
    </p:spTree>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Binary Trees</a:t>
            </a:r>
            <a:endParaRPr lang="en-US" dirty="0"/>
          </a:p>
        </p:txBody>
      </p:sp>
      <p:sp>
        <p:nvSpPr>
          <p:cNvPr id="3" name="Content Placeholder 2"/>
          <p:cNvSpPr>
            <a:spLocks noGrp="1"/>
          </p:cNvSpPr>
          <p:nvPr>
            <p:ph idx="1"/>
          </p:nvPr>
        </p:nvSpPr>
        <p:spPr/>
        <p:txBody>
          <a:bodyPr/>
          <a:lstStyle/>
          <a:p>
            <a:pPr>
              <a:buNone/>
            </a:pPr>
            <a:r>
              <a:rPr lang="en-US" b="1" dirty="0" smtClean="0"/>
              <a:t>   Definition: </a:t>
            </a:r>
            <a:r>
              <a:rPr lang="en-US" dirty="0" smtClean="0"/>
              <a:t>The set of </a:t>
            </a:r>
            <a:r>
              <a:rPr lang="en-US" i="1" dirty="0" smtClean="0"/>
              <a:t>full binary trees </a:t>
            </a:r>
            <a:r>
              <a:rPr lang="en-US" dirty="0" smtClean="0"/>
              <a:t>can be defined recursively by these steps.</a:t>
            </a:r>
          </a:p>
          <a:p>
            <a:pPr lvl="1">
              <a:buNone/>
            </a:pPr>
            <a:r>
              <a:rPr lang="en-US" dirty="0" smtClean="0"/>
              <a:t>BASIS STEP: There is a full binary tree consisting of only a single vertex </a:t>
            </a:r>
            <a:r>
              <a:rPr lang="en-US" i="1" dirty="0" smtClean="0"/>
              <a:t>r</a:t>
            </a:r>
            <a:r>
              <a:rPr lang="en-US" dirty="0" smtClean="0"/>
              <a:t>.</a:t>
            </a:r>
          </a:p>
          <a:p>
            <a:pPr lvl="1">
              <a:buNone/>
            </a:pPr>
            <a:r>
              <a:rPr lang="en-US" dirty="0" smtClean="0"/>
              <a:t>RECURSIVE STEP: If </a:t>
            </a:r>
            <a:r>
              <a:rPr lang="en-US" i="1" dirty="0" smtClean="0"/>
              <a:t>T</a:t>
            </a:r>
            <a:r>
              <a:rPr lang="en-US" baseline="-25000" dirty="0" smtClean="0">
                <a:latin typeface="Cambria Math" pitchFamily="18" charset="0"/>
                <a:ea typeface="Cambria Math" pitchFamily="18" charset="0"/>
              </a:rPr>
              <a:t>1</a:t>
            </a:r>
            <a:r>
              <a:rPr lang="en-US" dirty="0" smtClean="0"/>
              <a:t> and </a:t>
            </a:r>
            <a:r>
              <a:rPr lang="en-US" i="1" dirty="0" smtClean="0"/>
              <a:t>T</a:t>
            </a:r>
            <a:r>
              <a:rPr lang="en-US" baseline="-25000" dirty="0" smtClean="0">
                <a:latin typeface="Cambria Math" pitchFamily="18" charset="0"/>
                <a:ea typeface="Cambria Math" pitchFamily="18" charset="0"/>
              </a:rPr>
              <a:t>2</a:t>
            </a:r>
            <a:r>
              <a:rPr lang="en-US" dirty="0" smtClean="0"/>
              <a:t> are disjoint full binary trees, there is a full binary tree, denoted by </a:t>
            </a:r>
            <a:r>
              <a:rPr lang="en-US" i="1" dirty="0" smtClean="0"/>
              <a:t>T</a:t>
            </a:r>
            <a:r>
              <a:rPr lang="en-US" baseline="-25000" dirty="0" smtClean="0">
                <a:latin typeface="Cambria Math" pitchFamily="18" charset="0"/>
                <a:ea typeface="Cambria Math" pitchFamily="18" charset="0"/>
              </a:rPr>
              <a:t>1</a:t>
            </a:r>
            <a:r>
              <a:rPr lang="en-US" dirty="0" smtClean="0"/>
              <a:t>∙</a:t>
            </a:r>
            <a:r>
              <a:rPr lang="en-US" i="1" dirty="0" smtClean="0"/>
              <a:t>T</a:t>
            </a:r>
            <a:r>
              <a:rPr lang="en-US" baseline="-25000" dirty="0" smtClean="0">
                <a:latin typeface="Cambria Math" pitchFamily="18" charset="0"/>
                <a:ea typeface="Cambria Math" pitchFamily="18" charset="0"/>
              </a:rPr>
              <a:t>2</a:t>
            </a:r>
            <a:r>
              <a:rPr lang="en-US" dirty="0" smtClean="0"/>
              <a:t>, consisting of a root </a:t>
            </a:r>
            <a:r>
              <a:rPr lang="en-US" i="1" dirty="0" smtClean="0"/>
              <a:t>r</a:t>
            </a:r>
            <a:r>
              <a:rPr lang="en-US" dirty="0" smtClean="0"/>
              <a:t> together with edges connecting the root to each of the roots of the left </a:t>
            </a:r>
            <a:r>
              <a:rPr lang="en-US" dirty="0" err="1" smtClean="0"/>
              <a:t>subtree</a:t>
            </a:r>
            <a:r>
              <a:rPr lang="en-US" dirty="0" smtClean="0"/>
              <a:t> </a:t>
            </a:r>
            <a:r>
              <a:rPr lang="en-US" i="1" dirty="0" smtClean="0"/>
              <a:t>T</a:t>
            </a:r>
            <a:r>
              <a:rPr lang="en-US" baseline="-25000" dirty="0" smtClean="0">
                <a:latin typeface="Cambria Math" pitchFamily="18" charset="0"/>
                <a:ea typeface="Cambria Math" pitchFamily="18" charset="0"/>
              </a:rPr>
              <a:t>1</a:t>
            </a:r>
            <a:r>
              <a:rPr lang="en-US" dirty="0" smtClean="0"/>
              <a:t> and the right </a:t>
            </a:r>
            <a:r>
              <a:rPr lang="en-US" dirty="0" err="1" smtClean="0"/>
              <a:t>subtree</a:t>
            </a:r>
            <a:r>
              <a:rPr lang="en-US" dirty="0" smtClean="0"/>
              <a:t> </a:t>
            </a:r>
            <a:r>
              <a:rPr lang="en-US" i="1" dirty="0" smtClean="0"/>
              <a:t>T</a:t>
            </a:r>
            <a:r>
              <a:rPr lang="en-US" baseline="-25000" dirty="0" smtClean="0">
                <a:latin typeface="Cambria Math" pitchFamily="18" charset="0"/>
                <a:ea typeface="Cambria Math" pitchFamily="18" charset="0"/>
              </a:rPr>
              <a:t>2</a:t>
            </a:r>
            <a:r>
              <a:rPr lang="en-US" dirty="0" smtClean="0"/>
              <a:t>. </a:t>
            </a:r>
            <a:endParaRPr lang="en-US" dirty="0"/>
          </a:p>
        </p:txBody>
      </p:sp>
    </p:spTree>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Up Full Binary Trees</a:t>
            </a:r>
            <a:endParaRPr lang="en-US" dirty="0"/>
          </a:p>
        </p:txBody>
      </p:sp>
      <p:pic>
        <p:nvPicPr>
          <p:cNvPr id="4" name="Content Placeholder 3" descr="0418.jpg"/>
          <p:cNvPicPr>
            <a:picLocks noGrp="1" noChangeAspect="1"/>
          </p:cNvPicPr>
          <p:nvPr>
            <p:ph idx="1"/>
          </p:nvPr>
        </p:nvPicPr>
        <p:blipFill>
          <a:blip r:embed="rId2" cstate="print"/>
          <a:stretch>
            <a:fillRect/>
          </a:stretch>
        </p:blipFill>
        <p:spPr>
          <a:xfrm>
            <a:off x="1143000" y="2819400"/>
            <a:ext cx="7138579" cy="2727357"/>
          </a:xfrm>
        </p:spPr>
      </p:pic>
    </p:spTree>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Induction and Recursively Defined Sets</a:t>
            </a:r>
            <a:endParaRPr lang="en-US" sz="4000" dirty="0"/>
          </a:p>
        </p:txBody>
      </p:sp>
      <p:sp>
        <p:nvSpPr>
          <p:cNvPr id="3" name="Content Placeholder 2"/>
          <p:cNvSpPr>
            <a:spLocks noGrp="1"/>
          </p:cNvSpPr>
          <p:nvPr>
            <p:ph idx="1"/>
          </p:nvPr>
        </p:nvSpPr>
        <p:spPr/>
        <p:txBody>
          <a:bodyPr>
            <a:normAutofit fontScale="70000" lnSpcReduction="20000"/>
          </a:bodyPr>
          <a:lstStyle/>
          <a:p>
            <a:pPr>
              <a:buNone/>
            </a:pPr>
            <a:r>
              <a:rPr lang="en-US" b="1" dirty="0" smtClean="0"/>
              <a:t>   Example</a:t>
            </a:r>
            <a:r>
              <a:rPr lang="en-US" dirty="0" smtClean="0"/>
              <a:t>:  Show that the set S defined  by specifying that </a:t>
            </a:r>
            <a:r>
              <a:rPr lang="en-US" dirty="0" smtClean="0">
                <a:latin typeface="Cambria Math" pitchFamily="18" charset="0"/>
                <a:ea typeface="Cambria Math" pitchFamily="18" charset="0"/>
              </a:rPr>
              <a:t>3</a:t>
            </a:r>
            <a:r>
              <a:rPr lang="en-US" dirty="0" smtClean="0">
                <a:latin typeface="Cambria Math"/>
                <a:ea typeface="Cambria Math"/>
              </a:rPr>
              <a:t> ∊</a:t>
            </a:r>
            <a:r>
              <a:rPr lang="en-US" i="1" dirty="0" smtClean="0"/>
              <a:t> </a:t>
            </a:r>
            <a:r>
              <a:rPr lang="en-US" dirty="0" smtClean="0"/>
              <a:t>S and that if </a:t>
            </a:r>
            <a:r>
              <a:rPr lang="en-US" i="1" dirty="0" smtClean="0"/>
              <a:t>x</a:t>
            </a:r>
            <a:r>
              <a:rPr lang="en-US" dirty="0" smtClean="0"/>
              <a:t> </a:t>
            </a:r>
            <a:r>
              <a:rPr lang="en-US" dirty="0" smtClean="0">
                <a:latin typeface="Cambria Math"/>
                <a:ea typeface="Cambria Math"/>
              </a:rPr>
              <a:t>∊</a:t>
            </a:r>
            <a:r>
              <a:rPr lang="en-US" dirty="0" smtClean="0"/>
              <a:t> </a:t>
            </a:r>
            <a:r>
              <a:rPr lang="en-US" i="1" dirty="0" smtClean="0"/>
              <a:t>S</a:t>
            </a:r>
            <a:r>
              <a:rPr lang="en-US" dirty="0" smtClean="0"/>
              <a:t> and   </a:t>
            </a:r>
            <a:r>
              <a:rPr lang="en-US" i="1" dirty="0" smtClean="0"/>
              <a:t>y</a:t>
            </a:r>
            <a:r>
              <a:rPr lang="en-US" dirty="0" smtClean="0">
                <a:latin typeface="Cambria Math"/>
                <a:ea typeface="Cambria Math"/>
              </a:rPr>
              <a:t> ∊</a:t>
            </a:r>
            <a:r>
              <a:rPr lang="en-US" dirty="0" smtClean="0"/>
              <a:t>  </a:t>
            </a:r>
            <a:r>
              <a:rPr lang="en-US" i="1" dirty="0" smtClean="0"/>
              <a:t>S</a:t>
            </a:r>
            <a:r>
              <a:rPr lang="en-US" dirty="0" smtClean="0"/>
              <a:t>, then </a:t>
            </a:r>
            <a:r>
              <a:rPr lang="en-US" i="1" dirty="0" smtClean="0"/>
              <a:t>x + y</a:t>
            </a:r>
            <a:r>
              <a:rPr lang="en-US" dirty="0" smtClean="0"/>
              <a:t> is in </a:t>
            </a:r>
            <a:r>
              <a:rPr lang="en-US" i="1" dirty="0" smtClean="0"/>
              <a:t>S, </a:t>
            </a:r>
            <a:r>
              <a:rPr lang="en-US" dirty="0" smtClean="0"/>
              <a:t>is</a:t>
            </a:r>
            <a:r>
              <a:rPr lang="en-US" i="1" dirty="0" smtClean="0"/>
              <a:t> </a:t>
            </a:r>
            <a:r>
              <a:rPr lang="en-US" dirty="0" smtClean="0"/>
              <a:t>the set of all positive integers that are multiples of </a:t>
            </a:r>
            <a:r>
              <a:rPr lang="en-US" dirty="0" smtClean="0">
                <a:latin typeface="Cambria Math" pitchFamily="18" charset="0"/>
                <a:ea typeface="Cambria Math" pitchFamily="18" charset="0"/>
              </a:rPr>
              <a:t>3</a:t>
            </a:r>
            <a:r>
              <a:rPr lang="en-US" dirty="0" smtClean="0"/>
              <a:t>.</a:t>
            </a:r>
          </a:p>
          <a:p>
            <a:pPr>
              <a:buNone/>
            </a:pPr>
            <a:r>
              <a:rPr lang="en-US" b="1" dirty="0" smtClean="0"/>
              <a:t>    Solution</a:t>
            </a:r>
            <a:r>
              <a:rPr lang="en-US" dirty="0" smtClean="0"/>
              <a:t>: Let </a:t>
            </a:r>
            <a:r>
              <a:rPr lang="en-US" i="1" dirty="0" smtClean="0"/>
              <a:t>A</a:t>
            </a:r>
            <a:r>
              <a:rPr lang="en-US" dirty="0" smtClean="0"/>
              <a:t> be the set of all positive integers divisible by </a:t>
            </a:r>
            <a:r>
              <a:rPr lang="en-US" dirty="0" smtClean="0">
                <a:latin typeface="Cambria Math" pitchFamily="18" charset="0"/>
                <a:ea typeface="Cambria Math" pitchFamily="18" charset="0"/>
              </a:rPr>
              <a:t>3</a:t>
            </a:r>
            <a:r>
              <a:rPr lang="en-US" dirty="0" smtClean="0"/>
              <a:t>. To prove that      </a:t>
            </a:r>
            <a:r>
              <a:rPr lang="en-US" i="1" dirty="0" smtClean="0"/>
              <a:t>A</a:t>
            </a:r>
            <a:r>
              <a:rPr lang="en-US" dirty="0" smtClean="0"/>
              <a:t> = </a:t>
            </a:r>
            <a:r>
              <a:rPr lang="en-US" i="1" dirty="0" smtClean="0"/>
              <a:t>S</a:t>
            </a:r>
            <a:r>
              <a:rPr lang="en-US" dirty="0" smtClean="0"/>
              <a:t>, show that </a:t>
            </a:r>
            <a:r>
              <a:rPr lang="en-US" i="1" dirty="0" smtClean="0"/>
              <a:t>A</a:t>
            </a:r>
            <a:r>
              <a:rPr lang="en-US" dirty="0" smtClean="0"/>
              <a:t> is a subset of </a:t>
            </a:r>
            <a:r>
              <a:rPr lang="en-US" i="1" dirty="0" smtClean="0"/>
              <a:t>S</a:t>
            </a:r>
            <a:r>
              <a:rPr lang="en-US" dirty="0" smtClean="0"/>
              <a:t> and </a:t>
            </a:r>
            <a:r>
              <a:rPr lang="en-US" i="1" dirty="0" smtClean="0"/>
              <a:t>S</a:t>
            </a:r>
            <a:r>
              <a:rPr lang="en-US" dirty="0" smtClean="0"/>
              <a:t> is a subset of </a:t>
            </a:r>
            <a:r>
              <a:rPr lang="en-US" i="1" dirty="0" smtClean="0"/>
              <a:t>A</a:t>
            </a:r>
            <a:r>
              <a:rPr lang="en-US" dirty="0" smtClean="0"/>
              <a:t>. </a:t>
            </a:r>
          </a:p>
          <a:p>
            <a:pPr lvl="1"/>
            <a:r>
              <a:rPr lang="en-US" dirty="0" smtClean="0"/>
              <a:t>A</a:t>
            </a:r>
            <a:r>
              <a:rPr lang="en-US" dirty="0" smtClean="0">
                <a:latin typeface="Cambria Math"/>
                <a:ea typeface="Cambria Math"/>
              </a:rPr>
              <a:t>⊂</a:t>
            </a:r>
            <a:r>
              <a:rPr lang="en-US" dirty="0" smtClean="0"/>
              <a:t> S: Let P(</a:t>
            </a:r>
            <a:r>
              <a:rPr lang="en-US" i="1" dirty="0" smtClean="0"/>
              <a:t>n</a:t>
            </a:r>
            <a:r>
              <a:rPr lang="en-US" dirty="0" smtClean="0"/>
              <a:t>) be the statement that </a:t>
            </a:r>
            <a:r>
              <a:rPr lang="en-US" dirty="0" smtClean="0">
                <a:latin typeface="Cambria Math" pitchFamily="18" charset="0"/>
                <a:ea typeface="Cambria Math" pitchFamily="18" charset="0"/>
              </a:rPr>
              <a:t>3</a:t>
            </a:r>
            <a:r>
              <a:rPr lang="en-US" i="1" dirty="0" smtClean="0"/>
              <a:t>n</a:t>
            </a:r>
            <a:r>
              <a:rPr lang="en-US" dirty="0" smtClean="0"/>
              <a:t> belongs to </a:t>
            </a:r>
            <a:r>
              <a:rPr lang="en-US" i="1" dirty="0" smtClean="0"/>
              <a:t>S</a:t>
            </a:r>
            <a:r>
              <a:rPr lang="en-US" dirty="0" smtClean="0"/>
              <a:t>. </a:t>
            </a:r>
          </a:p>
          <a:p>
            <a:pPr lvl="2">
              <a:buNone/>
            </a:pPr>
            <a:r>
              <a:rPr lang="en-US" dirty="0" smtClean="0"/>
              <a:t>     BASIS STEP: </a:t>
            </a:r>
            <a:r>
              <a:rPr lang="en-US" dirty="0" smtClean="0">
                <a:latin typeface="Cambria Math" pitchFamily="18" charset="0"/>
                <a:ea typeface="Cambria Math" pitchFamily="18" charset="0"/>
              </a:rPr>
              <a:t>3</a:t>
            </a:r>
            <a:r>
              <a:rPr lang="en-US" dirty="0" smtClean="0">
                <a:latin typeface="Cambria Math"/>
                <a:ea typeface="Cambria Math"/>
              </a:rPr>
              <a:t>∙1 = 3 ∊</a:t>
            </a:r>
            <a:r>
              <a:rPr lang="en-US" i="1" dirty="0" smtClean="0"/>
              <a:t> </a:t>
            </a:r>
            <a:r>
              <a:rPr lang="en-US" dirty="0" smtClean="0"/>
              <a:t>S, by the first part of recursive definition.</a:t>
            </a:r>
          </a:p>
          <a:p>
            <a:pPr lvl="2">
              <a:buNone/>
            </a:pPr>
            <a:r>
              <a:rPr lang="en-US" dirty="0" smtClean="0"/>
              <a:t>     INDUCTIVE STEP: Assume </a:t>
            </a:r>
            <a:r>
              <a:rPr lang="en-US" i="1" dirty="0" smtClean="0"/>
              <a:t>P</a:t>
            </a:r>
            <a:r>
              <a:rPr lang="en-US" dirty="0" smtClean="0"/>
              <a:t>(</a:t>
            </a:r>
            <a:r>
              <a:rPr lang="en-US" i="1" dirty="0" smtClean="0"/>
              <a:t>k</a:t>
            </a:r>
            <a:r>
              <a:rPr lang="en-US" dirty="0" smtClean="0"/>
              <a:t>) is true. By the second part of the recursive definition, if </a:t>
            </a:r>
            <a:r>
              <a:rPr lang="en-US" dirty="0" smtClean="0">
                <a:latin typeface="Cambria Math"/>
                <a:ea typeface="Cambria Math"/>
              </a:rPr>
              <a:t>3</a:t>
            </a:r>
            <a:r>
              <a:rPr lang="en-US" i="1" dirty="0" smtClean="0">
                <a:ea typeface="Cambria Math"/>
              </a:rPr>
              <a:t>k</a:t>
            </a:r>
            <a:r>
              <a:rPr lang="en-US" dirty="0" smtClean="0">
                <a:latin typeface="Cambria Math"/>
                <a:ea typeface="Cambria Math"/>
              </a:rPr>
              <a:t> ∊</a:t>
            </a:r>
            <a:r>
              <a:rPr lang="en-US" i="1" dirty="0" smtClean="0"/>
              <a:t> </a:t>
            </a:r>
            <a:r>
              <a:rPr lang="en-US" dirty="0" smtClean="0"/>
              <a:t>S, then since </a:t>
            </a:r>
            <a:r>
              <a:rPr lang="en-US" dirty="0" smtClean="0">
                <a:latin typeface="Cambria Math"/>
                <a:ea typeface="Cambria Math"/>
              </a:rPr>
              <a:t>3 ∊</a:t>
            </a:r>
            <a:r>
              <a:rPr lang="en-US" i="1" dirty="0" smtClean="0"/>
              <a:t> </a:t>
            </a:r>
            <a:r>
              <a:rPr lang="en-US" dirty="0" smtClean="0"/>
              <a:t>S, </a:t>
            </a:r>
            <a:r>
              <a:rPr lang="en-US" dirty="0" smtClean="0">
                <a:latin typeface="Cambria Math"/>
                <a:ea typeface="Cambria Math"/>
              </a:rPr>
              <a:t>3</a:t>
            </a:r>
            <a:r>
              <a:rPr lang="en-US" i="1" dirty="0" smtClean="0">
                <a:ea typeface="Cambria Math"/>
              </a:rPr>
              <a:t>k + </a:t>
            </a:r>
            <a:r>
              <a:rPr lang="en-US" dirty="0" smtClean="0">
                <a:latin typeface="Cambria Math"/>
                <a:ea typeface="Cambria Math"/>
              </a:rPr>
              <a:t>3</a:t>
            </a:r>
            <a:r>
              <a:rPr lang="en-US" i="1" dirty="0" smtClean="0">
                <a:ea typeface="Cambria Math"/>
              </a:rPr>
              <a:t> = </a:t>
            </a:r>
            <a:r>
              <a:rPr lang="en-US" dirty="0" smtClean="0">
                <a:latin typeface="Cambria Math"/>
                <a:ea typeface="Cambria Math"/>
              </a:rPr>
              <a:t>3(</a:t>
            </a:r>
            <a:r>
              <a:rPr lang="en-US" i="1" dirty="0" smtClean="0">
                <a:latin typeface="Cambria Math"/>
                <a:ea typeface="Cambria Math"/>
              </a:rPr>
              <a:t>k</a:t>
            </a:r>
            <a:r>
              <a:rPr lang="en-US" dirty="0" smtClean="0">
                <a:latin typeface="Cambria Math"/>
                <a:ea typeface="Cambria Math"/>
              </a:rPr>
              <a:t> + 1) ∊</a:t>
            </a:r>
            <a:r>
              <a:rPr lang="en-US" i="1" dirty="0" smtClean="0"/>
              <a:t> </a:t>
            </a:r>
            <a:r>
              <a:rPr lang="en-US" dirty="0" smtClean="0"/>
              <a:t>S. Hence, </a:t>
            </a:r>
            <a:r>
              <a:rPr lang="en-US" i="1" dirty="0" smtClean="0"/>
              <a:t>P</a:t>
            </a:r>
            <a:r>
              <a:rPr lang="en-US" dirty="0" smtClean="0"/>
              <a:t>(</a:t>
            </a:r>
            <a:r>
              <a:rPr lang="en-US" i="1" dirty="0" smtClean="0"/>
              <a:t>k </a:t>
            </a:r>
            <a:r>
              <a:rPr lang="en-US" dirty="0" smtClean="0"/>
              <a:t>+ </a:t>
            </a:r>
            <a:r>
              <a:rPr lang="en-US" dirty="0" smtClean="0">
                <a:latin typeface="Cambria Math" pitchFamily="18" charset="0"/>
                <a:ea typeface="Cambria Math" pitchFamily="18" charset="0"/>
              </a:rPr>
              <a:t>1</a:t>
            </a:r>
            <a:r>
              <a:rPr lang="en-US" dirty="0" smtClean="0"/>
              <a:t>) is true. </a:t>
            </a:r>
          </a:p>
          <a:p>
            <a:pPr lvl="1"/>
            <a:r>
              <a:rPr lang="en-US" dirty="0" smtClean="0"/>
              <a:t>S </a:t>
            </a:r>
            <a:r>
              <a:rPr lang="en-US" dirty="0" smtClean="0">
                <a:latin typeface="Cambria Math"/>
                <a:ea typeface="Cambria Math"/>
              </a:rPr>
              <a:t>⊂ </a:t>
            </a:r>
            <a:r>
              <a:rPr lang="en-US" dirty="0" smtClean="0"/>
              <a:t>A:</a:t>
            </a:r>
          </a:p>
          <a:p>
            <a:pPr lvl="2">
              <a:buNone/>
            </a:pPr>
            <a:r>
              <a:rPr lang="en-US" dirty="0" smtClean="0"/>
              <a:t>     BASIS STEP: </a:t>
            </a:r>
            <a:r>
              <a:rPr lang="en-US" dirty="0" smtClean="0">
                <a:latin typeface="Cambria Math"/>
                <a:ea typeface="Cambria Math"/>
              </a:rPr>
              <a:t>3 ∊</a:t>
            </a:r>
            <a:r>
              <a:rPr lang="en-US" i="1" dirty="0" smtClean="0"/>
              <a:t> </a:t>
            </a:r>
            <a:r>
              <a:rPr lang="en-US" dirty="0" smtClean="0"/>
              <a:t>S by the first part of recursive definition, and   </a:t>
            </a:r>
            <a:r>
              <a:rPr lang="en-US" dirty="0" smtClean="0">
                <a:latin typeface="Cambria Math" pitchFamily="18" charset="0"/>
                <a:ea typeface="Cambria Math" pitchFamily="18" charset="0"/>
              </a:rPr>
              <a:t>3</a:t>
            </a:r>
            <a:r>
              <a:rPr lang="en-US" dirty="0" smtClean="0">
                <a:latin typeface="Cambria Math"/>
                <a:ea typeface="Cambria Math"/>
              </a:rPr>
              <a:t> = </a:t>
            </a:r>
            <a:r>
              <a:rPr lang="en-US" dirty="0" smtClean="0">
                <a:latin typeface="Cambria Math" pitchFamily="18" charset="0"/>
                <a:ea typeface="Cambria Math" pitchFamily="18" charset="0"/>
              </a:rPr>
              <a:t>3</a:t>
            </a:r>
            <a:r>
              <a:rPr lang="en-US" dirty="0" smtClean="0">
                <a:latin typeface="Cambria Math"/>
                <a:ea typeface="Cambria Math"/>
              </a:rPr>
              <a:t>∙1.</a:t>
            </a:r>
            <a:endParaRPr lang="en-US" dirty="0" smtClean="0"/>
          </a:p>
          <a:p>
            <a:pPr lvl="2">
              <a:buNone/>
            </a:pPr>
            <a:r>
              <a:rPr lang="en-US" dirty="0" smtClean="0"/>
              <a:t>     INDUCTIVE STEP:  The second part of the recursive definition adds </a:t>
            </a:r>
            <a:r>
              <a:rPr lang="en-US" i="1" dirty="0" smtClean="0"/>
              <a:t>x</a:t>
            </a:r>
            <a:r>
              <a:rPr lang="en-US" dirty="0" smtClean="0"/>
              <a:t> +</a:t>
            </a:r>
            <a:r>
              <a:rPr lang="en-US" i="1" dirty="0" smtClean="0"/>
              <a:t>y</a:t>
            </a:r>
            <a:r>
              <a:rPr lang="en-US" dirty="0" smtClean="0"/>
              <a:t> to </a:t>
            </a:r>
            <a:r>
              <a:rPr lang="en-US" i="1" dirty="0" smtClean="0"/>
              <a:t>S</a:t>
            </a:r>
            <a:r>
              <a:rPr lang="en-US" dirty="0" smtClean="0"/>
              <a:t>, if both </a:t>
            </a:r>
            <a:r>
              <a:rPr lang="en-US" i="1" dirty="0" smtClean="0"/>
              <a:t>x</a:t>
            </a:r>
            <a:r>
              <a:rPr lang="en-US" dirty="0" smtClean="0"/>
              <a:t> and </a:t>
            </a:r>
            <a:r>
              <a:rPr lang="en-US" i="1" dirty="0" smtClean="0"/>
              <a:t>y</a:t>
            </a:r>
            <a:r>
              <a:rPr lang="en-US" dirty="0" smtClean="0"/>
              <a:t> are in </a:t>
            </a:r>
            <a:r>
              <a:rPr lang="en-US" i="1" dirty="0" smtClean="0"/>
              <a:t>S</a:t>
            </a:r>
            <a:r>
              <a:rPr lang="en-US" dirty="0" smtClean="0"/>
              <a:t>. If </a:t>
            </a:r>
            <a:r>
              <a:rPr lang="en-US" i="1" dirty="0" smtClean="0"/>
              <a:t>x</a:t>
            </a:r>
            <a:r>
              <a:rPr lang="en-US" dirty="0" smtClean="0"/>
              <a:t> and </a:t>
            </a:r>
            <a:r>
              <a:rPr lang="en-US" i="1" dirty="0" smtClean="0"/>
              <a:t>y</a:t>
            </a:r>
            <a:r>
              <a:rPr lang="en-US" dirty="0" smtClean="0"/>
              <a:t> are both in </a:t>
            </a:r>
            <a:r>
              <a:rPr lang="en-US" i="1" dirty="0" smtClean="0"/>
              <a:t>A</a:t>
            </a:r>
            <a:r>
              <a:rPr lang="en-US" dirty="0" smtClean="0"/>
              <a:t>, then both </a:t>
            </a:r>
            <a:r>
              <a:rPr lang="en-US" i="1" dirty="0" smtClean="0"/>
              <a:t>x</a:t>
            </a:r>
            <a:r>
              <a:rPr lang="en-US" dirty="0" smtClean="0"/>
              <a:t> and </a:t>
            </a:r>
            <a:r>
              <a:rPr lang="en-US" i="1" dirty="0" smtClean="0"/>
              <a:t>y</a:t>
            </a:r>
            <a:r>
              <a:rPr lang="en-US" dirty="0" smtClean="0"/>
              <a:t> are divisible by </a:t>
            </a:r>
            <a:r>
              <a:rPr lang="en-US" dirty="0" smtClean="0">
                <a:latin typeface="Cambria Math" pitchFamily="18" charset="0"/>
                <a:ea typeface="Cambria Math" pitchFamily="18" charset="0"/>
              </a:rPr>
              <a:t>3</a:t>
            </a:r>
            <a:r>
              <a:rPr lang="en-US" dirty="0" smtClean="0"/>
              <a:t>. By part (</a:t>
            </a:r>
            <a:r>
              <a:rPr lang="en-US" dirty="0" err="1" smtClean="0"/>
              <a:t>i</a:t>
            </a:r>
            <a:r>
              <a:rPr lang="en-US" dirty="0" smtClean="0"/>
              <a:t>) of Theorem </a:t>
            </a:r>
            <a:r>
              <a:rPr lang="en-US" dirty="0" smtClean="0">
                <a:latin typeface="Cambria Math" pitchFamily="18" charset="0"/>
                <a:ea typeface="Cambria Math" pitchFamily="18" charset="0"/>
              </a:rPr>
              <a:t>1</a:t>
            </a:r>
            <a:r>
              <a:rPr lang="en-US" dirty="0" smtClean="0"/>
              <a:t> of Section </a:t>
            </a:r>
            <a:r>
              <a:rPr lang="en-US" dirty="0" smtClean="0">
                <a:latin typeface="Cambria Math" pitchFamily="18" charset="0"/>
                <a:ea typeface="Cambria Math" pitchFamily="18" charset="0"/>
              </a:rPr>
              <a:t>4.1</a:t>
            </a:r>
            <a:r>
              <a:rPr lang="en-US" dirty="0" smtClean="0"/>
              <a:t>, it follows that  </a:t>
            </a:r>
            <a:r>
              <a:rPr lang="en-US" i="1" dirty="0" smtClean="0"/>
              <a:t>x</a:t>
            </a:r>
            <a:r>
              <a:rPr lang="en-US" dirty="0" smtClean="0"/>
              <a:t> + </a:t>
            </a:r>
            <a:r>
              <a:rPr lang="en-US" i="1" dirty="0" smtClean="0"/>
              <a:t>y</a:t>
            </a:r>
            <a:r>
              <a:rPr lang="en-US" dirty="0" smtClean="0"/>
              <a:t> is divisible by </a:t>
            </a:r>
            <a:r>
              <a:rPr lang="en-US" dirty="0" smtClean="0">
                <a:latin typeface="Cambria Math" pitchFamily="18" charset="0"/>
                <a:ea typeface="Cambria Math" pitchFamily="18" charset="0"/>
              </a:rPr>
              <a:t>3</a:t>
            </a:r>
            <a:r>
              <a:rPr lang="en-US" dirty="0" smtClean="0"/>
              <a:t>. </a:t>
            </a:r>
          </a:p>
          <a:p>
            <a:r>
              <a:rPr lang="en-US" dirty="0" smtClean="0"/>
              <a:t>We used mathematical induction to prove a result about a recursively defined set. Next  we study a more direct form induction for proving results about recursively defined sets.</a:t>
            </a:r>
          </a:p>
          <a:p>
            <a:pPr lvl="1">
              <a:buNone/>
            </a:pPr>
            <a:endParaRPr lang="en-US" dirty="0"/>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Induction</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To prove a property of the elements of a recursively defined set, we use  </a:t>
            </a:r>
            <a:r>
              <a:rPr lang="en-US" i="1" dirty="0" smtClean="0"/>
              <a:t>structural induction</a:t>
            </a:r>
            <a:r>
              <a:rPr lang="en-US" dirty="0" smtClean="0"/>
              <a:t>. </a:t>
            </a:r>
          </a:p>
          <a:p>
            <a:pPr lvl="1">
              <a:buNone/>
            </a:pPr>
            <a:r>
              <a:rPr lang="en-US" dirty="0" smtClean="0"/>
              <a:t>BASIS STEP: Show that the result holds for all elements specified in the basis step of the recursive definition.</a:t>
            </a:r>
          </a:p>
          <a:p>
            <a:pPr lvl="1">
              <a:buNone/>
            </a:pPr>
            <a:r>
              <a:rPr lang="en-US" dirty="0" smtClean="0"/>
              <a:t>RECURSIVE STEP: Show that if the statement is true for each of the elements used to construct new elements in the recursive step of the definition, the result holds for these new elements. </a:t>
            </a:r>
          </a:p>
          <a:p>
            <a:r>
              <a:rPr lang="en-US" dirty="0" smtClean="0"/>
              <a:t>The validity of structural induction can be shown to follow from the principle of mathematical induction. </a:t>
            </a:r>
            <a:endParaRPr lang="en-US" dirty="0"/>
          </a:p>
        </p:txBody>
      </p:sp>
    </p:spTree>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Binary Trees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The </a:t>
            </a:r>
            <a:r>
              <a:rPr lang="en-US" i="1" dirty="0" smtClean="0"/>
              <a:t>height</a:t>
            </a:r>
            <a:r>
              <a:rPr lang="en-US" dirty="0" smtClean="0"/>
              <a:t> </a:t>
            </a:r>
            <a:r>
              <a:rPr lang="en-US" i="1" dirty="0" smtClean="0"/>
              <a:t>h(T) </a:t>
            </a:r>
            <a:r>
              <a:rPr lang="en-US" dirty="0" smtClean="0"/>
              <a:t>of a full binary tree </a:t>
            </a:r>
            <a:r>
              <a:rPr lang="en-US" i="1" dirty="0" smtClean="0"/>
              <a:t>T</a:t>
            </a:r>
            <a:r>
              <a:rPr lang="en-US" dirty="0" smtClean="0"/>
              <a:t> is defined recursively as follows:</a:t>
            </a:r>
          </a:p>
          <a:p>
            <a:pPr lvl="1"/>
            <a:r>
              <a:rPr lang="en-US" dirty="0" smtClean="0"/>
              <a:t>BASIS STEP: The height of a full binary tree </a:t>
            </a:r>
            <a:r>
              <a:rPr lang="en-US" i="1" dirty="0" smtClean="0"/>
              <a:t>T </a:t>
            </a:r>
            <a:r>
              <a:rPr lang="en-US" dirty="0" smtClean="0"/>
              <a:t>consisting of only a root </a:t>
            </a:r>
            <a:r>
              <a:rPr lang="en-US" i="1" dirty="0" smtClean="0"/>
              <a:t>r</a:t>
            </a:r>
            <a:r>
              <a:rPr lang="en-US" dirty="0" smtClean="0"/>
              <a:t> is </a:t>
            </a:r>
            <a:r>
              <a:rPr lang="en-US" i="1" dirty="0" smtClean="0"/>
              <a:t>h(T) = </a:t>
            </a:r>
            <a:r>
              <a:rPr lang="en-US" dirty="0" smtClean="0">
                <a:latin typeface="Cambria Math" pitchFamily="18" charset="0"/>
                <a:ea typeface="Cambria Math" pitchFamily="18" charset="0"/>
              </a:rPr>
              <a:t>0</a:t>
            </a:r>
            <a:r>
              <a:rPr lang="en-US" dirty="0" smtClean="0"/>
              <a:t>.</a:t>
            </a:r>
          </a:p>
          <a:p>
            <a:pPr lvl="1"/>
            <a:r>
              <a:rPr lang="en-US" dirty="0" smtClean="0"/>
              <a:t>RECURSIVE STEP: If </a:t>
            </a:r>
            <a:r>
              <a:rPr lang="en-US" i="1" dirty="0" smtClean="0"/>
              <a:t>T</a:t>
            </a:r>
            <a:r>
              <a:rPr lang="en-US" baseline="-25000" dirty="0" smtClean="0">
                <a:latin typeface="Cambria Math" pitchFamily="18" charset="0"/>
                <a:ea typeface="Cambria Math" pitchFamily="18" charset="0"/>
              </a:rPr>
              <a:t>1</a:t>
            </a:r>
            <a:r>
              <a:rPr lang="en-US" dirty="0" smtClean="0"/>
              <a:t> and </a:t>
            </a:r>
            <a:r>
              <a:rPr lang="en-US" i="1" dirty="0" smtClean="0"/>
              <a:t>T</a:t>
            </a:r>
            <a:r>
              <a:rPr lang="en-US" baseline="-25000" dirty="0" smtClean="0">
                <a:latin typeface="Cambria Math" pitchFamily="18" charset="0"/>
                <a:ea typeface="Cambria Math" pitchFamily="18" charset="0"/>
              </a:rPr>
              <a:t>2</a:t>
            </a:r>
            <a:r>
              <a:rPr lang="en-US" i="1" dirty="0" smtClean="0"/>
              <a:t> </a:t>
            </a:r>
            <a:r>
              <a:rPr lang="en-US" dirty="0" smtClean="0"/>
              <a:t>are full binary trees, then the full binary tree </a:t>
            </a:r>
            <a:r>
              <a:rPr lang="en-US" i="1" dirty="0" smtClean="0"/>
              <a:t>T = T</a:t>
            </a:r>
            <a:r>
              <a:rPr lang="en-US" baseline="-25000" dirty="0" smtClean="0">
                <a:latin typeface="Cambria Math" pitchFamily="18" charset="0"/>
                <a:ea typeface="Cambria Math" pitchFamily="18" charset="0"/>
              </a:rPr>
              <a:t>1</a:t>
            </a:r>
            <a:r>
              <a:rPr lang="en-US" i="1" dirty="0" smtClean="0"/>
              <a:t>∙T</a:t>
            </a:r>
            <a:r>
              <a:rPr lang="en-US" baseline="-25000" dirty="0" smtClean="0">
                <a:latin typeface="Cambria Math" pitchFamily="18" charset="0"/>
                <a:ea typeface="Cambria Math" pitchFamily="18" charset="0"/>
              </a:rPr>
              <a:t>2</a:t>
            </a:r>
            <a:r>
              <a:rPr lang="en-US" i="1" dirty="0" smtClean="0"/>
              <a:t> </a:t>
            </a:r>
            <a:r>
              <a:rPr lang="en-US" dirty="0" smtClean="0"/>
              <a:t>has height                                           </a:t>
            </a:r>
            <a:r>
              <a:rPr lang="en-US" i="1" dirty="0" smtClean="0"/>
              <a:t>h(T) = </a:t>
            </a:r>
            <a:r>
              <a:rPr lang="en-US" dirty="0" smtClean="0">
                <a:latin typeface="Cambria Math" pitchFamily="18" charset="0"/>
                <a:ea typeface="Cambria Math" pitchFamily="18" charset="0"/>
              </a:rPr>
              <a:t>1</a:t>
            </a:r>
            <a:r>
              <a:rPr lang="en-US" i="1" dirty="0" smtClean="0"/>
              <a:t> + </a:t>
            </a:r>
            <a:r>
              <a:rPr lang="en-US" dirty="0" smtClean="0"/>
              <a:t>max(</a:t>
            </a:r>
            <a:r>
              <a:rPr lang="en-US" i="1" dirty="0" smtClean="0"/>
              <a:t>h(T</a:t>
            </a:r>
            <a:r>
              <a:rPr lang="en-US" baseline="-25000" dirty="0" smtClean="0">
                <a:latin typeface="Cambria Math" pitchFamily="18" charset="0"/>
                <a:ea typeface="Cambria Math" pitchFamily="18" charset="0"/>
              </a:rPr>
              <a:t>1</a:t>
            </a:r>
            <a:r>
              <a:rPr lang="en-US" i="1" dirty="0" smtClean="0"/>
              <a:t>),h</a:t>
            </a:r>
            <a:r>
              <a:rPr lang="en-US" dirty="0" smtClean="0"/>
              <a:t>(</a:t>
            </a:r>
            <a:r>
              <a:rPr lang="en-US" i="1" dirty="0" smtClean="0"/>
              <a:t>T</a:t>
            </a:r>
            <a:r>
              <a:rPr lang="en-US" baseline="-25000" dirty="0" smtClean="0">
                <a:latin typeface="Cambria Math" pitchFamily="18" charset="0"/>
                <a:ea typeface="Cambria Math" pitchFamily="18" charset="0"/>
              </a:rPr>
              <a:t>2</a:t>
            </a:r>
            <a:r>
              <a:rPr lang="en-US" dirty="0" smtClean="0"/>
              <a:t>))</a:t>
            </a:r>
            <a:r>
              <a:rPr lang="en-US" i="1" dirty="0" smtClean="0"/>
              <a:t>.</a:t>
            </a:r>
          </a:p>
          <a:p>
            <a:r>
              <a:rPr lang="en-US" dirty="0" smtClean="0"/>
              <a:t>The number of vertices  </a:t>
            </a:r>
            <a:r>
              <a:rPr lang="en-US" i="1" dirty="0" smtClean="0"/>
              <a:t>n</a:t>
            </a:r>
            <a:r>
              <a:rPr lang="en-US" dirty="0" smtClean="0"/>
              <a:t>(</a:t>
            </a:r>
            <a:r>
              <a:rPr lang="en-US" i="1" dirty="0" smtClean="0"/>
              <a:t>T</a:t>
            </a:r>
            <a:r>
              <a:rPr lang="en-US" dirty="0" smtClean="0"/>
              <a:t>) of a full binary tree </a:t>
            </a:r>
            <a:r>
              <a:rPr lang="en-US" i="1" dirty="0" smtClean="0"/>
              <a:t>T</a:t>
            </a:r>
            <a:r>
              <a:rPr lang="en-US" dirty="0" smtClean="0"/>
              <a:t> satisfies the following recursive formula:</a:t>
            </a:r>
          </a:p>
          <a:p>
            <a:pPr lvl="1"/>
            <a:r>
              <a:rPr lang="en-US" b="1" dirty="0" smtClean="0"/>
              <a:t>BASIS STEP</a:t>
            </a:r>
            <a:r>
              <a:rPr lang="en-US" dirty="0" smtClean="0"/>
              <a:t>: The number of vertices of a full binary tree </a:t>
            </a:r>
            <a:r>
              <a:rPr lang="en-US" i="1" dirty="0" smtClean="0"/>
              <a:t>T </a:t>
            </a:r>
            <a:r>
              <a:rPr lang="en-US" dirty="0" smtClean="0"/>
              <a:t>consisting of only a root </a:t>
            </a:r>
            <a:r>
              <a:rPr lang="en-US" i="1" dirty="0" smtClean="0"/>
              <a:t>r</a:t>
            </a:r>
            <a:r>
              <a:rPr lang="en-US" dirty="0" smtClean="0"/>
              <a:t> is </a:t>
            </a:r>
            <a:r>
              <a:rPr lang="en-US" i="1" dirty="0" smtClean="0"/>
              <a:t>n</a:t>
            </a:r>
            <a:r>
              <a:rPr lang="en-US" dirty="0" smtClean="0"/>
              <a:t>(</a:t>
            </a:r>
            <a:r>
              <a:rPr lang="en-US" i="1" dirty="0" smtClean="0"/>
              <a:t>T</a:t>
            </a:r>
            <a:r>
              <a:rPr lang="en-US" dirty="0" smtClean="0"/>
              <a:t>)</a:t>
            </a:r>
            <a:r>
              <a:rPr lang="en-US" i="1" dirty="0" smtClean="0"/>
              <a:t> = </a:t>
            </a:r>
            <a:r>
              <a:rPr lang="en-US" dirty="0" smtClean="0">
                <a:latin typeface="Cambria Math" pitchFamily="18" charset="0"/>
                <a:ea typeface="Cambria Math" pitchFamily="18" charset="0"/>
              </a:rPr>
              <a:t>1</a:t>
            </a:r>
            <a:r>
              <a:rPr lang="en-US" dirty="0" smtClean="0"/>
              <a:t>.</a:t>
            </a:r>
          </a:p>
          <a:p>
            <a:pPr lvl="1"/>
            <a:r>
              <a:rPr lang="en-US" b="1" dirty="0" smtClean="0"/>
              <a:t>RECURSIVE STEP</a:t>
            </a:r>
            <a:r>
              <a:rPr lang="en-US" dirty="0" smtClean="0"/>
              <a:t>: If </a:t>
            </a:r>
            <a:r>
              <a:rPr lang="en-US" i="1" dirty="0" smtClean="0"/>
              <a:t>T</a:t>
            </a:r>
            <a:r>
              <a:rPr lang="en-US" baseline="-25000" dirty="0" smtClean="0">
                <a:latin typeface="Cambria Math" pitchFamily="18" charset="0"/>
                <a:ea typeface="Cambria Math" pitchFamily="18" charset="0"/>
              </a:rPr>
              <a:t>1</a:t>
            </a:r>
            <a:r>
              <a:rPr lang="en-US" dirty="0" smtClean="0"/>
              <a:t> and </a:t>
            </a:r>
            <a:r>
              <a:rPr lang="en-US" i="1" dirty="0" smtClean="0"/>
              <a:t>T</a:t>
            </a:r>
            <a:r>
              <a:rPr lang="en-US" baseline="-25000" dirty="0" smtClean="0">
                <a:latin typeface="Cambria Math" pitchFamily="18" charset="0"/>
                <a:ea typeface="Cambria Math" pitchFamily="18" charset="0"/>
              </a:rPr>
              <a:t>2</a:t>
            </a:r>
            <a:r>
              <a:rPr lang="en-US" i="1" dirty="0" smtClean="0"/>
              <a:t> </a:t>
            </a:r>
            <a:r>
              <a:rPr lang="en-US" dirty="0" smtClean="0"/>
              <a:t>are full binary trees, then the  full binary tree </a:t>
            </a:r>
            <a:r>
              <a:rPr lang="en-US" i="1" dirty="0" smtClean="0"/>
              <a:t>T = T</a:t>
            </a:r>
            <a:r>
              <a:rPr lang="en-US" baseline="-25000" dirty="0" smtClean="0">
                <a:latin typeface="Cambria Math" pitchFamily="18" charset="0"/>
                <a:ea typeface="Cambria Math" pitchFamily="18" charset="0"/>
              </a:rPr>
              <a:t>1</a:t>
            </a:r>
            <a:r>
              <a:rPr lang="en-US" i="1" dirty="0" smtClean="0"/>
              <a:t>∙T</a:t>
            </a:r>
            <a:r>
              <a:rPr lang="en-US" baseline="-25000" dirty="0" smtClean="0">
                <a:latin typeface="Cambria Math" pitchFamily="18" charset="0"/>
                <a:ea typeface="Cambria Math" pitchFamily="18" charset="0"/>
              </a:rPr>
              <a:t>2</a:t>
            </a:r>
            <a:r>
              <a:rPr lang="en-US" i="1" dirty="0" smtClean="0"/>
              <a:t> </a:t>
            </a:r>
            <a:r>
              <a:rPr lang="en-US" dirty="0" smtClean="0"/>
              <a:t>has the number of vertices                                                                 		</a:t>
            </a:r>
            <a:r>
              <a:rPr lang="en-US" i="1" dirty="0" smtClean="0"/>
              <a:t>n</a:t>
            </a:r>
            <a:r>
              <a:rPr lang="en-US" dirty="0" smtClean="0"/>
              <a:t>(</a:t>
            </a:r>
            <a:r>
              <a:rPr lang="en-US" i="1" dirty="0" smtClean="0"/>
              <a:t>T</a:t>
            </a:r>
            <a:r>
              <a:rPr lang="en-US" dirty="0" smtClean="0"/>
              <a:t>)</a:t>
            </a:r>
            <a:r>
              <a:rPr lang="en-US" i="1" dirty="0" smtClean="0"/>
              <a:t> = </a:t>
            </a:r>
            <a:r>
              <a:rPr lang="en-US" dirty="0" smtClean="0">
                <a:latin typeface="Cambria Math" pitchFamily="18" charset="0"/>
                <a:ea typeface="Cambria Math" pitchFamily="18" charset="0"/>
              </a:rPr>
              <a:t>1</a:t>
            </a:r>
            <a:r>
              <a:rPr lang="en-US" i="1" dirty="0" smtClean="0"/>
              <a:t> + n</a:t>
            </a:r>
            <a:r>
              <a:rPr lang="en-US" dirty="0" smtClean="0"/>
              <a:t>(</a:t>
            </a:r>
            <a:r>
              <a:rPr lang="en-US" i="1" dirty="0" smtClean="0"/>
              <a:t>T</a:t>
            </a:r>
            <a:r>
              <a:rPr lang="en-US" baseline="-25000" dirty="0" smtClean="0">
                <a:latin typeface="Cambria Math" pitchFamily="18" charset="0"/>
                <a:ea typeface="Cambria Math" pitchFamily="18" charset="0"/>
              </a:rPr>
              <a:t>1</a:t>
            </a:r>
            <a:r>
              <a:rPr lang="en-US" dirty="0" smtClean="0"/>
              <a:t>)</a:t>
            </a:r>
            <a:r>
              <a:rPr lang="en-US" i="1" dirty="0" smtClean="0"/>
              <a:t> + n</a:t>
            </a:r>
            <a:r>
              <a:rPr lang="en-US" dirty="0" smtClean="0"/>
              <a:t>(</a:t>
            </a:r>
            <a:r>
              <a:rPr lang="en-US" i="1" dirty="0" smtClean="0"/>
              <a:t>T</a:t>
            </a:r>
            <a:r>
              <a:rPr lang="en-US" baseline="-25000" dirty="0" smtClean="0">
                <a:latin typeface="Cambria Math" pitchFamily="18" charset="0"/>
                <a:ea typeface="Cambria Math" pitchFamily="18" charset="0"/>
              </a:rPr>
              <a:t>2</a:t>
            </a:r>
            <a:r>
              <a:rPr lang="en-US" dirty="0" smtClean="0"/>
              <a:t>).</a:t>
            </a:r>
            <a:endParaRPr lang="en-US" dirty="0"/>
          </a:p>
        </p:txBody>
      </p:sp>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Structural Induction and Binary Trees</a:t>
            </a:r>
            <a:endParaRPr lang="en-US" sz="4000" dirty="0"/>
          </a:p>
        </p:txBody>
      </p:sp>
      <p:sp>
        <p:nvSpPr>
          <p:cNvPr id="3" name="Content Placeholder 2"/>
          <p:cNvSpPr>
            <a:spLocks noGrp="1"/>
          </p:cNvSpPr>
          <p:nvPr>
            <p:ph idx="1"/>
          </p:nvPr>
        </p:nvSpPr>
        <p:spPr/>
        <p:txBody>
          <a:bodyPr/>
          <a:lstStyle/>
          <a:p>
            <a:pPr>
              <a:buNone/>
            </a:pPr>
            <a:r>
              <a:rPr lang="en-US" b="1" dirty="0" smtClean="0"/>
              <a:t>  </a:t>
            </a:r>
            <a:r>
              <a:rPr lang="en-US" sz="2400" b="1" dirty="0" smtClean="0"/>
              <a:t>Theorem</a:t>
            </a:r>
            <a:r>
              <a:rPr lang="en-US" sz="2400" dirty="0" smtClean="0"/>
              <a:t>: If </a:t>
            </a:r>
            <a:r>
              <a:rPr lang="en-US" sz="2400" i="1" dirty="0" smtClean="0"/>
              <a:t>T</a:t>
            </a:r>
            <a:r>
              <a:rPr lang="en-US" sz="2400" dirty="0" smtClean="0"/>
              <a:t> is a full binary tree, then   </a:t>
            </a:r>
            <a:r>
              <a:rPr lang="en-US" sz="2400" i="1" dirty="0" smtClean="0"/>
              <a:t>n</a:t>
            </a:r>
            <a:r>
              <a:rPr lang="en-US" sz="2400" dirty="0" smtClean="0"/>
              <a:t>(</a:t>
            </a:r>
            <a:r>
              <a:rPr lang="en-US" sz="2400" i="1" dirty="0" smtClean="0"/>
              <a:t>T</a:t>
            </a:r>
            <a:r>
              <a:rPr lang="en-US" sz="2400" dirty="0" smtClean="0"/>
              <a:t>) ≤ </a:t>
            </a:r>
            <a:r>
              <a:rPr lang="en-US" sz="2400" dirty="0" smtClean="0">
                <a:latin typeface="Cambria Math" pitchFamily="18" charset="0"/>
                <a:ea typeface="Cambria Math" pitchFamily="18" charset="0"/>
              </a:rPr>
              <a:t>2</a:t>
            </a:r>
            <a:r>
              <a:rPr lang="en-US" sz="2400" i="1" baseline="30000" dirty="0" smtClean="0"/>
              <a:t>h</a:t>
            </a:r>
            <a:r>
              <a:rPr lang="en-US" sz="2400" baseline="30000" dirty="0" smtClean="0"/>
              <a:t>(</a:t>
            </a:r>
            <a:r>
              <a:rPr lang="en-US" sz="2400" i="1" baseline="30000" dirty="0" smtClean="0"/>
              <a:t>T</a:t>
            </a:r>
            <a:r>
              <a:rPr lang="en-US" sz="2400" baseline="30000" dirty="0" smtClean="0"/>
              <a:t>)+</a:t>
            </a:r>
            <a:r>
              <a:rPr lang="en-US" sz="2400" baseline="30000" dirty="0" smtClean="0">
                <a:latin typeface="Cambria Math" pitchFamily="18" charset="0"/>
                <a:ea typeface="Cambria Math" pitchFamily="18" charset="0"/>
              </a:rPr>
              <a:t>1</a:t>
            </a:r>
            <a:r>
              <a:rPr lang="en-US" sz="2400" baseline="30000" dirty="0" smtClean="0"/>
              <a:t> </a:t>
            </a:r>
            <a:r>
              <a:rPr lang="en-US" sz="2400" dirty="0" smtClean="0"/>
              <a:t>– </a:t>
            </a:r>
            <a:r>
              <a:rPr lang="en-US" sz="2400" dirty="0" smtClean="0">
                <a:latin typeface="Cambria Math" pitchFamily="18" charset="0"/>
                <a:ea typeface="Cambria Math" pitchFamily="18" charset="0"/>
              </a:rPr>
              <a:t>1.</a:t>
            </a:r>
          </a:p>
          <a:p>
            <a:pPr>
              <a:buNone/>
            </a:pPr>
            <a:r>
              <a:rPr lang="en-US" sz="2400" b="1" dirty="0" smtClean="0">
                <a:ea typeface="Cambria Math" pitchFamily="18" charset="0"/>
              </a:rPr>
              <a:t>   Proof</a:t>
            </a:r>
            <a:r>
              <a:rPr lang="en-US" sz="2400" dirty="0" smtClean="0">
                <a:ea typeface="Cambria Math" pitchFamily="18" charset="0"/>
              </a:rPr>
              <a:t>: Use structural induction.</a:t>
            </a:r>
          </a:p>
          <a:p>
            <a:pPr lvl="1"/>
            <a:r>
              <a:rPr lang="en-US" sz="2000" dirty="0" smtClean="0"/>
              <a:t>BASIS  STEP: The result holds for a full binary tree consisting only of a root, </a:t>
            </a:r>
            <a:r>
              <a:rPr lang="en-US" sz="2000" i="1" dirty="0" smtClean="0"/>
              <a:t>n</a:t>
            </a:r>
            <a:r>
              <a:rPr lang="en-US" sz="2000" dirty="0" smtClean="0"/>
              <a:t>(</a:t>
            </a:r>
            <a:r>
              <a:rPr lang="en-US" sz="2000" i="1" dirty="0" smtClean="0"/>
              <a:t>T</a:t>
            </a:r>
            <a:r>
              <a:rPr lang="en-US" sz="2000" dirty="0" smtClean="0"/>
              <a:t>) = </a:t>
            </a:r>
            <a:r>
              <a:rPr lang="en-US" sz="2000" dirty="0" smtClean="0">
                <a:latin typeface="Cambria Math" pitchFamily="18" charset="0"/>
                <a:ea typeface="Cambria Math" pitchFamily="18" charset="0"/>
              </a:rPr>
              <a:t>1</a:t>
            </a:r>
            <a:r>
              <a:rPr lang="en-US" sz="2000" dirty="0" smtClean="0"/>
              <a:t> and </a:t>
            </a:r>
            <a:r>
              <a:rPr lang="en-US" sz="2000" i="1" dirty="0" smtClean="0"/>
              <a:t>h</a:t>
            </a:r>
            <a:r>
              <a:rPr lang="en-US" sz="2000" dirty="0" smtClean="0"/>
              <a:t>(</a:t>
            </a:r>
            <a:r>
              <a:rPr lang="en-US" sz="2000" i="1" dirty="0" smtClean="0"/>
              <a:t>T</a:t>
            </a:r>
            <a:r>
              <a:rPr lang="en-US" sz="2000" dirty="0" smtClean="0"/>
              <a:t>) = </a:t>
            </a:r>
            <a:r>
              <a:rPr lang="en-US" sz="2000" dirty="0" smtClean="0">
                <a:latin typeface="Cambria Math" pitchFamily="18" charset="0"/>
                <a:ea typeface="Cambria Math" pitchFamily="18" charset="0"/>
              </a:rPr>
              <a:t>0</a:t>
            </a:r>
            <a:r>
              <a:rPr lang="en-US" sz="2000" dirty="0" smtClean="0"/>
              <a:t>.  Hence, </a:t>
            </a:r>
            <a:r>
              <a:rPr lang="en-US" sz="2000" i="1" dirty="0" smtClean="0"/>
              <a:t>n</a:t>
            </a:r>
            <a:r>
              <a:rPr lang="en-US" sz="2000" dirty="0" smtClean="0"/>
              <a:t>(</a:t>
            </a:r>
            <a:r>
              <a:rPr lang="en-US" sz="2000" i="1" dirty="0" smtClean="0"/>
              <a:t>T</a:t>
            </a:r>
            <a:r>
              <a:rPr lang="en-US" sz="2000" dirty="0" smtClean="0"/>
              <a:t>) = </a:t>
            </a:r>
            <a:r>
              <a:rPr lang="en-US" sz="2000" dirty="0" smtClean="0">
                <a:latin typeface="Cambria Math" pitchFamily="18" charset="0"/>
                <a:ea typeface="Cambria Math" pitchFamily="18" charset="0"/>
              </a:rPr>
              <a:t>1</a:t>
            </a:r>
            <a:r>
              <a:rPr lang="en-US" sz="2000" dirty="0" smtClean="0"/>
              <a:t>  ≤ </a:t>
            </a:r>
            <a:r>
              <a:rPr lang="en-US" sz="2000" dirty="0" smtClean="0">
                <a:latin typeface="Cambria Math" pitchFamily="18" charset="0"/>
                <a:ea typeface="Cambria Math" pitchFamily="18" charset="0"/>
              </a:rPr>
              <a:t>2</a:t>
            </a:r>
            <a:r>
              <a:rPr lang="en-US" sz="2000" baseline="30000" dirty="0" smtClean="0">
                <a:latin typeface="Cambria Math" pitchFamily="18" charset="0"/>
                <a:ea typeface="Cambria Math" pitchFamily="18" charset="0"/>
              </a:rPr>
              <a:t>0</a:t>
            </a:r>
            <a:r>
              <a:rPr lang="en-US" sz="2000" baseline="30000" dirty="0" smtClean="0"/>
              <a:t>+</a:t>
            </a:r>
            <a:r>
              <a:rPr lang="en-US" sz="2000" baseline="30000" dirty="0" smtClean="0">
                <a:latin typeface="Cambria Math" pitchFamily="18" charset="0"/>
                <a:ea typeface="Cambria Math" pitchFamily="18" charset="0"/>
              </a:rPr>
              <a:t>1</a:t>
            </a:r>
            <a:r>
              <a:rPr lang="en-US" sz="2000" baseline="30000" dirty="0" smtClean="0"/>
              <a:t> </a:t>
            </a:r>
            <a:r>
              <a:rPr lang="en-US" sz="2000" dirty="0" smtClean="0"/>
              <a:t>– </a:t>
            </a:r>
            <a:r>
              <a:rPr lang="en-US" sz="2000" dirty="0" smtClean="0">
                <a:latin typeface="Cambria Math" pitchFamily="18" charset="0"/>
                <a:ea typeface="Cambria Math" pitchFamily="18" charset="0"/>
              </a:rPr>
              <a:t>1</a:t>
            </a:r>
            <a:r>
              <a:rPr lang="en-US" sz="2000" dirty="0" smtClean="0"/>
              <a:t>   = </a:t>
            </a:r>
            <a:r>
              <a:rPr lang="en-US" sz="2000" dirty="0" smtClean="0">
                <a:latin typeface="Cambria Math" pitchFamily="18" charset="0"/>
                <a:ea typeface="Cambria Math" pitchFamily="18" charset="0"/>
              </a:rPr>
              <a:t>1.</a:t>
            </a:r>
          </a:p>
          <a:p>
            <a:pPr lvl="1"/>
            <a:r>
              <a:rPr lang="en-US" sz="2000" dirty="0" smtClean="0"/>
              <a:t>RECURSIVE STEP:  Assume </a:t>
            </a:r>
            <a:r>
              <a:rPr lang="en-US" sz="2000" i="1" dirty="0" smtClean="0"/>
              <a:t>n</a:t>
            </a:r>
            <a:r>
              <a:rPr lang="en-US" sz="2000" dirty="0" smtClean="0"/>
              <a:t>(</a:t>
            </a:r>
            <a:r>
              <a:rPr lang="en-US" sz="2000" i="1" dirty="0" smtClean="0"/>
              <a:t>T</a:t>
            </a:r>
            <a:r>
              <a:rPr lang="en-US" sz="2000" baseline="-25000" dirty="0" smtClean="0">
                <a:latin typeface="Cambria Math" pitchFamily="18" charset="0"/>
                <a:ea typeface="Cambria Math" pitchFamily="18" charset="0"/>
              </a:rPr>
              <a:t>1</a:t>
            </a:r>
            <a:r>
              <a:rPr lang="en-US" sz="2000" dirty="0" smtClean="0"/>
              <a:t>) ≤ </a:t>
            </a:r>
            <a:r>
              <a:rPr lang="en-US" sz="2000" dirty="0" smtClean="0">
                <a:latin typeface="Cambria Math" pitchFamily="18" charset="0"/>
                <a:ea typeface="Cambria Math" pitchFamily="18" charset="0"/>
              </a:rPr>
              <a:t>2</a:t>
            </a:r>
            <a:r>
              <a:rPr lang="en-US" sz="2000" i="1" baseline="30000" dirty="0" smtClean="0"/>
              <a:t>h</a:t>
            </a:r>
            <a:r>
              <a:rPr lang="en-US" sz="2000" baseline="30000" dirty="0" smtClean="0"/>
              <a:t>(</a:t>
            </a:r>
            <a:r>
              <a:rPr lang="en-US" sz="2000" i="1" baseline="30000" dirty="0" smtClean="0"/>
              <a:t>T</a:t>
            </a:r>
            <a:r>
              <a:rPr lang="en-US" sz="1800" baseline="30000" dirty="0" smtClean="0">
                <a:latin typeface="Cambria Math" pitchFamily="18" charset="0"/>
                <a:ea typeface="Cambria Math" pitchFamily="18" charset="0"/>
              </a:rPr>
              <a:t>1</a:t>
            </a:r>
            <a:r>
              <a:rPr lang="en-US" sz="2000" baseline="30000" dirty="0" smtClean="0"/>
              <a:t>)+</a:t>
            </a:r>
            <a:r>
              <a:rPr lang="en-US" sz="2000" baseline="30000" dirty="0" smtClean="0">
                <a:latin typeface="Cambria Math" pitchFamily="18" charset="0"/>
                <a:ea typeface="Cambria Math" pitchFamily="18" charset="0"/>
              </a:rPr>
              <a:t>1</a:t>
            </a:r>
            <a:r>
              <a:rPr lang="en-US" sz="2000" baseline="30000" dirty="0" smtClean="0"/>
              <a:t> </a:t>
            </a:r>
            <a:r>
              <a:rPr lang="en-US" sz="2000" dirty="0" smtClean="0"/>
              <a:t>– </a:t>
            </a:r>
            <a:r>
              <a:rPr lang="en-US" sz="2000" dirty="0" smtClean="0">
                <a:latin typeface="Cambria Math" pitchFamily="18" charset="0"/>
                <a:ea typeface="Cambria Math" pitchFamily="18" charset="0"/>
              </a:rPr>
              <a:t>1</a:t>
            </a:r>
            <a:r>
              <a:rPr lang="en-US" sz="2000" dirty="0" smtClean="0"/>
              <a:t> and also                   </a:t>
            </a:r>
            <a:r>
              <a:rPr lang="en-US" sz="2000" i="1" dirty="0" smtClean="0"/>
              <a:t>n</a:t>
            </a:r>
            <a:r>
              <a:rPr lang="en-US" sz="2000" dirty="0" smtClean="0"/>
              <a:t>(</a:t>
            </a:r>
            <a:r>
              <a:rPr lang="en-US" sz="2000" i="1" dirty="0" smtClean="0"/>
              <a:t>T</a:t>
            </a:r>
            <a:r>
              <a:rPr lang="en-US" sz="2000" baseline="-25000" dirty="0" smtClean="0">
                <a:latin typeface="Cambria Math" pitchFamily="18" charset="0"/>
                <a:ea typeface="Cambria Math" pitchFamily="18" charset="0"/>
              </a:rPr>
              <a:t>2</a:t>
            </a:r>
            <a:r>
              <a:rPr lang="en-US" sz="2000" dirty="0" smtClean="0"/>
              <a:t>) ≤ </a:t>
            </a:r>
            <a:r>
              <a:rPr lang="en-US" sz="2000" dirty="0" smtClean="0">
                <a:latin typeface="Cambria Math" pitchFamily="18" charset="0"/>
                <a:ea typeface="Cambria Math" pitchFamily="18" charset="0"/>
              </a:rPr>
              <a:t>2</a:t>
            </a:r>
            <a:r>
              <a:rPr lang="en-US" sz="2000" i="1" baseline="30000" dirty="0" smtClean="0"/>
              <a:t>h</a:t>
            </a:r>
            <a:r>
              <a:rPr lang="en-US" sz="2000" baseline="30000" dirty="0" smtClean="0"/>
              <a:t>(</a:t>
            </a:r>
            <a:r>
              <a:rPr lang="en-US" sz="2000" i="1" baseline="30000" dirty="0" smtClean="0"/>
              <a:t>T</a:t>
            </a:r>
            <a:r>
              <a:rPr lang="en-US" sz="1800" baseline="30000" dirty="0" smtClean="0">
                <a:latin typeface="Cambria Math" pitchFamily="18" charset="0"/>
                <a:ea typeface="Cambria Math" pitchFamily="18" charset="0"/>
              </a:rPr>
              <a:t>2</a:t>
            </a:r>
            <a:r>
              <a:rPr lang="en-US" sz="2000" baseline="30000" dirty="0" smtClean="0"/>
              <a:t>)+</a:t>
            </a:r>
            <a:r>
              <a:rPr lang="en-US" sz="2000" baseline="30000" dirty="0" smtClean="0">
                <a:latin typeface="Cambria Math" pitchFamily="18" charset="0"/>
                <a:ea typeface="Cambria Math" pitchFamily="18" charset="0"/>
              </a:rPr>
              <a:t>1  </a:t>
            </a:r>
            <a:r>
              <a:rPr lang="en-US" sz="2000" dirty="0" smtClean="0"/>
              <a:t>– </a:t>
            </a:r>
            <a:r>
              <a:rPr lang="en-US" sz="2000" dirty="0" smtClean="0">
                <a:latin typeface="Cambria Math" pitchFamily="18" charset="0"/>
                <a:ea typeface="Cambria Math" pitchFamily="18" charset="0"/>
              </a:rPr>
              <a:t>1</a:t>
            </a:r>
            <a:r>
              <a:rPr lang="en-US" sz="2000" dirty="0" smtClean="0"/>
              <a:t> whenever </a:t>
            </a:r>
            <a:r>
              <a:rPr lang="en-US" sz="2000" i="1" dirty="0" smtClean="0"/>
              <a:t>T</a:t>
            </a:r>
            <a:r>
              <a:rPr lang="en-US" sz="2000" baseline="-25000" dirty="0" smtClean="0">
                <a:latin typeface="Cambria Math" pitchFamily="18" charset="0"/>
                <a:ea typeface="Cambria Math" pitchFamily="18" charset="0"/>
              </a:rPr>
              <a:t>1</a:t>
            </a:r>
            <a:r>
              <a:rPr lang="en-US" sz="2000" dirty="0" smtClean="0"/>
              <a:t> and </a:t>
            </a:r>
            <a:r>
              <a:rPr lang="en-US" sz="2000" i="1" dirty="0" smtClean="0"/>
              <a:t>T</a:t>
            </a:r>
            <a:r>
              <a:rPr lang="en-US" sz="2000" baseline="-25000" dirty="0" smtClean="0">
                <a:latin typeface="Cambria Math" pitchFamily="18" charset="0"/>
                <a:ea typeface="Cambria Math" pitchFamily="18" charset="0"/>
              </a:rPr>
              <a:t>2</a:t>
            </a:r>
            <a:r>
              <a:rPr lang="en-US" sz="2000" dirty="0" smtClean="0">
                <a:latin typeface="Cambria Math" pitchFamily="18" charset="0"/>
                <a:ea typeface="Cambria Math" pitchFamily="18" charset="0"/>
              </a:rPr>
              <a:t> </a:t>
            </a:r>
            <a:r>
              <a:rPr lang="en-US" sz="2000" dirty="0" smtClean="0"/>
              <a:t>are full binary trees.</a:t>
            </a:r>
          </a:p>
          <a:p>
            <a:pPr>
              <a:buNone/>
            </a:pPr>
            <a:endParaRPr lang="en-US" sz="2000" dirty="0" smtClean="0"/>
          </a:p>
        </p:txBody>
      </p:sp>
      <p:sp>
        <p:nvSpPr>
          <p:cNvPr id="4" name="Content Placeholder 2"/>
          <p:cNvSpPr txBox="1">
            <a:spLocks/>
          </p:cNvSpPr>
          <p:nvPr/>
        </p:nvSpPr>
        <p:spPr>
          <a:xfrm>
            <a:off x="1219200" y="4343400"/>
            <a:ext cx="7467600" cy="2286000"/>
          </a:xfrm>
          <a:prstGeom prst="rect">
            <a:avLst/>
          </a:prstGeom>
        </p:spPr>
        <p:txBody>
          <a:bodyPr vert="horz">
            <a:normAutofit fontScale="925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000" b="0" i="1" u="none" strike="noStrike" kern="1200" cap="none" spc="0" normalizeH="0" baseline="0" noProof="0" dirty="0" smtClean="0">
                <a:ln>
                  <a:noFill/>
                </a:ln>
                <a:solidFill>
                  <a:schemeClr val="tx1"/>
                </a:solidFill>
                <a:effectLst/>
                <a:uLnTx/>
                <a:uFillTx/>
                <a:latin typeface="+mn-lt"/>
                <a:ea typeface="+mn-ea"/>
                <a:cs typeface="+mn-cs"/>
              </a:rPr>
              <a:t>n</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1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n</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2500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n</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25000" noProof="0" dirty="0" smtClean="0">
                <a:ln>
                  <a:noFill/>
                </a:ln>
                <a:solidFill>
                  <a:schemeClr val="tx1"/>
                </a:solidFill>
                <a:effectLst/>
                <a:uLnTx/>
                <a:uFillTx/>
                <a:latin typeface="Cambria Math" pitchFamily="18" charset="0"/>
                <a:ea typeface="Cambria Math" pitchFamily="18" charset="0"/>
              </a:rPr>
              <a:t>2</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by recursive formula of n(T)</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h</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1)+</a:t>
            </a:r>
            <a:r>
              <a:rPr kumimoji="0" lang="en-US" sz="2000" b="0" i="0" u="none" strike="noStrike" kern="1200" cap="none" spc="0" normalizeH="0" baseline="3000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h</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2)+</a:t>
            </a:r>
            <a:r>
              <a:rPr kumimoji="0" lang="en-US" sz="2000" b="0" i="0" u="none" strike="noStrike" kern="1200" cap="none" spc="0" normalizeH="0" baseline="30000" noProof="0" dirty="0" smtClean="0">
                <a:ln>
                  <a:noFill/>
                </a:ln>
                <a:solidFill>
                  <a:schemeClr val="tx1"/>
                </a:solidFill>
                <a:effectLst/>
                <a:uLnTx/>
                <a:uFillTx/>
                <a:latin typeface="Cambria Math" pitchFamily="18" charset="0"/>
                <a:ea typeface="Cambria Math" pitchFamily="18" charset="0"/>
              </a:rPr>
              <a:t>1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by inductive hypothesis</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2</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∙max(</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h</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1)+</a:t>
            </a:r>
            <a:r>
              <a:rPr kumimoji="0" lang="en-US" sz="2000" b="0" i="0" u="none" strike="noStrike" kern="1200" cap="none" spc="0" normalizeH="0" baseline="3000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h</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2)+</a:t>
            </a:r>
            <a:r>
              <a:rPr kumimoji="0" lang="en-US" sz="2000" b="0" i="0" u="none" strike="noStrike" kern="1200" cap="none" spc="0" normalizeH="0" baseline="3000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1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p>
          <a:p>
            <a:pPr marL="274320" lvl="0" indent="-274320">
              <a:spcBef>
                <a:spcPct val="20000"/>
              </a:spcBef>
              <a:buClr>
                <a:schemeClr val="accent3"/>
              </a:buClr>
              <a:buSzPct val="95000"/>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2∙2</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max(</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h</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1),</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h</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2))+</a:t>
            </a:r>
            <a:r>
              <a:rPr kumimoji="0" lang="en-US" sz="2000" b="0" i="0" u="none" strike="noStrike" kern="1200" cap="none" spc="0" normalizeH="0" baseline="3000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smtClean="0">
                <a:ln>
                  <a:noFill/>
                </a:ln>
                <a:solidFill>
                  <a:schemeClr val="tx1"/>
                </a:solidFill>
                <a:effectLst/>
                <a:uLnTx/>
                <a:uFillTx/>
                <a:latin typeface="+mn-lt"/>
                <a:ea typeface="+mn-ea"/>
                <a:cs typeface="+mn-cs"/>
              </a:rPr>
              <a:t>                (max(</a:t>
            </a:r>
            <a:r>
              <a:rPr lang="en-US" sz="2000" dirty="0" smtClean="0">
                <a:latin typeface="Cambria Math" pitchFamily="18" charset="0"/>
                <a:ea typeface="Cambria Math" pitchFamily="18" charset="0"/>
              </a:rPr>
              <a:t>2</a:t>
            </a:r>
            <a:r>
              <a:rPr lang="en-US" sz="2000" i="1" baseline="30000" dirty="0" smtClean="0"/>
              <a:t>x</a:t>
            </a:r>
            <a:r>
              <a:rPr lang="en-US" sz="2000" dirty="0" smtClean="0"/>
              <a:t> ,</a:t>
            </a:r>
            <a:r>
              <a:rPr lang="en-US" sz="2000" dirty="0" smtClean="0">
                <a:latin typeface="Cambria Math" pitchFamily="18" charset="0"/>
                <a:ea typeface="Cambria Math" pitchFamily="18" charset="0"/>
              </a:rPr>
              <a:t> 2</a:t>
            </a:r>
            <a:r>
              <a:rPr lang="en-US" sz="2000" i="1" baseline="30000" dirty="0" smtClean="0"/>
              <a:t>y</a:t>
            </a:r>
            <a:r>
              <a:rPr lang="en-US" sz="2000" dirty="0" smtClean="0"/>
              <a:t>)= </a:t>
            </a:r>
            <a:r>
              <a:rPr lang="en-US" sz="2000" dirty="0" smtClean="0">
                <a:latin typeface="Cambria Math" pitchFamily="18" charset="0"/>
                <a:ea typeface="Cambria Math" pitchFamily="18" charset="0"/>
              </a:rPr>
              <a:t>2</a:t>
            </a:r>
            <a:r>
              <a:rPr lang="en-US" sz="2000" baseline="30000" dirty="0" smtClean="0"/>
              <a:t>max(</a:t>
            </a:r>
            <a:r>
              <a:rPr lang="en-US" sz="2000" i="1" baseline="30000" dirty="0" err="1" smtClean="0"/>
              <a:t>x,y</a:t>
            </a:r>
            <a:r>
              <a:rPr lang="en-US" sz="2000" baseline="30000" dirty="0" smtClean="0"/>
              <a:t>)</a:t>
            </a:r>
            <a:r>
              <a:rPr lang="en-US" sz="2000" dirty="0" smtClean="0"/>
              <a:t> )</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274320" lvl="0" indent="-274320">
              <a:spcBef>
                <a:spcPct val="20000"/>
              </a:spcBef>
              <a:buClr>
                <a:schemeClr val="accent3"/>
              </a:buClr>
              <a:buSzPct val="95000"/>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2∙2</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h</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1</a:t>
            </a:r>
            <a:r>
              <a:rPr lang="en-US" sz="2000" dirty="0" smtClean="0"/>
              <a:t>                                     (</a:t>
            </a:r>
            <a:r>
              <a:rPr lang="en-US" sz="2000" i="1" dirty="0" smtClean="0"/>
              <a:t>by recursive definition of h(T)</a:t>
            </a:r>
            <a:r>
              <a:rPr lang="en-US" sz="2000" dirty="0" smtClean="0"/>
              <a: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h</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1" u="none" strike="noStrike" kern="1200" cap="none" spc="0" normalizeH="0" baseline="30000" noProof="0" dirty="0" smtClean="0">
                <a:ln>
                  <a:noFill/>
                </a:ln>
                <a:solidFill>
                  <a:schemeClr val="tx1"/>
                </a:solidFill>
                <a:effectLst/>
                <a:uLnTx/>
                <a:uFillTx/>
                <a:latin typeface="+mn-lt"/>
                <a:ea typeface="+mn-ea"/>
                <a:cs typeface="+mn-cs"/>
              </a:rPr>
              <a:t>t</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a:t>
            </a:r>
            <a:r>
              <a:rPr kumimoji="0" lang="en-US" sz="2000" b="0" i="0" u="none" strike="noStrike" kern="1200" cap="none" spc="0" normalizeH="0" baseline="3000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3000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p>
        </p:txBody>
      </p:sp>
      <p:sp>
        <p:nvSpPr>
          <p:cNvPr id="5" name="Isosceles Triangle 4"/>
          <p:cNvSpPr/>
          <p:nvPr/>
        </p:nvSpPr>
        <p:spPr>
          <a:xfrm rot="5400000" flipH="1" flipV="1">
            <a:off x="8724900" y="6438900"/>
            <a:ext cx="2286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30000" dirty="0" smtClean="0">
                <a:latin typeface="Cambria Math"/>
                <a:ea typeface="Cambria Math"/>
              </a:rPr>
              <a:t>−2 </a:t>
            </a:r>
            <a:r>
              <a:rPr lang="en-US" dirty="0" smtClean="0">
                <a:ea typeface="Cambria Math"/>
              </a:rPr>
              <a:t>. </a:t>
            </a:r>
            <a:endParaRPr lang="en-US" dirty="0"/>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Induction</a:t>
            </a:r>
            <a:endParaRPr lang="en-US" dirty="0"/>
          </a:p>
        </p:txBody>
      </p:sp>
      <p:sp>
        <p:nvSpPr>
          <p:cNvPr id="3" name="Content Placeholder 2"/>
          <p:cNvSpPr>
            <a:spLocks noGrp="1"/>
          </p:cNvSpPr>
          <p:nvPr>
            <p:ph idx="1"/>
          </p:nvPr>
        </p:nvSpPr>
        <p:spPr/>
        <p:txBody>
          <a:bodyPr>
            <a:normAutofit fontScale="92500"/>
          </a:bodyPr>
          <a:lstStyle/>
          <a:p>
            <a:r>
              <a:rPr lang="en-US" i="1" dirty="0" smtClean="0"/>
              <a:t>Generalized induction </a:t>
            </a:r>
            <a:r>
              <a:rPr lang="en-US" dirty="0" smtClean="0"/>
              <a:t>is used to prove results about sets other than the integers that have the well-ordering property. (</a:t>
            </a:r>
            <a:r>
              <a:rPr lang="en-US" i="1" dirty="0" smtClean="0"/>
              <a:t>explored in more detail in Chapter </a:t>
            </a:r>
            <a:r>
              <a:rPr lang="en-US" dirty="0" smtClean="0">
                <a:latin typeface="Cambria Math" pitchFamily="18" charset="0"/>
                <a:ea typeface="Cambria Math" pitchFamily="18" charset="0"/>
              </a:rPr>
              <a:t>9</a:t>
            </a:r>
            <a:r>
              <a:rPr lang="en-US" dirty="0" smtClean="0"/>
              <a:t>)</a:t>
            </a:r>
          </a:p>
          <a:p>
            <a:r>
              <a:rPr lang="en-US" dirty="0" smtClean="0"/>
              <a:t>For example, consider an ordering on </a:t>
            </a:r>
            <a:r>
              <a:rPr lang="en-US" b="1" dirty="0" smtClean="0"/>
              <a:t>N</a:t>
            </a:r>
            <a:r>
              <a:rPr lang="en-US" dirty="0" smtClean="0">
                <a:latin typeface="Cambria Math"/>
                <a:ea typeface="Cambria Math"/>
              </a:rPr>
              <a:t>⨉</a:t>
            </a:r>
            <a:r>
              <a:rPr lang="en-US" dirty="0" smtClean="0"/>
              <a:t> </a:t>
            </a:r>
            <a:r>
              <a:rPr lang="en-US" b="1" dirty="0" smtClean="0"/>
              <a:t>N</a:t>
            </a:r>
            <a:r>
              <a:rPr lang="en-US" dirty="0" smtClean="0"/>
              <a:t>, ordered pairs of nonnegative integers. Specify that (</a:t>
            </a:r>
            <a:r>
              <a:rPr lang="en-US" i="1" dirty="0" smtClean="0"/>
              <a:t>x</a:t>
            </a:r>
            <a:r>
              <a:rPr lang="en-US" baseline="-25000" dirty="0" smtClean="0">
                <a:latin typeface="Cambria Math" pitchFamily="18" charset="0"/>
                <a:ea typeface="Cambria Math" pitchFamily="18" charset="0"/>
              </a:rPr>
              <a:t>1</a:t>
            </a:r>
            <a:r>
              <a:rPr lang="en-US" dirty="0" smtClean="0"/>
              <a:t> ,</a:t>
            </a:r>
            <a:r>
              <a:rPr lang="en-US" i="1" dirty="0" smtClean="0"/>
              <a:t>y</a:t>
            </a:r>
            <a:r>
              <a:rPr lang="en-US" baseline="-25000" dirty="0" smtClean="0">
                <a:latin typeface="Cambria Math" pitchFamily="18" charset="0"/>
                <a:ea typeface="Cambria Math" pitchFamily="18" charset="0"/>
              </a:rPr>
              <a:t>1</a:t>
            </a:r>
            <a:r>
              <a:rPr lang="en-US" dirty="0" smtClean="0"/>
              <a:t>) is less than or equal to (</a:t>
            </a:r>
            <a:r>
              <a:rPr lang="en-US" i="1" dirty="0" smtClean="0"/>
              <a:t>x</a:t>
            </a:r>
            <a:r>
              <a:rPr lang="en-US" baseline="-25000" dirty="0" smtClean="0">
                <a:latin typeface="Cambria Math" pitchFamily="18" charset="0"/>
                <a:ea typeface="Cambria Math" pitchFamily="18" charset="0"/>
              </a:rPr>
              <a:t>2</a:t>
            </a:r>
            <a:r>
              <a:rPr lang="en-US" dirty="0" smtClean="0"/>
              <a:t>,</a:t>
            </a:r>
            <a:r>
              <a:rPr lang="en-US" i="1" dirty="0" smtClean="0"/>
              <a:t>y</a:t>
            </a:r>
            <a:r>
              <a:rPr lang="en-US" baseline="-25000" dirty="0" smtClean="0">
                <a:latin typeface="Cambria Math" pitchFamily="18" charset="0"/>
                <a:ea typeface="Cambria Math" pitchFamily="18" charset="0"/>
              </a:rPr>
              <a:t>2</a:t>
            </a:r>
            <a:r>
              <a:rPr lang="en-US" dirty="0" smtClean="0"/>
              <a:t>) if either </a:t>
            </a:r>
            <a:r>
              <a:rPr lang="en-US" i="1" dirty="0" smtClean="0"/>
              <a:t>x</a:t>
            </a:r>
            <a:r>
              <a:rPr lang="en-US" baseline="-25000" dirty="0" smtClean="0">
                <a:latin typeface="Cambria Math" pitchFamily="18" charset="0"/>
                <a:ea typeface="Cambria Math" pitchFamily="18" charset="0"/>
              </a:rPr>
              <a:t>1</a:t>
            </a:r>
            <a:r>
              <a:rPr lang="en-US" dirty="0" smtClean="0"/>
              <a:t> &lt; </a:t>
            </a:r>
            <a:r>
              <a:rPr lang="en-US" i="1" dirty="0" smtClean="0"/>
              <a:t>x</a:t>
            </a:r>
            <a:r>
              <a:rPr lang="en-US" baseline="-25000" dirty="0" smtClean="0">
                <a:latin typeface="Cambria Math" pitchFamily="18" charset="0"/>
                <a:ea typeface="Cambria Math" pitchFamily="18" charset="0"/>
              </a:rPr>
              <a:t>2</a:t>
            </a:r>
            <a:r>
              <a:rPr lang="en-US" dirty="0" smtClean="0"/>
              <a:t>, or </a:t>
            </a:r>
            <a:r>
              <a:rPr lang="en-US" i="1" dirty="0" smtClean="0"/>
              <a:t>x</a:t>
            </a:r>
            <a:r>
              <a:rPr lang="en-US" baseline="-25000" dirty="0" smtClean="0">
                <a:latin typeface="Cambria Math" pitchFamily="18" charset="0"/>
                <a:ea typeface="Cambria Math" pitchFamily="18" charset="0"/>
              </a:rPr>
              <a:t>1</a:t>
            </a:r>
            <a:r>
              <a:rPr lang="en-US" dirty="0" smtClean="0"/>
              <a:t> =</a:t>
            </a:r>
            <a:r>
              <a:rPr lang="en-US" i="1" dirty="0" smtClean="0"/>
              <a:t> x</a:t>
            </a:r>
            <a:r>
              <a:rPr lang="en-US" baseline="-25000" dirty="0" smtClean="0">
                <a:latin typeface="Cambria Math" pitchFamily="18" charset="0"/>
                <a:ea typeface="Cambria Math" pitchFamily="18" charset="0"/>
              </a:rPr>
              <a:t>2</a:t>
            </a:r>
            <a:r>
              <a:rPr lang="en-US" dirty="0" smtClean="0"/>
              <a:t>  and </a:t>
            </a:r>
            <a:r>
              <a:rPr lang="en-US" i="1" dirty="0" smtClean="0"/>
              <a:t>y</a:t>
            </a:r>
            <a:r>
              <a:rPr lang="en-US" baseline="-25000" dirty="0" smtClean="0">
                <a:latin typeface="Cambria Math" pitchFamily="18" charset="0"/>
                <a:ea typeface="Cambria Math" pitchFamily="18" charset="0"/>
              </a:rPr>
              <a:t>1 </a:t>
            </a:r>
            <a:r>
              <a:rPr lang="en-US" dirty="0" smtClean="0"/>
              <a:t>&lt;</a:t>
            </a:r>
            <a:r>
              <a:rPr lang="en-US" i="1" dirty="0" smtClean="0"/>
              <a:t>y</a:t>
            </a:r>
            <a:r>
              <a:rPr lang="en-US" baseline="-25000" dirty="0" smtClean="0">
                <a:latin typeface="Cambria Math" pitchFamily="18" charset="0"/>
                <a:ea typeface="Cambria Math" pitchFamily="18" charset="0"/>
              </a:rPr>
              <a:t>2</a:t>
            </a:r>
            <a:r>
              <a:rPr lang="en-US" dirty="0" smtClean="0"/>
              <a:t> . This is called the </a:t>
            </a:r>
            <a:r>
              <a:rPr lang="en-US" i="1" dirty="0" smtClean="0"/>
              <a:t>lexicographic ordering</a:t>
            </a:r>
            <a:r>
              <a:rPr lang="en-US" dirty="0" smtClean="0"/>
              <a:t>.</a:t>
            </a:r>
          </a:p>
          <a:p>
            <a:r>
              <a:rPr lang="en-US" dirty="0" smtClean="0"/>
              <a:t>Strings are also commonly ordered by a</a:t>
            </a:r>
            <a:r>
              <a:rPr lang="en-US" i="1" dirty="0" smtClean="0"/>
              <a:t> lexicographic ordering</a:t>
            </a:r>
            <a:r>
              <a:rPr lang="en-US" dirty="0" smtClean="0"/>
              <a:t>.</a:t>
            </a:r>
          </a:p>
          <a:p>
            <a:r>
              <a:rPr lang="en-US" dirty="0" smtClean="0"/>
              <a:t>The next example uses generalized induction to prove a result about ordered pairs from </a:t>
            </a:r>
            <a:r>
              <a:rPr lang="en-US" b="1" dirty="0" smtClean="0"/>
              <a:t>N</a:t>
            </a:r>
            <a:r>
              <a:rPr lang="en-US" dirty="0" smtClean="0">
                <a:latin typeface="Cambria Math"/>
                <a:ea typeface="Cambria Math"/>
              </a:rPr>
              <a:t>⨉</a:t>
            </a:r>
            <a:r>
              <a:rPr lang="en-US" dirty="0" smtClean="0"/>
              <a:t> </a:t>
            </a:r>
            <a:r>
              <a:rPr lang="en-US" b="1" dirty="0" smtClean="0"/>
              <a:t>N</a:t>
            </a:r>
            <a:r>
              <a:rPr lang="en-US" dirty="0" smtClean="0"/>
              <a:t>. </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Observations or facts need to be added to the KB</a:t>
            </a:r>
          </a:p>
          <a:p>
            <a:pPr lvl="1"/>
            <a:r>
              <a:rPr lang="en-US" dirty="0" smtClean="0"/>
              <a:t>Both Switches up</a:t>
            </a:r>
          </a:p>
          <a:p>
            <a:pPr lvl="2"/>
            <a:r>
              <a:rPr lang="en-US" dirty="0" smtClean="0"/>
              <a:t>up_s1</a:t>
            </a:r>
          </a:p>
          <a:p>
            <a:pPr lvl="2"/>
            <a:r>
              <a:rPr lang="en-US" dirty="0" smtClean="0"/>
              <a:t>up_s2</a:t>
            </a:r>
          </a:p>
          <a:p>
            <a:pPr lvl="1"/>
            <a:r>
              <a:rPr lang="en-US" dirty="0" smtClean="0"/>
              <a:t>Both lights are dark</a:t>
            </a:r>
          </a:p>
          <a:p>
            <a:pPr lvl="2"/>
            <a:r>
              <a:rPr lang="en-US" b="1" dirty="0" smtClean="0">
                <a:sym typeface="Symbol"/>
              </a:rPr>
              <a:t></a:t>
            </a:r>
            <a:r>
              <a:rPr lang="en-US" dirty="0" smtClean="0"/>
              <a:t>lit_l1</a:t>
            </a:r>
          </a:p>
          <a:p>
            <a:pPr lvl="2"/>
            <a:r>
              <a:rPr lang="en-US" b="1" dirty="0" smtClean="0">
                <a:sym typeface="Symbol"/>
              </a:rPr>
              <a:t></a:t>
            </a:r>
            <a:r>
              <a:rPr lang="en-US" dirty="0" smtClean="0"/>
              <a:t>lit_l2</a:t>
            </a:r>
          </a:p>
        </p:txBody>
      </p:sp>
      <p:sp>
        <p:nvSpPr>
          <p:cNvPr id="4" name="Slide Number Placeholder 3"/>
          <p:cNvSpPr>
            <a:spLocks noGrp="1"/>
          </p:cNvSpPr>
          <p:nvPr>
            <p:ph type="sldNum" sz="quarter" idx="12"/>
          </p:nvPr>
        </p:nvSpPr>
        <p:spPr/>
        <p:txBody>
          <a:bodyPr/>
          <a:lstStyle/>
          <a:p>
            <a:fld id="{9CA217EF-0505-4C33-BB20-8A8DF2039023}" type="slidenum">
              <a:rPr lang="en-US" smtClean="0"/>
              <a:pPr/>
              <a:t>43</a:t>
            </a:fld>
            <a:endParaRPr lang="en-US"/>
          </a:p>
        </p:txBody>
      </p:sp>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Induction</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Suppose that </a:t>
            </a:r>
            <a:r>
              <a:rPr lang="en-US" i="1" dirty="0" err="1" smtClean="0"/>
              <a:t>a</a:t>
            </a:r>
            <a:r>
              <a:rPr lang="en-US" i="1" baseline="-25000" dirty="0" err="1" smtClean="0"/>
              <a:t>m,n</a:t>
            </a:r>
            <a:r>
              <a:rPr lang="en-US" baseline="-25000" dirty="0" smtClean="0"/>
              <a:t>  </a:t>
            </a:r>
            <a:r>
              <a:rPr lang="en-US" dirty="0" smtClean="0"/>
              <a:t> is defined for  (</a:t>
            </a:r>
            <a:r>
              <a:rPr lang="en-US" i="1" dirty="0" err="1" smtClean="0"/>
              <a:t>m</a:t>
            </a:r>
            <a:r>
              <a:rPr lang="en-US" dirty="0" err="1" smtClean="0"/>
              <a:t>,</a:t>
            </a:r>
            <a:r>
              <a:rPr lang="en-US" i="1" dirty="0" err="1" smtClean="0"/>
              <a:t>n</a:t>
            </a:r>
            <a:r>
              <a:rPr lang="en-US" dirty="0" smtClean="0"/>
              <a:t>)</a:t>
            </a:r>
            <a:r>
              <a:rPr lang="en-US" dirty="0" smtClean="0">
                <a:latin typeface="Cambria Math"/>
                <a:ea typeface="Cambria Math"/>
              </a:rPr>
              <a:t>∊</a:t>
            </a:r>
            <a:r>
              <a:rPr lang="en-US" b="1" dirty="0" smtClean="0">
                <a:latin typeface="Cambria Math"/>
                <a:ea typeface="Cambria Math"/>
              </a:rPr>
              <a:t>N</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N</a:t>
            </a:r>
            <a:r>
              <a:rPr lang="en-US" dirty="0" smtClean="0">
                <a:latin typeface="Cambria Math" pitchFamily="18" charset="0"/>
                <a:ea typeface="Cambria Math" pitchFamily="18" charset="0"/>
              </a:rPr>
              <a:t> by               </a:t>
            </a:r>
            <a:r>
              <a:rPr lang="en-US" i="1" dirty="0" smtClean="0"/>
              <a:t>a</a:t>
            </a:r>
            <a:r>
              <a:rPr lang="en-US" baseline="-25000" dirty="0" smtClean="0">
                <a:latin typeface="Cambria Math" pitchFamily="18" charset="0"/>
                <a:ea typeface="Cambria Math" pitchFamily="18" charset="0"/>
              </a:rPr>
              <a:t>0</a:t>
            </a:r>
            <a:r>
              <a:rPr lang="en-US" i="1" baseline="-25000" dirty="0" smtClean="0"/>
              <a:t>,</a:t>
            </a:r>
            <a:r>
              <a:rPr lang="en-US" baseline="-25000" dirty="0" smtClean="0">
                <a:latin typeface="Cambria Math" pitchFamily="18" charset="0"/>
                <a:ea typeface="Cambria Math" pitchFamily="18" charset="0"/>
              </a:rPr>
              <a:t>0</a:t>
            </a:r>
            <a:r>
              <a:rPr lang="en-US" baseline="-25000" dirty="0" smtClean="0"/>
              <a:t> </a:t>
            </a:r>
            <a:r>
              <a:rPr lang="en-US" dirty="0" smtClean="0">
                <a:latin typeface="Cambria Math" pitchFamily="18" charset="0"/>
                <a:ea typeface="Cambria Math" pitchFamily="18" charset="0"/>
              </a:rPr>
              <a:t>= 0 </a:t>
            </a:r>
            <a:r>
              <a:rPr lang="en-US" dirty="0" smtClean="0">
                <a:ea typeface="Cambria Math" pitchFamily="18" charset="0"/>
              </a:rPr>
              <a:t>and</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Show that</a:t>
            </a:r>
            <a:r>
              <a:rPr lang="en-US" i="1" dirty="0" smtClean="0"/>
              <a:t> </a:t>
            </a:r>
            <a:r>
              <a:rPr lang="en-US" i="1" dirty="0" err="1" smtClean="0"/>
              <a:t>a</a:t>
            </a:r>
            <a:r>
              <a:rPr lang="en-US" i="1" baseline="-25000" dirty="0" err="1" smtClean="0"/>
              <a:t>m,n</a:t>
            </a:r>
            <a:r>
              <a:rPr lang="en-US" baseline="-25000" dirty="0" smtClean="0"/>
              <a:t> </a:t>
            </a:r>
            <a:r>
              <a:rPr lang="en-US" dirty="0" smtClean="0">
                <a:latin typeface="Cambria Math" pitchFamily="18" charset="0"/>
                <a:ea typeface="Cambria Math" pitchFamily="18" charset="0"/>
              </a:rPr>
              <a:t>= </a:t>
            </a:r>
            <a:r>
              <a:rPr lang="en-US" i="1" dirty="0" smtClean="0">
                <a:ea typeface="Cambria Math" pitchFamily="18" charset="0"/>
              </a:rPr>
              <a:t>m</a:t>
            </a:r>
            <a:r>
              <a:rPr lang="en-US" dirty="0" smtClean="0">
                <a:latin typeface="Cambria Math" pitchFamily="18" charset="0"/>
                <a:ea typeface="Cambria Math" pitchFamily="18" charset="0"/>
              </a:rPr>
              <a:t> + </a:t>
            </a:r>
            <a:r>
              <a:rPr lang="en-US" i="1" dirty="0" smtClean="0">
                <a:ea typeface="Cambria Math" pitchFamily="18" charset="0"/>
              </a:rPr>
              <a:t>n</a:t>
            </a:r>
            <a:r>
              <a:rPr lang="en-US" dirty="0" smtClean="0">
                <a:latin typeface="Cambria Math" pitchFamily="18" charset="0"/>
                <a:ea typeface="Cambria Math" pitchFamily="18" charset="0"/>
              </a:rPr>
              <a:t>(</a:t>
            </a:r>
            <a:r>
              <a:rPr lang="en-US" i="1" dirty="0" smtClean="0">
                <a:ea typeface="Cambria Math" pitchFamily="18" charset="0"/>
              </a:rPr>
              <a:t>n</a:t>
            </a:r>
            <a:r>
              <a:rPr lang="en-US" dirty="0" smtClean="0">
                <a:latin typeface="Cambria Math" pitchFamily="18" charset="0"/>
                <a:ea typeface="Cambria Math" pitchFamily="18" charset="0"/>
              </a:rPr>
              <a:t> + 1)/2 </a:t>
            </a:r>
            <a:r>
              <a:rPr lang="en-US" dirty="0" smtClean="0"/>
              <a:t>is defined for all    (</a:t>
            </a:r>
            <a:r>
              <a:rPr lang="en-US" dirty="0" err="1" smtClean="0"/>
              <a:t>m,n</a:t>
            </a:r>
            <a:r>
              <a:rPr lang="en-US" dirty="0" smtClean="0"/>
              <a:t>)</a:t>
            </a:r>
            <a:r>
              <a:rPr lang="en-US" dirty="0" smtClean="0">
                <a:latin typeface="Cambria Math"/>
                <a:ea typeface="Cambria Math"/>
              </a:rPr>
              <a:t>∊</a:t>
            </a:r>
            <a:r>
              <a:rPr lang="en-US" b="1" dirty="0" smtClean="0">
                <a:latin typeface="Cambria Math"/>
                <a:ea typeface="Cambria Math"/>
              </a:rPr>
              <a:t>N</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N</a:t>
            </a:r>
            <a:r>
              <a:rPr lang="en-US" dirty="0" smtClean="0">
                <a:ea typeface="Cambria Math" pitchFamily="18" charset="0"/>
              </a:rPr>
              <a:t>.</a:t>
            </a:r>
            <a:endParaRPr lang="en-US" dirty="0" smtClean="0"/>
          </a:p>
          <a:p>
            <a:pPr>
              <a:buNone/>
            </a:pPr>
            <a:r>
              <a:rPr lang="en-US" b="1" dirty="0" smtClean="0"/>
              <a:t>    Solution</a:t>
            </a:r>
            <a:r>
              <a:rPr lang="en-US" dirty="0" smtClean="0"/>
              <a:t>: Use generalized induction.</a:t>
            </a:r>
          </a:p>
          <a:p>
            <a:pPr lvl="1">
              <a:buNone/>
            </a:pPr>
            <a:r>
              <a:rPr lang="en-US" dirty="0" smtClean="0"/>
              <a:t>BASIS STEP: </a:t>
            </a:r>
            <a:r>
              <a:rPr lang="en-US" i="1" dirty="0" smtClean="0"/>
              <a:t>a</a:t>
            </a:r>
            <a:r>
              <a:rPr lang="en-US" baseline="-25000" dirty="0" smtClean="0">
                <a:latin typeface="Cambria Math" pitchFamily="18" charset="0"/>
                <a:ea typeface="Cambria Math" pitchFamily="18" charset="0"/>
              </a:rPr>
              <a:t>0</a:t>
            </a:r>
            <a:r>
              <a:rPr lang="en-US" i="1" baseline="-25000" dirty="0" smtClean="0"/>
              <a:t>,</a:t>
            </a:r>
            <a:r>
              <a:rPr lang="en-US" baseline="-25000" dirty="0" smtClean="0">
                <a:latin typeface="Cambria Math" pitchFamily="18" charset="0"/>
                <a:ea typeface="Cambria Math" pitchFamily="18" charset="0"/>
              </a:rPr>
              <a:t>0</a:t>
            </a:r>
            <a:r>
              <a:rPr lang="en-US" baseline="-25000" dirty="0" smtClean="0"/>
              <a:t> </a:t>
            </a:r>
            <a:r>
              <a:rPr lang="en-US" dirty="0" smtClean="0">
                <a:latin typeface="Cambria Math" pitchFamily="18" charset="0"/>
                <a:ea typeface="Cambria Math" pitchFamily="18" charset="0"/>
              </a:rPr>
              <a:t>= 0 = 0 + (0</a:t>
            </a:r>
            <a:r>
              <a:rPr lang="en-US" dirty="0" smtClean="0">
                <a:latin typeface="Cambria Math"/>
                <a:ea typeface="Cambria Math"/>
              </a:rPr>
              <a:t>∙1)/2</a:t>
            </a:r>
            <a:endParaRPr lang="en-US" dirty="0" smtClean="0"/>
          </a:p>
          <a:p>
            <a:pPr lvl="1">
              <a:buNone/>
            </a:pPr>
            <a:r>
              <a:rPr lang="en-US" dirty="0" smtClean="0"/>
              <a:t>INDUCTIVE STEP: Assume that </a:t>
            </a:r>
            <a:r>
              <a:rPr lang="en-US" i="1" dirty="0" err="1" smtClean="0"/>
              <a:t>a</a:t>
            </a:r>
            <a:r>
              <a:rPr lang="en-US" i="1" baseline="-25000" dirty="0" err="1" smtClean="0"/>
              <a:t>m</a:t>
            </a:r>
            <a:r>
              <a:rPr lang="en-US" i="1" baseline="-25000" dirty="0" err="1" smtClean="0">
                <a:latin typeface="Cambria Math"/>
                <a:ea typeface="Cambria Math"/>
              </a:rPr>
              <a:t>̍</a:t>
            </a:r>
            <a:r>
              <a:rPr lang="en-US" i="1" baseline="-25000" dirty="0" err="1" smtClean="0"/>
              <a:t>,n</a:t>
            </a:r>
            <a:r>
              <a:rPr lang="en-US" i="1" baseline="-25000" dirty="0" smtClean="0">
                <a:latin typeface="Cambria Math"/>
                <a:ea typeface="Cambria Math"/>
              </a:rPr>
              <a:t>̍ </a:t>
            </a:r>
            <a:r>
              <a:rPr lang="en-US" dirty="0" smtClean="0">
                <a:latin typeface="Cambria Math" pitchFamily="18" charset="0"/>
                <a:ea typeface="Cambria Math" pitchFamily="18" charset="0"/>
              </a:rPr>
              <a:t>=  </a:t>
            </a:r>
            <a:r>
              <a:rPr lang="en-US" i="1" dirty="0" smtClean="0">
                <a:ea typeface="Cambria Math" pitchFamily="18" charset="0"/>
              </a:rPr>
              <a:t>m</a:t>
            </a:r>
            <a:r>
              <a:rPr lang="en-US" i="1"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n</a:t>
            </a:r>
            <a:r>
              <a:rPr lang="en-US" i="1" dirty="0" smtClean="0">
                <a:latin typeface="Cambria Math"/>
                <a:ea typeface="Cambria Math"/>
              </a:rPr>
              <a:t>̍</a:t>
            </a:r>
            <a:r>
              <a:rPr lang="en-US" dirty="0" smtClean="0">
                <a:latin typeface="Cambria Math" pitchFamily="18" charset="0"/>
                <a:ea typeface="Cambria Math" pitchFamily="18" charset="0"/>
              </a:rPr>
              <a:t>(</a:t>
            </a:r>
            <a:r>
              <a:rPr lang="en-US" i="1" dirty="0" smtClean="0">
                <a:ea typeface="Cambria Math" pitchFamily="18" charset="0"/>
              </a:rPr>
              <a:t>n</a:t>
            </a:r>
            <a:r>
              <a:rPr lang="en-US" i="1" dirty="0" smtClean="0">
                <a:latin typeface="Cambria Math"/>
                <a:ea typeface="Cambria Math"/>
              </a:rPr>
              <a:t>̍</a:t>
            </a:r>
            <a:r>
              <a:rPr lang="en-US" dirty="0" smtClean="0">
                <a:latin typeface="Cambria Math" pitchFamily="18" charset="0"/>
                <a:ea typeface="Cambria Math" pitchFamily="18" charset="0"/>
              </a:rPr>
              <a:t> + 1)/2 whenever(</a:t>
            </a:r>
            <a:r>
              <a:rPr lang="en-US" i="1" dirty="0" err="1" smtClean="0">
                <a:ea typeface="Cambria Math" pitchFamily="18" charset="0"/>
              </a:rPr>
              <a:t>m</a:t>
            </a:r>
            <a:r>
              <a:rPr lang="en-US" i="1" dirty="0" err="1" smtClean="0">
                <a:latin typeface="Cambria Math"/>
                <a:ea typeface="Cambria Math"/>
              </a:rPr>
              <a:t>̍</a:t>
            </a:r>
            <a:r>
              <a:rPr lang="en-US" dirty="0" err="1" smtClean="0"/>
              <a:t>,</a:t>
            </a:r>
            <a:r>
              <a:rPr lang="en-US" i="1" dirty="0" err="1" smtClean="0">
                <a:ea typeface="Cambria Math" pitchFamily="18" charset="0"/>
              </a:rPr>
              <a:t>n</a:t>
            </a:r>
            <a:r>
              <a:rPr lang="en-US" i="1" dirty="0" smtClean="0">
                <a:latin typeface="Cambria Math"/>
                <a:ea typeface="Cambria Math"/>
              </a:rPr>
              <a:t>̍</a:t>
            </a:r>
            <a:r>
              <a:rPr lang="en-US" dirty="0" smtClean="0"/>
              <a:t>)</a:t>
            </a:r>
            <a:r>
              <a:rPr lang="en-US" dirty="0" smtClean="0">
                <a:latin typeface="Cambria Math"/>
                <a:ea typeface="Cambria Math"/>
              </a:rPr>
              <a:t>  </a:t>
            </a:r>
            <a:r>
              <a:rPr lang="en-US" dirty="0" smtClean="0">
                <a:ea typeface="Cambria Math"/>
              </a:rPr>
              <a:t>is less than</a:t>
            </a:r>
            <a:r>
              <a:rPr lang="en-US" dirty="0" smtClean="0"/>
              <a:t> (</a:t>
            </a:r>
            <a:r>
              <a:rPr lang="en-US" dirty="0" err="1" smtClean="0"/>
              <a:t>m,n</a:t>
            </a:r>
            <a:r>
              <a:rPr lang="en-US" dirty="0" smtClean="0"/>
              <a:t>) in the lexicographic ordering of </a:t>
            </a:r>
            <a:r>
              <a:rPr lang="en-US" dirty="0" smtClean="0">
                <a:ea typeface="Cambria Math"/>
              </a:rPr>
              <a:t> </a:t>
            </a:r>
            <a:r>
              <a:rPr lang="en-US" b="1" dirty="0" smtClean="0">
                <a:latin typeface="Cambria Math"/>
                <a:ea typeface="Cambria Math"/>
              </a:rPr>
              <a:t>N</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endParaRPr lang="en-US" dirty="0" smtClean="0"/>
          </a:p>
          <a:p>
            <a:pPr lvl="2"/>
            <a:r>
              <a:rPr lang="en-US" dirty="0" smtClean="0"/>
              <a:t>If </a:t>
            </a:r>
            <a:r>
              <a:rPr lang="en-US" i="1" dirty="0" smtClean="0"/>
              <a:t>n</a:t>
            </a:r>
            <a:r>
              <a:rPr lang="en-US" dirty="0" smtClean="0"/>
              <a:t> = </a:t>
            </a:r>
            <a:r>
              <a:rPr lang="en-US" dirty="0" smtClean="0">
                <a:latin typeface="Cambria Math" pitchFamily="18" charset="0"/>
                <a:ea typeface="Cambria Math" pitchFamily="18" charset="0"/>
              </a:rPr>
              <a:t>0</a:t>
            </a:r>
            <a:r>
              <a:rPr lang="en-US" dirty="0" smtClean="0"/>
              <a:t>, by the inductive hypothesis we can conclude </a:t>
            </a:r>
          </a:p>
          <a:p>
            <a:pPr lvl="2">
              <a:buNone/>
            </a:pPr>
            <a:r>
              <a:rPr lang="en-US" i="1" dirty="0" smtClean="0"/>
              <a:t>            </a:t>
            </a:r>
            <a:r>
              <a:rPr lang="en-US" i="1" dirty="0" err="1" smtClean="0"/>
              <a:t>a</a:t>
            </a:r>
            <a:r>
              <a:rPr lang="en-US" i="1" baseline="-25000" dirty="0" err="1" smtClean="0"/>
              <a:t>m,n</a:t>
            </a:r>
            <a:r>
              <a:rPr lang="en-US" i="1" baseline="-25000" dirty="0" smtClean="0"/>
              <a:t> </a:t>
            </a:r>
            <a:r>
              <a:rPr lang="en-US" dirty="0" smtClean="0">
                <a:latin typeface="Cambria Math" pitchFamily="18" charset="0"/>
                <a:ea typeface="Cambria Math" pitchFamily="18" charset="0"/>
              </a:rPr>
              <a:t>= </a:t>
            </a:r>
            <a:r>
              <a:rPr lang="en-US" i="1" dirty="0" smtClean="0"/>
              <a:t>a</a:t>
            </a:r>
            <a:r>
              <a:rPr lang="en-US" i="1" baseline="-25000" dirty="0" smtClean="0"/>
              <a:t>m</a:t>
            </a:r>
            <a:r>
              <a:rPr lang="en-US" i="1" baseline="-25000" dirty="0" smtClean="0">
                <a:latin typeface="Cambria Math"/>
                <a:ea typeface="Cambria Math"/>
              </a:rPr>
              <a:t>−</a:t>
            </a:r>
            <a:r>
              <a:rPr lang="en-US" baseline="-25000" dirty="0" smtClean="0">
                <a:latin typeface="Cambria Math" pitchFamily="18" charset="0"/>
                <a:ea typeface="Cambria Math" pitchFamily="18" charset="0"/>
              </a:rPr>
              <a:t>1</a:t>
            </a:r>
            <a:r>
              <a:rPr lang="en-US" i="1" baseline="-25000" dirty="0" smtClean="0"/>
              <a:t>,n</a:t>
            </a:r>
            <a:r>
              <a:rPr lang="en-US" baseline="-25000" dirty="0" smtClean="0"/>
              <a:t> </a:t>
            </a:r>
            <a:r>
              <a:rPr lang="en-US" dirty="0" smtClean="0">
                <a:latin typeface="Cambria Math" pitchFamily="18" charset="0"/>
                <a:ea typeface="Cambria Math" pitchFamily="18" charset="0"/>
              </a:rPr>
              <a:t>+ 1 = </a:t>
            </a:r>
            <a:r>
              <a:rPr lang="en-US" i="1" dirty="0" smtClean="0">
                <a:ea typeface="Cambria Math" pitchFamily="18" charset="0"/>
              </a:rPr>
              <a:t>m</a:t>
            </a:r>
            <a:r>
              <a:rPr lang="en-US" dirty="0" smtClean="0">
                <a:latin typeface="Cambria Math" pitchFamily="18" charset="0"/>
                <a:ea typeface="Cambria Math" pitchFamily="18" charset="0"/>
              </a:rPr>
              <a:t> </a:t>
            </a:r>
            <a:r>
              <a:rPr lang="en-US" i="1" dirty="0" smtClean="0">
                <a:latin typeface="Cambria Math"/>
                <a:ea typeface="Cambria Math"/>
              </a:rPr>
              <a:t>− </a:t>
            </a:r>
            <a:r>
              <a:rPr lang="en-US" dirty="0" smtClean="0">
                <a:latin typeface="Cambria Math" pitchFamily="18" charset="0"/>
                <a:ea typeface="Cambria Math" pitchFamily="18" charset="0"/>
              </a:rPr>
              <a:t>1+ </a:t>
            </a:r>
            <a:r>
              <a:rPr lang="en-US" i="1" dirty="0" smtClean="0">
                <a:ea typeface="Cambria Math" pitchFamily="18" charset="0"/>
              </a:rPr>
              <a:t>n</a:t>
            </a:r>
            <a:r>
              <a:rPr lang="en-US" dirty="0" smtClean="0">
                <a:latin typeface="Cambria Math" pitchFamily="18" charset="0"/>
                <a:ea typeface="Cambria Math" pitchFamily="18" charset="0"/>
              </a:rPr>
              <a:t>(</a:t>
            </a:r>
            <a:r>
              <a:rPr lang="en-US" i="1" dirty="0" smtClean="0">
                <a:ea typeface="Cambria Math" pitchFamily="18" charset="0"/>
              </a:rPr>
              <a:t>n</a:t>
            </a:r>
            <a:r>
              <a:rPr lang="en-US" dirty="0" smtClean="0">
                <a:latin typeface="Cambria Math" pitchFamily="18" charset="0"/>
                <a:ea typeface="Cambria Math" pitchFamily="18" charset="0"/>
              </a:rPr>
              <a:t> + 1)/2 + 1 =</a:t>
            </a:r>
            <a:r>
              <a:rPr lang="en-US" i="1" dirty="0" smtClean="0">
                <a:ea typeface="Cambria Math" pitchFamily="18" charset="0"/>
              </a:rPr>
              <a:t> m</a:t>
            </a:r>
            <a:r>
              <a:rPr lang="en-US" dirty="0" smtClean="0">
                <a:latin typeface="Cambria Math" pitchFamily="18" charset="0"/>
                <a:ea typeface="Cambria Math" pitchFamily="18" charset="0"/>
              </a:rPr>
              <a:t> + </a:t>
            </a:r>
            <a:r>
              <a:rPr lang="en-US" i="1" dirty="0" smtClean="0">
                <a:ea typeface="Cambria Math" pitchFamily="18" charset="0"/>
              </a:rPr>
              <a:t>n</a:t>
            </a:r>
            <a:r>
              <a:rPr lang="en-US" dirty="0" smtClean="0">
                <a:latin typeface="Cambria Math" pitchFamily="18" charset="0"/>
                <a:ea typeface="Cambria Math" pitchFamily="18" charset="0"/>
              </a:rPr>
              <a:t>(</a:t>
            </a:r>
            <a:r>
              <a:rPr lang="en-US" i="1" dirty="0" smtClean="0">
                <a:ea typeface="Cambria Math" pitchFamily="18" charset="0"/>
              </a:rPr>
              <a:t>n</a:t>
            </a:r>
            <a:r>
              <a:rPr lang="en-US" dirty="0" smtClean="0">
                <a:latin typeface="Cambria Math" pitchFamily="18" charset="0"/>
                <a:ea typeface="Cambria Math" pitchFamily="18" charset="0"/>
              </a:rPr>
              <a:t> + 1)/2 .</a:t>
            </a:r>
          </a:p>
          <a:p>
            <a:pPr lvl="2"/>
            <a:r>
              <a:rPr lang="en-US" dirty="0" smtClean="0">
                <a:latin typeface="Cambria Math" pitchFamily="18" charset="0"/>
                <a:ea typeface="Cambria Math" pitchFamily="18" charset="0"/>
              </a:rPr>
              <a:t>If </a:t>
            </a:r>
            <a:r>
              <a:rPr lang="en-US" i="1" dirty="0" smtClean="0">
                <a:ea typeface="Cambria Math" pitchFamily="18" charset="0"/>
              </a:rPr>
              <a:t>n</a:t>
            </a:r>
            <a:r>
              <a:rPr lang="en-US" dirty="0" smtClean="0">
                <a:latin typeface="Cambria Math" pitchFamily="18" charset="0"/>
                <a:ea typeface="Cambria Math" pitchFamily="18" charset="0"/>
              </a:rPr>
              <a:t> &gt; 0, by the inductive hypothesis we can conclude </a:t>
            </a:r>
          </a:p>
          <a:p>
            <a:pPr lvl="2">
              <a:buNone/>
            </a:pPr>
            <a:r>
              <a:rPr lang="en-US" dirty="0" smtClean="0">
                <a:latin typeface="Cambria Math" pitchFamily="18" charset="0"/>
                <a:ea typeface="Cambria Math" pitchFamily="18" charset="0"/>
              </a:rPr>
              <a:t>              </a:t>
            </a:r>
            <a:r>
              <a:rPr lang="en-US" i="1" dirty="0" err="1" smtClean="0"/>
              <a:t>a</a:t>
            </a:r>
            <a:r>
              <a:rPr lang="en-US" i="1" baseline="-25000" dirty="0" err="1" smtClean="0"/>
              <a:t>m,n</a:t>
            </a:r>
            <a:r>
              <a:rPr lang="en-US" i="1" baseline="-25000" dirty="0" smtClean="0"/>
              <a:t> </a:t>
            </a:r>
            <a:r>
              <a:rPr lang="en-US" dirty="0" smtClean="0">
                <a:latin typeface="Cambria Math" pitchFamily="18" charset="0"/>
                <a:ea typeface="Cambria Math" pitchFamily="18" charset="0"/>
              </a:rPr>
              <a:t>= </a:t>
            </a:r>
            <a:r>
              <a:rPr lang="en-US" i="1" dirty="0" smtClean="0"/>
              <a:t>a</a:t>
            </a:r>
            <a:r>
              <a:rPr lang="en-US" i="1" baseline="-25000" dirty="0" smtClean="0"/>
              <a:t>m</a:t>
            </a:r>
            <a:r>
              <a:rPr lang="en-US" i="1" baseline="-25000" dirty="0" smtClean="0">
                <a:latin typeface="Cambria Math"/>
                <a:ea typeface="Cambria Math"/>
              </a:rPr>
              <a:t>−</a:t>
            </a:r>
            <a:r>
              <a:rPr lang="en-US" baseline="-25000" dirty="0" smtClean="0">
                <a:latin typeface="Cambria Math" pitchFamily="18" charset="0"/>
                <a:ea typeface="Cambria Math" pitchFamily="18" charset="0"/>
              </a:rPr>
              <a:t>1</a:t>
            </a:r>
            <a:r>
              <a:rPr lang="en-US" i="1" baseline="-25000" dirty="0" smtClean="0"/>
              <a:t>,n</a:t>
            </a:r>
            <a:r>
              <a:rPr lang="en-US" baseline="-25000" dirty="0" smtClean="0"/>
              <a:t> </a:t>
            </a:r>
            <a:r>
              <a:rPr lang="en-US" dirty="0" smtClean="0">
                <a:latin typeface="Cambria Math" pitchFamily="18" charset="0"/>
                <a:ea typeface="Cambria Math" pitchFamily="18" charset="0"/>
              </a:rPr>
              <a:t>+ 1 = </a:t>
            </a:r>
            <a:r>
              <a:rPr lang="en-US" i="1" dirty="0" smtClean="0">
                <a:ea typeface="Cambria Math" pitchFamily="18" charset="0"/>
              </a:rPr>
              <a:t>m</a:t>
            </a:r>
            <a:r>
              <a:rPr lang="en-US" dirty="0" smtClean="0">
                <a:latin typeface="Cambria Math" pitchFamily="18" charset="0"/>
                <a:ea typeface="Cambria Math" pitchFamily="18" charset="0"/>
              </a:rPr>
              <a:t> + </a:t>
            </a:r>
            <a:r>
              <a:rPr lang="en-US" i="1" dirty="0" smtClean="0">
                <a:ea typeface="Cambria Math" pitchFamily="18" charset="0"/>
              </a:rPr>
              <a:t>n</a:t>
            </a:r>
            <a:r>
              <a:rPr lang="en-US" dirty="0" smtClean="0">
                <a:latin typeface="Cambria Math" pitchFamily="18" charset="0"/>
                <a:ea typeface="Cambria Math" pitchFamily="18" charset="0"/>
              </a:rPr>
              <a:t>(</a:t>
            </a:r>
            <a:r>
              <a:rPr lang="en-US" i="1" dirty="0" smtClean="0">
                <a:ea typeface="Cambria Math" pitchFamily="18" charset="0"/>
              </a:rPr>
              <a:t>n</a:t>
            </a:r>
            <a:r>
              <a:rPr lang="en-US" i="1" dirty="0" smtClean="0">
                <a:latin typeface="Cambria Math"/>
                <a:ea typeface="Cambria Math"/>
              </a:rPr>
              <a:t> −</a:t>
            </a:r>
            <a:r>
              <a:rPr lang="en-US" dirty="0" smtClean="0">
                <a:latin typeface="Cambria Math" pitchFamily="18" charset="0"/>
                <a:ea typeface="Cambria Math" pitchFamily="18" charset="0"/>
              </a:rPr>
              <a:t>  1)/2 +</a:t>
            </a:r>
            <a:r>
              <a:rPr lang="en-US" i="1" dirty="0" smtClean="0">
                <a:ea typeface="Cambria Math" pitchFamily="18" charset="0"/>
              </a:rPr>
              <a:t>n</a:t>
            </a:r>
            <a:r>
              <a:rPr lang="en-US" dirty="0" smtClean="0">
                <a:latin typeface="Cambria Math" pitchFamily="18" charset="0"/>
                <a:ea typeface="Cambria Math" pitchFamily="18" charset="0"/>
              </a:rPr>
              <a:t>  =</a:t>
            </a:r>
            <a:r>
              <a:rPr lang="en-US" i="1" dirty="0" smtClean="0">
                <a:ea typeface="Cambria Math" pitchFamily="18" charset="0"/>
              </a:rPr>
              <a:t> m</a:t>
            </a:r>
            <a:r>
              <a:rPr lang="en-US" dirty="0" smtClean="0">
                <a:latin typeface="Cambria Math" pitchFamily="18" charset="0"/>
                <a:ea typeface="Cambria Math" pitchFamily="18" charset="0"/>
              </a:rPr>
              <a:t> + </a:t>
            </a:r>
            <a:r>
              <a:rPr lang="en-US" i="1" dirty="0" smtClean="0">
                <a:ea typeface="Cambria Math" pitchFamily="18" charset="0"/>
              </a:rPr>
              <a:t>n</a:t>
            </a:r>
            <a:r>
              <a:rPr lang="en-US" dirty="0" smtClean="0">
                <a:latin typeface="Cambria Math" pitchFamily="18" charset="0"/>
                <a:ea typeface="Cambria Math" pitchFamily="18" charset="0"/>
              </a:rPr>
              <a:t>(</a:t>
            </a:r>
            <a:r>
              <a:rPr lang="en-US" i="1" dirty="0" smtClean="0">
                <a:ea typeface="Cambria Math" pitchFamily="18" charset="0"/>
              </a:rPr>
              <a:t>n</a:t>
            </a:r>
            <a:r>
              <a:rPr lang="en-US" dirty="0" smtClean="0">
                <a:latin typeface="Cambria Math" pitchFamily="18" charset="0"/>
                <a:ea typeface="Cambria Math" pitchFamily="18" charset="0"/>
              </a:rPr>
              <a:t> + 1)/2 .</a:t>
            </a:r>
            <a:endParaRPr lang="en-US" dirty="0" smtClean="0"/>
          </a:p>
          <a:p>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2438400" y="2438400"/>
            <a:ext cx="4956810" cy="609600"/>
          </a:xfrm>
          <a:prstGeom prst="rect">
            <a:avLst/>
          </a:prstGeom>
        </p:spPr>
      </p:pic>
      <p:sp>
        <p:nvSpPr>
          <p:cNvPr id="6" name="Isosceles Triangle 5"/>
          <p:cNvSpPr/>
          <p:nvPr/>
        </p:nvSpPr>
        <p:spPr>
          <a:xfrm rot="5400000" flipH="1" flipV="1">
            <a:off x="8648700" y="5981700"/>
            <a:ext cx="2286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30000" dirty="0" smtClean="0">
                <a:latin typeface="Cambria Math"/>
                <a:ea typeface="Cambria Math"/>
              </a:rPr>
              <a:t>−2 </a:t>
            </a:r>
            <a:r>
              <a:rPr lang="en-US" dirty="0" smtClean="0">
                <a:ea typeface="Cambria Math"/>
              </a:rPr>
              <a:t>. </a:t>
            </a:r>
            <a:endParaRPr lang="en-US" dirty="0"/>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Recursive Algorithms</a:t>
            </a:r>
            <a:endParaRPr lang="en-US" dirty="0"/>
          </a:p>
        </p:txBody>
      </p:sp>
      <p:sp>
        <p:nvSpPr>
          <p:cNvPr id="3" name="Subtitle 2"/>
          <p:cNvSpPr>
            <a:spLocks noGrp="1"/>
          </p:cNvSpPr>
          <p:nvPr>
            <p:ph type="subTitle" idx="1"/>
          </p:nvPr>
        </p:nvSpPr>
        <p:spPr/>
        <p:txBody>
          <a:bodyPr/>
          <a:lstStyle/>
          <a:p>
            <a:r>
              <a:rPr lang="en-US" dirty="0" smtClean="0"/>
              <a:t>Section 5.4</a:t>
            </a:r>
            <a:endParaRPr lang="en-US" dirty="0"/>
          </a:p>
        </p:txBody>
      </p:sp>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Recursive Algorithms</a:t>
            </a:r>
          </a:p>
          <a:p>
            <a:r>
              <a:rPr lang="en-US" dirty="0" smtClean="0"/>
              <a:t>Proving Recursive Algorithms Correct</a:t>
            </a:r>
          </a:p>
          <a:p>
            <a:r>
              <a:rPr lang="en-US" dirty="0" smtClean="0"/>
              <a:t>Recursion and Iteration (</a:t>
            </a:r>
            <a:r>
              <a:rPr lang="en-US" i="1" dirty="0" smtClean="0"/>
              <a:t>not yet included in overheads</a:t>
            </a:r>
            <a:r>
              <a:rPr lang="en-US" dirty="0" smtClean="0"/>
              <a:t>)</a:t>
            </a:r>
          </a:p>
          <a:p>
            <a:r>
              <a:rPr lang="en-US" dirty="0" smtClean="0"/>
              <a:t>Merge Sort</a:t>
            </a:r>
          </a:p>
          <a:p>
            <a:pPr>
              <a:buNone/>
            </a:pPr>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Algorithms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An algorithm is called </a:t>
            </a:r>
            <a:r>
              <a:rPr lang="en-US" i="1" dirty="0" smtClean="0"/>
              <a:t>recursive</a:t>
            </a:r>
            <a:r>
              <a:rPr lang="en-US" dirty="0" smtClean="0"/>
              <a:t> if it solves a problem by reducing it to an instance of the same problem with smaller input.</a:t>
            </a:r>
          </a:p>
          <a:p>
            <a:r>
              <a:rPr lang="en-US" dirty="0" smtClean="0"/>
              <a:t>For the algorithm to terminate, the instance of the problem must eventually be reduced to some initial case for which the solution is known.</a:t>
            </a:r>
            <a:endParaRPr lang="en-US" dirty="0"/>
          </a:p>
        </p:txBody>
      </p:sp>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Factorial Algorithm</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Give a recursive algorithm for computing </a:t>
            </a:r>
            <a:r>
              <a:rPr lang="en-US" i="1" dirty="0" smtClean="0"/>
              <a:t>n</a:t>
            </a:r>
            <a:r>
              <a:rPr lang="en-US" dirty="0" smtClean="0"/>
              <a:t>!, where </a:t>
            </a:r>
            <a:r>
              <a:rPr lang="en-US" i="1" dirty="0" smtClean="0"/>
              <a:t>n</a:t>
            </a:r>
            <a:r>
              <a:rPr lang="en-US" dirty="0" smtClean="0"/>
              <a:t> is a nonnegative integer. </a:t>
            </a:r>
          </a:p>
          <a:p>
            <a:r>
              <a:rPr lang="en-US" b="1" dirty="0" smtClean="0"/>
              <a:t>Solution</a:t>
            </a:r>
            <a:r>
              <a:rPr lang="en-US" dirty="0" smtClean="0"/>
              <a:t>: Use the recursive definition of the factorial function.</a:t>
            </a:r>
            <a:endParaRPr lang="en-US" dirty="0"/>
          </a:p>
        </p:txBody>
      </p:sp>
      <p:sp>
        <p:nvSpPr>
          <p:cNvPr id="5" name="Content Placeholder 2"/>
          <p:cNvSpPr txBox="1">
            <a:spLocks/>
          </p:cNvSpPr>
          <p:nvPr/>
        </p:nvSpPr>
        <p:spPr>
          <a:xfrm>
            <a:off x="1143000" y="3810000"/>
            <a:ext cx="6781800" cy="2286000"/>
          </a:xfrm>
          <a:prstGeom prst="rect">
            <a:avLst/>
          </a:prstGeom>
          <a:ln>
            <a:solidFill>
              <a:schemeClr val="accent1"/>
            </a:solidFill>
          </a:ln>
        </p:spPr>
        <p:txBody>
          <a:bodyPr vert="horz">
            <a:normAutofit fontScale="32500" lnSpcReduction="20000"/>
          </a:bodyPr>
          <a:lstStyle/>
          <a:p>
            <a:pPr marL="274320" lvl="0" indent="-274320">
              <a:spcBef>
                <a:spcPct val="20000"/>
              </a:spcBef>
              <a:buClr>
                <a:schemeClr val="accent3"/>
              </a:buClr>
              <a:buSzPct val="95000"/>
              <a:defRPr/>
            </a:pPr>
            <a:r>
              <a:rPr lang="en-US" sz="7200" b="1" dirty="0" smtClean="0"/>
              <a:t>procedure</a:t>
            </a:r>
            <a:r>
              <a:rPr kumimoji="0" lang="en-US" sz="7200" b="1" i="0" u="none" strike="noStrike" kern="1200" cap="none" spc="0" normalizeH="0" baseline="0" noProof="0" dirty="0" smtClean="0">
                <a:ln>
                  <a:noFill/>
                </a:ln>
                <a:solidFill>
                  <a:schemeClr val="tx1"/>
                </a:solidFill>
                <a:effectLst/>
                <a:uLnTx/>
                <a:uFillTx/>
                <a:latin typeface="+mn-lt"/>
                <a:ea typeface="+mn-ea"/>
                <a:cs typeface="+mn-cs"/>
              </a:rPr>
              <a:t> </a:t>
            </a:r>
            <a:r>
              <a:rPr lang="en-US" sz="7200" i="1" noProof="0" dirty="0" smtClean="0"/>
              <a:t>factorial</a:t>
            </a:r>
            <a:r>
              <a:rPr kumimoji="0" lang="en-US" sz="7200" i="0" u="none" strike="noStrike" kern="1200" cap="none" spc="0" normalizeH="0" baseline="0" noProof="0" dirty="0" smtClean="0">
                <a:ln>
                  <a:noFill/>
                </a:ln>
                <a:solidFill>
                  <a:schemeClr val="tx1"/>
                </a:solidFill>
                <a:effectLst/>
                <a:uLnTx/>
                <a:uFillTx/>
                <a:latin typeface="+mn-lt"/>
                <a:ea typeface="+mn-ea"/>
                <a:cs typeface="+mn-cs"/>
              </a:rPr>
              <a:t>(</a:t>
            </a:r>
            <a:r>
              <a:rPr lang="en-US" sz="7200" i="1" dirty="0" smtClean="0"/>
              <a:t>n</a:t>
            </a:r>
            <a:r>
              <a:rPr lang="en-US" sz="7200" dirty="0" smtClean="0"/>
              <a:t>:</a:t>
            </a:r>
            <a:r>
              <a:rPr lang="en-US" sz="7200" i="1" dirty="0" smtClean="0"/>
              <a:t> </a:t>
            </a:r>
            <a:r>
              <a:rPr lang="en-US" sz="7200" dirty="0" smtClean="0"/>
              <a:t>nonnegative integer</a:t>
            </a:r>
            <a:r>
              <a:rPr kumimoji="0" lang="en-US" sz="7200" i="0" u="none" strike="noStrike" kern="1200" cap="none" spc="0" normalizeH="0" baseline="0" noProof="0" dirty="0" smtClean="0">
                <a:ln>
                  <a:noFill/>
                </a:ln>
                <a:solidFill>
                  <a:schemeClr val="tx1"/>
                </a:solidFill>
                <a:effectLst/>
                <a:uLnTx/>
                <a:uFillTx/>
                <a:latin typeface="+mn-lt"/>
                <a:ea typeface="+mn-ea"/>
                <a:cs typeface="+mn-cs"/>
              </a:rPr>
              <a:t>)</a:t>
            </a:r>
          </a:p>
          <a:p>
            <a:pPr marL="274320" lvl="0" indent="-274320">
              <a:spcBef>
                <a:spcPct val="20000"/>
              </a:spcBef>
              <a:buClr>
                <a:schemeClr val="accent3"/>
              </a:buClr>
              <a:buSzPct val="95000"/>
              <a:defRPr/>
            </a:pPr>
            <a:r>
              <a:rPr lang="en-US" sz="7200" b="1" dirty="0" smtClean="0"/>
              <a:t>if </a:t>
            </a:r>
            <a:r>
              <a:rPr lang="en-US" sz="7200" dirty="0" smtClean="0"/>
              <a:t> </a:t>
            </a:r>
            <a:r>
              <a:rPr lang="en-US" sz="7200" i="1" dirty="0" smtClean="0"/>
              <a:t>n</a:t>
            </a:r>
            <a:r>
              <a:rPr kumimoji="0" lang="en-US" sz="7200" i="0" u="none" strike="noStrike" kern="1200" cap="none" spc="0" normalizeH="0" baseline="0" noProof="0" dirty="0" smtClean="0">
                <a:ln>
                  <a:noFill/>
                </a:ln>
                <a:solidFill>
                  <a:schemeClr val="tx1"/>
                </a:solidFill>
                <a:effectLst/>
                <a:uLnTx/>
                <a:uFillTx/>
                <a:latin typeface="+mn-lt"/>
                <a:ea typeface="+mn-ea"/>
                <a:cs typeface="+mn-cs"/>
              </a:rPr>
              <a:t> = </a:t>
            </a:r>
            <a:r>
              <a:rPr lang="en-US" sz="7200" dirty="0" smtClean="0">
                <a:latin typeface="Cambria Math" pitchFamily="18" charset="0"/>
                <a:ea typeface="Cambria Math" pitchFamily="18" charset="0"/>
              </a:rPr>
              <a:t>0</a:t>
            </a:r>
            <a:r>
              <a:rPr kumimoji="0" lang="en-US" sz="720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a:t>
            </a:r>
            <a:r>
              <a:rPr kumimoji="0" lang="en-US" sz="7200" b="1"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then</a:t>
            </a:r>
            <a:r>
              <a:rPr kumimoji="0" lang="en-US" sz="7200" b="1" i="0" u="none" strike="noStrike" kern="1200" cap="none" spc="0" normalizeH="0" noProof="0" dirty="0" smtClean="0">
                <a:ln>
                  <a:noFill/>
                </a:ln>
                <a:solidFill>
                  <a:schemeClr val="tx1"/>
                </a:solidFill>
                <a:effectLst/>
                <a:uLnTx/>
                <a:uFillTx/>
                <a:latin typeface="Cambria Math" pitchFamily="18" charset="0"/>
                <a:ea typeface="Cambria Math" pitchFamily="18" charset="0"/>
              </a:rPr>
              <a:t> return </a:t>
            </a:r>
            <a:r>
              <a:rPr kumimoji="0" lang="en-US" sz="7200" i="0" u="none" strike="noStrike" kern="1200" cap="none" spc="0" normalizeH="0" noProof="0" dirty="0" smtClean="0">
                <a:ln>
                  <a:noFill/>
                </a:ln>
                <a:solidFill>
                  <a:schemeClr val="tx1"/>
                </a:solidFill>
                <a:effectLst/>
                <a:uLnTx/>
                <a:uFillTx/>
                <a:latin typeface="Cambria Math" pitchFamily="18" charset="0"/>
                <a:ea typeface="Cambria Math" pitchFamily="18" charset="0"/>
              </a:rPr>
              <a:t>1</a:t>
            </a:r>
          </a:p>
          <a:p>
            <a:pPr marL="274320" indent="-274320">
              <a:spcBef>
                <a:spcPct val="20000"/>
              </a:spcBef>
              <a:buClr>
                <a:schemeClr val="accent3"/>
              </a:buClr>
              <a:buSzPct val="95000"/>
              <a:defRPr/>
            </a:pPr>
            <a:r>
              <a:rPr lang="en-US" sz="7200" b="1" dirty="0" smtClean="0"/>
              <a:t>else </a:t>
            </a:r>
            <a:r>
              <a:rPr lang="en-US" sz="7200" dirty="0" smtClean="0"/>
              <a:t> </a:t>
            </a:r>
            <a:r>
              <a:rPr lang="en-US" sz="7200" b="1" dirty="0" smtClean="0">
                <a:latin typeface="Cambria Math" pitchFamily="18" charset="0"/>
                <a:ea typeface="Cambria Math" pitchFamily="18" charset="0"/>
              </a:rPr>
              <a:t>return </a:t>
            </a:r>
            <a:r>
              <a:rPr lang="en-US" sz="7200" i="1" dirty="0" smtClean="0"/>
              <a:t>n</a:t>
            </a:r>
            <a:r>
              <a:rPr lang="en-US" sz="7200" i="1" dirty="0" smtClean="0">
                <a:latin typeface="Cambria Math"/>
                <a:ea typeface="Cambria Math"/>
              </a:rPr>
              <a:t>∙</a:t>
            </a:r>
            <a:r>
              <a:rPr lang="en-US" sz="7200" dirty="0" smtClean="0">
                <a:ea typeface="Cambria Math"/>
              </a:rPr>
              <a:t>(</a:t>
            </a:r>
            <a:r>
              <a:rPr lang="en-US" sz="7200" i="1" dirty="0" smtClean="0">
                <a:ea typeface="Cambria Math"/>
              </a:rPr>
              <a:t>n</a:t>
            </a:r>
            <a:r>
              <a:rPr lang="en-US" sz="7200" i="1" dirty="0" smtClean="0">
                <a:latin typeface="Cambria Math"/>
                <a:ea typeface="Cambria Math"/>
              </a:rPr>
              <a:t> − </a:t>
            </a:r>
            <a:r>
              <a:rPr lang="en-US" sz="7200" dirty="0" smtClean="0">
                <a:latin typeface="Cambria Math" pitchFamily="18" charset="0"/>
                <a:ea typeface="Cambria Math" pitchFamily="18" charset="0"/>
              </a:rPr>
              <a:t>1</a:t>
            </a:r>
            <a:r>
              <a:rPr lang="en-US" sz="7200" dirty="0" smtClean="0">
                <a:ea typeface="Cambria Math" pitchFamily="18" charset="0"/>
              </a:rPr>
              <a:t>)</a:t>
            </a:r>
            <a:endParaRPr lang="en-US" sz="7200" i="1" dirty="0" smtClean="0">
              <a:ea typeface="Cambria Math" pitchFamily="18" charset="0"/>
            </a:endParaRPr>
          </a:p>
          <a:p>
            <a:pPr marL="274320" lvl="0" indent="-274320">
              <a:spcBef>
                <a:spcPct val="20000"/>
              </a:spcBef>
              <a:buClr>
                <a:schemeClr val="accent3"/>
              </a:buClr>
              <a:buSzPct val="95000"/>
              <a:defRPr/>
            </a:pPr>
            <a:r>
              <a:rPr lang="en-US" sz="7200" noProof="0" dirty="0" smtClean="0">
                <a:ea typeface="Cambria Math" pitchFamily="18" charset="0"/>
              </a:rPr>
              <a:t>{output is </a:t>
            </a:r>
            <a:r>
              <a:rPr lang="en-US" sz="7200" i="1" noProof="0" dirty="0" smtClean="0">
                <a:ea typeface="Cambria Math" pitchFamily="18" charset="0"/>
              </a:rPr>
              <a:t>n</a:t>
            </a:r>
            <a:r>
              <a:rPr lang="en-US" sz="7200" noProof="0" dirty="0" smtClean="0">
                <a:ea typeface="Cambria Math" pitchFamily="18" charset="0"/>
              </a:rPr>
              <a:t>!}</a:t>
            </a:r>
            <a:endParaRPr kumimoji="0" lang="en-US" sz="7200" u="none" strike="noStrike" kern="1200" cap="none" spc="0" normalizeH="0" baseline="0" noProof="0" dirty="0" smtClean="0">
              <a:ln>
                <a:noFill/>
              </a:ln>
              <a:solidFill>
                <a:schemeClr val="tx1"/>
              </a:solidFill>
              <a:effectLst/>
              <a:uLnTx/>
              <a:uFillTx/>
              <a:ea typeface="Cambria Math" pitchFamily="18" charset="0"/>
            </a:endParaRPr>
          </a:p>
          <a:p>
            <a:pPr marL="274320" lvl="0" indent="-274320">
              <a:spcBef>
                <a:spcPct val="20000"/>
              </a:spcBef>
              <a:buClr>
                <a:schemeClr val="accent3"/>
              </a:buClr>
              <a:buSzPct val="95000"/>
            </a:pPr>
            <a:endParaRPr lang="en-US" sz="2600" i="1" baseline="-25000" dirty="0" smtClean="0"/>
          </a:p>
          <a:p>
            <a:pPr marL="274320" lvl="0" indent="-274320">
              <a:spcBef>
                <a:spcPct val="20000"/>
              </a:spcBef>
              <a:buClr>
                <a:schemeClr val="accent3"/>
              </a:buClr>
              <a:buSzPct val="95000"/>
            </a:pPr>
            <a:endParaRPr kumimoji="0" lang="en-US" sz="2600" b="0" i="1"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Recursive Exponentiation Algorithm</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Give a recursive algorithm for computing </a:t>
            </a:r>
            <a:r>
              <a:rPr lang="en-US" i="1" dirty="0" smtClean="0"/>
              <a:t>a</a:t>
            </a:r>
            <a:r>
              <a:rPr lang="en-US" i="1" baseline="30000" dirty="0" smtClean="0"/>
              <a:t>n</a:t>
            </a:r>
            <a:r>
              <a:rPr lang="en-US" dirty="0" smtClean="0"/>
              <a:t>, where </a:t>
            </a:r>
            <a:r>
              <a:rPr lang="en-US" i="1" dirty="0" smtClean="0"/>
              <a:t>a</a:t>
            </a:r>
            <a:r>
              <a:rPr lang="en-US" dirty="0" smtClean="0"/>
              <a:t> is a nonzero real number and  </a:t>
            </a:r>
            <a:r>
              <a:rPr lang="en-US" i="1" dirty="0" smtClean="0"/>
              <a:t>n</a:t>
            </a:r>
            <a:r>
              <a:rPr lang="en-US" dirty="0" smtClean="0"/>
              <a:t> is a nonnegative integer.</a:t>
            </a:r>
          </a:p>
          <a:p>
            <a:pPr>
              <a:buNone/>
            </a:pPr>
            <a:r>
              <a:rPr lang="en-US" dirty="0" smtClean="0"/>
              <a:t>   </a:t>
            </a:r>
            <a:r>
              <a:rPr lang="en-US" b="1" dirty="0" smtClean="0"/>
              <a:t>Solution</a:t>
            </a:r>
            <a:r>
              <a:rPr lang="en-US" dirty="0" smtClean="0"/>
              <a:t>: Use the recursive definition of </a:t>
            </a:r>
            <a:r>
              <a:rPr lang="en-US" sz="2800" i="1" dirty="0" smtClean="0"/>
              <a:t>a</a:t>
            </a:r>
            <a:r>
              <a:rPr lang="en-US" sz="2800" i="1" baseline="30000" dirty="0" smtClean="0"/>
              <a:t>n</a:t>
            </a:r>
            <a:r>
              <a:rPr lang="en-US" dirty="0" smtClean="0"/>
              <a:t>.</a:t>
            </a:r>
          </a:p>
          <a:p>
            <a:pPr>
              <a:buNone/>
            </a:pPr>
            <a:endParaRPr lang="en-US" dirty="0" smtClean="0"/>
          </a:p>
          <a:p>
            <a:pPr>
              <a:buNone/>
            </a:pPr>
            <a:endParaRPr lang="en-US" dirty="0"/>
          </a:p>
        </p:txBody>
      </p:sp>
      <p:sp>
        <p:nvSpPr>
          <p:cNvPr id="5" name="Content Placeholder 2"/>
          <p:cNvSpPr txBox="1">
            <a:spLocks/>
          </p:cNvSpPr>
          <p:nvPr/>
        </p:nvSpPr>
        <p:spPr>
          <a:xfrm>
            <a:off x="1066800" y="3962400"/>
            <a:ext cx="6781800" cy="2286000"/>
          </a:xfrm>
          <a:prstGeom prst="rect">
            <a:avLst/>
          </a:prstGeom>
          <a:ln>
            <a:solidFill>
              <a:schemeClr val="accent1"/>
            </a:solidFill>
          </a:ln>
        </p:spPr>
        <p:txBody>
          <a:bodyPr vert="horz">
            <a:normAutofit fontScale="25000" lnSpcReduction="20000"/>
          </a:bodyPr>
          <a:lstStyle/>
          <a:p>
            <a:pPr marL="274320" lvl="0" indent="-274320">
              <a:spcBef>
                <a:spcPct val="20000"/>
              </a:spcBef>
              <a:buClr>
                <a:schemeClr val="accent3"/>
              </a:buClr>
              <a:buSzPct val="95000"/>
              <a:defRPr/>
            </a:pPr>
            <a:r>
              <a:rPr lang="en-US" sz="8000" b="1" dirty="0" smtClean="0"/>
              <a:t>procedure</a:t>
            </a:r>
            <a:r>
              <a:rPr kumimoji="0" lang="en-US" sz="8000" b="1" i="0" u="none" strike="noStrike" kern="1200" cap="none" spc="0" normalizeH="0" baseline="0" noProof="0" dirty="0" smtClean="0">
                <a:ln>
                  <a:noFill/>
                </a:ln>
                <a:solidFill>
                  <a:schemeClr val="tx1"/>
                </a:solidFill>
                <a:effectLst/>
                <a:uLnTx/>
                <a:uFillTx/>
                <a:latin typeface="+mn-lt"/>
                <a:ea typeface="+mn-ea"/>
                <a:cs typeface="+mn-cs"/>
              </a:rPr>
              <a:t> </a:t>
            </a:r>
            <a:r>
              <a:rPr lang="en-US" sz="8000" i="1" dirty="0" smtClean="0"/>
              <a:t>power</a:t>
            </a:r>
            <a:r>
              <a:rPr kumimoji="0" lang="en-US" sz="8000" i="0" u="none" strike="noStrike" kern="1200" cap="none" spc="0" normalizeH="0" baseline="0" noProof="0" dirty="0" smtClean="0">
                <a:ln>
                  <a:noFill/>
                </a:ln>
                <a:solidFill>
                  <a:schemeClr val="tx1"/>
                </a:solidFill>
                <a:effectLst/>
                <a:uLnTx/>
                <a:uFillTx/>
                <a:latin typeface="+mn-lt"/>
                <a:ea typeface="+mn-ea"/>
                <a:cs typeface="+mn-cs"/>
              </a:rPr>
              <a:t>(</a:t>
            </a:r>
            <a:r>
              <a:rPr lang="en-US" sz="8000" i="1" noProof="0" dirty="0" smtClean="0"/>
              <a:t>a</a:t>
            </a:r>
            <a:r>
              <a:rPr lang="en-US" sz="8000" dirty="0" smtClean="0"/>
              <a:t>:</a:t>
            </a:r>
            <a:r>
              <a:rPr lang="en-US" sz="8000" i="1" dirty="0" smtClean="0"/>
              <a:t> </a:t>
            </a:r>
            <a:r>
              <a:rPr lang="en-US" sz="8000" dirty="0" smtClean="0"/>
              <a:t>nonzero</a:t>
            </a:r>
            <a:r>
              <a:rPr lang="en-US" sz="8000" i="1" dirty="0" smtClean="0"/>
              <a:t> </a:t>
            </a:r>
            <a:r>
              <a:rPr lang="en-US" sz="8000" dirty="0" smtClean="0"/>
              <a:t>real number</a:t>
            </a:r>
            <a:r>
              <a:rPr lang="en-US" sz="8000" i="1" dirty="0" smtClean="0"/>
              <a:t>, n</a:t>
            </a:r>
            <a:r>
              <a:rPr lang="en-US" sz="8000" dirty="0" smtClean="0"/>
              <a:t>:</a:t>
            </a:r>
            <a:r>
              <a:rPr lang="en-US" sz="8000" i="1" dirty="0" smtClean="0"/>
              <a:t> </a:t>
            </a:r>
            <a:r>
              <a:rPr lang="en-US" sz="8000" dirty="0" smtClean="0"/>
              <a:t>nonnegative integer</a:t>
            </a:r>
            <a:r>
              <a:rPr kumimoji="0" lang="en-US" sz="8000" i="0" u="none" strike="noStrike" kern="1200" cap="none" spc="0" normalizeH="0" baseline="0" noProof="0" dirty="0" smtClean="0">
                <a:ln>
                  <a:noFill/>
                </a:ln>
                <a:solidFill>
                  <a:schemeClr val="tx1"/>
                </a:solidFill>
                <a:effectLst/>
                <a:uLnTx/>
                <a:uFillTx/>
                <a:latin typeface="+mn-lt"/>
                <a:ea typeface="+mn-ea"/>
                <a:cs typeface="+mn-cs"/>
              </a:rPr>
              <a:t>)</a:t>
            </a:r>
          </a:p>
          <a:p>
            <a:pPr marL="274320" lvl="0" indent="-274320">
              <a:spcBef>
                <a:spcPct val="20000"/>
              </a:spcBef>
              <a:buClr>
                <a:schemeClr val="accent3"/>
              </a:buClr>
              <a:buSzPct val="95000"/>
              <a:defRPr/>
            </a:pPr>
            <a:r>
              <a:rPr lang="en-US" sz="8000" b="1" dirty="0" smtClean="0"/>
              <a:t>if </a:t>
            </a:r>
            <a:r>
              <a:rPr lang="en-US" sz="8000" dirty="0" smtClean="0"/>
              <a:t> </a:t>
            </a:r>
            <a:r>
              <a:rPr lang="en-US" sz="8000" i="1" dirty="0" smtClean="0"/>
              <a:t>n</a:t>
            </a:r>
            <a:r>
              <a:rPr kumimoji="0" lang="en-US" sz="8000" i="0" u="none" strike="noStrike" kern="1200" cap="none" spc="0" normalizeH="0" baseline="0" noProof="0" dirty="0" smtClean="0">
                <a:ln>
                  <a:noFill/>
                </a:ln>
                <a:solidFill>
                  <a:schemeClr val="tx1"/>
                </a:solidFill>
                <a:effectLst/>
                <a:uLnTx/>
                <a:uFillTx/>
                <a:latin typeface="+mn-lt"/>
                <a:ea typeface="+mn-ea"/>
                <a:cs typeface="+mn-cs"/>
              </a:rPr>
              <a:t> = </a:t>
            </a:r>
            <a:r>
              <a:rPr lang="en-US" sz="8000" dirty="0" smtClean="0">
                <a:latin typeface="Cambria Math" pitchFamily="18" charset="0"/>
                <a:ea typeface="Cambria Math" pitchFamily="18" charset="0"/>
              </a:rPr>
              <a:t>0</a:t>
            </a:r>
            <a:r>
              <a:rPr kumimoji="0" lang="en-US" sz="800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a:t>
            </a:r>
            <a:r>
              <a:rPr kumimoji="0" lang="en-US" sz="8000" b="1"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then</a:t>
            </a:r>
            <a:r>
              <a:rPr kumimoji="0" lang="en-US" sz="8000" b="1" i="0" u="none" strike="noStrike" kern="1200" cap="none" spc="0" normalizeH="0" noProof="0" dirty="0" smtClean="0">
                <a:ln>
                  <a:noFill/>
                </a:ln>
                <a:solidFill>
                  <a:schemeClr val="tx1"/>
                </a:solidFill>
                <a:effectLst/>
                <a:uLnTx/>
                <a:uFillTx/>
                <a:latin typeface="Cambria Math" pitchFamily="18" charset="0"/>
                <a:ea typeface="Cambria Math" pitchFamily="18" charset="0"/>
              </a:rPr>
              <a:t> return </a:t>
            </a:r>
            <a:r>
              <a:rPr kumimoji="0" lang="en-US" sz="8000" i="0" u="none" strike="noStrike" kern="1200" cap="none" spc="0" normalizeH="0" noProof="0" dirty="0" smtClean="0">
                <a:ln>
                  <a:noFill/>
                </a:ln>
                <a:solidFill>
                  <a:schemeClr val="tx1"/>
                </a:solidFill>
                <a:effectLst/>
                <a:uLnTx/>
                <a:uFillTx/>
                <a:latin typeface="Cambria Math" pitchFamily="18" charset="0"/>
                <a:ea typeface="Cambria Math" pitchFamily="18" charset="0"/>
              </a:rPr>
              <a:t>1</a:t>
            </a:r>
          </a:p>
          <a:p>
            <a:pPr marL="274320" indent="-274320">
              <a:spcBef>
                <a:spcPct val="20000"/>
              </a:spcBef>
              <a:buClr>
                <a:schemeClr val="accent3"/>
              </a:buClr>
              <a:buSzPct val="95000"/>
              <a:defRPr/>
            </a:pPr>
            <a:r>
              <a:rPr lang="en-US" sz="8000" b="1" dirty="0" smtClean="0"/>
              <a:t>else </a:t>
            </a:r>
            <a:r>
              <a:rPr lang="en-US" sz="8000" dirty="0" smtClean="0"/>
              <a:t> </a:t>
            </a:r>
            <a:r>
              <a:rPr lang="en-US" sz="8000" b="1" dirty="0" smtClean="0">
                <a:latin typeface="Cambria Math" pitchFamily="18" charset="0"/>
                <a:ea typeface="Cambria Math" pitchFamily="18" charset="0"/>
              </a:rPr>
              <a:t>return </a:t>
            </a:r>
            <a:r>
              <a:rPr lang="en-US" sz="8000" i="1" dirty="0" smtClean="0"/>
              <a:t>a</a:t>
            </a:r>
            <a:r>
              <a:rPr lang="en-US" sz="8000" i="1" dirty="0" smtClean="0">
                <a:latin typeface="Cambria Math"/>
                <a:ea typeface="Cambria Math"/>
              </a:rPr>
              <a:t>∙ </a:t>
            </a:r>
            <a:r>
              <a:rPr lang="en-US" sz="8000" i="1" dirty="0" smtClean="0"/>
              <a:t>power </a:t>
            </a:r>
            <a:r>
              <a:rPr lang="en-US" sz="8000" dirty="0" smtClean="0">
                <a:ea typeface="Cambria Math"/>
              </a:rPr>
              <a:t>(</a:t>
            </a:r>
            <a:r>
              <a:rPr lang="en-US" sz="8000" i="1" dirty="0" smtClean="0">
                <a:ea typeface="Cambria Math"/>
              </a:rPr>
              <a:t>a, n</a:t>
            </a:r>
            <a:r>
              <a:rPr lang="en-US" sz="8000" i="1" dirty="0" smtClean="0">
                <a:latin typeface="Cambria Math"/>
                <a:ea typeface="Cambria Math"/>
              </a:rPr>
              <a:t> − </a:t>
            </a:r>
            <a:r>
              <a:rPr lang="en-US" sz="8000" dirty="0" smtClean="0">
                <a:latin typeface="Cambria Math" pitchFamily="18" charset="0"/>
                <a:ea typeface="Cambria Math" pitchFamily="18" charset="0"/>
              </a:rPr>
              <a:t>1</a:t>
            </a:r>
            <a:r>
              <a:rPr lang="en-US" sz="8000" dirty="0" smtClean="0">
                <a:ea typeface="Cambria Math" pitchFamily="18" charset="0"/>
              </a:rPr>
              <a:t>)</a:t>
            </a:r>
            <a:endParaRPr lang="en-US" sz="8000" i="1" dirty="0" smtClean="0">
              <a:ea typeface="Cambria Math" pitchFamily="18" charset="0"/>
            </a:endParaRPr>
          </a:p>
          <a:p>
            <a:pPr marL="274320" lvl="0" indent="-274320">
              <a:spcBef>
                <a:spcPct val="20000"/>
              </a:spcBef>
              <a:buClr>
                <a:schemeClr val="accent3"/>
              </a:buClr>
              <a:buSzPct val="95000"/>
              <a:defRPr/>
            </a:pPr>
            <a:r>
              <a:rPr lang="en-US" sz="8000" noProof="0" dirty="0" smtClean="0">
                <a:ea typeface="Cambria Math" pitchFamily="18" charset="0"/>
              </a:rPr>
              <a:t>{output is </a:t>
            </a:r>
            <a:r>
              <a:rPr lang="en-US" sz="8000" i="1" dirty="0" smtClean="0"/>
              <a:t>a</a:t>
            </a:r>
            <a:r>
              <a:rPr lang="en-US" sz="8000" i="1" baseline="30000" dirty="0" smtClean="0"/>
              <a:t>n</a:t>
            </a:r>
            <a:r>
              <a:rPr lang="en-US" sz="8000" dirty="0" smtClean="0"/>
              <a:t>}</a:t>
            </a:r>
            <a:endParaRPr lang="en-US" sz="8000" noProof="0" dirty="0" smtClean="0">
              <a:ea typeface="Cambria Math" pitchFamily="18" charset="0"/>
            </a:endParaRPr>
          </a:p>
          <a:p>
            <a:pPr marL="274320" lvl="0" indent="-274320">
              <a:spcBef>
                <a:spcPct val="20000"/>
              </a:spcBef>
              <a:buClr>
                <a:schemeClr val="accent3"/>
              </a:buClr>
              <a:buSzPct val="95000"/>
              <a:defRPr/>
            </a:pPr>
            <a:endParaRPr lang="en-US" sz="7200" noProof="0" dirty="0" smtClean="0">
              <a:ea typeface="Cambria Math" pitchFamily="18" charset="0"/>
            </a:endParaRPr>
          </a:p>
          <a:p>
            <a:pPr marL="274320" lvl="0" indent="-274320">
              <a:spcBef>
                <a:spcPct val="20000"/>
              </a:spcBef>
              <a:buClr>
                <a:schemeClr val="accent3"/>
              </a:buClr>
              <a:buSzPct val="95000"/>
              <a:defRPr/>
            </a:pPr>
            <a:endParaRPr kumimoji="0" lang="en-US" sz="7200" u="none" strike="noStrike" kern="1200" cap="none" spc="0" normalizeH="0" baseline="0" noProof="0" dirty="0" smtClean="0">
              <a:ln>
                <a:noFill/>
              </a:ln>
              <a:solidFill>
                <a:schemeClr val="tx1"/>
              </a:solidFill>
              <a:effectLst/>
              <a:uLnTx/>
              <a:uFillTx/>
              <a:ea typeface="Cambria Math" pitchFamily="18" charset="0"/>
            </a:endParaRPr>
          </a:p>
          <a:p>
            <a:pPr marL="274320" lvl="0" indent="-274320">
              <a:spcBef>
                <a:spcPct val="20000"/>
              </a:spcBef>
              <a:buClr>
                <a:schemeClr val="accent3"/>
              </a:buClr>
              <a:buSzPct val="95000"/>
            </a:pPr>
            <a:endParaRPr lang="en-US" sz="2600" i="1" baseline="-25000" dirty="0" smtClean="0"/>
          </a:p>
          <a:p>
            <a:pPr marL="274320" lvl="0" indent="-274320">
              <a:spcBef>
                <a:spcPct val="20000"/>
              </a:spcBef>
              <a:buClr>
                <a:schemeClr val="accent3"/>
              </a:buClr>
              <a:buSzPct val="95000"/>
            </a:pPr>
            <a:endParaRPr kumimoji="0" lang="en-US" sz="2600" b="0" i="1"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GCD Algorithm</a:t>
            </a:r>
            <a:endParaRPr lang="en-US" dirty="0"/>
          </a:p>
        </p:txBody>
      </p:sp>
      <p:sp>
        <p:nvSpPr>
          <p:cNvPr id="3" name="Content Placeholder 2"/>
          <p:cNvSpPr>
            <a:spLocks noGrp="1"/>
          </p:cNvSpPr>
          <p:nvPr>
            <p:ph idx="1"/>
          </p:nvPr>
        </p:nvSpPr>
        <p:spPr>
          <a:xfrm>
            <a:off x="457200" y="1935480"/>
            <a:ext cx="8229600" cy="4541520"/>
          </a:xfrm>
        </p:spPr>
        <p:txBody>
          <a:bodyPr/>
          <a:lstStyle/>
          <a:p>
            <a:pPr>
              <a:buNone/>
            </a:pPr>
            <a:r>
              <a:rPr lang="en-US" b="1" dirty="0" smtClean="0"/>
              <a:t>   Example</a:t>
            </a:r>
            <a:r>
              <a:rPr lang="en-US" dirty="0" smtClean="0"/>
              <a:t>: Give a recursive algorithm for computing the greatest common divisor of two nonnegative integers</a:t>
            </a:r>
            <a:r>
              <a:rPr lang="en-US" i="1" dirty="0" smtClean="0"/>
              <a:t>  a </a:t>
            </a:r>
            <a:r>
              <a:rPr lang="en-US" dirty="0" smtClean="0"/>
              <a:t>and</a:t>
            </a:r>
            <a:r>
              <a:rPr lang="en-US" i="1" dirty="0" smtClean="0"/>
              <a:t> b </a:t>
            </a:r>
            <a:r>
              <a:rPr lang="en-US" dirty="0" smtClean="0"/>
              <a:t>with </a:t>
            </a:r>
            <a:r>
              <a:rPr lang="en-US" i="1" dirty="0" smtClean="0"/>
              <a:t>a &lt; b.</a:t>
            </a:r>
            <a:r>
              <a:rPr lang="en-US" dirty="0" smtClean="0"/>
              <a:t> </a:t>
            </a:r>
          </a:p>
          <a:p>
            <a:pPr>
              <a:buNone/>
            </a:pPr>
            <a:r>
              <a:rPr lang="en-US" b="1" dirty="0" smtClean="0"/>
              <a:t>   Solution</a:t>
            </a:r>
            <a:r>
              <a:rPr lang="en-US" dirty="0" smtClean="0"/>
              <a:t>: Use the reduction</a:t>
            </a:r>
          </a:p>
          <a:p>
            <a:pPr>
              <a:buNone/>
            </a:pPr>
            <a:r>
              <a:rPr lang="en-US" dirty="0" smtClean="0"/>
              <a:t>           </a:t>
            </a:r>
            <a:r>
              <a:rPr lang="en-US" dirty="0" err="1" smtClean="0"/>
              <a:t>gcd</a:t>
            </a:r>
            <a:r>
              <a:rPr lang="en-US" dirty="0" smtClean="0"/>
              <a:t>(</a:t>
            </a:r>
            <a:r>
              <a:rPr lang="en-US" i="1" dirty="0" err="1" smtClean="0"/>
              <a:t>a</a:t>
            </a:r>
            <a:r>
              <a:rPr lang="en-US" dirty="0" err="1" smtClean="0"/>
              <a:t>,</a:t>
            </a:r>
            <a:r>
              <a:rPr lang="en-US" i="1" dirty="0" err="1" smtClean="0"/>
              <a:t>b</a:t>
            </a:r>
            <a:r>
              <a:rPr lang="en-US" dirty="0" smtClean="0"/>
              <a:t>) = </a:t>
            </a:r>
            <a:r>
              <a:rPr lang="en-US" dirty="0" err="1" smtClean="0"/>
              <a:t>gcd</a:t>
            </a:r>
            <a:r>
              <a:rPr lang="en-US" dirty="0" smtClean="0"/>
              <a:t>(</a:t>
            </a:r>
            <a:r>
              <a:rPr lang="en-US" i="1" dirty="0" smtClean="0"/>
              <a:t>b</a:t>
            </a:r>
            <a:r>
              <a:rPr lang="en-US" dirty="0" smtClean="0"/>
              <a:t> </a:t>
            </a:r>
            <a:r>
              <a:rPr lang="en-US" b="1" dirty="0" smtClean="0"/>
              <a:t>mod</a:t>
            </a:r>
            <a:r>
              <a:rPr lang="en-US" dirty="0" smtClean="0"/>
              <a:t> </a:t>
            </a:r>
            <a:r>
              <a:rPr lang="en-US" i="1" dirty="0" smtClean="0"/>
              <a:t>a</a:t>
            </a:r>
            <a:r>
              <a:rPr lang="en-US" dirty="0" smtClean="0"/>
              <a:t>, </a:t>
            </a:r>
            <a:r>
              <a:rPr lang="en-US" i="1" dirty="0" smtClean="0"/>
              <a:t>a</a:t>
            </a:r>
            <a:r>
              <a:rPr lang="en-US" dirty="0" smtClean="0"/>
              <a:t>) </a:t>
            </a:r>
          </a:p>
          <a:p>
            <a:pPr>
              <a:buNone/>
            </a:pPr>
            <a:r>
              <a:rPr lang="en-US" dirty="0" smtClean="0"/>
              <a:t>   and the condition </a:t>
            </a:r>
            <a:r>
              <a:rPr lang="en-US" dirty="0" err="1" smtClean="0"/>
              <a:t>gcd</a:t>
            </a:r>
            <a:r>
              <a:rPr lang="en-US" dirty="0" smtClean="0"/>
              <a:t>(</a:t>
            </a:r>
            <a:r>
              <a:rPr lang="en-US" dirty="0" smtClean="0">
                <a:latin typeface="Cambria Math" pitchFamily="18" charset="0"/>
                <a:ea typeface="Cambria Math" pitchFamily="18" charset="0"/>
              </a:rPr>
              <a:t>0</a:t>
            </a:r>
            <a:r>
              <a:rPr lang="en-US" dirty="0" smtClean="0"/>
              <a:t>,</a:t>
            </a:r>
            <a:r>
              <a:rPr lang="en-US" i="1" dirty="0" smtClean="0"/>
              <a:t>b</a:t>
            </a:r>
            <a:r>
              <a:rPr lang="en-US" dirty="0" smtClean="0"/>
              <a:t>) = </a:t>
            </a:r>
            <a:r>
              <a:rPr lang="en-US" i="1" dirty="0" smtClean="0"/>
              <a:t>b</a:t>
            </a:r>
            <a:r>
              <a:rPr lang="en-US" dirty="0" smtClean="0"/>
              <a:t> when </a:t>
            </a:r>
            <a:r>
              <a:rPr lang="en-US" i="1" dirty="0" smtClean="0"/>
              <a:t>b</a:t>
            </a:r>
            <a:r>
              <a:rPr lang="en-US" dirty="0" smtClean="0"/>
              <a:t> &gt; </a:t>
            </a:r>
            <a:r>
              <a:rPr lang="en-US" dirty="0" smtClean="0">
                <a:latin typeface="Cambria Math" pitchFamily="18" charset="0"/>
                <a:ea typeface="Cambria Math" pitchFamily="18" charset="0"/>
              </a:rPr>
              <a:t>0</a:t>
            </a:r>
            <a:r>
              <a:rPr lang="en-US" dirty="0" smtClean="0"/>
              <a:t>.</a:t>
            </a:r>
          </a:p>
          <a:p>
            <a:pPr>
              <a:buNone/>
            </a:pPr>
            <a:endParaRPr lang="en-US" dirty="0" smtClean="0"/>
          </a:p>
          <a:p>
            <a:pPr>
              <a:buNone/>
            </a:pPr>
            <a:endParaRPr lang="en-US" dirty="0"/>
          </a:p>
        </p:txBody>
      </p:sp>
      <p:sp>
        <p:nvSpPr>
          <p:cNvPr id="5" name="Content Placeholder 2"/>
          <p:cNvSpPr txBox="1">
            <a:spLocks/>
          </p:cNvSpPr>
          <p:nvPr/>
        </p:nvSpPr>
        <p:spPr>
          <a:xfrm>
            <a:off x="1143000" y="4648200"/>
            <a:ext cx="6781800" cy="1676400"/>
          </a:xfrm>
          <a:prstGeom prst="rect">
            <a:avLst/>
          </a:prstGeom>
          <a:ln>
            <a:solidFill>
              <a:schemeClr val="accent1"/>
            </a:solidFill>
          </a:ln>
        </p:spPr>
        <p:txBody>
          <a:bodyPr vert="horz">
            <a:normAutofit fontScale="25000" lnSpcReduction="20000"/>
          </a:bodyPr>
          <a:lstStyle/>
          <a:p>
            <a:pPr marL="274320" lvl="0" indent="-274320">
              <a:spcBef>
                <a:spcPct val="20000"/>
              </a:spcBef>
              <a:buClr>
                <a:schemeClr val="accent3"/>
              </a:buClr>
              <a:buSzPct val="95000"/>
              <a:defRPr/>
            </a:pPr>
            <a:r>
              <a:rPr lang="en-US" sz="7400" b="1" dirty="0" smtClean="0"/>
              <a:t>procedure</a:t>
            </a:r>
            <a:r>
              <a:rPr kumimoji="0" lang="en-US" sz="7400" b="1" i="0" u="none" strike="noStrike" kern="1200" cap="none" spc="0" normalizeH="0" baseline="0" noProof="0" dirty="0" smtClean="0">
                <a:ln>
                  <a:noFill/>
                </a:ln>
                <a:solidFill>
                  <a:schemeClr val="tx1"/>
                </a:solidFill>
                <a:effectLst/>
                <a:uLnTx/>
                <a:uFillTx/>
                <a:latin typeface="+mn-lt"/>
                <a:ea typeface="+mn-ea"/>
                <a:cs typeface="+mn-cs"/>
              </a:rPr>
              <a:t> </a:t>
            </a:r>
            <a:r>
              <a:rPr lang="en-US" sz="7400" i="1" dirty="0" err="1" smtClean="0"/>
              <a:t>gcd</a:t>
            </a:r>
            <a:r>
              <a:rPr kumimoji="0" lang="en-US" sz="7400" i="0" u="none" strike="noStrike" kern="1200" cap="none" spc="0" normalizeH="0" baseline="0" noProof="0" dirty="0" smtClean="0">
                <a:ln>
                  <a:noFill/>
                </a:ln>
                <a:solidFill>
                  <a:schemeClr val="tx1"/>
                </a:solidFill>
                <a:effectLst/>
                <a:uLnTx/>
                <a:uFillTx/>
                <a:latin typeface="+mn-lt"/>
                <a:ea typeface="+mn-ea"/>
                <a:cs typeface="+mn-cs"/>
              </a:rPr>
              <a:t>(</a:t>
            </a:r>
            <a:r>
              <a:rPr lang="en-US" sz="7400" i="1" noProof="0" dirty="0" err="1" smtClean="0"/>
              <a:t>a,b</a:t>
            </a:r>
            <a:r>
              <a:rPr lang="en-US" sz="7400" dirty="0" smtClean="0"/>
              <a:t>:</a:t>
            </a:r>
            <a:r>
              <a:rPr lang="en-US" sz="7400" i="1" dirty="0" smtClean="0"/>
              <a:t> </a:t>
            </a:r>
            <a:r>
              <a:rPr lang="en-US" sz="7400" dirty="0" smtClean="0"/>
              <a:t>nonnegative integers </a:t>
            </a:r>
          </a:p>
          <a:p>
            <a:pPr marL="274320" lvl="0" indent="-274320">
              <a:spcBef>
                <a:spcPct val="20000"/>
              </a:spcBef>
              <a:buClr>
                <a:schemeClr val="accent3"/>
              </a:buClr>
              <a:buSzPct val="95000"/>
              <a:defRPr/>
            </a:pPr>
            <a:r>
              <a:rPr lang="en-US" sz="7400" dirty="0" smtClean="0"/>
              <a:t>                                   with </a:t>
            </a:r>
            <a:r>
              <a:rPr lang="en-US" sz="7400" i="1" dirty="0" smtClean="0"/>
              <a:t>a &lt; b</a:t>
            </a:r>
            <a:r>
              <a:rPr kumimoji="0" lang="en-US" sz="7400" i="0" u="none" strike="noStrike" kern="1200" cap="none" spc="0" normalizeH="0" baseline="0" noProof="0" dirty="0" smtClean="0">
                <a:ln>
                  <a:noFill/>
                </a:ln>
                <a:solidFill>
                  <a:schemeClr val="tx1"/>
                </a:solidFill>
                <a:effectLst/>
                <a:uLnTx/>
                <a:uFillTx/>
                <a:latin typeface="+mn-lt"/>
                <a:ea typeface="+mn-ea"/>
                <a:cs typeface="+mn-cs"/>
              </a:rPr>
              <a:t>)</a:t>
            </a:r>
          </a:p>
          <a:p>
            <a:pPr marL="274320" lvl="0" indent="-274320">
              <a:spcBef>
                <a:spcPct val="20000"/>
              </a:spcBef>
              <a:buClr>
                <a:schemeClr val="accent3"/>
              </a:buClr>
              <a:buSzPct val="95000"/>
              <a:defRPr/>
            </a:pPr>
            <a:r>
              <a:rPr lang="en-US" sz="7400" b="1" dirty="0" smtClean="0"/>
              <a:t>if </a:t>
            </a:r>
            <a:r>
              <a:rPr lang="en-US" sz="7400" dirty="0" smtClean="0"/>
              <a:t> </a:t>
            </a:r>
            <a:r>
              <a:rPr lang="en-US" sz="7400" i="1" dirty="0" smtClean="0"/>
              <a:t>a</a:t>
            </a:r>
            <a:r>
              <a:rPr kumimoji="0" lang="en-US" sz="7400" i="0" u="none" strike="noStrike" kern="1200" cap="none" spc="0" normalizeH="0" baseline="0" noProof="0" dirty="0" smtClean="0">
                <a:ln>
                  <a:noFill/>
                </a:ln>
                <a:solidFill>
                  <a:schemeClr val="tx1"/>
                </a:solidFill>
                <a:effectLst/>
                <a:uLnTx/>
                <a:uFillTx/>
                <a:latin typeface="+mn-lt"/>
                <a:ea typeface="+mn-ea"/>
                <a:cs typeface="+mn-cs"/>
              </a:rPr>
              <a:t> = </a:t>
            </a:r>
            <a:r>
              <a:rPr lang="en-US" sz="7400" dirty="0" smtClean="0">
                <a:latin typeface="Cambria Math" pitchFamily="18" charset="0"/>
                <a:ea typeface="Cambria Math" pitchFamily="18" charset="0"/>
              </a:rPr>
              <a:t>0</a:t>
            </a:r>
            <a:r>
              <a:rPr kumimoji="0" lang="en-US" sz="740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a:t>
            </a:r>
            <a:r>
              <a:rPr kumimoji="0" lang="en-US" sz="7400" b="1"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then</a:t>
            </a:r>
            <a:r>
              <a:rPr kumimoji="0" lang="en-US" sz="7400" b="1" i="0" u="none" strike="noStrike" kern="1200" cap="none" spc="0" normalizeH="0" noProof="0" dirty="0" smtClean="0">
                <a:ln>
                  <a:noFill/>
                </a:ln>
                <a:solidFill>
                  <a:schemeClr val="tx1"/>
                </a:solidFill>
                <a:effectLst/>
                <a:uLnTx/>
                <a:uFillTx/>
                <a:latin typeface="Cambria Math" pitchFamily="18" charset="0"/>
                <a:ea typeface="Cambria Math" pitchFamily="18" charset="0"/>
              </a:rPr>
              <a:t> return </a:t>
            </a:r>
            <a:r>
              <a:rPr lang="en-US" sz="7400" i="1" dirty="0" smtClean="0">
                <a:latin typeface="Cambria Math" pitchFamily="18" charset="0"/>
                <a:ea typeface="Cambria Math" pitchFamily="18" charset="0"/>
              </a:rPr>
              <a:t>b</a:t>
            </a:r>
            <a:endParaRPr kumimoji="0" lang="en-US" sz="7400" i="1" u="none" strike="noStrike" kern="1200" cap="none" spc="0" normalizeH="0" noProof="0" dirty="0" smtClean="0">
              <a:ln>
                <a:noFill/>
              </a:ln>
              <a:solidFill>
                <a:schemeClr val="tx1"/>
              </a:solidFill>
              <a:effectLst/>
              <a:uLnTx/>
              <a:uFillTx/>
              <a:latin typeface="Cambria Math" pitchFamily="18" charset="0"/>
              <a:ea typeface="Cambria Math" pitchFamily="18" charset="0"/>
            </a:endParaRPr>
          </a:p>
          <a:p>
            <a:pPr marL="274320" indent="-274320">
              <a:spcBef>
                <a:spcPct val="20000"/>
              </a:spcBef>
              <a:buClr>
                <a:schemeClr val="accent3"/>
              </a:buClr>
              <a:buSzPct val="95000"/>
              <a:defRPr/>
            </a:pPr>
            <a:r>
              <a:rPr lang="en-US" sz="7400" b="1" dirty="0" smtClean="0"/>
              <a:t>else </a:t>
            </a:r>
            <a:r>
              <a:rPr lang="en-US" sz="7400" dirty="0" smtClean="0"/>
              <a:t> </a:t>
            </a:r>
            <a:r>
              <a:rPr lang="en-US" sz="7400" b="1" dirty="0" smtClean="0">
                <a:latin typeface="Cambria Math" pitchFamily="18" charset="0"/>
                <a:ea typeface="Cambria Math" pitchFamily="18" charset="0"/>
              </a:rPr>
              <a:t>return </a:t>
            </a:r>
            <a:r>
              <a:rPr lang="en-US" sz="7400" i="1" dirty="0" smtClean="0"/>
              <a:t> </a:t>
            </a:r>
            <a:r>
              <a:rPr lang="en-US" sz="7400" i="1" dirty="0" err="1" smtClean="0"/>
              <a:t>gcd</a:t>
            </a:r>
            <a:r>
              <a:rPr lang="en-US" sz="7400" i="1" dirty="0" smtClean="0"/>
              <a:t> </a:t>
            </a:r>
            <a:r>
              <a:rPr lang="en-US" sz="7400" dirty="0" smtClean="0">
                <a:ea typeface="Cambria Math"/>
              </a:rPr>
              <a:t>(</a:t>
            </a:r>
            <a:r>
              <a:rPr lang="en-US" sz="7400" i="1" dirty="0" smtClean="0">
                <a:ea typeface="Cambria Math"/>
              </a:rPr>
              <a:t>b</a:t>
            </a:r>
            <a:r>
              <a:rPr lang="en-US" sz="7400" i="1" dirty="0" smtClean="0">
                <a:latin typeface="Cambria Math"/>
                <a:ea typeface="Cambria Math"/>
              </a:rPr>
              <a:t> </a:t>
            </a:r>
            <a:r>
              <a:rPr lang="en-US" sz="7400" b="1" dirty="0" smtClean="0">
                <a:ea typeface="Cambria Math"/>
              </a:rPr>
              <a:t>mod</a:t>
            </a:r>
            <a:r>
              <a:rPr lang="en-US" sz="7400" i="1" dirty="0" smtClean="0">
                <a:ea typeface="Cambria Math"/>
              </a:rPr>
              <a:t>  a, a</a:t>
            </a:r>
            <a:r>
              <a:rPr lang="en-US" sz="7400" dirty="0" smtClean="0">
                <a:ea typeface="Cambria Math" pitchFamily="18" charset="0"/>
              </a:rPr>
              <a:t>)</a:t>
            </a:r>
            <a:endParaRPr lang="en-US" sz="7400" i="1" dirty="0" smtClean="0">
              <a:ea typeface="Cambria Math" pitchFamily="18" charset="0"/>
            </a:endParaRPr>
          </a:p>
          <a:p>
            <a:pPr marL="274320" lvl="0" indent="-274320">
              <a:spcBef>
                <a:spcPct val="20000"/>
              </a:spcBef>
              <a:buClr>
                <a:schemeClr val="accent3"/>
              </a:buClr>
              <a:buSzPct val="95000"/>
              <a:defRPr/>
            </a:pPr>
            <a:r>
              <a:rPr lang="en-US" sz="7400" noProof="0" dirty="0" smtClean="0">
                <a:ea typeface="Cambria Math" pitchFamily="18" charset="0"/>
              </a:rPr>
              <a:t>{output is </a:t>
            </a:r>
            <a:r>
              <a:rPr lang="en-US" sz="7400" i="1" dirty="0" err="1" smtClean="0">
                <a:ea typeface="Cambria Math" pitchFamily="18" charset="0"/>
              </a:rPr>
              <a:t>gcd</a:t>
            </a:r>
            <a:r>
              <a:rPr lang="en-US" sz="7400" dirty="0" smtClean="0">
                <a:ea typeface="Cambria Math" pitchFamily="18" charset="0"/>
              </a:rPr>
              <a:t>(</a:t>
            </a:r>
            <a:r>
              <a:rPr lang="en-US" sz="7400" i="1" dirty="0" smtClean="0">
                <a:ea typeface="Cambria Math" pitchFamily="18" charset="0"/>
              </a:rPr>
              <a:t>a, b</a:t>
            </a:r>
            <a:r>
              <a:rPr lang="en-US" sz="7400" dirty="0" smtClean="0">
                <a:ea typeface="Cambria Math" pitchFamily="18" charset="0"/>
              </a:rPr>
              <a:t>)</a:t>
            </a:r>
            <a:r>
              <a:rPr lang="en-US" sz="7400" noProof="0" dirty="0" smtClean="0">
                <a:ea typeface="Cambria Math" pitchFamily="18" charset="0"/>
              </a:rPr>
              <a:t>}</a:t>
            </a:r>
            <a:endParaRPr kumimoji="0" lang="en-US" sz="7400" u="none" strike="noStrike" kern="1200" cap="none" spc="0" normalizeH="0" baseline="0" noProof="0" dirty="0" smtClean="0">
              <a:ln>
                <a:noFill/>
              </a:ln>
              <a:solidFill>
                <a:schemeClr val="tx1"/>
              </a:solidFill>
              <a:effectLst/>
              <a:uLnTx/>
              <a:uFillTx/>
              <a:ea typeface="Cambria Math" pitchFamily="18" charset="0"/>
            </a:endParaRPr>
          </a:p>
          <a:p>
            <a:pPr marL="274320" lvl="0" indent="-274320">
              <a:spcBef>
                <a:spcPct val="20000"/>
              </a:spcBef>
              <a:buClr>
                <a:schemeClr val="accent3"/>
              </a:buClr>
              <a:buSzPct val="95000"/>
            </a:pPr>
            <a:endParaRPr lang="en-US" sz="2600" i="1" baseline="-25000" dirty="0" smtClean="0"/>
          </a:p>
          <a:p>
            <a:pPr marL="274320" lvl="0" indent="-274320">
              <a:spcBef>
                <a:spcPct val="20000"/>
              </a:spcBef>
              <a:buClr>
                <a:schemeClr val="accent3"/>
              </a:buClr>
              <a:buSzPct val="95000"/>
            </a:pPr>
            <a:endParaRPr kumimoji="0" lang="en-US" sz="2600" b="0" i="1"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Recursive Modular Exponentiation Algorithm</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Devise a  a recursive algorithm for computing</a:t>
            </a:r>
            <a:r>
              <a:rPr lang="en-US" i="1" dirty="0" smtClean="0"/>
              <a:t>   </a:t>
            </a:r>
            <a:r>
              <a:rPr lang="en-US" i="1" dirty="0" err="1" smtClean="0"/>
              <a:t>b</a:t>
            </a:r>
            <a:r>
              <a:rPr lang="en-US" i="1" baseline="30000" dirty="0" err="1" smtClean="0"/>
              <a:t>n</a:t>
            </a:r>
            <a:r>
              <a:rPr lang="en-US" dirty="0" smtClean="0"/>
              <a:t> </a:t>
            </a:r>
            <a:r>
              <a:rPr lang="en-US" sz="2800" b="1" dirty="0" smtClean="0">
                <a:ea typeface="Cambria Math"/>
              </a:rPr>
              <a:t>mod</a:t>
            </a:r>
            <a:r>
              <a:rPr lang="en-US" sz="2800" i="1" dirty="0" smtClean="0">
                <a:ea typeface="Cambria Math"/>
              </a:rPr>
              <a:t>  m, </a:t>
            </a:r>
            <a:r>
              <a:rPr lang="en-US" sz="2800" dirty="0" smtClean="0">
                <a:ea typeface="Cambria Math"/>
              </a:rPr>
              <a:t>where</a:t>
            </a:r>
            <a:r>
              <a:rPr lang="en-US" sz="2800" i="1" dirty="0" smtClean="0">
                <a:ea typeface="Cambria Math"/>
              </a:rPr>
              <a:t> b, n, and m </a:t>
            </a:r>
            <a:r>
              <a:rPr lang="en-US" sz="2800" dirty="0" smtClean="0">
                <a:ea typeface="Cambria Math"/>
              </a:rPr>
              <a:t>are</a:t>
            </a:r>
            <a:r>
              <a:rPr lang="en-US" sz="2800" i="1" dirty="0" smtClean="0">
                <a:ea typeface="Cambria Math"/>
              </a:rPr>
              <a:t> </a:t>
            </a:r>
            <a:r>
              <a:rPr lang="en-US" sz="2800" dirty="0" smtClean="0">
                <a:ea typeface="Cambria Math"/>
              </a:rPr>
              <a:t>integers with  </a:t>
            </a:r>
            <a:r>
              <a:rPr lang="en-US" sz="2800" i="1" dirty="0" smtClean="0">
                <a:ea typeface="Cambria Math"/>
              </a:rPr>
              <a:t>m</a:t>
            </a:r>
            <a:r>
              <a:rPr lang="en-US" sz="2800" dirty="0" smtClean="0">
                <a:ea typeface="Cambria Math"/>
              </a:rPr>
              <a:t> </a:t>
            </a:r>
            <a:r>
              <a:rPr lang="en-US" sz="2800" dirty="0" smtClean="0">
                <a:latin typeface="Cambria Math"/>
                <a:ea typeface="Cambria Math"/>
              </a:rPr>
              <a:t>≥ 2,  </a:t>
            </a:r>
            <a:r>
              <a:rPr lang="en-US" sz="2800" i="1" dirty="0" smtClean="0">
                <a:ea typeface="Cambria Math"/>
              </a:rPr>
              <a:t>n</a:t>
            </a:r>
            <a:r>
              <a:rPr lang="en-US" sz="2800" dirty="0" smtClean="0">
                <a:ea typeface="Cambria Math"/>
              </a:rPr>
              <a:t> </a:t>
            </a:r>
            <a:r>
              <a:rPr lang="en-US" sz="2800" dirty="0" smtClean="0">
                <a:latin typeface="Cambria Math"/>
                <a:ea typeface="Cambria Math"/>
              </a:rPr>
              <a:t>≥ 0, </a:t>
            </a:r>
            <a:r>
              <a:rPr lang="en-US" sz="2800" dirty="0" smtClean="0"/>
              <a:t>and</a:t>
            </a:r>
            <a:r>
              <a:rPr lang="en-US" sz="2800" i="1" dirty="0" smtClean="0"/>
              <a:t> </a:t>
            </a:r>
            <a:r>
              <a:rPr lang="en-US" sz="2800" dirty="0" smtClean="0">
                <a:latin typeface="Cambria Math" pitchFamily="18" charset="0"/>
                <a:ea typeface="Cambria Math" pitchFamily="18" charset="0"/>
              </a:rPr>
              <a:t>1</a:t>
            </a:r>
            <a:r>
              <a:rPr lang="en-US" sz="2800" dirty="0" smtClean="0">
                <a:latin typeface="Cambria Math"/>
                <a:ea typeface="Cambria Math"/>
              </a:rPr>
              <a:t>≤</a:t>
            </a:r>
            <a:r>
              <a:rPr lang="en-US" sz="2800" dirty="0" smtClean="0">
                <a:latin typeface="Cambria Math" pitchFamily="18" charset="0"/>
                <a:ea typeface="Cambria Math" pitchFamily="18" charset="0"/>
              </a:rPr>
              <a:t> </a:t>
            </a:r>
            <a:r>
              <a:rPr lang="en-US" sz="2800" i="1" dirty="0" smtClean="0"/>
              <a:t>b </a:t>
            </a:r>
            <a:r>
              <a:rPr lang="en-US" sz="2800" dirty="0" smtClean="0">
                <a:latin typeface="Cambria Math"/>
                <a:ea typeface="Cambria Math"/>
              </a:rPr>
              <a:t>≤</a:t>
            </a:r>
            <a:r>
              <a:rPr lang="en-US" sz="2800" i="1" dirty="0" smtClean="0"/>
              <a:t> m.</a:t>
            </a:r>
            <a:r>
              <a:rPr lang="en-US" sz="2800" dirty="0" smtClean="0"/>
              <a:t> </a:t>
            </a:r>
          </a:p>
          <a:p>
            <a:r>
              <a:rPr lang="en-US" b="1" dirty="0" smtClean="0"/>
              <a:t>Solution</a:t>
            </a:r>
            <a:r>
              <a:rPr lang="en-US" dirty="0" smtClean="0"/>
              <a:t>:</a:t>
            </a:r>
            <a:endParaRPr lang="en-US" dirty="0"/>
          </a:p>
        </p:txBody>
      </p:sp>
      <p:sp>
        <p:nvSpPr>
          <p:cNvPr id="5" name="Content Placeholder 2"/>
          <p:cNvSpPr txBox="1">
            <a:spLocks/>
          </p:cNvSpPr>
          <p:nvPr/>
        </p:nvSpPr>
        <p:spPr>
          <a:xfrm>
            <a:off x="990600" y="3962400"/>
            <a:ext cx="6781800" cy="2286000"/>
          </a:xfrm>
          <a:prstGeom prst="rect">
            <a:avLst/>
          </a:prstGeom>
          <a:ln>
            <a:solidFill>
              <a:schemeClr val="accent1"/>
            </a:solidFill>
          </a:ln>
        </p:spPr>
        <p:txBody>
          <a:bodyPr vert="horz">
            <a:normAutofit fontScale="25000" lnSpcReduction="20000"/>
          </a:bodyPr>
          <a:lstStyle/>
          <a:p>
            <a:pPr marL="274320" lvl="0" indent="-274320">
              <a:spcBef>
                <a:spcPct val="20000"/>
              </a:spcBef>
              <a:buClr>
                <a:schemeClr val="accent3"/>
              </a:buClr>
              <a:buSzPct val="95000"/>
              <a:defRPr/>
            </a:pPr>
            <a:r>
              <a:rPr lang="en-US" sz="7200" b="1" dirty="0" smtClean="0"/>
              <a:t>procedure</a:t>
            </a:r>
            <a:r>
              <a:rPr kumimoji="0" lang="en-US" sz="7200" b="1" i="0" u="none" strike="noStrike" kern="1200" cap="none" spc="0" normalizeH="0" baseline="0" noProof="0" dirty="0" smtClean="0">
                <a:ln>
                  <a:noFill/>
                </a:ln>
                <a:solidFill>
                  <a:schemeClr val="tx1"/>
                </a:solidFill>
                <a:effectLst/>
                <a:uLnTx/>
                <a:uFillTx/>
                <a:latin typeface="+mn-lt"/>
                <a:ea typeface="+mn-ea"/>
                <a:cs typeface="+mn-cs"/>
              </a:rPr>
              <a:t> </a:t>
            </a:r>
            <a:r>
              <a:rPr lang="en-US" sz="7200" i="1" noProof="0" dirty="0" err="1" smtClean="0"/>
              <a:t>mpower</a:t>
            </a:r>
            <a:r>
              <a:rPr kumimoji="0" lang="en-US" sz="7200" i="0" u="none" strike="noStrike" kern="1200" cap="none" spc="0" normalizeH="0" baseline="0" noProof="0" dirty="0" smtClean="0">
                <a:ln>
                  <a:noFill/>
                </a:ln>
                <a:solidFill>
                  <a:schemeClr val="tx1"/>
                </a:solidFill>
                <a:effectLst/>
                <a:uLnTx/>
                <a:uFillTx/>
                <a:latin typeface="+mn-lt"/>
                <a:ea typeface="+mn-ea"/>
                <a:cs typeface="+mn-cs"/>
              </a:rPr>
              <a:t>(</a:t>
            </a:r>
            <a:r>
              <a:rPr lang="en-US" sz="7200" i="1" dirty="0" smtClean="0"/>
              <a:t>b</a:t>
            </a:r>
            <a:r>
              <a:rPr lang="en-US" sz="7200" i="1" noProof="0" dirty="0" smtClean="0"/>
              <a:t>,</a:t>
            </a:r>
            <a:r>
              <a:rPr lang="en-US" sz="7200" i="1" noProof="0" dirty="0" err="1" smtClean="0"/>
              <a:t>m,n</a:t>
            </a:r>
            <a:r>
              <a:rPr lang="en-US" sz="7200" dirty="0" smtClean="0"/>
              <a:t>:</a:t>
            </a:r>
            <a:r>
              <a:rPr lang="en-US" sz="7200" i="1" dirty="0" smtClean="0"/>
              <a:t> </a:t>
            </a:r>
            <a:r>
              <a:rPr lang="en-US" sz="7200" dirty="0" smtClean="0"/>
              <a:t>integers with </a:t>
            </a:r>
            <a:r>
              <a:rPr lang="en-US" sz="7200" i="1" dirty="0" smtClean="0"/>
              <a:t>b</a:t>
            </a:r>
            <a:r>
              <a:rPr lang="en-US" sz="7200" dirty="0" smtClean="0"/>
              <a:t> &gt; </a:t>
            </a:r>
            <a:r>
              <a:rPr lang="en-US" sz="7200" dirty="0" smtClean="0">
                <a:latin typeface="Cambria Math" pitchFamily="18" charset="0"/>
                <a:ea typeface="Cambria Math" pitchFamily="18" charset="0"/>
              </a:rPr>
              <a:t>0</a:t>
            </a:r>
            <a:r>
              <a:rPr lang="en-US" sz="7200" dirty="0" smtClean="0"/>
              <a:t> and    </a:t>
            </a:r>
            <a:r>
              <a:rPr lang="en-US" sz="7200" i="1" dirty="0" smtClean="0">
                <a:ea typeface="Cambria Math"/>
              </a:rPr>
              <a:t>m</a:t>
            </a:r>
            <a:r>
              <a:rPr lang="en-US" sz="7200" dirty="0" smtClean="0">
                <a:ea typeface="Cambria Math"/>
              </a:rPr>
              <a:t> </a:t>
            </a:r>
            <a:r>
              <a:rPr lang="en-US" sz="7200" dirty="0" smtClean="0">
                <a:latin typeface="Cambria Math"/>
                <a:ea typeface="Cambria Math"/>
              </a:rPr>
              <a:t>≥ 2,  </a:t>
            </a:r>
            <a:r>
              <a:rPr lang="en-US" sz="7200" i="1" dirty="0" smtClean="0">
                <a:ea typeface="Cambria Math"/>
              </a:rPr>
              <a:t>n</a:t>
            </a:r>
            <a:r>
              <a:rPr lang="en-US" sz="7200" dirty="0" smtClean="0">
                <a:ea typeface="Cambria Math"/>
              </a:rPr>
              <a:t> </a:t>
            </a:r>
            <a:r>
              <a:rPr lang="en-US" sz="7200" dirty="0" smtClean="0">
                <a:latin typeface="Cambria Math"/>
                <a:ea typeface="Cambria Math"/>
              </a:rPr>
              <a:t>≥ 0)</a:t>
            </a:r>
            <a:endParaRPr kumimoji="0" lang="en-US" sz="7200" i="0" u="none" strike="noStrike" kern="1200" cap="none" spc="0" normalizeH="0" baseline="0" noProof="0" dirty="0" smtClean="0">
              <a:ln>
                <a:noFill/>
              </a:ln>
              <a:solidFill>
                <a:schemeClr val="tx1"/>
              </a:solidFill>
              <a:effectLst/>
              <a:uLnTx/>
              <a:uFillTx/>
              <a:latin typeface="+mn-lt"/>
              <a:ea typeface="+mn-ea"/>
              <a:cs typeface="+mn-cs"/>
            </a:endParaRPr>
          </a:p>
          <a:p>
            <a:pPr marL="274320" lvl="0" indent="-274320">
              <a:spcBef>
                <a:spcPct val="20000"/>
              </a:spcBef>
              <a:buClr>
                <a:schemeClr val="accent3"/>
              </a:buClr>
              <a:buSzPct val="95000"/>
              <a:defRPr/>
            </a:pPr>
            <a:r>
              <a:rPr lang="en-US" sz="7200" b="1" dirty="0" smtClean="0"/>
              <a:t>if </a:t>
            </a:r>
            <a:r>
              <a:rPr lang="en-US" sz="7200" dirty="0" smtClean="0"/>
              <a:t> </a:t>
            </a:r>
            <a:r>
              <a:rPr lang="en-US" sz="7200" i="1" dirty="0" smtClean="0"/>
              <a:t>n</a:t>
            </a:r>
            <a:r>
              <a:rPr kumimoji="0" lang="en-US" sz="7200" i="0" u="none" strike="noStrike" kern="1200" cap="none" spc="0" normalizeH="0" baseline="0" noProof="0" dirty="0" smtClean="0">
                <a:ln>
                  <a:noFill/>
                </a:ln>
                <a:solidFill>
                  <a:schemeClr val="tx1"/>
                </a:solidFill>
                <a:effectLst/>
                <a:uLnTx/>
                <a:uFillTx/>
                <a:latin typeface="+mn-lt"/>
                <a:ea typeface="+mn-ea"/>
                <a:cs typeface="+mn-cs"/>
              </a:rPr>
              <a:t> = </a:t>
            </a:r>
            <a:r>
              <a:rPr lang="en-US" sz="7200" dirty="0" smtClean="0">
                <a:latin typeface="Cambria Math" pitchFamily="18" charset="0"/>
                <a:ea typeface="Cambria Math" pitchFamily="18" charset="0"/>
              </a:rPr>
              <a:t>0</a:t>
            </a:r>
            <a:r>
              <a:rPr kumimoji="0" lang="en-US" sz="720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a:t>
            </a:r>
            <a:r>
              <a:rPr kumimoji="0" lang="en-US" sz="7200" b="1"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then</a:t>
            </a:r>
            <a:r>
              <a:rPr kumimoji="0" lang="en-US" sz="7200" b="1" i="0" u="none" strike="noStrike" kern="1200" cap="none" spc="0" normalizeH="0" noProof="0" dirty="0" smtClean="0">
                <a:ln>
                  <a:noFill/>
                </a:ln>
                <a:solidFill>
                  <a:schemeClr val="tx1"/>
                </a:solidFill>
                <a:effectLst/>
                <a:uLnTx/>
                <a:uFillTx/>
                <a:latin typeface="Cambria Math" pitchFamily="18" charset="0"/>
                <a:ea typeface="Cambria Math" pitchFamily="18" charset="0"/>
              </a:rPr>
              <a:t> </a:t>
            </a:r>
          </a:p>
          <a:p>
            <a:pPr marL="274320" lvl="0" indent="-274320">
              <a:spcBef>
                <a:spcPct val="20000"/>
              </a:spcBef>
              <a:buClr>
                <a:schemeClr val="accent3"/>
              </a:buClr>
              <a:buSzPct val="95000"/>
              <a:defRPr/>
            </a:pPr>
            <a:r>
              <a:rPr lang="en-US" sz="7200" b="1" dirty="0" smtClean="0">
                <a:latin typeface="Cambria Math" pitchFamily="18" charset="0"/>
                <a:ea typeface="Cambria Math" pitchFamily="18" charset="0"/>
              </a:rPr>
              <a:t>           </a:t>
            </a:r>
            <a:r>
              <a:rPr kumimoji="0" lang="en-US" sz="7200" b="1" i="0" u="none" strike="noStrike" kern="1200" cap="none" spc="0" normalizeH="0" noProof="0" dirty="0" smtClean="0">
                <a:ln>
                  <a:noFill/>
                </a:ln>
                <a:solidFill>
                  <a:schemeClr val="tx1"/>
                </a:solidFill>
                <a:effectLst/>
                <a:uLnTx/>
                <a:uFillTx/>
                <a:latin typeface="Cambria Math" pitchFamily="18" charset="0"/>
                <a:ea typeface="Cambria Math" pitchFamily="18" charset="0"/>
              </a:rPr>
              <a:t>return </a:t>
            </a:r>
            <a:r>
              <a:rPr lang="en-US" sz="7200" noProof="0" dirty="0" smtClean="0">
                <a:latin typeface="Cambria Math" pitchFamily="18" charset="0"/>
                <a:ea typeface="Cambria Math" pitchFamily="18" charset="0"/>
              </a:rPr>
              <a:t>1</a:t>
            </a:r>
            <a:endParaRPr kumimoji="0" lang="en-US" sz="7200" u="none" strike="noStrike" kern="1200" cap="none" spc="0" normalizeH="0" noProof="0" dirty="0" smtClean="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7200" b="1" dirty="0" smtClean="0"/>
              <a:t>else </a:t>
            </a:r>
            <a:r>
              <a:rPr lang="en-US" sz="7200" dirty="0" smtClean="0"/>
              <a:t> </a:t>
            </a:r>
            <a:r>
              <a:rPr lang="en-US" sz="7200" b="1" dirty="0" smtClean="0"/>
              <a:t>if  </a:t>
            </a:r>
            <a:r>
              <a:rPr lang="en-US" sz="7200" i="1" dirty="0" smtClean="0"/>
              <a:t>n</a:t>
            </a:r>
            <a:r>
              <a:rPr lang="en-US" sz="7200" dirty="0" smtClean="0"/>
              <a:t> </a:t>
            </a:r>
            <a:r>
              <a:rPr lang="en-US" sz="7200" i="1" dirty="0" smtClean="0"/>
              <a:t>is even </a:t>
            </a:r>
            <a:r>
              <a:rPr lang="en-US" sz="7200" dirty="0" smtClean="0">
                <a:ea typeface="Cambria Math" pitchFamily="18" charset="0"/>
              </a:rPr>
              <a:t> </a:t>
            </a:r>
            <a:r>
              <a:rPr lang="en-US" sz="7200" b="1" dirty="0" smtClean="0">
                <a:latin typeface="Cambria Math" pitchFamily="18" charset="0"/>
                <a:ea typeface="Cambria Math" pitchFamily="18" charset="0"/>
              </a:rPr>
              <a:t>then </a:t>
            </a:r>
          </a:p>
          <a:p>
            <a:pPr marL="274320" lvl="0" indent="-274320">
              <a:spcBef>
                <a:spcPct val="20000"/>
              </a:spcBef>
              <a:buClr>
                <a:schemeClr val="accent3"/>
              </a:buClr>
              <a:buSzPct val="95000"/>
              <a:defRPr/>
            </a:pPr>
            <a:r>
              <a:rPr lang="en-US" sz="7200" b="1" dirty="0" smtClean="0">
                <a:latin typeface="Cambria Math" pitchFamily="18" charset="0"/>
                <a:ea typeface="Cambria Math" pitchFamily="18" charset="0"/>
              </a:rPr>
              <a:t>           return </a:t>
            </a:r>
            <a:r>
              <a:rPr lang="en-US" sz="7200" i="1" dirty="0" err="1" smtClean="0"/>
              <a:t>mpower</a:t>
            </a:r>
            <a:r>
              <a:rPr lang="en-US" sz="7200" dirty="0" smtClean="0"/>
              <a:t>(</a:t>
            </a:r>
            <a:r>
              <a:rPr lang="en-US" sz="7200" i="1" dirty="0" err="1" smtClean="0"/>
              <a:t>b,n</a:t>
            </a:r>
            <a:r>
              <a:rPr lang="en-US" sz="7200" i="1" dirty="0" smtClean="0"/>
              <a:t>/</a:t>
            </a:r>
            <a:r>
              <a:rPr lang="en-US" sz="7200" dirty="0" smtClean="0">
                <a:latin typeface="Cambria Math" pitchFamily="18" charset="0"/>
                <a:ea typeface="Cambria Math" pitchFamily="18" charset="0"/>
              </a:rPr>
              <a:t>2</a:t>
            </a:r>
            <a:r>
              <a:rPr lang="en-US" sz="7200" i="1" dirty="0" smtClean="0"/>
              <a:t>,m</a:t>
            </a:r>
            <a:r>
              <a:rPr lang="en-US" sz="7200" dirty="0" smtClean="0">
                <a:latin typeface="Cambria Math"/>
                <a:ea typeface="Cambria Math"/>
              </a:rPr>
              <a:t>)</a:t>
            </a:r>
            <a:r>
              <a:rPr lang="en-US" sz="7200" baseline="30000" dirty="0" smtClean="0">
                <a:latin typeface="Cambria Math" pitchFamily="18" charset="0"/>
                <a:ea typeface="Cambria Math" pitchFamily="18" charset="0"/>
              </a:rPr>
              <a:t>2</a:t>
            </a:r>
            <a:r>
              <a:rPr lang="en-US" sz="7200" b="1" dirty="0" smtClean="0">
                <a:ea typeface="Cambria Math"/>
              </a:rPr>
              <a:t> mod</a:t>
            </a:r>
            <a:r>
              <a:rPr lang="en-US" sz="7200" i="1" dirty="0" smtClean="0">
                <a:ea typeface="Cambria Math"/>
              </a:rPr>
              <a:t>  m</a:t>
            </a:r>
          </a:p>
          <a:p>
            <a:pPr marL="274320" indent="-274320">
              <a:spcBef>
                <a:spcPct val="20000"/>
              </a:spcBef>
              <a:buClr>
                <a:schemeClr val="accent3"/>
              </a:buClr>
              <a:buSzPct val="95000"/>
              <a:defRPr/>
            </a:pPr>
            <a:r>
              <a:rPr lang="en-US" sz="7200" b="1" dirty="0" smtClean="0"/>
              <a:t>else</a:t>
            </a:r>
            <a:endParaRPr lang="en-US" sz="7200" b="1" dirty="0" smtClean="0">
              <a:latin typeface="Cambria Math" pitchFamily="18" charset="0"/>
              <a:ea typeface="Cambria Math" pitchFamily="18" charset="0"/>
            </a:endParaRPr>
          </a:p>
          <a:p>
            <a:pPr marL="274320" lvl="0" indent="-274320">
              <a:spcBef>
                <a:spcPct val="20000"/>
              </a:spcBef>
              <a:buClr>
                <a:schemeClr val="accent3"/>
              </a:buClr>
              <a:buSzPct val="95000"/>
              <a:defRPr/>
            </a:pPr>
            <a:r>
              <a:rPr lang="en-US" sz="7200" b="1" dirty="0" smtClean="0">
                <a:latin typeface="Cambria Math" pitchFamily="18" charset="0"/>
                <a:ea typeface="Cambria Math" pitchFamily="18" charset="0"/>
              </a:rPr>
              <a:t>           return </a:t>
            </a:r>
            <a:r>
              <a:rPr lang="en-US" sz="7200" dirty="0" smtClean="0">
                <a:ea typeface="Cambria Math" pitchFamily="18" charset="0"/>
              </a:rPr>
              <a:t>(</a:t>
            </a:r>
            <a:r>
              <a:rPr lang="en-US" sz="7200" i="1" dirty="0" err="1" smtClean="0"/>
              <a:t>mpower</a:t>
            </a:r>
            <a:r>
              <a:rPr lang="en-US" sz="7200" dirty="0" smtClean="0"/>
              <a:t>(</a:t>
            </a:r>
            <a:r>
              <a:rPr lang="en-US" sz="7200" i="1" dirty="0" err="1" smtClean="0"/>
              <a:t>b,</a:t>
            </a:r>
            <a:r>
              <a:rPr lang="en-US" sz="7200" dirty="0" err="1" smtClean="0">
                <a:latin typeface="Cambria Math"/>
                <a:ea typeface="Cambria Math"/>
              </a:rPr>
              <a:t>⌊</a:t>
            </a:r>
            <a:r>
              <a:rPr lang="en-US" sz="7200" i="1" dirty="0" err="1" smtClean="0"/>
              <a:t>n</a:t>
            </a:r>
            <a:r>
              <a:rPr lang="en-US" sz="7200" i="1" dirty="0" smtClean="0"/>
              <a:t>/</a:t>
            </a:r>
            <a:r>
              <a:rPr lang="en-US" sz="7200" dirty="0" smtClean="0">
                <a:latin typeface="Cambria Math" pitchFamily="18" charset="0"/>
                <a:ea typeface="Cambria Math" pitchFamily="18" charset="0"/>
              </a:rPr>
              <a:t>2</a:t>
            </a:r>
            <a:r>
              <a:rPr lang="en-US" sz="7200" dirty="0" smtClean="0">
                <a:latin typeface="Cambria Math"/>
                <a:ea typeface="Cambria Math"/>
              </a:rPr>
              <a:t>⌋</a:t>
            </a:r>
            <a:r>
              <a:rPr lang="en-US" sz="7200" i="1" dirty="0" smtClean="0"/>
              <a:t>,m</a:t>
            </a:r>
            <a:r>
              <a:rPr lang="en-US" sz="7200" dirty="0" smtClean="0">
                <a:latin typeface="Cambria Math"/>
                <a:ea typeface="Cambria Math"/>
              </a:rPr>
              <a:t>)</a:t>
            </a:r>
            <a:r>
              <a:rPr lang="en-US" sz="7200" baseline="30000" dirty="0" smtClean="0">
                <a:latin typeface="Cambria Math" pitchFamily="18" charset="0"/>
                <a:ea typeface="Cambria Math" pitchFamily="18" charset="0"/>
              </a:rPr>
              <a:t>2</a:t>
            </a:r>
            <a:r>
              <a:rPr lang="en-US" sz="7200" b="1" dirty="0" smtClean="0">
                <a:ea typeface="Cambria Math"/>
              </a:rPr>
              <a:t> mod</a:t>
            </a:r>
            <a:r>
              <a:rPr lang="en-US" sz="7200" i="1" dirty="0" smtClean="0">
                <a:ea typeface="Cambria Math"/>
              </a:rPr>
              <a:t>  m</a:t>
            </a:r>
            <a:r>
              <a:rPr lang="en-US" sz="7200" i="1" dirty="0" smtClean="0">
                <a:latin typeface="Cambria Math"/>
                <a:ea typeface="Cambria Math"/>
              </a:rPr>
              <a:t>∙ b</a:t>
            </a:r>
            <a:r>
              <a:rPr lang="en-US" sz="7200" b="1" dirty="0" smtClean="0">
                <a:ea typeface="Cambria Math"/>
              </a:rPr>
              <a:t> mod</a:t>
            </a:r>
            <a:r>
              <a:rPr lang="en-US" sz="7200" i="1" dirty="0" smtClean="0">
                <a:ea typeface="Cambria Math"/>
              </a:rPr>
              <a:t>  m</a:t>
            </a:r>
            <a:r>
              <a:rPr lang="en-US" sz="7200" dirty="0" smtClean="0">
                <a:ea typeface="Cambria Math"/>
              </a:rPr>
              <a:t>)</a:t>
            </a:r>
            <a:r>
              <a:rPr lang="en-US" sz="7200" b="1" dirty="0" smtClean="0">
                <a:ea typeface="Cambria Math"/>
              </a:rPr>
              <a:t> mod</a:t>
            </a:r>
            <a:r>
              <a:rPr lang="en-US" sz="7200" i="1" dirty="0" smtClean="0">
                <a:ea typeface="Cambria Math"/>
              </a:rPr>
              <a:t>  m</a:t>
            </a:r>
            <a:endParaRPr lang="en-US" sz="7200" dirty="0" smtClean="0">
              <a:latin typeface="Cambria Math" pitchFamily="18" charset="0"/>
              <a:ea typeface="Cambria Math" pitchFamily="18" charset="0"/>
            </a:endParaRPr>
          </a:p>
          <a:p>
            <a:pPr marL="274320" lvl="0" indent="-274320">
              <a:spcBef>
                <a:spcPct val="20000"/>
              </a:spcBef>
              <a:buClr>
                <a:schemeClr val="accent3"/>
              </a:buClr>
              <a:buSzPct val="95000"/>
              <a:defRPr/>
            </a:pPr>
            <a:r>
              <a:rPr lang="en-US" sz="7200" noProof="0" dirty="0" smtClean="0">
                <a:ea typeface="Cambria Math" pitchFamily="18" charset="0"/>
              </a:rPr>
              <a:t>{output is </a:t>
            </a:r>
            <a:r>
              <a:rPr lang="en-US" sz="7200" i="1" dirty="0" err="1" smtClean="0"/>
              <a:t>b</a:t>
            </a:r>
            <a:r>
              <a:rPr lang="en-US" sz="7200" i="1" baseline="30000" dirty="0" err="1" smtClean="0"/>
              <a:t>n</a:t>
            </a:r>
            <a:r>
              <a:rPr lang="en-US" sz="8000" dirty="0" smtClean="0"/>
              <a:t> </a:t>
            </a:r>
            <a:r>
              <a:rPr lang="en-US" sz="7200" b="1" dirty="0" smtClean="0">
                <a:ea typeface="Cambria Math"/>
              </a:rPr>
              <a:t>mod</a:t>
            </a:r>
            <a:r>
              <a:rPr lang="en-US" sz="7200" i="1" dirty="0" smtClean="0">
                <a:ea typeface="Cambria Math"/>
              </a:rPr>
              <a:t>  m</a:t>
            </a:r>
            <a:r>
              <a:rPr lang="en-US" sz="7200" noProof="0" dirty="0" smtClean="0">
                <a:ea typeface="Cambria Math" pitchFamily="18" charset="0"/>
              </a:rPr>
              <a:t>}</a:t>
            </a:r>
            <a:endParaRPr kumimoji="0" lang="en-US" sz="7200" u="none" strike="noStrike" kern="1200" cap="none" spc="0" normalizeH="0" baseline="0" noProof="0" dirty="0" smtClean="0">
              <a:ln>
                <a:noFill/>
              </a:ln>
              <a:solidFill>
                <a:schemeClr val="tx1"/>
              </a:solidFill>
              <a:effectLst/>
              <a:uLnTx/>
              <a:uFillTx/>
              <a:ea typeface="Cambria Math" pitchFamily="18" charset="0"/>
            </a:endParaRPr>
          </a:p>
          <a:p>
            <a:pPr marL="274320" lvl="0" indent="-274320">
              <a:spcBef>
                <a:spcPct val="20000"/>
              </a:spcBef>
              <a:buClr>
                <a:schemeClr val="accent3"/>
              </a:buClr>
              <a:buSzPct val="95000"/>
            </a:pPr>
            <a:endParaRPr lang="en-US" sz="2600" i="1" baseline="-25000" dirty="0" smtClean="0"/>
          </a:p>
          <a:p>
            <a:pPr marL="274320" lvl="0" indent="-274320">
              <a:spcBef>
                <a:spcPct val="20000"/>
              </a:spcBef>
              <a:buClr>
                <a:schemeClr val="accent3"/>
              </a:buClr>
              <a:buSzPct val="95000"/>
            </a:pPr>
            <a:endParaRPr kumimoji="0" lang="en-US" sz="2600" b="0" i="1"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
        <p:nvSpPr>
          <p:cNvPr id="7" name="TextBox 6"/>
          <p:cNvSpPr txBox="1"/>
          <p:nvPr/>
        </p:nvSpPr>
        <p:spPr>
          <a:xfrm>
            <a:off x="2667000" y="3429000"/>
            <a:ext cx="3352800" cy="369332"/>
          </a:xfrm>
          <a:prstGeom prst="rect">
            <a:avLst/>
          </a:prstGeom>
          <a:noFill/>
        </p:spPr>
        <p:txBody>
          <a:bodyPr wrap="square" rtlCol="0">
            <a:spAutoFit/>
          </a:bodyPr>
          <a:lstStyle/>
          <a:p>
            <a:r>
              <a:rPr lang="en-US" dirty="0" smtClean="0"/>
              <a:t>(</a:t>
            </a:r>
            <a:r>
              <a:rPr lang="en-US" i="1" dirty="0" smtClean="0"/>
              <a:t>see text for full explanation</a:t>
            </a:r>
            <a:r>
              <a:rPr lang="en-US" dirty="0" smtClean="0"/>
              <a:t>)</a:t>
            </a:r>
            <a:endParaRPr lang="en-US" dirty="0"/>
          </a:p>
        </p:txBody>
      </p:sp>
    </p:spTree>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Recursive Binary Search Algorithm</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Construct a recursive version of a binary search algorithm. </a:t>
            </a:r>
          </a:p>
          <a:p>
            <a:pPr>
              <a:buNone/>
            </a:pPr>
            <a:r>
              <a:rPr lang="en-US" sz="2800" b="1" dirty="0" smtClean="0"/>
              <a:t>   Solution</a:t>
            </a:r>
            <a:r>
              <a:rPr lang="en-US" sz="2800" dirty="0" smtClean="0"/>
              <a:t>: </a:t>
            </a:r>
            <a:r>
              <a:rPr lang="en-US" sz="2000" dirty="0" smtClean="0"/>
              <a:t>Assume we have </a:t>
            </a:r>
            <a:r>
              <a:rPr lang="en-US" sz="2000" i="1" dirty="0" smtClean="0"/>
              <a:t>a</a:t>
            </a:r>
            <a:r>
              <a:rPr lang="en-US" sz="2000" baseline="-25000" dirty="0" smtClean="0"/>
              <a:t>1</a:t>
            </a:r>
            <a:r>
              <a:rPr lang="en-US" sz="2000" dirty="0" smtClean="0"/>
              <a:t>,</a:t>
            </a:r>
            <a:r>
              <a:rPr lang="en-US" sz="2000" i="1" dirty="0" smtClean="0"/>
              <a:t>a</a:t>
            </a:r>
            <a:r>
              <a:rPr lang="en-US" sz="2000" baseline="-25000" dirty="0" smtClean="0"/>
              <a:t>2</a:t>
            </a:r>
            <a:r>
              <a:rPr lang="en-US" sz="2000" dirty="0" smtClean="0"/>
              <a:t>,…, </a:t>
            </a:r>
            <a:r>
              <a:rPr lang="en-US" sz="2000" i="1" dirty="0" smtClean="0"/>
              <a:t>a</a:t>
            </a:r>
            <a:r>
              <a:rPr lang="en-US" sz="2000" i="1" baseline="-25000" dirty="0" smtClean="0"/>
              <a:t>n</a:t>
            </a:r>
            <a:r>
              <a:rPr lang="en-US" sz="2000" dirty="0" smtClean="0"/>
              <a:t>, an increasing sequence of integers. Initially </a:t>
            </a:r>
            <a:r>
              <a:rPr lang="en-US" sz="2000" i="1" dirty="0" err="1" smtClean="0"/>
              <a:t>i</a:t>
            </a:r>
            <a:r>
              <a:rPr lang="en-US" sz="2000" dirty="0" smtClean="0"/>
              <a:t> is </a:t>
            </a:r>
            <a:r>
              <a:rPr lang="en-US" sz="2000" dirty="0" smtClean="0">
                <a:latin typeface="Cambria Math" pitchFamily="18" charset="0"/>
                <a:ea typeface="Cambria Math" pitchFamily="18" charset="0"/>
              </a:rPr>
              <a:t>1</a:t>
            </a:r>
            <a:r>
              <a:rPr lang="en-US" sz="2000" dirty="0" smtClean="0"/>
              <a:t> and </a:t>
            </a:r>
            <a:r>
              <a:rPr lang="en-US" sz="2000" i="1" dirty="0" smtClean="0"/>
              <a:t>j</a:t>
            </a:r>
            <a:r>
              <a:rPr lang="en-US" sz="2000" dirty="0" smtClean="0"/>
              <a:t> is </a:t>
            </a:r>
            <a:r>
              <a:rPr lang="en-US" sz="2000" i="1" dirty="0" smtClean="0"/>
              <a:t>n</a:t>
            </a:r>
            <a:r>
              <a:rPr lang="en-US" sz="2000" dirty="0" smtClean="0"/>
              <a:t>. We are searching for </a:t>
            </a:r>
            <a:r>
              <a:rPr lang="en-US" sz="2000" i="1" dirty="0" smtClean="0"/>
              <a:t>x</a:t>
            </a:r>
            <a:r>
              <a:rPr lang="en-US" sz="2000" dirty="0" smtClean="0"/>
              <a:t>.</a:t>
            </a:r>
          </a:p>
          <a:p>
            <a:endParaRPr lang="en-US" dirty="0" smtClean="0"/>
          </a:p>
          <a:p>
            <a:endParaRPr lang="en-US" dirty="0" smtClean="0"/>
          </a:p>
          <a:p>
            <a:endParaRPr lang="en-US" dirty="0"/>
          </a:p>
        </p:txBody>
      </p:sp>
      <p:sp>
        <p:nvSpPr>
          <p:cNvPr id="5" name="Content Placeholder 2"/>
          <p:cNvSpPr txBox="1">
            <a:spLocks/>
          </p:cNvSpPr>
          <p:nvPr/>
        </p:nvSpPr>
        <p:spPr>
          <a:xfrm>
            <a:off x="1066800" y="3657600"/>
            <a:ext cx="6781800" cy="2895600"/>
          </a:xfrm>
          <a:prstGeom prst="rect">
            <a:avLst/>
          </a:prstGeom>
          <a:ln>
            <a:solidFill>
              <a:schemeClr val="accent1"/>
            </a:solidFill>
          </a:ln>
        </p:spPr>
        <p:txBody>
          <a:bodyPr vert="horz">
            <a:normAutofit fontScale="25000" lnSpcReduction="20000"/>
          </a:bodyPr>
          <a:lstStyle/>
          <a:p>
            <a:pPr marL="274320" lvl="0" indent="-274320">
              <a:spcBef>
                <a:spcPct val="20000"/>
              </a:spcBef>
              <a:buClr>
                <a:schemeClr val="accent3"/>
              </a:buClr>
              <a:buSzPct val="95000"/>
              <a:defRPr/>
            </a:pPr>
            <a:r>
              <a:rPr lang="en-US" sz="7200" b="1" dirty="0" smtClean="0"/>
              <a:t>procedure</a:t>
            </a:r>
            <a:r>
              <a:rPr kumimoji="0" lang="en-US" sz="7200" b="1" i="0" u="none" strike="noStrike" kern="1200" cap="none" spc="0" normalizeH="0" baseline="0" noProof="0" dirty="0" smtClean="0">
                <a:ln>
                  <a:noFill/>
                </a:ln>
                <a:solidFill>
                  <a:schemeClr val="tx1"/>
                </a:solidFill>
                <a:effectLst/>
                <a:uLnTx/>
                <a:uFillTx/>
                <a:latin typeface="+mn-lt"/>
                <a:ea typeface="+mn-ea"/>
                <a:cs typeface="+mn-cs"/>
              </a:rPr>
              <a:t> </a:t>
            </a:r>
            <a:r>
              <a:rPr lang="en-US" sz="7200" i="1" dirty="0" smtClean="0"/>
              <a:t>binary search</a:t>
            </a:r>
            <a:r>
              <a:rPr kumimoji="0" lang="en-US" sz="7200" i="0" u="none" strike="noStrike" kern="1200" cap="none" spc="0" normalizeH="0" baseline="0" noProof="0" dirty="0" smtClean="0">
                <a:ln>
                  <a:noFill/>
                </a:ln>
                <a:solidFill>
                  <a:schemeClr val="tx1"/>
                </a:solidFill>
                <a:effectLst/>
                <a:uLnTx/>
                <a:uFillTx/>
                <a:latin typeface="+mn-lt"/>
                <a:ea typeface="+mn-ea"/>
                <a:cs typeface="+mn-cs"/>
              </a:rPr>
              <a:t>(</a:t>
            </a:r>
            <a:r>
              <a:rPr lang="en-US" sz="7200" i="1" dirty="0" err="1" smtClean="0"/>
              <a:t>i</a:t>
            </a:r>
            <a:r>
              <a:rPr lang="en-US" sz="7200" i="1" noProof="0" dirty="0" smtClean="0"/>
              <a:t>, j, x : </a:t>
            </a:r>
            <a:r>
              <a:rPr lang="en-US" sz="7200" dirty="0" smtClean="0"/>
              <a:t>integers,  </a:t>
            </a:r>
            <a:r>
              <a:rPr lang="en-US" sz="7200" dirty="0" smtClean="0">
                <a:latin typeface="Cambria Math" pitchFamily="18" charset="0"/>
                <a:ea typeface="Cambria Math" pitchFamily="18" charset="0"/>
              </a:rPr>
              <a:t>1</a:t>
            </a:r>
            <a:r>
              <a:rPr lang="en-US" sz="7200" dirty="0" smtClean="0">
                <a:latin typeface="Cambria Math"/>
                <a:ea typeface="Cambria Math"/>
              </a:rPr>
              <a:t>≤</a:t>
            </a:r>
            <a:r>
              <a:rPr lang="en-US" sz="7200" i="1" dirty="0" smtClean="0">
                <a:ea typeface="Cambria Math"/>
              </a:rPr>
              <a:t> </a:t>
            </a:r>
            <a:r>
              <a:rPr lang="en-US" sz="7200" i="1" dirty="0" err="1" smtClean="0">
                <a:ea typeface="Cambria Math"/>
              </a:rPr>
              <a:t>i</a:t>
            </a:r>
            <a:r>
              <a:rPr lang="en-US" sz="7200" i="1" dirty="0" smtClean="0">
                <a:ea typeface="Cambria Math"/>
              </a:rPr>
              <a:t> </a:t>
            </a:r>
            <a:r>
              <a:rPr lang="en-US" sz="7200" dirty="0" smtClean="0">
                <a:latin typeface="Cambria Math"/>
                <a:ea typeface="Cambria Math"/>
              </a:rPr>
              <a:t>≤ </a:t>
            </a:r>
            <a:r>
              <a:rPr lang="en-US" sz="7200" i="1" dirty="0" smtClean="0">
                <a:ea typeface="Cambria Math"/>
              </a:rPr>
              <a:t>j </a:t>
            </a:r>
            <a:r>
              <a:rPr lang="en-US" sz="7200" dirty="0" smtClean="0">
                <a:latin typeface="Cambria Math"/>
                <a:ea typeface="Cambria Math"/>
              </a:rPr>
              <a:t>≤</a:t>
            </a:r>
            <a:r>
              <a:rPr lang="en-US" sz="7200" i="1" dirty="0" smtClean="0">
                <a:ea typeface="Cambria Math"/>
              </a:rPr>
              <a:t>n</a:t>
            </a:r>
            <a:r>
              <a:rPr lang="en-US" sz="7200" dirty="0" smtClean="0">
                <a:latin typeface="Cambria Math"/>
                <a:ea typeface="Cambria Math"/>
              </a:rPr>
              <a:t>)</a:t>
            </a:r>
          </a:p>
          <a:p>
            <a:pPr marL="274320" lvl="0" indent="-274320">
              <a:spcBef>
                <a:spcPct val="20000"/>
              </a:spcBef>
              <a:buClr>
                <a:schemeClr val="accent3"/>
              </a:buClr>
              <a:buSzPct val="95000"/>
              <a:defRPr/>
            </a:pPr>
            <a:r>
              <a:rPr lang="en-US" sz="7200" i="1" dirty="0" smtClean="0">
                <a:ea typeface="Cambria Math"/>
              </a:rPr>
              <a:t>m</a:t>
            </a:r>
            <a:r>
              <a:rPr kumimoji="0" lang="en-US" sz="7200" i="0" u="none" strike="noStrike" kern="1200" cap="none" spc="0" normalizeH="0" baseline="0" noProof="0" dirty="0" smtClean="0">
                <a:ln>
                  <a:noFill/>
                </a:ln>
                <a:solidFill>
                  <a:schemeClr val="tx1"/>
                </a:solidFill>
                <a:effectLst/>
                <a:uLnTx/>
                <a:uFillTx/>
                <a:latin typeface="Cambria Math"/>
                <a:ea typeface="Cambria Math"/>
                <a:cs typeface="+mn-cs"/>
              </a:rPr>
              <a:t> := </a:t>
            </a:r>
            <a:r>
              <a:rPr kumimoji="0" lang="en-US" sz="7200" i="0" u="none" strike="noStrike" kern="1200" cap="none" spc="0" normalizeH="0" baseline="0" noProof="0" dirty="0" smtClean="0">
                <a:ln>
                  <a:noFill/>
                </a:ln>
                <a:solidFill>
                  <a:schemeClr val="tx1"/>
                </a:solidFill>
                <a:effectLst/>
                <a:uLnTx/>
                <a:uFillTx/>
                <a:latin typeface="Cambria Math"/>
                <a:ea typeface="Cambria Math"/>
              </a:rPr>
              <a:t>⌊(</a:t>
            </a:r>
            <a:r>
              <a:rPr kumimoji="0" lang="en-US" sz="7200" i="1" u="none" strike="noStrike" kern="1200" cap="none" spc="0" normalizeH="0" baseline="0" noProof="0" dirty="0" err="1" smtClean="0">
                <a:ln>
                  <a:noFill/>
                </a:ln>
                <a:solidFill>
                  <a:schemeClr val="tx1"/>
                </a:solidFill>
                <a:effectLst/>
                <a:uLnTx/>
                <a:uFillTx/>
                <a:ea typeface="Cambria Math"/>
              </a:rPr>
              <a:t>i</a:t>
            </a:r>
            <a:r>
              <a:rPr kumimoji="0" lang="en-US" sz="7200" i="0" u="none" strike="noStrike" kern="1200" cap="none" spc="0" normalizeH="0" baseline="0" noProof="0" dirty="0" smtClean="0">
                <a:ln>
                  <a:noFill/>
                </a:ln>
                <a:solidFill>
                  <a:schemeClr val="tx1"/>
                </a:solidFill>
                <a:effectLst/>
                <a:uLnTx/>
                <a:uFillTx/>
                <a:latin typeface="Cambria Math"/>
                <a:ea typeface="Cambria Math"/>
              </a:rPr>
              <a:t> + </a:t>
            </a:r>
            <a:r>
              <a:rPr kumimoji="0" lang="en-US" sz="7200" i="1" u="none" strike="noStrike" kern="1200" cap="none" spc="0" normalizeH="0" baseline="0" noProof="0" dirty="0" smtClean="0">
                <a:ln>
                  <a:noFill/>
                </a:ln>
                <a:solidFill>
                  <a:schemeClr val="tx1"/>
                </a:solidFill>
                <a:effectLst/>
                <a:uLnTx/>
                <a:uFillTx/>
                <a:ea typeface="Cambria Math"/>
              </a:rPr>
              <a:t>j</a:t>
            </a:r>
            <a:r>
              <a:rPr kumimoji="0" lang="en-US" sz="7200" i="0" u="none" strike="noStrike" kern="1200" cap="none" spc="0" normalizeH="0" baseline="0" noProof="0" dirty="0" smtClean="0">
                <a:ln>
                  <a:noFill/>
                </a:ln>
                <a:solidFill>
                  <a:schemeClr val="tx1"/>
                </a:solidFill>
                <a:effectLst/>
                <a:uLnTx/>
                <a:uFillTx/>
                <a:latin typeface="Cambria Math"/>
                <a:ea typeface="Cambria Math"/>
              </a:rPr>
              <a:t>)/2⌋</a:t>
            </a:r>
            <a:endParaRPr kumimoji="0" lang="en-US" sz="7200" i="0" u="none" strike="noStrike" kern="1200" cap="none" spc="0" normalizeH="0" baseline="0" noProof="0" dirty="0" smtClean="0">
              <a:ln>
                <a:noFill/>
              </a:ln>
              <a:solidFill>
                <a:schemeClr val="tx1"/>
              </a:solidFill>
              <a:effectLst/>
              <a:uLnTx/>
              <a:uFillTx/>
              <a:latin typeface="+mn-lt"/>
              <a:ea typeface="+mn-ea"/>
              <a:cs typeface="+mn-cs"/>
            </a:endParaRPr>
          </a:p>
          <a:p>
            <a:pPr marL="274320" lvl="0" indent="-274320">
              <a:spcBef>
                <a:spcPct val="20000"/>
              </a:spcBef>
              <a:buClr>
                <a:schemeClr val="accent3"/>
              </a:buClr>
              <a:buSzPct val="95000"/>
              <a:defRPr/>
            </a:pPr>
            <a:r>
              <a:rPr lang="en-US" sz="7200" b="1" dirty="0" smtClean="0"/>
              <a:t>if </a:t>
            </a:r>
            <a:r>
              <a:rPr lang="en-US" sz="7200" dirty="0" smtClean="0"/>
              <a:t> </a:t>
            </a:r>
            <a:r>
              <a:rPr lang="en-US" sz="7200" i="1" dirty="0" smtClean="0"/>
              <a:t>x</a:t>
            </a:r>
            <a:r>
              <a:rPr kumimoji="0" lang="en-US" sz="7200" i="0" u="none" strike="noStrike" kern="1200" cap="none" spc="0" normalizeH="0" baseline="0" noProof="0" dirty="0" smtClean="0">
                <a:ln>
                  <a:noFill/>
                </a:ln>
                <a:solidFill>
                  <a:schemeClr val="tx1"/>
                </a:solidFill>
                <a:effectLst/>
                <a:uLnTx/>
                <a:uFillTx/>
                <a:latin typeface="+mn-lt"/>
                <a:ea typeface="+mn-ea"/>
                <a:cs typeface="+mn-cs"/>
              </a:rPr>
              <a:t> = </a:t>
            </a:r>
            <a:r>
              <a:rPr lang="en-US" sz="7200" i="1" noProof="0" dirty="0" smtClean="0">
                <a:ea typeface="Cambria Math" pitchFamily="18" charset="0"/>
              </a:rPr>
              <a:t>a</a:t>
            </a:r>
            <a:r>
              <a:rPr lang="en-US" sz="7200" i="1" baseline="-25000" noProof="0" dirty="0" smtClean="0">
                <a:ea typeface="Cambria Math" pitchFamily="18" charset="0"/>
              </a:rPr>
              <a:t>m</a:t>
            </a:r>
            <a:r>
              <a:rPr kumimoji="0" lang="en-US" sz="720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a:t>
            </a:r>
            <a:r>
              <a:rPr kumimoji="0" lang="en-US" sz="7200" b="1"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then</a:t>
            </a:r>
            <a:r>
              <a:rPr kumimoji="0" lang="en-US" sz="7200" b="1" i="0" u="none" strike="noStrike" kern="1200" cap="none" spc="0" normalizeH="0" noProof="0" dirty="0" smtClean="0">
                <a:ln>
                  <a:noFill/>
                </a:ln>
                <a:solidFill>
                  <a:schemeClr val="tx1"/>
                </a:solidFill>
                <a:effectLst/>
                <a:uLnTx/>
                <a:uFillTx/>
                <a:latin typeface="Cambria Math" pitchFamily="18" charset="0"/>
                <a:ea typeface="Cambria Math" pitchFamily="18" charset="0"/>
              </a:rPr>
              <a:t> </a:t>
            </a:r>
          </a:p>
          <a:p>
            <a:pPr marL="274320" lvl="0" indent="-274320">
              <a:spcBef>
                <a:spcPct val="20000"/>
              </a:spcBef>
              <a:buClr>
                <a:schemeClr val="accent3"/>
              </a:buClr>
              <a:buSzPct val="95000"/>
              <a:defRPr/>
            </a:pPr>
            <a:r>
              <a:rPr lang="en-US" sz="7200" b="1" dirty="0" smtClean="0">
                <a:latin typeface="Cambria Math" pitchFamily="18" charset="0"/>
                <a:ea typeface="Cambria Math" pitchFamily="18" charset="0"/>
              </a:rPr>
              <a:t>           </a:t>
            </a:r>
            <a:r>
              <a:rPr kumimoji="0" lang="en-US" sz="7200" b="1" i="0" u="none" strike="noStrike" kern="1200" cap="none" spc="0" normalizeH="0" noProof="0" dirty="0" smtClean="0">
                <a:ln>
                  <a:noFill/>
                </a:ln>
                <a:solidFill>
                  <a:schemeClr val="tx1"/>
                </a:solidFill>
                <a:effectLst/>
                <a:uLnTx/>
                <a:uFillTx/>
                <a:latin typeface="Cambria Math" pitchFamily="18" charset="0"/>
                <a:ea typeface="Cambria Math" pitchFamily="18" charset="0"/>
              </a:rPr>
              <a:t>return </a:t>
            </a:r>
            <a:r>
              <a:rPr lang="en-US" sz="7200" i="1" dirty="0" smtClean="0">
                <a:ea typeface="Cambria Math"/>
              </a:rPr>
              <a:t>m</a:t>
            </a:r>
            <a:endParaRPr kumimoji="0" lang="en-US" sz="7200" u="none" strike="noStrike" kern="1200" cap="none" spc="0" normalizeH="0" noProof="0" dirty="0" smtClean="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7200" b="1" dirty="0" smtClean="0"/>
              <a:t>else </a:t>
            </a:r>
            <a:r>
              <a:rPr lang="en-US" sz="7200" dirty="0" smtClean="0"/>
              <a:t> </a:t>
            </a:r>
            <a:r>
              <a:rPr lang="en-US" sz="7200" b="1" dirty="0" smtClean="0"/>
              <a:t>if  </a:t>
            </a:r>
            <a:r>
              <a:rPr lang="en-US" sz="7200" dirty="0" smtClean="0"/>
              <a:t>(</a:t>
            </a:r>
            <a:r>
              <a:rPr lang="en-US" sz="7200" i="1" dirty="0" smtClean="0"/>
              <a:t>x</a:t>
            </a:r>
            <a:r>
              <a:rPr lang="en-US" sz="7200" dirty="0" smtClean="0"/>
              <a:t> &lt; </a:t>
            </a:r>
            <a:r>
              <a:rPr lang="en-US" sz="7200" i="1" dirty="0" smtClean="0">
                <a:ea typeface="Cambria Math" pitchFamily="18" charset="0"/>
              </a:rPr>
              <a:t>a</a:t>
            </a:r>
            <a:r>
              <a:rPr lang="en-US" sz="7200" i="1" baseline="-25000" dirty="0" smtClean="0">
                <a:ea typeface="Cambria Math" pitchFamily="18" charset="0"/>
              </a:rPr>
              <a:t>m </a:t>
            </a:r>
            <a:r>
              <a:rPr lang="en-US" sz="800" dirty="0" smtClean="0"/>
              <a:t>   </a:t>
            </a:r>
            <a:r>
              <a:rPr lang="en-US" sz="7200" dirty="0" smtClean="0"/>
              <a:t>and   </a:t>
            </a:r>
            <a:r>
              <a:rPr lang="en-US" sz="7200" i="1" dirty="0" err="1" smtClean="0"/>
              <a:t>i</a:t>
            </a:r>
            <a:r>
              <a:rPr lang="en-US" sz="7200" dirty="0" smtClean="0"/>
              <a:t> &lt; </a:t>
            </a:r>
            <a:r>
              <a:rPr lang="en-US" sz="7200" i="1" dirty="0" smtClean="0"/>
              <a:t>m</a:t>
            </a:r>
            <a:r>
              <a:rPr lang="en-US" sz="7200" dirty="0" smtClean="0"/>
              <a:t>)</a:t>
            </a:r>
            <a:r>
              <a:rPr lang="en-US" sz="7200" dirty="0" smtClean="0">
                <a:ea typeface="Cambria Math" pitchFamily="18" charset="0"/>
              </a:rPr>
              <a:t> </a:t>
            </a:r>
            <a:r>
              <a:rPr lang="en-US" sz="7200" b="1" dirty="0" smtClean="0">
                <a:latin typeface="Cambria Math" pitchFamily="18" charset="0"/>
                <a:ea typeface="Cambria Math" pitchFamily="18" charset="0"/>
              </a:rPr>
              <a:t>then </a:t>
            </a:r>
          </a:p>
          <a:p>
            <a:pPr marL="274320" lvl="0" indent="-274320">
              <a:spcBef>
                <a:spcPct val="20000"/>
              </a:spcBef>
              <a:buClr>
                <a:schemeClr val="accent3"/>
              </a:buClr>
              <a:buSzPct val="95000"/>
              <a:defRPr/>
            </a:pPr>
            <a:r>
              <a:rPr lang="en-US" sz="7200" b="1" dirty="0" smtClean="0">
                <a:latin typeface="Cambria Math" pitchFamily="18" charset="0"/>
                <a:ea typeface="Cambria Math" pitchFamily="18" charset="0"/>
              </a:rPr>
              <a:t>           return </a:t>
            </a:r>
            <a:r>
              <a:rPr lang="en-US" sz="7200" i="1" dirty="0" smtClean="0"/>
              <a:t>binary search</a:t>
            </a:r>
            <a:r>
              <a:rPr lang="en-US" sz="7200" dirty="0" smtClean="0"/>
              <a:t>(</a:t>
            </a:r>
            <a:r>
              <a:rPr lang="en-US" sz="7200" i="1" dirty="0" smtClean="0"/>
              <a:t>i,m</a:t>
            </a:r>
            <a:r>
              <a:rPr lang="en-US" sz="7200" i="1" dirty="0" smtClean="0">
                <a:latin typeface="Cambria Math"/>
                <a:ea typeface="Cambria Math"/>
              </a:rPr>
              <a:t>−</a:t>
            </a:r>
            <a:r>
              <a:rPr lang="en-US" sz="7200" dirty="0" smtClean="0">
                <a:latin typeface="Cambria Math"/>
                <a:ea typeface="Cambria Math"/>
              </a:rPr>
              <a:t>1</a:t>
            </a:r>
            <a:r>
              <a:rPr lang="en-US" sz="7200" i="1" dirty="0" smtClean="0"/>
              <a:t>,x</a:t>
            </a:r>
            <a:r>
              <a:rPr lang="en-US" sz="7200" dirty="0" smtClean="0">
                <a:latin typeface="Cambria Math"/>
                <a:ea typeface="Cambria Math"/>
              </a:rPr>
              <a:t>)</a:t>
            </a:r>
          </a:p>
          <a:p>
            <a:pPr marL="274320" lvl="0" indent="-274320">
              <a:spcBef>
                <a:spcPct val="20000"/>
              </a:spcBef>
              <a:buClr>
                <a:schemeClr val="accent3"/>
              </a:buClr>
              <a:buSzPct val="95000"/>
              <a:defRPr/>
            </a:pPr>
            <a:r>
              <a:rPr lang="en-US" sz="7200" b="1" dirty="0" smtClean="0"/>
              <a:t>else </a:t>
            </a:r>
            <a:r>
              <a:rPr lang="en-US" sz="7200" dirty="0" smtClean="0"/>
              <a:t> </a:t>
            </a:r>
            <a:r>
              <a:rPr lang="en-US" sz="7200" b="1" dirty="0" smtClean="0"/>
              <a:t>if  </a:t>
            </a:r>
            <a:r>
              <a:rPr lang="en-US" sz="7200" dirty="0" smtClean="0"/>
              <a:t>(</a:t>
            </a:r>
            <a:r>
              <a:rPr lang="en-US" sz="7200" i="1" dirty="0" smtClean="0"/>
              <a:t>x</a:t>
            </a:r>
            <a:r>
              <a:rPr lang="en-US" sz="7200" dirty="0" smtClean="0"/>
              <a:t> &gt; </a:t>
            </a:r>
            <a:r>
              <a:rPr lang="en-US" sz="7200" i="1" dirty="0" smtClean="0">
                <a:ea typeface="Cambria Math" pitchFamily="18" charset="0"/>
              </a:rPr>
              <a:t>a</a:t>
            </a:r>
            <a:r>
              <a:rPr lang="en-US" sz="7200" i="1" baseline="-25000" dirty="0" smtClean="0">
                <a:ea typeface="Cambria Math" pitchFamily="18" charset="0"/>
              </a:rPr>
              <a:t>m </a:t>
            </a:r>
            <a:r>
              <a:rPr lang="en-US" sz="800" dirty="0" smtClean="0"/>
              <a:t>   </a:t>
            </a:r>
            <a:r>
              <a:rPr lang="en-US" sz="7200" dirty="0" smtClean="0"/>
              <a:t>and   </a:t>
            </a:r>
            <a:r>
              <a:rPr lang="en-US" sz="7200" i="1" dirty="0" smtClean="0"/>
              <a:t>j</a:t>
            </a:r>
            <a:r>
              <a:rPr lang="en-US" sz="7200" dirty="0" smtClean="0"/>
              <a:t> &gt;</a:t>
            </a:r>
            <a:r>
              <a:rPr lang="en-US" sz="7200" i="1" dirty="0" smtClean="0"/>
              <a:t>m</a:t>
            </a:r>
            <a:r>
              <a:rPr lang="en-US" sz="7200" dirty="0" smtClean="0"/>
              <a:t>)</a:t>
            </a:r>
            <a:r>
              <a:rPr lang="en-US" sz="7200" dirty="0" smtClean="0">
                <a:ea typeface="Cambria Math" pitchFamily="18" charset="0"/>
              </a:rPr>
              <a:t> </a:t>
            </a:r>
            <a:r>
              <a:rPr lang="en-US" sz="7200" b="1" dirty="0" smtClean="0">
                <a:latin typeface="Cambria Math" pitchFamily="18" charset="0"/>
                <a:ea typeface="Cambria Math" pitchFamily="18" charset="0"/>
              </a:rPr>
              <a:t>then </a:t>
            </a:r>
          </a:p>
          <a:p>
            <a:pPr marL="274320" lvl="0" indent="-274320">
              <a:spcBef>
                <a:spcPct val="20000"/>
              </a:spcBef>
              <a:buClr>
                <a:schemeClr val="accent3"/>
              </a:buClr>
              <a:buSzPct val="95000"/>
              <a:defRPr/>
            </a:pPr>
            <a:r>
              <a:rPr lang="en-US" sz="7200" b="1" dirty="0" smtClean="0">
                <a:latin typeface="Cambria Math" pitchFamily="18" charset="0"/>
                <a:ea typeface="Cambria Math" pitchFamily="18" charset="0"/>
              </a:rPr>
              <a:t>           return </a:t>
            </a:r>
            <a:r>
              <a:rPr lang="en-US" sz="7200" i="1" dirty="0" smtClean="0"/>
              <a:t>binary search</a:t>
            </a:r>
            <a:r>
              <a:rPr lang="en-US" sz="7200" dirty="0" smtClean="0"/>
              <a:t>(</a:t>
            </a:r>
            <a:r>
              <a:rPr lang="en-US" sz="7200" i="1" dirty="0" smtClean="0"/>
              <a:t>m</a:t>
            </a:r>
            <a:r>
              <a:rPr lang="en-US" sz="7200" dirty="0" smtClean="0">
                <a:latin typeface="Cambria Math"/>
                <a:ea typeface="Cambria Math"/>
              </a:rPr>
              <a:t>+1,j</a:t>
            </a:r>
            <a:r>
              <a:rPr lang="en-US" sz="7200" i="1" dirty="0" smtClean="0"/>
              <a:t>,x</a:t>
            </a:r>
            <a:r>
              <a:rPr lang="en-US" sz="7200" dirty="0" smtClean="0">
                <a:latin typeface="Cambria Math"/>
                <a:ea typeface="Cambria Math"/>
              </a:rPr>
              <a:t>)</a:t>
            </a:r>
          </a:p>
          <a:p>
            <a:pPr marL="274320" lvl="0" indent="-274320">
              <a:spcBef>
                <a:spcPct val="20000"/>
              </a:spcBef>
              <a:buClr>
                <a:schemeClr val="accent3"/>
              </a:buClr>
              <a:buSzPct val="95000"/>
              <a:defRPr/>
            </a:pPr>
            <a:r>
              <a:rPr lang="en-US" sz="7200" b="1" dirty="0" smtClean="0"/>
              <a:t>else </a:t>
            </a:r>
            <a:r>
              <a:rPr lang="en-US" sz="7200" b="1" dirty="0" smtClean="0">
                <a:latin typeface="Cambria Math" pitchFamily="18" charset="0"/>
                <a:ea typeface="Cambria Math" pitchFamily="18" charset="0"/>
              </a:rPr>
              <a:t>return </a:t>
            </a:r>
            <a:r>
              <a:rPr lang="en-US" sz="7200" dirty="0" smtClean="0">
                <a:latin typeface="Cambria Math" pitchFamily="18" charset="0"/>
                <a:ea typeface="Cambria Math" pitchFamily="18" charset="0"/>
              </a:rPr>
              <a:t>0</a:t>
            </a:r>
            <a:endParaRPr lang="en-US" sz="7200" i="1" dirty="0" smtClean="0">
              <a:ea typeface="Cambria Math"/>
            </a:endParaRPr>
          </a:p>
          <a:p>
            <a:pPr marL="274320" lvl="0" indent="-274320">
              <a:spcBef>
                <a:spcPct val="20000"/>
              </a:spcBef>
              <a:buClr>
                <a:schemeClr val="accent3"/>
              </a:buClr>
              <a:buSzPct val="95000"/>
              <a:defRPr/>
            </a:pPr>
            <a:r>
              <a:rPr lang="en-US" sz="7200" noProof="0" dirty="0" smtClean="0">
                <a:ea typeface="Cambria Math" pitchFamily="18" charset="0"/>
              </a:rPr>
              <a:t>{output is </a:t>
            </a:r>
            <a:r>
              <a:rPr lang="en-US" sz="7200" noProof="0" dirty="0" smtClean="0"/>
              <a:t>location of </a:t>
            </a:r>
            <a:r>
              <a:rPr lang="en-US" sz="7200" i="1" noProof="0" dirty="0" smtClean="0"/>
              <a:t>x </a:t>
            </a:r>
            <a:r>
              <a:rPr lang="en-US" sz="7200" noProof="0" dirty="0" smtClean="0"/>
              <a:t>in</a:t>
            </a:r>
            <a:r>
              <a:rPr lang="en-US" sz="7200" i="1" noProof="0" dirty="0" smtClean="0"/>
              <a:t>    a</a:t>
            </a:r>
            <a:r>
              <a:rPr lang="en-US" sz="7200" baseline="-25000" noProof="0" dirty="0" smtClean="0">
                <a:latin typeface="Cambria Math" pitchFamily="18" charset="0"/>
                <a:ea typeface="Cambria Math" pitchFamily="18" charset="0"/>
              </a:rPr>
              <a:t>1</a:t>
            </a:r>
            <a:r>
              <a:rPr lang="en-US" sz="7200" noProof="0" dirty="0" smtClean="0">
                <a:latin typeface="Cambria Math" pitchFamily="18" charset="0"/>
                <a:ea typeface="Cambria Math" pitchFamily="18" charset="0"/>
              </a:rPr>
              <a:t>, </a:t>
            </a:r>
            <a:r>
              <a:rPr lang="en-US" sz="7200" i="1" dirty="0" smtClean="0"/>
              <a:t>a</a:t>
            </a:r>
            <a:r>
              <a:rPr lang="en-US" sz="7200" baseline="-25000" dirty="0" smtClean="0">
                <a:latin typeface="Cambria Math" pitchFamily="18" charset="0"/>
                <a:ea typeface="Cambria Math" pitchFamily="18" charset="0"/>
              </a:rPr>
              <a:t>2</a:t>
            </a:r>
            <a:r>
              <a:rPr lang="en-US" sz="7200" dirty="0" smtClean="0">
                <a:latin typeface="Cambria Math" pitchFamily="18" charset="0"/>
                <a:ea typeface="Cambria Math" pitchFamily="18" charset="0"/>
              </a:rPr>
              <a:t>,…,</a:t>
            </a:r>
            <a:r>
              <a:rPr lang="en-US" sz="7200" i="1" dirty="0" smtClean="0">
                <a:ea typeface="Cambria Math" pitchFamily="18" charset="0"/>
              </a:rPr>
              <a:t>a</a:t>
            </a:r>
            <a:r>
              <a:rPr lang="en-US" sz="7200" i="1" baseline="-25000" dirty="0" smtClean="0">
                <a:ea typeface="Cambria Math" pitchFamily="18" charset="0"/>
              </a:rPr>
              <a:t>n</a:t>
            </a:r>
            <a:r>
              <a:rPr lang="en-US" sz="7200" i="1" dirty="0" smtClean="0">
                <a:ea typeface="Cambria Math" pitchFamily="18" charset="0"/>
              </a:rPr>
              <a:t>  </a:t>
            </a:r>
            <a:r>
              <a:rPr lang="en-US" sz="7200" dirty="0" smtClean="0">
                <a:ea typeface="Cambria Math" pitchFamily="18" charset="0"/>
              </a:rPr>
              <a:t>if it appears, otherwise </a:t>
            </a:r>
            <a:r>
              <a:rPr lang="en-US" sz="7200" dirty="0" smtClean="0">
                <a:latin typeface="Cambria Math" pitchFamily="18" charset="0"/>
                <a:ea typeface="Cambria Math" pitchFamily="18" charset="0"/>
              </a:rPr>
              <a:t>0</a:t>
            </a:r>
            <a:r>
              <a:rPr lang="en-US" sz="7200" noProof="0" dirty="0" smtClean="0">
                <a:ea typeface="Cambria Math" pitchFamily="18" charset="0"/>
              </a:rPr>
              <a:t>}</a:t>
            </a:r>
            <a:endParaRPr kumimoji="0" lang="en-US" sz="7200" u="none" strike="noStrike" kern="1200" cap="none" spc="0" normalizeH="0" baseline="0" noProof="0" dirty="0" smtClean="0">
              <a:ln>
                <a:noFill/>
              </a:ln>
              <a:solidFill>
                <a:schemeClr val="tx1"/>
              </a:solidFill>
              <a:effectLst/>
              <a:uLnTx/>
              <a:uFillTx/>
              <a:ea typeface="Cambria Math" pitchFamily="18" charset="0"/>
            </a:endParaRPr>
          </a:p>
          <a:p>
            <a:pPr marL="274320" lvl="0" indent="-274320">
              <a:spcBef>
                <a:spcPct val="20000"/>
              </a:spcBef>
              <a:buClr>
                <a:schemeClr val="accent3"/>
              </a:buClr>
              <a:buSzPct val="95000"/>
            </a:pPr>
            <a:endParaRPr lang="en-US" sz="2600" i="1" baseline="-25000" dirty="0" smtClean="0"/>
          </a:p>
          <a:p>
            <a:pPr marL="274320" lvl="0" indent="-274320">
              <a:spcBef>
                <a:spcPct val="20000"/>
              </a:spcBef>
              <a:buClr>
                <a:schemeClr val="accent3"/>
              </a:buClr>
              <a:buSzPct val="95000"/>
            </a:pPr>
            <a:endParaRPr kumimoji="0" lang="en-US" sz="2600" b="0" i="1"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Proving Recursive Algorithms Correct</a:t>
            </a:r>
            <a:endParaRPr lang="en-US" sz="4000" dirty="0"/>
          </a:p>
        </p:txBody>
      </p:sp>
      <p:sp>
        <p:nvSpPr>
          <p:cNvPr id="3" name="Content Placeholder 2"/>
          <p:cNvSpPr>
            <a:spLocks noGrp="1"/>
          </p:cNvSpPr>
          <p:nvPr>
            <p:ph idx="1"/>
          </p:nvPr>
        </p:nvSpPr>
        <p:spPr/>
        <p:txBody>
          <a:bodyPr>
            <a:normAutofit fontScale="62500" lnSpcReduction="20000"/>
          </a:bodyPr>
          <a:lstStyle/>
          <a:p>
            <a:r>
              <a:rPr lang="en-US" b="1" dirty="0" smtClean="0"/>
              <a:t> </a:t>
            </a:r>
            <a:r>
              <a:rPr lang="en-US" dirty="0" smtClean="0"/>
              <a:t>Both </a:t>
            </a:r>
            <a:r>
              <a:rPr lang="en-US" b="1" dirty="0" smtClean="0"/>
              <a:t> </a:t>
            </a:r>
            <a:r>
              <a:rPr lang="en-US" dirty="0" smtClean="0"/>
              <a:t>mathematical</a:t>
            </a:r>
            <a:r>
              <a:rPr lang="en-US" b="1" dirty="0" smtClean="0"/>
              <a:t> </a:t>
            </a:r>
            <a:r>
              <a:rPr lang="en-US" dirty="0" smtClean="0"/>
              <a:t>and str0ng induction are useful techniques to show that recursive algorithms always produce the correct output.</a:t>
            </a:r>
          </a:p>
          <a:p>
            <a:pPr>
              <a:buNone/>
            </a:pPr>
            <a:endParaRPr lang="en-US" dirty="0" smtClean="0"/>
          </a:p>
          <a:p>
            <a:pPr>
              <a:buNone/>
            </a:pPr>
            <a:r>
              <a:rPr lang="en-US" b="1" dirty="0" smtClean="0"/>
              <a:t> Example</a:t>
            </a:r>
            <a:r>
              <a:rPr lang="en-US" dirty="0" smtClean="0"/>
              <a:t>: Prove that the algorithm for computing the powers of real numbers is correct.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b="1" dirty="0" smtClean="0"/>
              <a:t>   Solution</a:t>
            </a:r>
            <a:r>
              <a:rPr lang="en-US" dirty="0" smtClean="0"/>
              <a:t>: Use mathematical induction on the exponent </a:t>
            </a:r>
            <a:r>
              <a:rPr lang="en-US" i="1" dirty="0" smtClean="0"/>
              <a:t>n</a:t>
            </a:r>
            <a:r>
              <a:rPr lang="en-US" dirty="0" smtClean="0"/>
              <a:t>.</a:t>
            </a:r>
          </a:p>
          <a:p>
            <a:pPr lvl="1">
              <a:buNone/>
            </a:pPr>
            <a:r>
              <a:rPr lang="en-US" dirty="0" smtClean="0"/>
              <a:t>   BASIS STEP: </a:t>
            </a:r>
            <a:r>
              <a:rPr lang="en-US" i="1" dirty="0" smtClean="0"/>
              <a:t>a</a:t>
            </a:r>
            <a:r>
              <a:rPr lang="en-US" baseline="30000" dirty="0" smtClean="0">
                <a:latin typeface="Cambria Math" pitchFamily="18" charset="0"/>
                <a:ea typeface="Cambria Math" pitchFamily="18" charset="0"/>
              </a:rPr>
              <a:t>0</a:t>
            </a:r>
            <a:r>
              <a:rPr lang="en-US" dirty="0" smtClean="0"/>
              <a:t> =</a:t>
            </a:r>
            <a:r>
              <a:rPr lang="en-US" dirty="0" smtClean="0">
                <a:latin typeface="Cambria Math" pitchFamily="18" charset="0"/>
                <a:ea typeface="Cambria Math" pitchFamily="18" charset="0"/>
              </a:rPr>
              <a:t>1</a:t>
            </a:r>
            <a:r>
              <a:rPr lang="en-US" dirty="0" smtClean="0"/>
              <a:t> for every nonzero real number </a:t>
            </a:r>
            <a:r>
              <a:rPr lang="en-US" i="1" dirty="0" smtClean="0"/>
              <a:t>a</a:t>
            </a:r>
            <a:r>
              <a:rPr lang="en-US" dirty="0" smtClean="0"/>
              <a:t>, and </a:t>
            </a:r>
            <a:r>
              <a:rPr lang="en-US" i="1" dirty="0" smtClean="0"/>
              <a:t>power</a:t>
            </a:r>
            <a:r>
              <a:rPr lang="en-US" dirty="0" smtClean="0"/>
              <a:t>(</a:t>
            </a:r>
            <a:r>
              <a:rPr lang="en-US" i="1" dirty="0" smtClean="0"/>
              <a:t>a</a:t>
            </a:r>
            <a:r>
              <a:rPr lang="en-US" dirty="0" smtClean="0"/>
              <a:t>,</a:t>
            </a:r>
            <a:r>
              <a:rPr lang="en-US"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1</a:t>
            </a:r>
            <a:r>
              <a:rPr lang="en-US" dirty="0" smtClean="0"/>
              <a:t>.</a:t>
            </a:r>
          </a:p>
          <a:p>
            <a:pPr lvl="1">
              <a:buNone/>
            </a:pPr>
            <a:r>
              <a:rPr lang="en-US" dirty="0" smtClean="0"/>
              <a:t>    INDUCTIVE STEP: The inductive hypothesis is that </a:t>
            </a:r>
            <a:r>
              <a:rPr lang="en-US" i="1" dirty="0" smtClean="0"/>
              <a:t>power</a:t>
            </a:r>
            <a:r>
              <a:rPr lang="en-US" dirty="0" smtClean="0"/>
              <a:t>(</a:t>
            </a:r>
            <a:r>
              <a:rPr lang="en-US" i="1" dirty="0" err="1" smtClean="0"/>
              <a:t>a</a:t>
            </a:r>
            <a:r>
              <a:rPr lang="en-US" dirty="0" err="1" smtClean="0"/>
              <a:t>,</a:t>
            </a:r>
            <a:r>
              <a:rPr lang="en-US" i="1" dirty="0" err="1" smtClean="0">
                <a:ea typeface="Cambria Math" pitchFamily="18" charset="0"/>
              </a:rPr>
              <a:t>k</a:t>
            </a:r>
            <a:r>
              <a:rPr lang="en-US" dirty="0" smtClean="0"/>
              <a:t>) = </a:t>
            </a:r>
            <a:r>
              <a:rPr lang="en-US" i="1" dirty="0" err="1" smtClean="0"/>
              <a:t>a</a:t>
            </a:r>
            <a:r>
              <a:rPr lang="en-US" i="1" baseline="30000" dirty="0" err="1" smtClean="0"/>
              <a:t>k</a:t>
            </a:r>
            <a:r>
              <a:rPr lang="en-US" dirty="0" smtClean="0"/>
              <a:t>, for all          </a:t>
            </a:r>
            <a:r>
              <a:rPr lang="en-US" i="1" dirty="0" smtClean="0"/>
              <a:t>a</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0</a:t>
            </a:r>
            <a:r>
              <a:rPr lang="en-US" dirty="0" smtClean="0"/>
              <a:t>. Assuming the inductive hypothesis, the algorithm correctly computes </a:t>
            </a:r>
            <a:r>
              <a:rPr lang="en-US" i="1" dirty="0" smtClean="0"/>
              <a:t>a</a:t>
            </a:r>
            <a:r>
              <a:rPr lang="en-US" i="1" baseline="30000" dirty="0" smtClean="0"/>
              <a:t>k+</a:t>
            </a:r>
            <a:r>
              <a:rPr lang="en-US" baseline="30000" dirty="0" smtClean="0">
                <a:latin typeface="Cambria Math" pitchFamily="18" charset="0"/>
                <a:ea typeface="Cambria Math" pitchFamily="18" charset="0"/>
              </a:rPr>
              <a:t>1</a:t>
            </a:r>
            <a:r>
              <a:rPr lang="en-US" dirty="0" smtClean="0"/>
              <a:t>, since</a:t>
            </a:r>
          </a:p>
          <a:p>
            <a:pPr>
              <a:buNone/>
            </a:pPr>
            <a:r>
              <a:rPr lang="en-US" dirty="0" smtClean="0"/>
              <a:t>                    </a:t>
            </a:r>
            <a:r>
              <a:rPr lang="en-US" i="1" dirty="0" smtClean="0"/>
              <a:t>power</a:t>
            </a:r>
            <a:r>
              <a:rPr lang="en-US" dirty="0" smtClean="0"/>
              <a:t>(</a:t>
            </a:r>
            <a:r>
              <a:rPr lang="en-US" i="1" dirty="0" err="1" smtClean="0"/>
              <a:t>a</a:t>
            </a:r>
            <a:r>
              <a:rPr lang="en-US" dirty="0" err="1" smtClean="0"/>
              <a:t>,</a:t>
            </a:r>
            <a:r>
              <a:rPr lang="en-US" i="1" dirty="0" err="1" smtClean="0">
                <a:ea typeface="Cambria Math" pitchFamily="18" charset="0"/>
              </a:rPr>
              <a:t>k</a:t>
            </a:r>
            <a:r>
              <a:rPr lang="en-US" i="1" dirty="0" smtClean="0">
                <a:ea typeface="Cambria Math" pitchFamily="18" charset="0"/>
              </a:rPr>
              <a:t> + </a:t>
            </a:r>
            <a:r>
              <a:rPr lang="en-US" dirty="0" smtClean="0">
                <a:latin typeface="Cambria Math" pitchFamily="18" charset="0"/>
                <a:ea typeface="Cambria Math" pitchFamily="18" charset="0"/>
              </a:rPr>
              <a:t>1</a:t>
            </a:r>
            <a:r>
              <a:rPr lang="en-US" dirty="0" smtClean="0"/>
              <a:t>) =</a:t>
            </a:r>
            <a:r>
              <a:rPr lang="en-US" sz="2800" i="1" dirty="0" smtClean="0"/>
              <a:t> </a:t>
            </a:r>
            <a:r>
              <a:rPr lang="en-US" i="1" dirty="0" smtClean="0"/>
              <a:t>a</a:t>
            </a:r>
            <a:r>
              <a:rPr lang="en-US" i="1" dirty="0" smtClean="0">
                <a:latin typeface="Cambria Math"/>
                <a:ea typeface="Cambria Math"/>
              </a:rPr>
              <a:t>∙ </a:t>
            </a:r>
            <a:r>
              <a:rPr lang="en-US" i="1" dirty="0" smtClean="0"/>
              <a:t>power </a:t>
            </a:r>
            <a:r>
              <a:rPr lang="en-US" dirty="0" smtClean="0">
                <a:ea typeface="Cambria Math"/>
              </a:rPr>
              <a:t>(</a:t>
            </a:r>
            <a:r>
              <a:rPr lang="en-US" i="1" dirty="0" smtClean="0">
                <a:ea typeface="Cambria Math"/>
              </a:rPr>
              <a:t>a, k</a:t>
            </a:r>
            <a:r>
              <a:rPr lang="en-US" dirty="0" smtClean="0">
                <a:ea typeface="Cambria Math" pitchFamily="18" charset="0"/>
              </a:rPr>
              <a:t>) =</a:t>
            </a:r>
            <a:r>
              <a:rPr lang="en-US" i="1" dirty="0" smtClean="0"/>
              <a:t> a</a:t>
            </a:r>
            <a:r>
              <a:rPr lang="en-US" i="1" dirty="0" smtClean="0">
                <a:latin typeface="Cambria Math"/>
                <a:ea typeface="Cambria Math"/>
              </a:rPr>
              <a:t>∙ </a:t>
            </a:r>
            <a:r>
              <a:rPr lang="en-US" i="1" dirty="0" err="1" smtClean="0"/>
              <a:t>a</a:t>
            </a:r>
            <a:r>
              <a:rPr lang="en-US" i="1" baseline="30000" dirty="0" err="1" smtClean="0"/>
              <a:t>k</a:t>
            </a:r>
            <a:r>
              <a:rPr lang="en-US" dirty="0" smtClean="0"/>
              <a:t> =</a:t>
            </a:r>
            <a:r>
              <a:rPr lang="en-US" sz="2800" i="1" dirty="0" smtClean="0"/>
              <a:t> </a:t>
            </a:r>
            <a:r>
              <a:rPr lang="en-US" i="1" dirty="0" smtClean="0"/>
              <a:t>a</a:t>
            </a:r>
            <a:r>
              <a:rPr lang="en-US" i="1" baseline="30000" dirty="0" smtClean="0"/>
              <a:t>k+</a:t>
            </a:r>
            <a:r>
              <a:rPr lang="en-US" baseline="30000" dirty="0" smtClean="0">
                <a:latin typeface="Cambria Math" pitchFamily="18" charset="0"/>
                <a:ea typeface="Cambria Math" pitchFamily="18" charset="0"/>
              </a:rPr>
              <a:t>1</a:t>
            </a:r>
            <a:r>
              <a:rPr lang="en-US" dirty="0" smtClean="0"/>
              <a:t> .</a:t>
            </a:r>
          </a:p>
          <a:p>
            <a:pPr>
              <a:buNone/>
            </a:pPr>
            <a:r>
              <a:rPr lang="en-US" dirty="0" smtClean="0"/>
              <a:t>     </a:t>
            </a:r>
            <a:endParaRPr lang="en-US" dirty="0"/>
          </a:p>
        </p:txBody>
      </p:sp>
      <p:sp>
        <p:nvSpPr>
          <p:cNvPr id="4" name="Content Placeholder 2"/>
          <p:cNvSpPr txBox="1">
            <a:spLocks/>
          </p:cNvSpPr>
          <p:nvPr/>
        </p:nvSpPr>
        <p:spPr>
          <a:xfrm>
            <a:off x="1600200" y="2971800"/>
            <a:ext cx="5791200" cy="1143000"/>
          </a:xfrm>
          <a:prstGeom prst="rect">
            <a:avLst/>
          </a:prstGeom>
          <a:ln>
            <a:solidFill>
              <a:schemeClr val="accent1"/>
            </a:solidFill>
          </a:ln>
        </p:spPr>
        <p:txBody>
          <a:bodyPr vert="horz">
            <a:normAutofit/>
          </a:bodyPr>
          <a:lstStyle/>
          <a:p>
            <a:pPr marL="274320" lvl="0" indent="-274320">
              <a:spcBef>
                <a:spcPct val="20000"/>
              </a:spcBef>
              <a:buClr>
                <a:schemeClr val="accent3"/>
              </a:buClr>
              <a:buSzPct val="95000"/>
              <a:defRPr/>
            </a:pPr>
            <a:r>
              <a:rPr lang="en-US" sz="1400" b="1" dirty="0" smtClean="0"/>
              <a:t>procedure</a:t>
            </a:r>
            <a:r>
              <a:rPr kumimoji="0" lang="en-US" sz="1400" b="1" i="0" u="none" strike="noStrike" kern="1200" cap="none" spc="0" normalizeH="0" baseline="0" noProof="0" dirty="0" smtClean="0">
                <a:ln>
                  <a:noFill/>
                </a:ln>
                <a:solidFill>
                  <a:schemeClr val="tx1"/>
                </a:solidFill>
                <a:effectLst/>
                <a:uLnTx/>
                <a:uFillTx/>
                <a:latin typeface="+mn-lt"/>
                <a:ea typeface="+mn-ea"/>
                <a:cs typeface="+mn-cs"/>
              </a:rPr>
              <a:t> </a:t>
            </a:r>
            <a:r>
              <a:rPr lang="en-US" sz="1400" i="1" dirty="0" smtClean="0"/>
              <a:t>power</a:t>
            </a:r>
            <a:r>
              <a:rPr kumimoji="0" lang="en-US" sz="1400" i="0" u="none" strike="noStrike" kern="1200" cap="none" spc="0" normalizeH="0" baseline="0" noProof="0" dirty="0" smtClean="0">
                <a:ln>
                  <a:noFill/>
                </a:ln>
                <a:solidFill>
                  <a:schemeClr val="tx1"/>
                </a:solidFill>
                <a:effectLst/>
                <a:uLnTx/>
                <a:uFillTx/>
                <a:latin typeface="+mn-lt"/>
                <a:ea typeface="+mn-ea"/>
                <a:cs typeface="+mn-cs"/>
              </a:rPr>
              <a:t>(</a:t>
            </a:r>
            <a:r>
              <a:rPr lang="en-US" sz="1400" i="1" noProof="0" dirty="0" smtClean="0"/>
              <a:t>a</a:t>
            </a:r>
            <a:r>
              <a:rPr lang="en-US" sz="1400" dirty="0" smtClean="0"/>
              <a:t>:</a:t>
            </a:r>
            <a:r>
              <a:rPr lang="en-US" sz="1400" i="1" dirty="0" smtClean="0"/>
              <a:t> </a:t>
            </a:r>
            <a:r>
              <a:rPr lang="en-US" sz="1400" dirty="0" smtClean="0"/>
              <a:t>nonzero</a:t>
            </a:r>
            <a:r>
              <a:rPr lang="en-US" sz="1400" i="1" dirty="0" smtClean="0"/>
              <a:t> </a:t>
            </a:r>
            <a:r>
              <a:rPr lang="en-US" sz="1400" dirty="0" smtClean="0"/>
              <a:t>real number</a:t>
            </a:r>
            <a:r>
              <a:rPr lang="en-US" sz="1400" i="1" dirty="0" smtClean="0"/>
              <a:t>, n</a:t>
            </a:r>
            <a:r>
              <a:rPr lang="en-US" sz="1400" dirty="0" smtClean="0"/>
              <a:t>:</a:t>
            </a:r>
            <a:r>
              <a:rPr lang="en-US" sz="1400" i="1" dirty="0" smtClean="0"/>
              <a:t> </a:t>
            </a:r>
            <a:r>
              <a:rPr lang="en-US" sz="1400" dirty="0" smtClean="0"/>
              <a:t>nonnegative integer</a:t>
            </a:r>
            <a:r>
              <a:rPr kumimoji="0" lang="en-US" sz="1400" i="0" u="none" strike="noStrike" kern="1200" cap="none" spc="0" normalizeH="0" baseline="0" noProof="0" dirty="0" smtClean="0">
                <a:ln>
                  <a:noFill/>
                </a:ln>
                <a:solidFill>
                  <a:schemeClr val="tx1"/>
                </a:solidFill>
                <a:effectLst/>
                <a:uLnTx/>
                <a:uFillTx/>
                <a:latin typeface="+mn-lt"/>
                <a:ea typeface="+mn-ea"/>
                <a:cs typeface="+mn-cs"/>
              </a:rPr>
              <a:t>)</a:t>
            </a:r>
          </a:p>
          <a:p>
            <a:pPr marL="274320" lvl="0" indent="-274320">
              <a:spcBef>
                <a:spcPct val="20000"/>
              </a:spcBef>
              <a:buClr>
                <a:schemeClr val="accent3"/>
              </a:buClr>
              <a:buSzPct val="95000"/>
              <a:defRPr/>
            </a:pPr>
            <a:r>
              <a:rPr lang="en-US" sz="1400" b="1" dirty="0" smtClean="0"/>
              <a:t>if </a:t>
            </a:r>
            <a:r>
              <a:rPr lang="en-US" sz="1400" dirty="0" smtClean="0"/>
              <a:t> </a:t>
            </a:r>
            <a:r>
              <a:rPr lang="en-US" sz="1400" i="1" dirty="0" smtClean="0"/>
              <a:t>n</a:t>
            </a:r>
            <a:r>
              <a:rPr kumimoji="0" lang="en-US" sz="1400" i="0" u="none" strike="noStrike" kern="1200" cap="none" spc="0" normalizeH="0" baseline="0" noProof="0" dirty="0" smtClean="0">
                <a:ln>
                  <a:noFill/>
                </a:ln>
                <a:solidFill>
                  <a:schemeClr val="tx1"/>
                </a:solidFill>
                <a:effectLst/>
                <a:uLnTx/>
                <a:uFillTx/>
                <a:latin typeface="+mn-lt"/>
                <a:ea typeface="+mn-ea"/>
                <a:cs typeface="+mn-cs"/>
              </a:rPr>
              <a:t> = </a:t>
            </a:r>
            <a:r>
              <a:rPr lang="en-US" sz="1400" dirty="0" smtClean="0">
                <a:latin typeface="Cambria Math" pitchFamily="18" charset="0"/>
                <a:ea typeface="Cambria Math" pitchFamily="18" charset="0"/>
              </a:rPr>
              <a:t>0</a:t>
            </a:r>
            <a:r>
              <a:rPr kumimoji="0" lang="en-US" sz="140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a:t>
            </a:r>
            <a:r>
              <a:rPr kumimoji="0" lang="en-US" sz="1400" b="1"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then</a:t>
            </a:r>
            <a:r>
              <a:rPr kumimoji="0" lang="en-US" sz="1400" b="1" i="0" u="none" strike="noStrike" kern="1200" cap="none" spc="0" normalizeH="0" noProof="0" dirty="0" smtClean="0">
                <a:ln>
                  <a:noFill/>
                </a:ln>
                <a:solidFill>
                  <a:schemeClr val="tx1"/>
                </a:solidFill>
                <a:effectLst/>
                <a:uLnTx/>
                <a:uFillTx/>
                <a:latin typeface="Cambria Math" pitchFamily="18" charset="0"/>
                <a:ea typeface="Cambria Math" pitchFamily="18" charset="0"/>
              </a:rPr>
              <a:t> return </a:t>
            </a:r>
            <a:r>
              <a:rPr kumimoji="0" lang="en-US" sz="1400" i="0" u="none" strike="noStrike" kern="1200" cap="none" spc="0" normalizeH="0" noProof="0" dirty="0" smtClean="0">
                <a:ln>
                  <a:noFill/>
                </a:ln>
                <a:solidFill>
                  <a:schemeClr val="tx1"/>
                </a:solidFill>
                <a:effectLst/>
                <a:uLnTx/>
                <a:uFillTx/>
                <a:latin typeface="Cambria Math" pitchFamily="18" charset="0"/>
                <a:ea typeface="Cambria Math" pitchFamily="18" charset="0"/>
              </a:rPr>
              <a:t>1</a:t>
            </a:r>
          </a:p>
          <a:p>
            <a:pPr marL="274320" indent="-274320">
              <a:spcBef>
                <a:spcPct val="20000"/>
              </a:spcBef>
              <a:buClr>
                <a:schemeClr val="accent3"/>
              </a:buClr>
              <a:buSzPct val="95000"/>
              <a:defRPr/>
            </a:pPr>
            <a:r>
              <a:rPr lang="en-US" sz="1400" b="1" dirty="0" smtClean="0"/>
              <a:t>else </a:t>
            </a:r>
            <a:r>
              <a:rPr lang="en-US" sz="1400" dirty="0" smtClean="0"/>
              <a:t> </a:t>
            </a:r>
            <a:r>
              <a:rPr lang="en-US" sz="1400" b="1" dirty="0" smtClean="0">
                <a:latin typeface="Cambria Math" pitchFamily="18" charset="0"/>
                <a:ea typeface="Cambria Math" pitchFamily="18" charset="0"/>
              </a:rPr>
              <a:t>return </a:t>
            </a:r>
            <a:r>
              <a:rPr lang="en-US" sz="1400" i="1" dirty="0" smtClean="0"/>
              <a:t>a</a:t>
            </a:r>
            <a:r>
              <a:rPr lang="en-US" sz="1400" i="1" dirty="0" smtClean="0">
                <a:latin typeface="Cambria Math"/>
                <a:ea typeface="Cambria Math"/>
              </a:rPr>
              <a:t>∙ </a:t>
            </a:r>
            <a:r>
              <a:rPr lang="en-US" sz="1400" i="1" dirty="0" smtClean="0"/>
              <a:t>power </a:t>
            </a:r>
            <a:r>
              <a:rPr lang="en-US" sz="1400" dirty="0" smtClean="0">
                <a:ea typeface="Cambria Math"/>
              </a:rPr>
              <a:t>(</a:t>
            </a:r>
            <a:r>
              <a:rPr lang="en-US" sz="1400" i="1" dirty="0" smtClean="0">
                <a:ea typeface="Cambria Math"/>
              </a:rPr>
              <a:t>a, n</a:t>
            </a:r>
            <a:r>
              <a:rPr lang="en-US" sz="1400" i="1" dirty="0" smtClean="0">
                <a:latin typeface="Cambria Math"/>
                <a:ea typeface="Cambria Math"/>
              </a:rPr>
              <a:t> − </a:t>
            </a:r>
            <a:r>
              <a:rPr lang="en-US" sz="1400" dirty="0" smtClean="0">
                <a:latin typeface="Cambria Math" pitchFamily="18" charset="0"/>
                <a:ea typeface="Cambria Math" pitchFamily="18" charset="0"/>
              </a:rPr>
              <a:t>1</a:t>
            </a:r>
            <a:r>
              <a:rPr lang="en-US" sz="1400" dirty="0" smtClean="0">
                <a:ea typeface="Cambria Math" pitchFamily="18" charset="0"/>
              </a:rPr>
              <a:t>)</a:t>
            </a:r>
            <a:endParaRPr lang="en-US" sz="1400" i="1" dirty="0" smtClean="0">
              <a:ea typeface="Cambria Math" pitchFamily="18" charset="0"/>
            </a:endParaRPr>
          </a:p>
          <a:p>
            <a:pPr marL="274320" lvl="0" indent="-274320">
              <a:spcBef>
                <a:spcPct val="20000"/>
              </a:spcBef>
              <a:buClr>
                <a:schemeClr val="accent3"/>
              </a:buClr>
              <a:buSzPct val="95000"/>
              <a:defRPr/>
            </a:pPr>
            <a:r>
              <a:rPr lang="en-US" sz="1400" noProof="0" dirty="0" smtClean="0">
                <a:ea typeface="Cambria Math" pitchFamily="18" charset="0"/>
              </a:rPr>
              <a:t>{output is </a:t>
            </a:r>
            <a:r>
              <a:rPr lang="en-US" sz="1400" i="1" dirty="0" smtClean="0"/>
              <a:t>a</a:t>
            </a:r>
            <a:r>
              <a:rPr lang="en-US" sz="1400" i="1" baseline="30000" dirty="0" smtClean="0"/>
              <a:t>n</a:t>
            </a:r>
            <a:r>
              <a:rPr lang="en-US" sz="1400" dirty="0" smtClean="0"/>
              <a:t>}</a:t>
            </a:r>
            <a:endParaRPr lang="en-US" sz="1400" noProof="0" dirty="0" smtClean="0">
              <a:ea typeface="Cambria Math" pitchFamily="18" charset="0"/>
            </a:endParaRPr>
          </a:p>
          <a:p>
            <a:pPr marL="274320" lvl="0" indent="-274320">
              <a:spcBef>
                <a:spcPct val="20000"/>
              </a:spcBef>
              <a:buClr>
                <a:schemeClr val="accent3"/>
              </a:buClr>
              <a:buSzPct val="95000"/>
              <a:defRPr/>
            </a:pPr>
            <a:endParaRPr lang="en-US" sz="4800" noProof="0" dirty="0" smtClean="0">
              <a:ea typeface="Cambria Math" pitchFamily="18" charset="0"/>
            </a:endParaRPr>
          </a:p>
          <a:p>
            <a:pPr marL="274320" lvl="0" indent="-274320">
              <a:spcBef>
                <a:spcPct val="20000"/>
              </a:spcBef>
              <a:buClr>
                <a:schemeClr val="accent3"/>
              </a:buClr>
              <a:buSzPct val="95000"/>
              <a:defRPr/>
            </a:pPr>
            <a:endParaRPr kumimoji="0" lang="en-US" sz="4800" u="none" strike="noStrike" kern="1200" cap="none" spc="0" normalizeH="0" baseline="0" noProof="0" dirty="0" smtClean="0">
              <a:ln>
                <a:noFill/>
              </a:ln>
              <a:solidFill>
                <a:schemeClr val="tx1"/>
              </a:solidFill>
              <a:effectLst/>
              <a:uLnTx/>
              <a:uFillTx/>
              <a:ea typeface="Cambria Math" pitchFamily="18" charset="0"/>
            </a:endParaRPr>
          </a:p>
        </p:txBody>
      </p:sp>
      <p:sp>
        <p:nvSpPr>
          <p:cNvPr id="5" name="Isosceles Triangle 4"/>
          <p:cNvSpPr/>
          <p:nvPr/>
        </p:nvSpPr>
        <p:spPr>
          <a:xfrm rot="5400000" flipH="1" flipV="1">
            <a:off x="8572500" y="5600700"/>
            <a:ext cx="2286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30000" dirty="0" smtClean="0">
                <a:latin typeface="Cambria Math"/>
                <a:ea typeface="Cambria Math"/>
              </a:rPr>
              <a:t>−2 </a:t>
            </a:r>
            <a:r>
              <a:rPr lang="en-US" dirty="0" smtClean="0">
                <a:ea typeface="Cambria Math"/>
              </a:rPr>
              <a:t>. </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We assume that the components are working  ok,  unless we are forced to assume otherwise. These atoms are called </a:t>
            </a:r>
            <a:r>
              <a:rPr lang="en-US" i="1" dirty="0" err="1" smtClean="0"/>
              <a:t>assumables</a:t>
            </a:r>
            <a:r>
              <a:rPr lang="en-US" dirty="0" smtClean="0"/>
              <a:t>.</a:t>
            </a:r>
          </a:p>
          <a:p>
            <a:r>
              <a:rPr lang="en-US" dirty="0" smtClean="0"/>
              <a:t>The </a:t>
            </a:r>
            <a:r>
              <a:rPr lang="en-US" dirty="0" err="1" smtClean="0"/>
              <a:t>assumables</a:t>
            </a:r>
            <a:r>
              <a:rPr lang="en-US" dirty="0" smtClean="0"/>
              <a:t> (ok_cb1, ok_s1, ok_s2, ok_s3, ok_l1, ok_l2) represent the assumption that we assume that the switches, lights, and circuit breakers are ok.</a:t>
            </a:r>
          </a:p>
          <a:p>
            <a:r>
              <a:rPr lang="en-US" dirty="0" smtClean="0"/>
              <a:t>If the system is working correctly (all </a:t>
            </a:r>
            <a:r>
              <a:rPr lang="en-US" dirty="0" err="1" smtClean="0"/>
              <a:t>assumables</a:t>
            </a:r>
            <a:r>
              <a:rPr lang="en-US" dirty="0" smtClean="0"/>
              <a:t> are true), the observations and the knowledge base are consistent (i.e., </a:t>
            </a:r>
            <a:r>
              <a:rPr lang="en-US" dirty="0" err="1" smtClean="0"/>
              <a:t>satisfiable</a:t>
            </a:r>
            <a:r>
              <a:rPr lang="en-US" dirty="0" smtClean="0"/>
              <a:t>).</a:t>
            </a:r>
          </a:p>
          <a:p>
            <a:r>
              <a:rPr lang="en-US" dirty="0" smtClean="0"/>
              <a:t>The augmented knowledge base is clearly not consistent if the </a:t>
            </a:r>
            <a:r>
              <a:rPr lang="en-US" dirty="0" err="1" smtClean="0"/>
              <a:t>assumables</a:t>
            </a:r>
            <a:r>
              <a:rPr lang="en-US" dirty="0" smtClean="0"/>
              <a:t> are all true.  The switches are both up, but the lights are not lit. Some of the </a:t>
            </a:r>
            <a:r>
              <a:rPr lang="en-US" dirty="0" err="1" smtClean="0"/>
              <a:t>assumables</a:t>
            </a:r>
            <a:r>
              <a:rPr lang="en-US" dirty="0" smtClean="0"/>
              <a:t> must then be false. This is the basis for the method to diagnose possible faults in the system.</a:t>
            </a:r>
          </a:p>
          <a:p>
            <a:r>
              <a:rPr lang="en-US" dirty="0" smtClean="0"/>
              <a:t>A diagnosis is a minimal set of </a:t>
            </a:r>
            <a:r>
              <a:rPr lang="en-US" dirty="0" err="1" smtClean="0"/>
              <a:t>assumables</a:t>
            </a:r>
            <a:r>
              <a:rPr lang="en-US" dirty="0" smtClean="0"/>
              <a:t> which must be false to explain the observations of the system.</a:t>
            </a: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44</a:t>
            </a:fld>
            <a:endParaRPr lang="en-US"/>
          </a:p>
        </p:txBody>
      </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Sort</a:t>
            </a:r>
            <a:endParaRPr lang="en-US" dirty="0"/>
          </a:p>
        </p:txBody>
      </p:sp>
      <p:sp>
        <p:nvSpPr>
          <p:cNvPr id="3" name="Content Placeholder 2"/>
          <p:cNvSpPr>
            <a:spLocks noGrp="1"/>
          </p:cNvSpPr>
          <p:nvPr>
            <p:ph idx="1"/>
          </p:nvPr>
        </p:nvSpPr>
        <p:spPr/>
        <p:txBody>
          <a:bodyPr/>
          <a:lstStyle/>
          <a:p>
            <a:r>
              <a:rPr lang="en-US" i="1" dirty="0" smtClean="0"/>
              <a:t>Merge Sort </a:t>
            </a:r>
            <a:r>
              <a:rPr lang="en-US" dirty="0" smtClean="0"/>
              <a:t>works by iteratively splitting a list (with an even number of elements) into two </a:t>
            </a:r>
            <a:r>
              <a:rPr lang="en-US" dirty="0" err="1" smtClean="0"/>
              <a:t>sublists</a:t>
            </a:r>
            <a:r>
              <a:rPr lang="en-US" dirty="0" smtClean="0"/>
              <a:t> of equal length until each </a:t>
            </a:r>
            <a:r>
              <a:rPr lang="en-US" dirty="0" err="1" smtClean="0"/>
              <a:t>sublist</a:t>
            </a:r>
            <a:r>
              <a:rPr lang="en-US" dirty="0" smtClean="0"/>
              <a:t> has one element.</a:t>
            </a:r>
          </a:p>
          <a:p>
            <a:r>
              <a:rPr lang="en-US" dirty="0" smtClean="0"/>
              <a:t>Each </a:t>
            </a:r>
            <a:r>
              <a:rPr lang="en-US" dirty="0" err="1" smtClean="0"/>
              <a:t>sublist</a:t>
            </a:r>
            <a:r>
              <a:rPr lang="en-US" dirty="0" smtClean="0"/>
              <a:t> is represented by a balanced binary tree.</a:t>
            </a:r>
          </a:p>
          <a:p>
            <a:r>
              <a:rPr lang="en-US" dirty="0" smtClean="0"/>
              <a:t>At each step a pair of </a:t>
            </a:r>
            <a:r>
              <a:rPr lang="en-US" dirty="0" err="1" smtClean="0"/>
              <a:t>sublists</a:t>
            </a:r>
            <a:r>
              <a:rPr lang="en-US" dirty="0" smtClean="0"/>
              <a:t> is successively merged into a list with the elements in increasing order. The process ends when all the </a:t>
            </a:r>
            <a:r>
              <a:rPr lang="en-US" dirty="0" err="1" smtClean="0"/>
              <a:t>sublists</a:t>
            </a:r>
            <a:r>
              <a:rPr lang="en-US" dirty="0" smtClean="0"/>
              <a:t> have been merged.</a:t>
            </a:r>
          </a:p>
          <a:p>
            <a:r>
              <a:rPr lang="en-US" dirty="0" smtClean="0"/>
              <a:t>The succession of merged lists is represented by a binary tree.</a:t>
            </a:r>
            <a:endParaRPr lang="en-US" dirty="0"/>
          </a:p>
        </p:txBody>
      </p:sp>
    </p:spTree>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Sort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Use merge sort to put the list</a:t>
            </a:r>
          </a:p>
          <a:p>
            <a:pPr>
              <a:buNone/>
            </a:pPr>
            <a:r>
              <a:rPr lang="en-US" dirty="0" smtClean="0"/>
              <a:t>           </a:t>
            </a:r>
            <a:r>
              <a:rPr lang="en-US" dirty="0" smtClean="0">
                <a:latin typeface="Cambria Math" pitchFamily="18" charset="0"/>
                <a:ea typeface="Cambria Math" pitchFamily="18" charset="0"/>
              </a:rPr>
              <a:t>8,2,4,6,9,7,10, 1, 5, 3</a:t>
            </a:r>
          </a:p>
          <a:p>
            <a:pPr>
              <a:buNone/>
            </a:pPr>
            <a:r>
              <a:rPr lang="en-US" dirty="0" smtClean="0"/>
              <a:t>       into increasing order.</a:t>
            </a:r>
          </a:p>
          <a:p>
            <a:pPr>
              <a:buNone/>
            </a:pPr>
            <a:r>
              <a:rPr lang="en-US" b="1" dirty="0" smtClean="0"/>
              <a:t>    Solution</a:t>
            </a:r>
            <a:r>
              <a:rPr lang="en-US" dirty="0" smtClean="0"/>
              <a:t>:</a:t>
            </a:r>
            <a:endParaRPr lang="en-US" dirty="0"/>
          </a:p>
        </p:txBody>
      </p:sp>
      <p:pic>
        <p:nvPicPr>
          <p:cNvPr id="4" name="Picture 3" descr="0421.jpg"/>
          <p:cNvPicPr>
            <a:picLocks noChangeAspect="1"/>
          </p:cNvPicPr>
          <p:nvPr/>
        </p:nvPicPr>
        <p:blipFill>
          <a:blip r:embed="rId2" cstate="print"/>
          <a:stretch>
            <a:fillRect/>
          </a:stretch>
        </p:blipFill>
        <p:spPr>
          <a:xfrm>
            <a:off x="4724400" y="2743200"/>
            <a:ext cx="3305556" cy="3546348"/>
          </a:xfrm>
          <a:prstGeom prst="rect">
            <a:avLst/>
          </a:prstGeom>
        </p:spPr>
      </p:pic>
    </p:spTree>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Recursive Merge Sort</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Construct a recursive merge sort algorithm. </a:t>
            </a:r>
          </a:p>
          <a:p>
            <a:pPr>
              <a:buNone/>
            </a:pPr>
            <a:r>
              <a:rPr lang="en-US" sz="2800" b="1" dirty="0" smtClean="0"/>
              <a:t>   Solution</a:t>
            </a:r>
            <a:r>
              <a:rPr lang="en-US" sz="2800" dirty="0" smtClean="0"/>
              <a:t>: Begin with the list of </a:t>
            </a:r>
            <a:r>
              <a:rPr lang="en-US" sz="2800" i="1" dirty="0" smtClean="0"/>
              <a:t>n</a:t>
            </a:r>
            <a:r>
              <a:rPr lang="en-US" sz="2800" dirty="0" smtClean="0"/>
              <a:t> elements </a:t>
            </a:r>
            <a:r>
              <a:rPr lang="en-US" sz="2800" i="1" dirty="0" smtClean="0"/>
              <a:t>L</a:t>
            </a:r>
            <a:r>
              <a:rPr lang="en-US" sz="2800" dirty="0" smtClean="0"/>
              <a:t>.</a:t>
            </a:r>
            <a:endParaRPr lang="en-US" sz="2000" dirty="0" smtClean="0"/>
          </a:p>
          <a:p>
            <a:endParaRPr lang="en-US" dirty="0" smtClean="0"/>
          </a:p>
          <a:p>
            <a:endParaRPr lang="en-US" dirty="0" smtClean="0"/>
          </a:p>
          <a:p>
            <a:endParaRPr lang="en-US" dirty="0"/>
          </a:p>
        </p:txBody>
      </p:sp>
      <p:sp>
        <p:nvSpPr>
          <p:cNvPr id="5" name="Content Placeholder 2"/>
          <p:cNvSpPr txBox="1">
            <a:spLocks/>
          </p:cNvSpPr>
          <p:nvPr/>
        </p:nvSpPr>
        <p:spPr>
          <a:xfrm>
            <a:off x="1066800" y="3124200"/>
            <a:ext cx="6781800" cy="2514600"/>
          </a:xfrm>
          <a:prstGeom prst="rect">
            <a:avLst/>
          </a:prstGeom>
          <a:ln>
            <a:solidFill>
              <a:schemeClr val="accent1"/>
            </a:solidFill>
          </a:ln>
        </p:spPr>
        <p:txBody>
          <a:bodyPr vert="horz">
            <a:normAutofit fontScale="25000" lnSpcReduction="20000"/>
          </a:bodyPr>
          <a:lstStyle/>
          <a:p>
            <a:pPr marL="274320" lvl="0" indent="-274320">
              <a:spcBef>
                <a:spcPct val="20000"/>
              </a:spcBef>
              <a:buClr>
                <a:schemeClr val="accent3"/>
              </a:buClr>
              <a:buSzPct val="95000"/>
              <a:defRPr/>
            </a:pPr>
            <a:r>
              <a:rPr lang="en-US" sz="7200" b="1" dirty="0" smtClean="0"/>
              <a:t>procedure</a:t>
            </a:r>
            <a:r>
              <a:rPr kumimoji="0" lang="en-US" sz="7200" b="1" i="0" u="none" strike="noStrike" kern="1200" cap="none" spc="0" normalizeH="0" baseline="0" noProof="0" dirty="0" smtClean="0">
                <a:ln>
                  <a:noFill/>
                </a:ln>
                <a:solidFill>
                  <a:schemeClr val="tx1"/>
                </a:solidFill>
                <a:effectLst/>
                <a:uLnTx/>
                <a:uFillTx/>
                <a:latin typeface="+mn-lt"/>
                <a:ea typeface="+mn-ea"/>
                <a:cs typeface="+mn-cs"/>
              </a:rPr>
              <a:t> </a:t>
            </a:r>
            <a:r>
              <a:rPr lang="en-US" sz="7200" i="1" noProof="0" dirty="0" smtClean="0"/>
              <a:t> </a:t>
            </a:r>
            <a:r>
              <a:rPr lang="en-US" sz="7200" i="1" noProof="0" dirty="0" err="1" smtClean="0"/>
              <a:t>mergesort</a:t>
            </a:r>
            <a:r>
              <a:rPr kumimoji="0" lang="en-US" sz="7200" i="0" u="none" strike="noStrike" kern="1200" cap="none" spc="0" normalizeH="0" baseline="0" noProof="0" dirty="0" smtClean="0">
                <a:ln>
                  <a:noFill/>
                </a:ln>
                <a:solidFill>
                  <a:schemeClr val="tx1"/>
                </a:solidFill>
                <a:effectLst/>
                <a:uLnTx/>
                <a:uFillTx/>
                <a:latin typeface="+mn-lt"/>
                <a:ea typeface="+mn-ea"/>
                <a:cs typeface="+mn-cs"/>
              </a:rPr>
              <a:t>(</a:t>
            </a:r>
            <a:r>
              <a:rPr lang="en-US" sz="7200" i="1" noProof="0" dirty="0" smtClean="0"/>
              <a:t>L = </a:t>
            </a:r>
            <a:r>
              <a:rPr lang="en-US" sz="7200" i="1" dirty="0" smtClean="0"/>
              <a:t>a</a:t>
            </a:r>
            <a:r>
              <a:rPr lang="en-US" sz="7200" baseline="-25000" dirty="0" smtClean="0">
                <a:latin typeface="Cambria Math" pitchFamily="18" charset="0"/>
                <a:ea typeface="Cambria Math" pitchFamily="18" charset="0"/>
              </a:rPr>
              <a:t>1</a:t>
            </a:r>
            <a:r>
              <a:rPr lang="en-US" sz="7200" dirty="0" smtClean="0">
                <a:latin typeface="Cambria Math" pitchFamily="18" charset="0"/>
                <a:ea typeface="Cambria Math" pitchFamily="18" charset="0"/>
              </a:rPr>
              <a:t>, </a:t>
            </a:r>
            <a:r>
              <a:rPr lang="en-US" sz="7200" i="1" dirty="0" smtClean="0"/>
              <a:t>a</a:t>
            </a:r>
            <a:r>
              <a:rPr lang="en-US" sz="7200" baseline="-25000" dirty="0" smtClean="0">
                <a:latin typeface="Cambria Math" pitchFamily="18" charset="0"/>
                <a:ea typeface="Cambria Math" pitchFamily="18" charset="0"/>
              </a:rPr>
              <a:t>2</a:t>
            </a:r>
            <a:r>
              <a:rPr lang="en-US" sz="7200" dirty="0" smtClean="0">
                <a:latin typeface="Cambria Math" pitchFamily="18" charset="0"/>
                <a:ea typeface="Cambria Math" pitchFamily="18" charset="0"/>
              </a:rPr>
              <a:t>,…,</a:t>
            </a:r>
            <a:r>
              <a:rPr lang="en-US" sz="7200" i="1" dirty="0" smtClean="0">
                <a:ea typeface="Cambria Math" pitchFamily="18" charset="0"/>
              </a:rPr>
              <a:t>a</a:t>
            </a:r>
            <a:r>
              <a:rPr lang="en-US" sz="7200" i="1" baseline="-25000" dirty="0" smtClean="0">
                <a:ea typeface="Cambria Math" pitchFamily="18" charset="0"/>
              </a:rPr>
              <a:t>n</a:t>
            </a:r>
            <a:r>
              <a:rPr lang="en-US" sz="7200" i="1" dirty="0" smtClean="0">
                <a:ea typeface="Cambria Math" pitchFamily="18" charset="0"/>
              </a:rPr>
              <a:t> </a:t>
            </a:r>
            <a:r>
              <a:rPr lang="en-US" sz="7200" dirty="0" smtClean="0">
                <a:latin typeface="Cambria Math"/>
                <a:ea typeface="Cambria Math"/>
              </a:rPr>
              <a:t>)</a:t>
            </a:r>
          </a:p>
          <a:p>
            <a:pPr marL="274320" lvl="0" indent="-274320">
              <a:spcBef>
                <a:spcPct val="20000"/>
              </a:spcBef>
              <a:buClr>
                <a:schemeClr val="accent3"/>
              </a:buClr>
              <a:buSzPct val="95000"/>
              <a:defRPr/>
            </a:pPr>
            <a:r>
              <a:rPr lang="en-US" sz="7200" b="1" dirty="0" smtClean="0"/>
              <a:t>if  </a:t>
            </a:r>
            <a:r>
              <a:rPr lang="en-US" sz="7200" i="1" dirty="0" smtClean="0"/>
              <a:t>n</a:t>
            </a:r>
            <a:r>
              <a:rPr lang="en-US" sz="7200" b="1" dirty="0" smtClean="0"/>
              <a:t> </a:t>
            </a:r>
            <a:r>
              <a:rPr lang="en-US" sz="7200" dirty="0" smtClean="0"/>
              <a:t> &gt; </a:t>
            </a:r>
            <a:r>
              <a:rPr lang="en-US" sz="7200" dirty="0" smtClean="0">
                <a:latin typeface="Cambria Math" pitchFamily="18" charset="0"/>
                <a:ea typeface="Cambria Math" pitchFamily="18" charset="0"/>
              </a:rPr>
              <a:t>1</a:t>
            </a:r>
            <a:r>
              <a:rPr lang="en-US" sz="7200" dirty="0" smtClean="0"/>
              <a:t> </a:t>
            </a:r>
            <a:r>
              <a:rPr kumimoji="0" lang="en-US" sz="7200" b="1"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then</a:t>
            </a:r>
            <a:r>
              <a:rPr kumimoji="0" lang="en-US" sz="7200" b="1" i="0" u="none" strike="noStrike" kern="1200" cap="none" spc="0" normalizeH="0" noProof="0" dirty="0" smtClean="0">
                <a:ln>
                  <a:noFill/>
                </a:ln>
                <a:solidFill>
                  <a:schemeClr val="tx1"/>
                </a:solidFill>
                <a:effectLst/>
                <a:uLnTx/>
                <a:uFillTx/>
                <a:latin typeface="Cambria Math" pitchFamily="18" charset="0"/>
                <a:ea typeface="Cambria Math" pitchFamily="18" charset="0"/>
              </a:rPr>
              <a:t> </a:t>
            </a:r>
          </a:p>
          <a:p>
            <a:pPr marL="274320" indent="-274320">
              <a:spcBef>
                <a:spcPct val="20000"/>
              </a:spcBef>
              <a:buClr>
                <a:schemeClr val="accent3"/>
              </a:buClr>
              <a:buSzPct val="95000"/>
              <a:defRPr/>
            </a:pPr>
            <a:r>
              <a:rPr lang="en-US" sz="7200" i="1" dirty="0" smtClean="0">
                <a:ea typeface="Cambria Math"/>
              </a:rPr>
              <a:t>         m</a:t>
            </a:r>
            <a:r>
              <a:rPr lang="en-US" sz="7200" dirty="0" smtClean="0">
                <a:latin typeface="Cambria Math"/>
                <a:ea typeface="Cambria Math"/>
              </a:rPr>
              <a:t> := ⌊</a:t>
            </a:r>
            <a:r>
              <a:rPr lang="en-US" sz="7200" i="1" dirty="0" smtClean="0">
                <a:latin typeface="Cambria Math"/>
                <a:ea typeface="Cambria Math"/>
              </a:rPr>
              <a:t>n</a:t>
            </a:r>
            <a:r>
              <a:rPr lang="en-US" sz="7200" dirty="0" smtClean="0">
                <a:latin typeface="Cambria Math"/>
                <a:ea typeface="Cambria Math"/>
              </a:rPr>
              <a:t>/2⌋</a:t>
            </a:r>
            <a:endParaRPr lang="en-US" sz="7200" dirty="0" smtClean="0"/>
          </a:p>
          <a:p>
            <a:pPr marL="274320" lvl="0" indent="-274320">
              <a:spcBef>
                <a:spcPct val="20000"/>
              </a:spcBef>
              <a:buClr>
                <a:schemeClr val="accent3"/>
              </a:buClr>
              <a:buSzPct val="95000"/>
              <a:defRPr/>
            </a:pPr>
            <a:r>
              <a:rPr kumimoji="0" lang="en-US" sz="7200" i="1" u="none" strike="noStrike" kern="1200" cap="none" spc="0" normalizeH="0" noProof="0" dirty="0" smtClean="0">
                <a:ln>
                  <a:noFill/>
                </a:ln>
                <a:solidFill>
                  <a:schemeClr val="tx1"/>
                </a:solidFill>
                <a:effectLst/>
                <a:uLnTx/>
                <a:uFillTx/>
                <a:ea typeface="Cambria Math" pitchFamily="18" charset="0"/>
              </a:rPr>
              <a:t>         L</a:t>
            </a:r>
            <a:r>
              <a:rPr kumimoji="0" lang="en-US" sz="7200" u="none" strike="noStrike" kern="1200" cap="none" spc="0" normalizeH="0" baseline="-25000" noProof="0" dirty="0" smtClean="0">
                <a:ln>
                  <a:noFill/>
                </a:ln>
                <a:solidFill>
                  <a:schemeClr val="tx1"/>
                </a:solidFill>
                <a:effectLst/>
                <a:uLnTx/>
                <a:uFillTx/>
                <a:latin typeface="Cambria Math" pitchFamily="18" charset="0"/>
                <a:ea typeface="Cambria Math" pitchFamily="18" charset="0"/>
              </a:rPr>
              <a:t>1</a:t>
            </a:r>
            <a:r>
              <a:rPr kumimoji="0" lang="en-US" sz="7200" i="1" u="none" strike="noStrike" kern="1200" cap="none" spc="0" normalizeH="0" noProof="0" dirty="0" smtClean="0">
                <a:ln>
                  <a:noFill/>
                </a:ln>
                <a:solidFill>
                  <a:schemeClr val="tx1"/>
                </a:solidFill>
                <a:effectLst/>
                <a:uLnTx/>
                <a:uFillTx/>
                <a:ea typeface="Cambria Math" pitchFamily="18" charset="0"/>
              </a:rPr>
              <a:t> </a:t>
            </a:r>
            <a:r>
              <a:rPr kumimoji="0" lang="en-US" sz="7200" u="none" strike="noStrike" kern="1200" cap="none" spc="0" normalizeH="0" noProof="0" dirty="0" smtClean="0">
                <a:ln>
                  <a:noFill/>
                </a:ln>
                <a:solidFill>
                  <a:schemeClr val="tx1"/>
                </a:solidFill>
                <a:effectLst/>
                <a:uLnTx/>
                <a:uFillTx/>
                <a:ea typeface="Cambria Math" pitchFamily="18" charset="0"/>
              </a:rPr>
              <a:t>:</a:t>
            </a:r>
            <a:r>
              <a:rPr kumimoji="0" lang="en-US" sz="7200" i="1" u="none" strike="noStrike" kern="1200" cap="none" spc="0" normalizeH="0" noProof="0" dirty="0" smtClean="0">
                <a:ln>
                  <a:noFill/>
                </a:ln>
                <a:solidFill>
                  <a:schemeClr val="tx1"/>
                </a:solidFill>
                <a:effectLst/>
                <a:uLnTx/>
                <a:uFillTx/>
                <a:ea typeface="Cambria Math" pitchFamily="18" charset="0"/>
              </a:rPr>
              <a:t>= </a:t>
            </a:r>
            <a:r>
              <a:rPr lang="en-US" sz="7200" i="1" dirty="0" smtClean="0"/>
              <a:t>a</a:t>
            </a:r>
            <a:r>
              <a:rPr lang="en-US" sz="7200" baseline="-25000" dirty="0" smtClean="0">
                <a:latin typeface="Cambria Math" pitchFamily="18" charset="0"/>
                <a:ea typeface="Cambria Math" pitchFamily="18" charset="0"/>
              </a:rPr>
              <a:t>1</a:t>
            </a:r>
            <a:r>
              <a:rPr lang="en-US" sz="7200" dirty="0" smtClean="0">
                <a:latin typeface="Cambria Math" pitchFamily="18" charset="0"/>
                <a:ea typeface="Cambria Math" pitchFamily="18" charset="0"/>
              </a:rPr>
              <a:t>, </a:t>
            </a:r>
            <a:r>
              <a:rPr lang="en-US" sz="7200" i="1" dirty="0" smtClean="0"/>
              <a:t>a</a:t>
            </a:r>
            <a:r>
              <a:rPr lang="en-US" sz="7200" baseline="-25000" dirty="0" smtClean="0">
                <a:latin typeface="Cambria Math" pitchFamily="18" charset="0"/>
                <a:ea typeface="Cambria Math" pitchFamily="18" charset="0"/>
              </a:rPr>
              <a:t>2</a:t>
            </a:r>
            <a:r>
              <a:rPr lang="en-US" sz="7200" dirty="0" smtClean="0">
                <a:latin typeface="Cambria Math" pitchFamily="18" charset="0"/>
                <a:ea typeface="Cambria Math" pitchFamily="18" charset="0"/>
              </a:rPr>
              <a:t>,…,</a:t>
            </a:r>
            <a:r>
              <a:rPr lang="en-US" sz="7200" i="1" dirty="0" smtClean="0">
                <a:ea typeface="Cambria Math" pitchFamily="18" charset="0"/>
              </a:rPr>
              <a:t>a</a:t>
            </a:r>
            <a:r>
              <a:rPr lang="en-US" sz="7200" i="1" baseline="-25000" dirty="0" smtClean="0">
                <a:ea typeface="Cambria Math" pitchFamily="18" charset="0"/>
              </a:rPr>
              <a:t>m</a:t>
            </a:r>
            <a:r>
              <a:rPr lang="en-US" sz="7200" i="1" dirty="0" smtClean="0">
                <a:ea typeface="Cambria Math" pitchFamily="18" charset="0"/>
              </a:rPr>
              <a:t> </a:t>
            </a:r>
          </a:p>
          <a:p>
            <a:pPr marL="274320" lvl="0" indent="-274320">
              <a:spcBef>
                <a:spcPct val="20000"/>
              </a:spcBef>
              <a:buClr>
                <a:schemeClr val="accent3"/>
              </a:buClr>
              <a:buSzPct val="95000"/>
              <a:defRPr/>
            </a:pPr>
            <a:r>
              <a:rPr lang="en-US" sz="7200" i="1" dirty="0" smtClean="0">
                <a:ea typeface="Cambria Math" pitchFamily="18" charset="0"/>
              </a:rPr>
              <a:t>         L</a:t>
            </a:r>
            <a:r>
              <a:rPr lang="en-US" sz="7200" baseline="-25000" dirty="0" smtClean="0">
                <a:latin typeface="Cambria Math" pitchFamily="18" charset="0"/>
                <a:ea typeface="Cambria Math" pitchFamily="18" charset="0"/>
              </a:rPr>
              <a:t>2</a:t>
            </a:r>
            <a:r>
              <a:rPr lang="en-US" sz="7200" i="1" dirty="0" smtClean="0">
                <a:ea typeface="Cambria Math" pitchFamily="18" charset="0"/>
              </a:rPr>
              <a:t> </a:t>
            </a:r>
            <a:r>
              <a:rPr lang="en-US" sz="7200" dirty="0" smtClean="0">
                <a:ea typeface="Cambria Math" pitchFamily="18" charset="0"/>
              </a:rPr>
              <a:t>:</a:t>
            </a:r>
            <a:r>
              <a:rPr lang="en-US" sz="7200" i="1" dirty="0" smtClean="0">
                <a:ea typeface="Cambria Math" pitchFamily="18" charset="0"/>
              </a:rPr>
              <a:t>= </a:t>
            </a:r>
            <a:r>
              <a:rPr lang="en-US" sz="7200" i="1" dirty="0" smtClean="0"/>
              <a:t>a</a:t>
            </a:r>
            <a:r>
              <a:rPr lang="en-US" sz="7200" i="1" baseline="-25000" dirty="0" smtClean="0">
                <a:ea typeface="Cambria Math" pitchFamily="18" charset="0"/>
              </a:rPr>
              <a:t>m</a:t>
            </a:r>
            <a:r>
              <a:rPr lang="en-US" sz="7200" baseline="-25000" dirty="0" smtClean="0">
                <a:latin typeface="Cambria Math" pitchFamily="18" charset="0"/>
                <a:ea typeface="Cambria Math" pitchFamily="18" charset="0"/>
              </a:rPr>
              <a:t>+1</a:t>
            </a:r>
            <a:r>
              <a:rPr lang="en-US" sz="7200" dirty="0" smtClean="0">
                <a:latin typeface="Cambria Math" pitchFamily="18" charset="0"/>
                <a:ea typeface="Cambria Math" pitchFamily="18" charset="0"/>
              </a:rPr>
              <a:t>, </a:t>
            </a:r>
            <a:r>
              <a:rPr lang="en-US" sz="7200" i="1" dirty="0" smtClean="0"/>
              <a:t>a</a:t>
            </a:r>
            <a:r>
              <a:rPr lang="en-US" sz="7200" i="1" baseline="-25000" dirty="0" smtClean="0">
                <a:ea typeface="Cambria Math" pitchFamily="18" charset="0"/>
              </a:rPr>
              <a:t>m</a:t>
            </a:r>
            <a:r>
              <a:rPr lang="en-US" sz="7200" baseline="-25000" dirty="0" smtClean="0">
                <a:latin typeface="Cambria Math" pitchFamily="18" charset="0"/>
                <a:ea typeface="Cambria Math" pitchFamily="18" charset="0"/>
              </a:rPr>
              <a:t>+2</a:t>
            </a:r>
            <a:r>
              <a:rPr lang="en-US" sz="7200" dirty="0" smtClean="0">
                <a:latin typeface="Cambria Math" pitchFamily="18" charset="0"/>
                <a:ea typeface="Cambria Math" pitchFamily="18" charset="0"/>
              </a:rPr>
              <a:t>,…,</a:t>
            </a:r>
            <a:r>
              <a:rPr lang="en-US" sz="7200" i="1" dirty="0" smtClean="0">
                <a:ea typeface="Cambria Math" pitchFamily="18" charset="0"/>
              </a:rPr>
              <a:t>a</a:t>
            </a:r>
            <a:r>
              <a:rPr lang="en-US" sz="7200" i="1" baseline="-25000" dirty="0" smtClean="0">
                <a:ea typeface="Cambria Math" pitchFamily="18" charset="0"/>
              </a:rPr>
              <a:t>n</a:t>
            </a:r>
          </a:p>
          <a:p>
            <a:pPr marL="274320" lvl="0" indent="-274320">
              <a:spcBef>
                <a:spcPct val="20000"/>
              </a:spcBef>
              <a:buClr>
                <a:schemeClr val="accent3"/>
              </a:buClr>
              <a:buSzPct val="95000"/>
              <a:defRPr/>
            </a:pPr>
            <a:r>
              <a:rPr lang="en-US" sz="7200" i="1" dirty="0" smtClean="0">
                <a:ea typeface="Cambria Math" pitchFamily="18" charset="0"/>
              </a:rPr>
              <a:t>         L</a:t>
            </a:r>
            <a:r>
              <a:rPr lang="en-US" sz="7200" baseline="-25000" dirty="0" smtClean="0">
                <a:latin typeface="Cambria Math" pitchFamily="18" charset="0"/>
                <a:ea typeface="Cambria Math" pitchFamily="18" charset="0"/>
              </a:rPr>
              <a:t> </a:t>
            </a:r>
            <a:r>
              <a:rPr lang="en-US" sz="7200" dirty="0" smtClean="0">
                <a:latin typeface="Cambria Math" pitchFamily="18" charset="0"/>
                <a:ea typeface="Cambria Math" pitchFamily="18" charset="0"/>
              </a:rPr>
              <a:t> </a:t>
            </a:r>
            <a:r>
              <a:rPr lang="en-US" sz="7200" i="1" dirty="0" smtClean="0">
                <a:ea typeface="Cambria Math" pitchFamily="18" charset="0"/>
              </a:rPr>
              <a:t> </a:t>
            </a:r>
            <a:r>
              <a:rPr lang="en-US" sz="7200" dirty="0" smtClean="0">
                <a:ea typeface="Cambria Math" pitchFamily="18" charset="0"/>
              </a:rPr>
              <a:t>:</a:t>
            </a:r>
            <a:r>
              <a:rPr lang="en-US" sz="7200" i="1" dirty="0" smtClean="0">
                <a:ea typeface="Cambria Math" pitchFamily="18" charset="0"/>
              </a:rPr>
              <a:t>= merge</a:t>
            </a:r>
            <a:r>
              <a:rPr lang="en-US" sz="7200" dirty="0" smtClean="0">
                <a:ea typeface="Cambria Math" pitchFamily="18" charset="0"/>
              </a:rPr>
              <a:t>(</a:t>
            </a:r>
            <a:r>
              <a:rPr lang="en-US" sz="7200" i="1" dirty="0" err="1" smtClean="0">
                <a:ea typeface="Cambria Math" pitchFamily="18" charset="0"/>
              </a:rPr>
              <a:t>mergesort</a:t>
            </a:r>
            <a:r>
              <a:rPr lang="en-US" sz="7200" dirty="0" smtClean="0">
                <a:ea typeface="Cambria Math" pitchFamily="18" charset="0"/>
              </a:rPr>
              <a:t>(</a:t>
            </a:r>
            <a:r>
              <a:rPr lang="en-US" sz="7200" i="1" dirty="0" smtClean="0">
                <a:ea typeface="Cambria Math" pitchFamily="18" charset="0"/>
              </a:rPr>
              <a:t>L</a:t>
            </a:r>
            <a:r>
              <a:rPr lang="en-US" sz="7200" baseline="-25000" dirty="0" smtClean="0">
                <a:latin typeface="Cambria Math" pitchFamily="18" charset="0"/>
                <a:ea typeface="Cambria Math" pitchFamily="18" charset="0"/>
              </a:rPr>
              <a:t>1</a:t>
            </a:r>
            <a:r>
              <a:rPr lang="en-US" sz="7200" dirty="0" smtClean="0">
                <a:ea typeface="Cambria Math" pitchFamily="18" charset="0"/>
              </a:rPr>
              <a:t>)</a:t>
            </a:r>
            <a:r>
              <a:rPr lang="en-US" sz="7200" i="1" dirty="0" smtClean="0">
                <a:ea typeface="Cambria Math" pitchFamily="18" charset="0"/>
              </a:rPr>
              <a:t>, </a:t>
            </a:r>
            <a:r>
              <a:rPr lang="en-US" sz="7200" i="1" dirty="0" err="1" smtClean="0">
                <a:ea typeface="Cambria Math" pitchFamily="18" charset="0"/>
              </a:rPr>
              <a:t>mergesort</a:t>
            </a:r>
            <a:r>
              <a:rPr lang="en-US" sz="7200" dirty="0" smtClean="0">
                <a:ea typeface="Cambria Math" pitchFamily="18" charset="0"/>
              </a:rPr>
              <a:t>(</a:t>
            </a:r>
            <a:r>
              <a:rPr lang="en-US" sz="7200" i="1" dirty="0" smtClean="0">
                <a:ea typeface="Cambria Math" pitchFamily="18" charset="0"/>
              </a:rPr>
              <a:t>L</a:t>
            </a:r>
            <a:r>
              <a:rPr lang="en-US" sz="7200" baseline="-25000" dirty="0" smtClean="0">
                <a:latin typeface="Cambria Math" pitchFamily="18" charset="0"/>
                <a:ea typeface="Cambria Math" pitchFamily="18" charset="0"/>
              </a:rPr>
              <a:t>2</a:t>
            </a:r>
            <a:r>
              <a:rPr lang="en-US" sz="7200" i="1" dirty="0" smtClean="0">
                <a:ea typeface="Cambria Math" pitchFamily="18" charset="0"/>
              </a:rPr>
              <a:t> </a:t>
            </a:r>
            <a:r>
              <a:rPr lang="en-US" sz="7200" dirty="0" smtClean="0">
                <a:ea typeface="Cambria Math" pitchFamily="18" charset="0"/>
              </a:rPr>
              <a:t>))</a:t>
            </a:r>
            <a:endParaRPr kumimoji="0" lang="en-US" sz="7200" u="none" strike="noStrike" kern="1200" cap="none" spc="0" normalizeH="0" noProof="0" dirty="0" smtClean="0">
              <a:ln>
                <a:noFill/>
              </a:ln>
              <a:solidFill>
                <a:schemeClr val="tx1"/>
              </a:solidFill>
              <a:effectLst/>
              <a:uLnTx/>
              <a:uFillTx/>
              <a:ea typeface="Cambria Math" pitchFamily="18" charset="0"/>
            </a:endParaRPr>
          </a:p>
          <a:p>
            <a:pPr marL="274320" lvl="0" indent="-274320">
              <a:spcBef>
                <a:spcPct val="20000"/>
              </a:spcBef>
              <a:buClr>
                <a:schemeClr val="accent3"/>
              </a:buClr>
              <a:buSzPct val="95000"/>
              <a:defRPr/>
            </a:pPr>
            <a:r>
              <a:rPr lang="en-US" sz="7200" noProof="0" dirty="0" smtClean="0">
                <a:ea typeface="Cambria Math" pitchFamily="18" charset="0"/>
              </a:rPr>
              <a:t>{</a:t>
            </a:r>
            <a:r>
              <a:rPr lang="en-US" sz="7200" i="1" noProof="0" dirty="0" smtClean="0">
                <a:ea typeface="Cambria Math" pitchFamily="18" charset="0"/>
              </a:rPr>
              <a:t>L</a:t>
            </a:r>
            <a:r>
              <a:rPr lang="en-US" sz="7200" noProof="0" dirty="0" smtClean="0">
                <a:ea typeface="Cambria Math" pitchFamily="18" charset="0"/>
              </a:rPr>
              <a:t> is now sorted into elements in increasing order}</a:t>
            </a:r>
            <a:endParaRPr kumimoji="0" lang="en-US" sz="7200" u="none" strike="noStrike" kern="1200" cap="none" spc="0" normalizeH="0" baseline="0" noProof="0" dirty="0" smtClean="0">
              <a:ln>
                <a:noFill/>
              </a:ln>
              <a:solidFill>
                <a:schemeClr val="tx1"/>
              </a:solidFill>
              <a:effectLst/>
              <a:uLnTx/>
              <a:uFillTx/>
              <a:ea typeface="Cambria Math" pitchFamily="18" charset="0"/>
            </a:endParaRPr>
          </a:p>
          <a:p>
            <a:pPr marL="274320" lvl="0" indent="-274320">
              <a:spcBef>
                <a:spcPct val="20000"/>
              </a:spcBef>
              <a:buClr>
                <a:schemeClr val="accent3"/>
              </a:buClr>
              <a:buSzPct val="95000"/>
            </a:pPr>
            <a:endParaRPr lang="en-US" sz="2600" i="1" baseline="-25000" dirty="0" smtClean="0"/>
          </a:p>
          <a:p>
            <a:pPr marL="274320" lvl="0" indent="-274320">
              <a:spcBef>
                <a:spcPct val="20000"/>
              </a:spcBef>
              <a:buClr>
                <a:schemeClr val="accent3"/>
              </a:buClr>
              <a:buSzPct val="95000"/>
            </a:pPr>
            <a:endParaRPr kumimoji="0" lang="en-US" sz="2600" b="0" i="1"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
        <p:nvSpPr>
          <p:cNvPr id="6" name="TextBox 5"/>
          <p:cNvSpPr txBox="1"/>
          <p:nvPr/>
        </p:nvSpPr>
        <p:spPr>
          <a:xfrm>
            <a:off x="7391400" y="6324600"/>
            <a:ext cx="1524000" cy="369332"/>
          </a:xfrm>
          <a:prstGeom prst="rect">
            <a:avLst/>
          </a:prstGeom>
          <a:noFill/>
        </p:spPr>
        <p:txBody>
          <a:bodyPr wrap="square" rtlCol="0">
            <a:spAutoFit/>
          </a:bodyPr>
          <a:lstStyle/>
          <a:p>
            <a:r>
              <a:rPr lang="en-US" i="1" dirty="0" smtClean="0"/>
              <a:t>continued</a:t>
            </a:r>
            <a:r>
              <a:rPr lang="en-US" dirty="0" smtClean="0"/>
              <a:t> </a:t>
            </a:r>
            <a:r>
              <a:rPr lang="en-US" dirty="0" smtClean="0">
                <a:latin typeface="Cambria Math"/>
                <a:ea typeface="Cambria Math"/>
              </a:rPr>
              <a:t>→</a:t>
            </a:r>
            <a:r>
              <a:rPr lang="en-US" dirty="0" smtClean="0"/>
              <a:t> </a:t>
            </a:r>
            <a:endParaRPr lang="en-US" dirty="0"/>
          </a:p>
        </p:txBody>
      </p:sp>
    </p:spTree>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Merge Sort</a:t>
            </a:r>
            <a:endParaRPr lang="en-US" dirty="0"/>
          </a:p>
        </p:txBody>
      </p:sp>
      <p:sp>
        <p:nvSpPr>
          <p:cNvPr id="3" name="Content Placeholder 2"/>
          <p:cNvSpPr>
            <a:spLocks noGrp="1"/>
          </p:cNvSpPr>
          <p:nvPr>
            <p:ph idx="1"/>
          </p:nvPr>
        </p:nvSpPr>
        <p:spPr/>
        <p:txBody>
          <a:bodyPr>
            <a:normAutofit lnSpcReduction="10000"/>
          </a:bodyPr>
          <a:lstStyle/>
          <a:p>
            <a:r>
              <a:rPr lang="en-US" dirty="0" smtClean="0"/>
              <a:t>Subroutine </a:t>
            </a:r>
            <a:r>
              <a:rPr lang="en-US" i="1" dirty="0" smtClean="0"/>
              <a:t>merge</a:t>
            </a:r>
            <a:r>
              <a:rPr lang="en-US" dirty="0" smtClean="0"/>
              <a:t>, which merges two sorted lists.</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b="1" dirty="0" smtClean="0"/>
              <a:t>   Complexity of Merge</a:t>
            </a:r>
            <a:r>
              <a:rPr lang="en-US" dirty="0" smtClean="0"/>
              <a:t>: Two sorted lists with </a:t>
            </a:r>
            <a:r>
              <a:rPr lang="en-US" i="1" dirty="0" smtClean="0"/>
              <a:t>m</a:t>
            </a:r>
            <a:r>
              <a:rPr lang="en-US" dirty="0" smtClean="0"/>
              <a:t> elements and </a:t>
            </a:r>
            <a:r>
              <a:rPr lang="en-US" i="1" dirty="0" smtClean="0"/>
              <a:t>n</a:t>
            </a:r>
            <a:r>
              <a:rPr lang="en-US" dirty="0" smtClean="0"/>
              <a:t> elements can be merged into a sorted list using no more than </a:t>
            </a:r>
            <a:r>
              <a:rPr lang="en-US" i="1" dirty="0" smtClean="0"/>
              <a:t>m</a:t>
            </a:r>
            <a:r>
              <a:rPr lang="en-US" dirty="0" smtClean="0"/>
              <a:t> + </a:t>
            </a:r>
            <a:r>
              <a:rPr lang="en-US" i="1" dirty="0" smtClean="0"/>
              <a:t>n</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 comparisons.</a:t>
            </a:r>
            <a:endParaRPr lang="en-US" dirty="0"/>
          </a:p>
        </p:txBody>
      </p:sp>
      <p:sp>
        <p:nvSpPr>
          <p:cNvPr id="4" name="Content Placeholder 2"/>
          <p:cNvSpPr txBox="1">
            <a:spLocks/>
          </p:cNvSpPr>
          <p:nvPr/>
        </p:nvSpPr>
        <p:spPr>
          <a:xfrm>
            <a:off x="1066800" y="2438400"/>
            <a:ext cx="7391400" cy="2514600"/>
          </a:xfrm>
          <a:prstGeom prst="rect">
            <a:avLst/>
          </a:prstGeom>
          <a:ln>
            <a:solidFill>
              <a:schemeClr val="accent1"/>
            </a:solidFill>
          </a:ln>
        </p:spPr>
        <p:txBody>
          <a:bodyPr vert="horz">
            <a:normAutofit fontScale="25000" lnSpcReduction="20000"/>
          </a:bodyPr>
          <a:lstStyle/>
          <a:p>
            <a:pPr marL="274320" lvl="0" indent="-274320">
              <a:spcBef>
                <a:spcPct val="20000"/>
              </a:spcBef>
              <a:buClr>
                <a:schemeClr val="accent3"/>
              </a:buClr>
              <a:buSzPct val="95000"/>
              <a:defRPr/>
            </a:pPr>
            <a:r>
              <a:rPr lang="en-US" sz="7200" b="1" dirty="0" smtClean="0"/>
              <a:t>procedure</a:t>
            </a:r>
            <a:r>
              <a:rPr kumimoji="0" lang="en-US" sz="7200" b="1" i="0" u="none" strike="noStrike" kern="1200" cap="none" spc="0" normalizeH="0" baseline="0" noProof="0" dirty="0" smtClean="0">
                <a:ln>
                  <a:noFill/>
                </a:ln>
                <a:solidFill>
                  <a:schemeClr val="tx1"/>
                </a:solidFill>
                <a:effectLst/>
                <a:uLnTx/>
                <a:uFillTx/>
                <a:latin typeface="+mn-lt"/>
                <a:ea typeface="+mn-ea"/>
                <a:cs typeface="+mn-cs"/>
              </a:rPr>
              <a:t> </a:t>
            </a:r>
            <a:r>
              <a:rPr lang="en-US" sz="7200" i="1" noProof="0" dirty="0" smtClean="0"/>
              <a:t> merge</a:t>
            </a:r>
            <a:r>
              <a:rPr kumimoji="0" lang="en-US" sz="7200" i="0" u="none" strike="noStrike" kern="1200" cap="none" spc="0" normalizeH="0" baseline="0" noProof="0" dirty="0" smtClean="0">
                <a:ln>
                  <a:noFill/>
                </a:ln>
                <a:solidFill>
                  <a:schemeClr val="tx1"/>
                </a:solidFill>
                <a:effectLst/>
                <a:uLnTx/>
                <a:uFillTx/>
                <a:latin typeface="+mn-lt"/>
                <a:ea typeface="+mn-ea"/>
                <a:cs typeface="+mn-cs"/>
              </a:rPr>
              <a:t>(</a:t>
            </a:r>
            <a:r>
              <a:rPr lang="en-US" sz="7200" i="1" dirty="0" smtClean="0">
                <a:ea typeface="Cambria Math" pitchFamily="18" charset="0"/>
              </a:rPr>
              <a:t>L</a:t>
            </a:r>
            <a:r>
              <a:rPr lang="en-US" sz="7200" baseline="-25000" dirty="0" smtClean="0">
                <a:latin typeface="Cambria Math" pitchFamily="18" charset="0"/>
                <a:ea typeface="Cambria Math" pitchFamily="18" charset="0"/>
              </a:rPr>
              <a:t>1</a:t>
            </a:r>
            <a:r>
              <a:rPr lang="en-US" sz="7200" i="1" dirty="0" smtClean="0"/>
              <a:t>, </a:t>
            </a:r>
            <a:r>
              <a:rPr lang="en-US" sz="7200" i="1" dirty="0" smtClean="0">
                <a:ea typeface="Cambria Math" pitchFamily="18" charset="0"/>
              </a:rPr>
              <a:t>L</a:t>
            </a:r>
            <a:r>
              <a:rPr lang="en-US" sz="7200" baseline="-25000" dirty="0" smtClean="0">
                <a:latin typeface="Cambria Math" pitchFamily="18" charset="0"/>
                <a:ea typeface="Cambria Math" pitchFamily="18" charset="0"/>
              </a:rPr>
              <a:t>2</a:t>
            </a:r>
            <a:r>
              <a:rPr lang="en-US" sz="7200" i="1" dirty="0" smtClean="0"/>
              <a:t> </a:t>
            </a:r>
            <a:r>
              <a:rPr lang="en-US" sz="7200" dirty="0" smtClean="0"/>
              <a:t>:</a:t>
            </a:r>
            <a:r>
              <a:rPr lang="en-US" sz="7200" dirty="0" smtClean="0">
                <a:ea typeface="Cambria Math" pitchFamily="18" charset="0"/>
              </a:rPr>
              <a:t>sorted lists</a:t>
            </a:r>
            <a:r>
              <a:rPr lang="en-US" sz="7200" dirty="0" smtClean="0">
                <a:latin typeface="Cambria Math"/>
                <a:ea typeface="Cambria Math"/>
              </a:rPr>
              <a:t>)</a:t>
            </a:r>
          </a:p>
          <a:p>
            <a:pPr marL="274320" lvl="0" indent="-274320">
              <a:spcBef>
                <a:spcPct val="20000"/>
              </a:spcBef>
              <a:buClr>
                <a:schemeClr val="accent3"/>
              </a:buClr>
              <a:buSzPct val="95000"/>
              <a:defRPr/>
            </a:pPr>
            <a:r>
              <a:rPr lang="en-US" sz="7200" i="1" dirty="0" smtClean="0">
                <a:ea typeface="Cambria Math" pitchFamily="18" charset="0"/>
              </a:rPr>
              <a:t>L </a:t>
            </a:r>
            <a:r>
              <a:rPr lang="en-US" sz="7200" dirty="0" smtClean="0">
                <a:ea typeface="Cambria Math" pitchFamily="18" charset="0"/>
              </a:rPr>
              <a:t>:= empty list</a:t>
            </a:r>
            <a:endParaRPr lang="en-US" sz="7200" dirty="0" smtClean="0">
              <a:latin typeface="Cambria Math"/>
              <a:ea typeface="Cambria Math"/>
            </a:endParaRPr>
          </a:p>
          <a:p>
            <a:pPr marL="274320" lvl="0" indent="-274320">
              <a:spcBef>
                <a:spcPct val="20000"/>
              </a:spcBef>
              <a:buClr>
                <a:schemeClr val="accent3"/>
              </a:buClr>
              <a:buSzPct val="95000"/>
              <a:defRPr/>
            </a:pPr>
            <a:r>
              <a:rPr lang="en-US" sz="7200" b="1" dirty="0" smtClean="0"/>
              <a:t>while </a:t>
            </a:r>
            <a:r>
              <a:rPr lang="en-US" sz="7200" i="1" dirty="0" smtClean="0">
                <a:ea typeface="Cambria Math" pitchFamily="18" charset="0"/>
              </a:rPr>
              <a:t>L</a:t>
            </a:r>
            <a:r>
              <a:rPr lang="en-US" sz="7200" baseline="-25000" dirty="0" smtClean="0">
                <a:latin typeface="Cambria Math" pitchFamily="18" charset="0"/>
                <a:ea typeface="Cambria Math" pitchFamily="18" charset="0"/>
              </a:rPr>
              <a:t>1</a:t>
            </a:r>
            <a:r>
              <a:rPr lang="en-US" sz="7200" dirty="0" smtClean="0"/>
              <a:t>  and </a:t>
            </a:r>
            <a:r>
              <a:rPr lang="en-US" sz="7200" i="1" dirty="0" smtClean="0">
                <a:ea typeface="Cambria Math" pitchFamily="18" charset="0"/>
              </a:rPr>
              <a:t>L</a:t>
            </a:r>
            <a:r>
              <a:rPr lang="en-US" sz="7200" baseline="-25000" dirty="0" smtClean="0">
                <a:latin typeface="Cambria Math" pitchFamily="18" charset="0"/>
                <a:ea typeface="Cambria Math" pitchFamily="18" charset="0"/>
              </a:rPr>
              <a:t>2</a:t>
            </a:r>
            <a:r>
              <a:rPr lang="en-US" sz="7200" dirty="0" smtClean="0"/>
              <a:t>  are both nonempty</a:t>
            </a:r>
            <a:endParaRPr kumimoji="0" lang="en-US" sz="7200" b="1" i="0" u="none" strike="noStrike" kern="1200" cap="none" spc="0" normalizeH="0" noProof="0" dirty="0" smtClean="0">
              <a:ln>
                <a:noFill/>
              </a:ln>
              <a:solidFill>
                <a:schemeClr val="tx1"/>
              </a:solidFill>
              <a:effectLst/>
              <a:uLnTx/>
              <a:uFillTx/>
              <a:latin typeface="Cambria Math" pitchFamily="18" charset="0"/>
              <a:ea typeface="Cambria Math" pitchFamily="18" charset="0"/>
            </a:endParaRPr>
          </a:p>
          <a:p>
            <a:pPr marL="274320" indent="-274320">
              <a:spcBef>
                <a:spcPct val="20000"/>
              </a:spcBef>
              <a:buClr>
                <a:schemeClr val="accent3"/>
              </a:buClr>
              <a:buSzPct val="95000"/>
              <a:defRPr/>
            </a:pPr>
            <a:r>
              <a:rPr lang="en-US" sz="7200" i="1" dirty="0" smtClean="0">
                <a:ea typeface="Cambria Math"/>
              </a:rPr>
              <a:t>     </a:t>
            </a:r>
            <a:r>
              <a:rPr lang="en-US" sz="7200" dirty="0" smtClean="0">
                <a:ea typeface="Cambria Math"/>
              </a:rPr>
              <a:t>remove smaller of first elements of </a:t>
            </a:r>
            <a:r>
              <a:rPr lang="en-US" sz="7200" i="1" dirty="0" smtClean="0">
                <a:ea typeface="Cambria Math" pitchFamily="18" charset="0"/>
              </a:rPr>
              <a:t>L</a:t>
            </a:r>
            <a:r>
              <a:rPr lang="en-US" sz="7200" baseline="-25000" dirty="0" smtClean="0">
                <a:latin typeface="Cambria Math" pitchFamily="18" charset="0"/>
                <a:ea typeface="Cambria Math" pitchFamily="18" charset="0"/>
              </a:rPr>
              <a:t>1</a:t>
            </a:r>
            <a:r>
              <a:rPr lang="en-US" sz="7200" dirty="0" smtClean="0">
                <a:ea typeface="Cambria Math"/>
              </a:rPr>
              <a:t> and </a:t>
            </a:r>
            <a:r>
              <a:rPr lang="en-US" sz="7200" i="1" dirty="0" smtClean="0">
                <a:ea typeface="Cambria Math" pitchFamily="18" charset="0"/>
              </a:rPr>
              <a:t>L</a:t>
            </a:r>
            <a:r>
              <a:rPr lang="en-US" sz="7200" baseline="-25000" dirty="0" smtClean="0">
                <a:latin typeface="Cambria Math" pitchFamily="18" charset="0"/>
                <a:ea typeface="Cambria Math" pitchFamily="18" charset="0"/>
              </a:rPr>
              <a:t>2</a:t>
            </a:r>
            <a:r>
              <a:rPr lang="en-US" sz="7200" dirty="0" smtClean="0">
                <a:ea typeface="Cambria Math"/>
              </a:rPr>
              <a:t> from its list; </a:t>
            </a:r>
          </a:p>
          <a:p>
            <a:pPr marL="274320" indent="-274320">
              <a:spcBef>
                <a:spcPct val="20000"/>
              </a:spcBef>
              <a:buClr>
                <a:schemeClr val="accent3"/>
              </a:buClr>
              <a:buSzPct val="95000"/>
              <a:defRPr/>
            </a:pPr>
            <a:r>
              <a:rPr lang="en-US" sz="7200" dirty="0" smtClean="0">
                <a:ea typeface="Cambria Math"/>
              </a:rPr>
              <a:t>             put at the right end of </a:t>
            </a:r>
            <a:r>
              <a:rPr lang="en-US" sz="7200" i="1" dirty="0" smtClean="0">
                <a:ea typeface="Cambria Math" pitchFamily="18" charset="0"/>
              </a:rPr>
              <a:t>L</a:t>
            </a:r>
          </a:p>
          <a:p>
            <a:pPr marL="274320" indent="-274320">
              <a:spcBef>
                <a:spcPct val="20000"/>
              </a:spcBef>
              <a:buClr>
                <a:schemeClr val="accent3"/>
              </a:buClr>
              <a:buSzPct val="95000"/>
              <a:defRPr/>
            </a:pPr>
            <a:r>
              <a:rPr lang="en-US" sz="7200" i="1" dirty="0" smtClean="0">
                <a:ea typeface="Cambria Math" pitchFamily="18" charset="0"/>
              </a:rPr>
              <a:t>     </a:t>
            </a:r>
            <a:r>
              <a:rPr lang="en-US" sz="7200" b="1" dirty="0" smtClean="0">
                <a:ea typeface="Cambria Math" pitchFamily="18" charset="0"/>
              </a:rPr>
              <a:t>if </a:t>
            </a:r>
            <a:r>
              <a:rPr lang="en-US" sz="7200" dirty="0" smtClean="0">
                <a:ea typeface="Cambria Math" pitchFamily="18" charset="0"/>
              </a:rPr>
              <a:t>this removal makes one list empty </a:t>
            </a:r>
          </a:p>
          <a:p>
            <a:pPr marL="274320" indent="-274320">
              <a:spcBef>
                <a:spcPct val="20000"/>
              </a:spcBef>
              <a:buClr>
                <a:schemeClr val="accent3"/>
              </a:buClr>
              <a:buSzPct val="95000"/>
              <a:defRPr/>
            </a:pPr>
            <a:r>
              <a:rPr lang="en-US" sz="7200" b="1" dirty="0" smtClean="0">
                <a:ea typeface="Cambria Math" pitchFamily="18" charset="0"/>
              </a:rPr>
              <a:t>         then</a:t>
            </a:r>
            <a:r>
              <a:rPr lang="en-US" sz="7200" dirty="0" smtClean="0">
                <a:ea typeface="Cambria Math" pitchFamily="18" charset="0"/>
              </a:rPr>
              <a:t> remove all elements from the other list and append them to L</a:t>
            </a:r>
            <a:endParaRPr lang="en-US" sz="7200" dirty="0" smtClean="0"/>
          </a:p>
          <a:p>
            <a:pPr marL="274320" lvl="0" indent="-274320">
              <a:spcBef>
                <a:spcPct val="20000"/>
              </a:spcBef>
              <a:buClr>
                <a:schemeClr val="accent3"/>
              </a:buClr>
              <a:buSzPct val="95000"/>
              <a:defRPr/>
            </a:pPr>
            <a:r>
              <a:rPr lang="en-US" sz="7200" b="1" dirty="0" smtClean="0">
                <a:ea typeface="Cambria Math" pitchFamily="18" charset="0"/>
              </a:rPr>
              <a:t>return</a:t>
            </a:r>
            <a:r>
              <a:rPr lang="en-US" sz="7200" i="1" dirty="0" smtClean="0">
                <a:ea typeface="Cambria Math" pitchFamily="18" charset="0"/>
              </a:rPr>
              <a:t> L </a:t>
            </a:r>
            <a:r>
              <a:rPr lang="en-US" sz="7200" noProof="0" dirty="0" smtClean="0">
                <a:ea typeface="Cambria Math" pitchFamily="18" charset="0"/>
              </a:rPr>
              <a:t>{</a:t>
            </a:r>
            <a:r>
              <a:rPr lang="en-US" sz="7200" i="1" noProof="0" dirty="0" smtClean="0">
                <a:ea typeface="Cambria Math" pitchFamily="18" charset="0"/>
              </a:rPr>
              <a:t>L</a:t>
            </a:r>
            <a:r>
              <a:rPr lang="en-US" sz="7200" noProof="0" dirty="0" smtClean="0">
                <a:ea typeface="Cambria Math" pitchFamily="18" charset="0"/>
              </a:rPr>
              <a:t> is the merged list with the elements in increasing order}</a:t>
            </a:r>
            <a:endParaRPr kumimoji="0" lang="en-US" sz="7200" u="none" strike="noStrike" kern="1200" cap="none" spc="0" normalizeH="0" baseline="0" noProof="0" dirty="0" smtClean="0">
              <a:ln>
                <a:noFill/>
              </a:ln>
              <a:solidFill>
                <a:schemeClr val="tx1"/>
              </a:solidFill>
              <a:effectLst/>
              <a:uLnTx/>
              <a:uFillTx/>
              <a:ea typeface="Cambria Math" pitchFamily="18" charset="0"/>
            </a:endParaRPr>
          </a:p>
          <a:p>
            <a:pPr marL="274320" lvl="0" indent="-274320">
              <a:spcBef>
                <a:spcPct val="20000"/>
              </a:spcBef>
              <a:buClr>
                <a:schemeClr val="accent3"/>
              </a:buClr>
              <a:buSzPct val="95000"/>
            </a:pPr>
            <a:endParaRPr lang="en-US" sz="2600" i="1" baseline="-25000" dirty="0" smtClean="0"/>
          </a:p>
          <a:p>
            <a:pPr marL="274320" lvl="0" indent="-274320">
              <a:spcBef>
                <a:spcPct val="20000"/>
              </a:spcBef>
              <a:buClr>
                <a:schemeClr val="accent3"/>
              </a:buClr>
              <a:buSzPct val="95000"/>
            </a:pPr>
            <a:endParaRPr kumimoji="0" lang="en-US" sz="2600" b="0" i="1"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Merging Two Lists</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Merge the two lists </a:t>
            </a:r>
            <a:r>
              <a:rPr lang="en-US" dirty="0" smtClean="0">
                <a:latin typeface="Cambria Math" pitchFamily="18" charset="0"/>
                <a:ea typeface="Cambria Math" pitchFamily="18" charset="0"/>
              </a:rPr>
              <a:t>2,3,5,6</a:t>
            </a:r>
            <a:r>
              <a:rPr lang="en-US" dirty="0" smtClean="0"/>
              <a:t>  and </a:t>
            </a:r>
            <a:r>
              <a:rPr lang="en-US" dirty="0" smtClean="0">
                <a:latin typeface="Cambria Math" pitchFamily="18" charset="0"/>
                <a:ea typeface="Cambria Math" pitchFamily="18" charset="0"/>
              </a:rPr>
              <a:t>1,4</a:t>
            </a:r>
            <a:r>
              <a:rPr lang="en-US" dirty="0" smtClean="0"/>
              <a:t>.</a:t>
            </a:r>
          </a:p>
          <a:p>
            <a:pPr>
              <a:buNone/>
            </a:pPr>
            <a:r>
              <a:rPr lang="en-US" b="1" dirty="0" smtClean="0"/>
              <a:t>   Solution</a:t>
            </a:r>
            <a:r>
              <a:rPr lang="en-US" dirty="0" smtClean="0"/>
              <a:t>:</a:t>
            </a:r>
            <a:endParaRPr lang="en-US" dirty="0"/>
          </a:p>
        </p:txBody>
      </p:sp>
      <p:pic>
        <p:nvPicPr>
          <p:cNvPr id="4" name="Picture 3" descr="table33.jpg"/>
          <p:cNvPicPr>
            <a:picLocks noChangeAspect="1"/>
          </p:cNvPicPr>
          <p:nvPr/>
        </p:nvPicPr>
        <p:blipFill>
          <a:blip r:embed="rId2" cstate="print"/>
          <a:stretch>
            <a:fillRect/>
          </a:stretch>
        </p:blipFill>
        <p:spPr>
          <a:xfrm>
            <a:off x="1066800" y="3200400"/>
            <a:ext cx="7445111" cy="2971800"/>
          </a:xfrm>
          <a:prstGeom prst="rect">
            <a:avLst/>
          </a:prstGeom>
        </p:spPr>
      </p:pic>
    </p:spTree>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of Merge Sort</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Complexity of Merge Sort</a:t>
            </a:r>
            <a:r>
              <a:rPr lang="en-US" dirty="0" smtClean="0"/>
              <a:t>:  The number of comparisons needed to merge  a list with </a:t>
            </a:r>
            <a:r>
              <a:rPr lang="en-US" i="1" dirty="0" smtClean="0"/>
              <a:t>n</a:t>
            </a:r>
            <a:r>
              <a:rPr lang="en-US" dirty="0" smtClean="0"/>
              <a:t> elements is </a:t>
            </a:r>
            <a:r>
              <a:rPr lang="en-US" i="1" dirty="0" smtClean="0"/>
              <a:t>O</a:t>
            </a:r>
            <a:r>
              <a:rPr lang="en-US" dirty="0" smtClean="0"/>
              <a:t>(</a:t>
            </a:r>
            <a:r>
              <a:rPr lang="en-US" i="1" dirty="0" smtClean="0"/>
              <a:t>n</a:t>
            </a:r>
            <a:r>
              <a:rPr lang="en-US" dirty="0" smtClean="0"/>
              <a:t> log </a:t>
            </a:r>
            <a:r>
              <a:rPr lang="en-US" i="1" dirty="0" smtClean="0"/>
              <a:t>n</a:t>
            </a:r>
            <a:r>
              <a:rPr lang="en-US" dirty="0" smtClean="0"/>
              <a:t>).</a:t>
            </a:r>
          </a:p>
          <a:p>
            <a:r>
              <a:rPr lang="en-US" dirty="0" smtClean="0"/>
              <a:t>For simplicity, assume that </a:t>
            </a:r>
            <a:r>
              <a:rPr lang="en-US" i="1" dirty="0" smtClean="0"/>
              <a:t>n</a:t>
            </a:r>
            <a:r>
              <a:rPr lang="en-US" dirty="0" smtClean="0"/>
              <a:t> is a power of </a:t>
            </a:r>
            <a:r>
              <a:rPr lang="en-US" dirty="0" smtClean="0">
                <a:latin typeface="Cambria Math" pitchFamily="18" charset="0"/>
                <a:ea typeface="Cambria Math" pitchFamily="18" charset="0"/>
              </a:rPr>
              <a:t>2</a:t>
            </a:r>
            <a:r>
              <a:rPr lang="en-US" dirty="0" smtClean="0"/>
              <a:t>, say </a:t>
            </a:r>
            <a:r>
              <a:rPr lang="en-US" dirty="0" smtClean="0">
                <a:latin typeface="Cambria Math" pitchFamily="18" charset="0"/>
                <a:ea typeface="Cambria Math" pitchFamily="18" charset="0"/>
              </a:rPr>
              <a:t>2</a:t>
            </a:r>
            <a:r>
              <a:rPr lang="en-US" i="1" baseline="30000" dirty="0" smtClean="0"/>
              <a:t>m</a:t>
            </a:r>
            <a:r>
              <a:rPr lang="en-US" dirty="0" smtClean="0"/>
              <a:t>.</a:t>
            </a:r>
          </a:p>
          <a:p>
            <a:r>
              <a:rPr lang="en-US" dirty="0" smtClean="0"/>
              <a:t>At the end of the splitting process, we have a binary tree with   </a:t>
            </a:r>
            <a:r>
              <a:rPr lang="en-US" i="1" dirty="0" smtClean="0"/>
              <a:t>m</a:t>
            </a:r>
            <a:r>
              <a:rPr lang="en-US" dirty="0" smtClean="0"/>
              <a:t> levels, and </a:t>
            </a:r>
            <a:r>
              <a:rPr lang="en-US" dirty="0" smtClean="0">
                <a:latin typeface="Cambria Math" pitchFamily="18" charset="0"/>
                <a:ea typeface="Cambria Math" pitchFamily="18" charset="0"/>
              </a:rPr>
              <a:t>2</a:t>
            </a:r>
            <a:r>
              <a:rPr lang="en-US" i="1" baseline="30000" dirty="0" smtClean="0"/>
              <a:t>m</a:t>
            </a:r>
            <a:r>
              <a:rPr lang="en-US" dirty="0" smtClean="0"/>
              <a:t>  lists with one element at level  </a:t>
            </a:r>
            <a:r>
              <a:rPr lang="en-US" i="1" dirty="0" smtClean="0"/>
              <a:t>m</a:t>
            </a:r>
            <a:r>
              <a:rPr lang="en-US" dirty="0" smtClean="0"/>
              <a:t>.</a:t>
            </a:r>
          </a:p>
          <a:p>
            <a:r>
              <a:rPr lang="en-US" dirty="0" smtClean="0"/>
              <a:t>The merging process begins at level m with the pairs of</a:t>
            </a:r>
            <a:r>
              <a:rPr lang="en-US" dirty="0" smtClean="0">
                <a:latin typeface="Cambria Math" pitchFamily="18" charset="0"/>
                <a:ea typeface="Cambria Math" pitchFamily="18" charset="0"/>
              </a:rPr>
              <a:t> 2</a:t>
            </a:r>
            <a:r>
              <a:rPr lang="en-US" i="1" baseline="30000" dirty="0" smtClean="0"/>
              <a:t>m </a:t>
            </a:r>
            <a:r>
              <a:rPr lang="en-US" dirty="0" smtClean="0"/>
              <a:t>lists with one element combined into </a:t>
            </a:r>
            <a:r>
              <a:rPr lang="en-US" dirty="0" smtClean="0">
                <a:latin typeface="Cambria Math" pitchFamily="18" charset="0"/>
                <a:ea typeface="Cambria Math" pitchFamily="18" charset="0"/>
              </a:rPr>
              <a:t>2</a:t>
            </a:r>
            <a:r>
              <a:rPr lang="en-US" i="1" baseline="30000" dirty="0" smtClean="0"/>
              <a:t>m</a:t>
            </a:r>
            <a:r>
              <a:rPr lang="en-US" i="1" baseline="30000" dirty="0" smtClean="0">
                <a:latin typeface="Cambria Math"/>
                <a:ea typeface="Cambria Math"/>
              </a:rPr>
              <a:t>−</a:t>
            </a:r>
            <a:r>
              <a:rPr lang="en-US" baseline="30000" dirty="0" smtClean="0">
                <a:latin typeface="Cambria Math"/>
                <a:ea typeface="Cambria Math"/>
              </a:rPr>
              <a:t>1</a:t>
            </a:r>
            <a:r>
              <a:rPr lang="en-US" i="1" baseline="30000" dirty="0" smtClean="0"/>
              <a:t> </a:t>
            </a:r>
            <a:r>
              <a:rPr lang="en-US" dirty="0" smtClean="0"/>
              <a:t>lists of two elements. Each merger takes two one comparison.</a:t>
            </a:r>
          </a:p>
          <a:p>
            <a:r>
              <a:rPr lang="en-US" dirty="0" smtClean="0"/>
              <a:t>The procedure continues , at each level (</a:t>
            </a:r>
            <a:r>
              <a:rPr lang="en-US" i="1" dirty="0" smtClean="0"/>
              <a:t>k</a:t>
            </a:r>
            <a:r>
              <a:rPr lang="en-US" dirty="0" smtClean="0"/>
              <a:t> = </a:t>
            </a:r>
            <a:r>
              <a:rPr lang="en-US" i="1" dirty="0" smtClean="0"/>
              <a:t>m</a:t>
            </a:r>
            <a:r>
              <a:rPr lang="en-US" dirty="0" smtClean="0"/>
              <a:t>,  </a:t>
            </a:r>
            <a:r>
              <a:rPr lang="en-US" i="1" dirty="0" smtClean="0"/>
              <a:t>m</a:t>
            </a:r>
            <a:r>
              <a:rPr lang="en-US" dirty="0" smtClean="0">
                <a:latin typeface="Cambria Math"/>
                <a:ea typeface="Cambria Math"/>
              </a:rPr>
              <a:t>−1,</a:t>
            </a:r>
            <a:r>
              <a:rPr lang="en-US" dirty="0" smtClean="0"/>
              <a:t> </a:t>
            </a:r>
            <a:r>
              <a:rPr lang="en-US" i="1" dirty="0" smtClean="0"/>
              <a:t>m</a:t>
            </a:r>
            <a:r>
              <a:rPr lang="en-US" dirty="0" smtClean="0">
                <a:latin typeface="Cambria Math"/>
                <a:ea typeface="Cambria Math"/>
              </a:rPr>
              <a:t>−1,…,3,2,1) </a:t>
            </a:r>
            <a:r>
              <a:rPr lang="en-US" dirty="0" smtClean="0">
                <a:latin typeface="Cambria Math" pitchFamily="18" charset="0"/>
                <a:ea typeface="Cambria Math" pitchFamily="18" charset="0"/>
              </a:rPr>
              <a:t>2</a:t>
            </a:r>
            <a:r>
              <a:rPr lang="en-US" i="1" baseline="30000" dirty="0" smtClean="0"/>
              <a:t>k </a:t>
            </a:r>
            <a:r>
              <a:rPr lang="en-US" dirty="0" smtClean="0"/>
              <a:t>lists with </a:t>
            </a:r>
            <a:r>
              <a:rPr lang="en-US" dirty="0" smtClean="0">
                <a:latin typeface="Cambria Math" pitchFamily="18" charset="0"/>
                <a:ea typeface="Cambria Math" pitchFamily="18" charset="0"/>
              </a:rPr>
              <a:t>2</a:t>
            </a:r>
            <a:r>
              <a:rPr lang="en-US" i="1" baseline="30000" dirty="0" smtClean="0"/>
              <a:t>m</a:t>
            </a:r>
            <a:r>
              <a:rPr lang="en-US" i="1" baseline="30000" dirty="0" smtClean="0">
                <a:latin typeface="Cambria Math"/>
                <a:ea typeface="Cambria Math"/>
              </a:rPr>
              <a:t>−k</a:t>
            </a:r>
            <a:r>
              <a:rPr lang="en-US" dirty="0" smtClean="0"/>
              <a:t>  elements are merged into </a:t>
            </a:r>
            <a:r>
              <a:rPr lang="en-US" dirty="0" smtClean="0">
                <a:latin typeface="Cambria Math" pitchFamily="18" charset="0"/>
                <a:ea typeface="Cambria Math" pitchFamily="18" charset="0"/>
              </a:rPr>
              <a:t>2</a:t>
            </a:r>
            <a:r>
              <a:rPr lang="en-US" i="1" baseline="30000" dirty="0" smtClean="0"/>
              <a:t>k</a:t>
            </a:r>
            <a:r>
              <a:rPr lang="en-US" i="1" baseline="30000" dirty="0" smtClean="0">
                <a:latin typeface="Cambria Math"/>
                <a:ea typeface="Cambria Math"/>
              </a:rPr>
              <a:t>−</a:t>
            </a:r>
            <a:r>
              <a:rPr lang="en-US" baseline="30000" dirty="0" smtClean="0">
                <a:latin typeface="Cambria Math"/>
                <a:ea typeface="Cambria Math"/>
              </a:rPr>
              <a:t>1</a:t>
            </a:r>
            <a:r>
              <a:rPr lang="en-US" dirty="0" smtClean="0"/>
              <a:t> lists, with </a:t>
            </a:r>
            <a:r>
              <a:rPr lang="en-US" dirty="0" smtClean="0">
                <a:latin typeface="Cambria Math" pitchFamily="18" charset="0"/>
                <a:ea typeface="Cambria Math" pitchFamily="18" charset="0"/>
              </a:rPr>
              <a:t>2</a:t>
            </a:r>
            <a:r>
              <a:rPr lang="en-US" i="1" baseline="30000" dirty="0" smtClean="0"/>
              <a:t>m</a:t>
            </a:r>
            <a:r>
              <a:rPr lang="en-US" i="1" baseline="30000" dirty="0" smtClean="0">
                <a:latin typeface="Cambria Math"/>
                <a:ea typeface="Cambria Math"/>
              </a:rPr>
              <a:t>−k + </a:t>
            </a:r>
            <a:r>
              <a:rPr lang="en-US" baseline="30000" dirty="0" smtClean="0">
                <a:latin typeface="Cambria Math"/>
                <a:ea typeface="Cambria Math"/>
              </a:rPr>
              <a:t>1</a:t>
            </a:r>
            <a:r>
              <a:rPr lang="en-US" dirty="0" smtClean="0"/>
              <a:t>  elements at level </a:t>
            </a:r>
            <a:r>
              <a:rPr lang="en-US" i="1" dirty="0" smtClean="0"/>
              <a:t>k</a:t>
            </a:r>
            <a:r>
              <a:rPr lang="en-US" dirty="0" smtClean="0">
                <a:latin typeface="Cambria Math"/>
                <a:ea typeface="Cambria Math"/>
              </a:rPr>
              <a:t>−1</a:t>
            </a:r>
            <a:r>
              <a:rPr lang="en-US" dirty="0" smtClean="0"/>
              <a:t>.</a:t>
            </a:r>
          </a:p>
          <a:p>
            <a:pPr lvl="1"/>
            <a:r>
              <a:rPr lang="en-US" dirty="0" smtClean="0"/>
              <a:t>We know (by the complexity of the merge subroutine) that  each merger takes at most </a:t>
            </a:r>
            <a:r>
              <a:rPr lang="en-US" dirty="0" smtClean="0">
                <a:latin typeface="Cambria Math" pitchFamily="18" charset="0"/>
                <a:ea typeface="Cambria Math" pitchFamily="18" charset="0"/>
              </a:rPr>
              <a:t>2</a:t>
            </a:r>
            <a:r>
              <a:rPr lang="en-US" i="1" baseline="30000" dirty="0" smtClean="0"/>
              <a:t>m</a:t>
            </a:r>
            <a:r>
              <a:rPr lang="en-US" i="1" baseline="30000" dirty="0" smtClean="0">
                <a:latin typeface="Cambria Math"/>
                <a:ea typeface="Cambria Math"/>
              </a:rPr>
              <a:t>−k</a:t>
            </a:r>
            <a:r>
              <a:rPr lang="en-US" dirty="0" smtClean="0"/>
              <a:t> +</a:t>
            </a:r>
            <a:r>
              <a:rPr lang="en-US" dirty="0" smtClean="0">
                <a:latin typeface="Cambria Math" pitchFamily="18" charset="0"/>
                <a:ea typeface="Cambria Math" pitchFamily="18" charset="0"/>
              </a:rPr>
              <a:t> 2</a:t>
            </a:r>
            <a:r>
              <a:rPr lang="en-US" i="1" baseline="30000" dirty="0" smtClean="0"/>
              <a:t>m</a:t>
            </a:r>
            <a:r>
              <a:rPr lang="en-US" i="1" baseline="30000" dirty="0" smtClean="0">
                <a:latin typeface="Cambria Math"/>
                <a:ea typeface="Cambria Math"/>
              </a:rPr>
              <a:t>−k</a:t>
            </a:r>
            <a:r>
              <a:rPr lang="en-US" dirty="0" smtClean="0"/>
              <a:t>  </a:t>
            </a:r>
            <a:r>
              <a:rPr lang="en-US" dirty="0" smtClean="0">
                <a:latin typeface="Cambria Math"/>
                <a:ea typeface="Cambria Math"/>
              </a:rPr>
              <a:t>− 1 = </a:t>
            </a:r>
            <a:r>
              <a:rPr lang="en-US" dirty="0" smtClean="0">
                <a:latin typeface="Cambria Math" pitchFamily="18" charset="0"/>
                <a:ea typeface="Cambria Math" pitchFamily="18" charset="0"/>
              </a:rPr>
              <a:t>2</a:t>
            </a:r>
            <a:r>
              <a:rPr lang="en-US" i="1" baseline="30000" dirty="0" smtClean="0"/>
              <a:t>m</a:t>
            </a:r>
            <a:r>
              <a:rPr lang="en-US" i="1" baseline="30000" dirty="0" smtClean="0">
                <a:latin typeface="Cambria Math"/>
                <a:ea typeface="Cambria Math"/>
              </a:rPr>
              <a:t>−k</a:t>
            </a:r>
            <a:r>
              <a:rPr lang="en-US" baseline="30000" dirty="0" smtClean="0">
                <a:latin typeface="Cambria Math"/>
                <a:ea typeface="Cambria Math"/>
              </a:rPr>
              <a:t>+</a:t>
            </a:r>
            <a:r>
              <a:rPr lang="en-US" i="1" baseline="30000" dirty="0" smtClean="0">
                <a:latin typeface="Cambria Math"/>
                <a:ea typeface="Cambria Math"/>
              </a:rPr>
              <a:t> </a:t>
            </a:r>
            <a:r>
              <a:rPr lang="en-US" baseline="30000" dirty="0" smtClean="0">
                <a:latin typeface="Cambria Math"/>
                <a:ea typeface="Cambria Math"/>
              </a:rPr>
              <a:t>1</a:t>
            </a:r>
            <a:r>
              <a:rPr lang="en-US" dirty="0" smtClean="0"/>
              <a:t> </a:t>
            </a:r>
            <a:r>
              <a:rPr lang="en-US" dirty="0" smtClean="0">
                <a:latin typeface="Cambria Math"/>
                <a:ea typeface="Cambria Math"/>
              </a:rPr>
              <a:t>− 1 comparisons.</a:t>
            </a:r>
            <a:endParaRPr lang="en-US" dirty="0"/>
          </a:p>
        </p:txBody>
      </p:sp>
      <p:sp>
        <p:nvSpPr>
          <p:cNvPr id="4" name="TextBox 3"/>
          <p:cNvSpPr txBox="1"/>
          <p:nvPr/>
        </p:nvSpPr>
        <p:spPr>
          <a:xfrm>
            <a:off x="7391400" y="6324600"/>
            <a:ext cx="1524000" cy="369332"/>
          </a:xfrm>
          <a:prstGeom prst="rect">
            <a:avLst/>
          </a:prstGeom>
          <a:noFill/>
        </p:spPr>
        <p:txBody>
          <a:bodyPr wrap="square" rtlCol="0">
            <a:spAutoFit/>
          </a:bodyPr>
          <a:lstStyle/>
          <a:p>
            <a:r>
              <a:rPr lang="en-US" i="1" dirty="0" smtClean="0"/>
              <a:t>continued</a:t>
            </a:r>
            <a:r>
              <a:rPr lang="en-US" dirty="0" smtClean="0"/>
              <a:t> </a:t>
            </a:r>
            <a:r>
              <a:rPr lang="en-US" dirty="0" smtClean="0">
                <a:latin typeface="Cambria Math"/>
                <a:ea typeface="Cambria Math"/>
              </a:rPr>
              <a:t>→</a:t>
            </a:r>
            <a:r>
              <a:rPr lang="en-US" dirty="0" smtClean="0"/>
              <a:t> </a:t>
            </a:r>
            <a:endParaRPr lang="en-US" dirty="0"/>
          </a:p>
        </p:txBody>
      </p:sp>
    </p:spTree>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of Merge Sort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Summing over the number of comparisons at each level, shows that </a:t>
            </a:r>
          </a:p>
          <a:p>
            <a:endParaRPr lang="en-US" dirty="0" smtClean="0"/>
          </a:p>
          <a:p>
            <a:endParaRPr lang="en-US" dirty="0" smtClean="0"/>
          </a:p>
          <a:p>
            <a:pPr>
              <a:buNone/>
            </a:pPr>
            <a:r>
              <a:rPr lang="en-US" dirty="0" smtClean="0"/>
              <a:t>   because </a:t>
            </a:r>
            <a:r>
              <a:rPr lang="en-US" i="1" dirty="0" smtClean="0"/>
              <a:t>m</a:t>
            </a:r>
            <a:r>
              <a:rPr lang="en-US" dirty="0" smtClean="0"/>
              <a:t> = log </a:t>
            </a:r>
            <a:r>
              <a:rPr lang="en-US" i="1" dirty="0" smtClean="0"/>
              <a:t>n</a:t>
            </a:r>
            <a:r>
              <a:rPr lang="en-US" dirty="0" smtClean="0"/>
              <a:t> and </a:t>
            </a:r>
            <a:r>
              <a:rPr lang="en-US" i="1" dirty="0" smtClean="0"/>
              <a:t>n</a:t>
            </a:r>
            <a:r>
              <a:rPr lang="en-US" dirty="0" smtClean="0"/>
              <a:t> = </a:t>
            </a:r>
            <a:r>
              <a:rPr lang="en-US" dirty="0" smtClean="0">
                <a:latin typeface="Cambria Math" pitchFamily="18" charset="0"/>
                <a:ea typeface="Cambria Math" pitchFamily="18" charset="0"/>
              </a:rPr>
              <a:t>2</a:t>
            </a:r>
            <a:r>
              <a:rPr lang="en-US" i="1" baseline="30000" dirty="0" smtClean="0"/>
              <a:t>m</a:t>
            </a:r>
            <a:r>
              <a:rPr lang="en-US" dirty="0" smtClean="0"/>
              <a:t>.</a:t>
            </a:r>
          </a:p>
          <a:p>
            <a:endParaRPr lang="en-US" dirty="0" smtClean="0"/>
          </a:p>
          <a:p>
            <a:pPr>
              <a:buNone/>
            </a:pPr>
            <a:r>
              <a:rPr lang="en-US" dirty="0" smtClean="0"/>
              <a:t>    (The expression                   in the formula above  is evaluated as </a:t>
            </a:r>
            <a:r>
              <a:rPr lang="en-US" dirty="0" smtClean="0">
                <a:latin typeface="Cambria Math" pitchFamily="18" charset="0"/>
                <a:ea typeface="Cambria Math" pitchFamily="18" charset="0"/>
              </a:rPr>
              <a:t>2</a:t>
            </a:r>
            <a:r>
              <a:rPr lang="en-US" baseline="30000" dirty="0" smtClean="0"/>
              <a:t>m</a:t>
            </a:r>
            <a:r>
              <a:rPr lang="en-US" dirty="0" smtClean="0"/>
              <a:t> </a:t>
            </a:r>
            <a:r>
              <a:rPr lang="en-US" dirty="0" smtClean="0">
                <a:latin typeface="Cambria Math"/>
                <a:ea typeface="Cambria Math"/>
              </a:rPr>
              <a:t>− 1</a:t>
            </a:r>
            <a:r>
              <a:rPr lang="en-US" dirty="0" smtClean="0"/>
              <a:t>  using the formula for the sum of the terms of a geometric progression, from Section </a:t>
            </a:r>
            <a:r>
              <a:rPr lang="en-US" dirty="0" smtClean="0">
                <a:latin typeface="Cambria Math" pitchFamily="18" charset="0"/>
                <a:ea typeface="Cambria Math" pitchFamily="18" charset="0"/>
              </a:rPr>
              <a:t>2.4</a:t>
            </a:r>
            <a:r>
              <a:rPr lang="en-US" dirty="0" smtClean="0"/>
              <a:t>.)</a:t>
            </a:r>
          </a:p>
          <a:p>
            <a:r>
              <a:rPr lang="en-US" dirty="0" smtClean="0"/>
              <a:t>In Chapter </a:t>
            </a:r>
            <a:r>
              <a:rPr lang="en-US" dirty="0" smtClean="0">
                <a:latin typeface="Cambria Math" pitchFamily="18" charset="0"/>
                <a:ea typeface="Cambria Math" pitchFamily="18" charset="0"/>
              </a:rPr>
              <a:t>11</a:t>
            </a:r>
            <a:r>
              <a:rPr lang="en-US" dirty="0" smtClean="0"/>
              <a:t>, we’ll see that the fastest comparison-based sorting algorithms have </a:t>
            </a:r>
            <a:r>
              <a:rPr lang="en-US" i="1" dirty="0" smtClean="0"/>
              <a:t>O</a:t>
            </a:r>
            <a:r>
              <a:rPr lang="en-US" dirty="0" smtClean="0"/>
              <a:t>(</a:t>
            </a:r>
            <a:r>
              <a:rPr lang="en-US" i="1" dirty="0" smtClean="0"/>
              <a:t>n</a:t>
            </a:r>
            <a:r>
              <a:rPr lang="en-US" dirty="0" smtClean="0"/>
              <a:t> log </a:t>
            </a:r>
            <a:r>
              <a:rPr lang="en-US" i="1" dirty="0" smtClean="0"/>
              <a:t>n</a:t>
            </a:r>
            <a:r>
              <a:rPr lang="en-US" dirty="0" smtClean="0"/>
              <a:t>) time complexity. So, merge sort achieves the best possible big-</a:t>
            </a:r>
            <a:r>
              <a:rPr lang="en-US" i="1" dirty="0" smtClean="0"/>
              <a:t>O</a:t>
            </a:r>
            <a:r>
              <a:rPr lang="en-US" dirty="0" smtClean="0"/>
              <a:t> estimate of time complexity.</a:t>
            </a: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990600" y="2590800"/>
            <a:ext cx="7831836" cy="630936"/>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3048000" y="4038600"/>
            <a:ext cx="1158240" cy="293370"/>
          </a:xfrm>
          <a:prstGeom prst="rect">
            <a:avLst/>
          </a:prstGeom>
        </p:spPr>
      </p:pic>
    </p:spTree>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Counting</a:t>
            </a:r>
            <a:endParaRPr lang="en-US" dirty="0"/>
          </a:p>
        </p:txBody>
      </p:sp>
      <p:sp>
        <p:nvSpPr>
          <p:cNvPr id="3" name="Subtitle 2"/>
          <p:cNvSpPr>
            <a:spLocks noGrp="1"/>
          </p:cNvSpPr>
          <p:nvPr>
            <p:ph type="subTitle" idx="1"/>
          </p:nvPr>
        </p:nvSpPr>
        <p:spPr/>
        <p:txBody>
          <a:bodyPr/>
          <a:lstStyle/>
          <a:p>
            <a:r>
              <a:rPr lang="en-US" dirty="0" smtClean="0"/>
              <a:t>Chapter 6</a:t>
            </a:r>
            <a:endParaRPr lang="en-US" dirty="0"/>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smtClean="0"/>
              <a:t>With Question/Answer Animations</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447</a:t>
            </a:fld>
            <a:endParaRPr lang="en-US"/>
          </a:p>
        </p:txBody>
      </p:sp>
    </p:spTree>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The Basics of Counting</a:t>
            </a:r>
          </a:p>
          <a:p>
            <a:r>
              <a:rPr lang="en-US" dirty="0" smtClean="0"/>
              <a:t>The Pigeonhole Principle</a:t>
            </a:r>
          </a:p>
          <a:p>
            <a:r>
              <a:rPr lang="en-US" dirty="0" smtClean="0"/>
              <a:t>Permutations and Combinations</a:t>
            </a:r>
          </a:p>
          <a:p>
            <a:r>
              <a:rPr lang="en-US" dirty="0" smtClean="0"/>
              <a:t>Binomial Coefficients and Identities</a:t>
            </a:r>
          </a:p>
          <a:p>
            <a:r>
              <a:rPr lang="en-US" dirty="0" smtClean="0"/>
              <a:t>Generalized Permutations and Combinations</a:t>
            </a:r>
          </a:p>
          <a:p>
            <a:pPr>
              <a:buNone/>
            </a:pPr>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448</a:t>
            </a:fld>
            <a:endParaRPr lang="en-US"/>
          </a:p>
        </p:txBody>
      </p:sp>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Basics of Counting</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6</a:t>
            </a:r>
            <a:r>
              <a:rPr lang="en-US" dirty="0" smtClean="0"/>
              <a:t>.</a:t>
            </a:r>
            <a:r>
              <a:rPr lang="en-US" dirty="0" smtClean="0">
                <a:latin typeface="Cambria Math" pitchFamily="18" charset="0"/>
                <a:ea typeface="Cambria Math" pitchFamily="18" charset="0"/>
              </a:rPr>
              <a:t>1</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449</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 Results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a:bodyPr>
          <a:lstStyle/>
          <a:p>
            <a:r>
              <a:rPr lang="en-US" sz="1900" dirty="0" smtClean="0"/>
              <a:t>See </a:t>
            </a:r>
            <a:r>
              <a:rPr lang="en-US" sz="1900" i="1" dirty="0" smtClean="0"/>
              <a:t>Artificial Intelligence: Foundations of Computational Agents (</a:t>
            </a:r>
            <a:r>
              <a:rPr lang="en-US" sz="1900" dirty="0" smtClean="0"/>
              <a:t>by David Poole and Alan </a:t>
            </a:r>
            <a:r>
              <a:rPr lang="en-US" sz="1900" dirty="0" err="1" smtClean="0"/>
              <a:t>Mackworth</a:t>
            </a:r>
            <a:r>
              <a:rPr lang="en-US" sz="1900" dirty="0" smtClean="0"/>
              <a:t>, 2010) for details on this problem and how the  method of consistency based diagnosis can determine possible diagnoses for the electrical system. </a:t>
            </a:r>
          </a:p>
          <a:p>
            <a:r>
              <a:rPr lang="en-US" sz="1900" dirty="0" smtClean="0"/>
              <a:t>The approach yields 7 possible faults in the system. At least one of these must hold:</a:t>
            </a:r>
          </a:p>
          <a:p>
            <a:pPr lvl="1"/>
            <a:r>
              <a:rPr lang="en-US" sz="1900" dirty="0" smtClean="0"/>
              <a:t>Circuit Breaker </a:t>
            </a:r>
            <a:r>
              <a:rPr lang="en-US" sz="1900" dirty="0" smtClean="0">
                <a:latin typeface="Cambria Math" pitchFamily="18" charset="0"/>
                <a:ea typeface="Cambria Math" pitchFamily="18" charset="0"/>
              </a:rPr>
              <a:t>1</a:t>
            </a:r>
            <a:r>
              <a:rPr lang="en-US" sz="1900" dirty="0" smtClean="0"/>
              <a:t> is not ok.</a:t>
            </a:r>
          </a:p>
          <a:p>
            <a:pPr lvl="1"/>
            <a:r>
              <a:rPr lang="en-US" sz="1900" dirty="0" smtClean="0"/>
              <a:t>Both Switch </a:t>
            </a:r>
            <a:r>
              <a:rPr lang="en-US" sz="1900" dirty="0" smtClean="0">
                <a:latin typeface="Cambria Math" pitchFamily="18" charset="0"/>
                <a:ea typeface="Cambria Math" pitchFamily="18" charset="0"/>
              </a:rPr>
              <a:t>1 </a:t>
            </a:r>
            <a:r>
              <a:rPr lang="en-US" sz="1900" dirty="0" smtClean="0"/>
              <a:t>and Switch </a:t>
            </a:r>
            <a:r>
              <a:rPr lang="en-US" sz="1900" dirty="0" smtClean="0">
                <a:latin typeface="Cambria Math" pitchFamily="18" charset="0"/>
                <a:ea typeface="Cambria Math" pitchFamily="18" charset="0"/>
              </a:rPr>
              <a:t>2</a:t>
            </a:r>
            <a:r>
              <a:rPr lang="en-US" sz="1900" dirty="0" smtClean="0"/>
              <a:t> are not ok.</a:t>
            </a:r>
          </a:p>
          <a:p>
            <a:pPr lvl="1"/>
            <a:r>
              <a:rPr lang="en-US" sz="1900" dirty="0" smtClean="0"/>
              <a:t>Both Switch </a:t>
            </a:r>
            <a:r>
              <a:rPr lang="en-US" sz="1900" dirty="0" smtClean="0">
                <a:latin typeface="Cambria Math" pitchFamily="18" charset="0"/>
                <a:ea typeface="Cambria Math" pitchFamily="18" charset="0"/>
              </a:rPr>
              <a:t>1 </a:t>
            </a:r>
            <a:r>
              <a:rPr lang="en-US" sz="1900" dirty="0" smtClean="0"/>
              <a:t>and Light </a:t>
            </a:r>
            <a:r>
              <a:rPr lang="en-US" sz="1900" dirty="0" smtClean="0">
                <a:latin typeface="Cambria Math" pitchFamily="18" charset="0"/>
                <a:ea typeface="Cambria Math" pitchFamily="18" charset="0"/>
              </a:rPr>
              <a:t>2</a:t>
            </a:r>
            <a:r>
              <a:rPr lang="en-US" sz="1900" dirty="0" smtClean="0"/>
              <a:t> are not ok.</a:t>
            </a:r>
          </a:p>
          <a:p>
            <a:pPr lvl="1"/>
            <a:r>
              <a:rPr lang="en-US" sz="1900" dirty="0" smtClean="0"/>
              <a:t>Both Switch </a:t>
            </a:r>
            <a:r>
              <a:rPr lang="en-US" sz="1900" dirty="0" smtClean="0">
                <a:latin typeface="Cambria Math" pitchFamily="18" charset="0"/>
                <a:ea typeface="Cambria Math" pitchFamily="18" charset="0"/>
              </a:rPr>
              <a:t>2 </a:t>
            </a:r>
            <a:r>
              <a:rPr lang="en-US" sz="1900" dirty="0" smtClean="0"/>
              <a:t>and Switch </a:t>
            </a:r>
            <a:r>
              <a:rPr lang="en-US" sz="1900" dirty="0" smtClean="0">
                <a:latin typeface="Cambria Math" pitchFamily="18" charset="0"/>
                <a:ea typeface="Cambria Math" pitchFamily="18" charset="0"/>
              </a:rPr>
              <a:t>3</a:t>
            </a:r>
            <a:r>
              <a:rPr lang="en-US" sz="1900" dirty="0" smtClean="0"/>
              <a:t> are not ok.</a:t>
            </a:r>
          </a:p>
          <a:p>
            <a:pPr lvl="1"/>
            <a:r>
              <a:rPr lang="en-US" sz="1900" dirty="0" smtClean="0"/>
              <a:t>Both Switch </a:t>
            </a:r>
            <a:r>
              <a:rPr lang="en-US" sz="1900" dirty="0" smtClean="0">
                <a:latin typeface="Cambria Math" pitchFamily="18" charset="0"/>
                <a:ea typeface="Cambria Math" pitchFamily="18" charset="0"/>
              </a:rPr>
              <a:t>2 </a:t>
            </a:r>
            <a:r>
              <a:rPr lang="en-US" sz="1900" dirty="0" smtClean="0"/>
              <a:t>and Light </a:t>
            </a:r>
            <a:r>
              <a:rPr lang="en-US" sz="1900" dirty="0" smtClean="0">
                <a:latin typeface="Cambria Math" pitchFamily="18" charset="0"/>
                <a:ea typeface="Cambria Math" pitchFamily="18" charset="0"/>
              </a:rPr>
              <a:t>2</a:t>
            </a:r>
            <a:r>
              <a:rPr lang="en-US" sz="1900" dirty="0" smtClean="0"/>
              <a:t> are not ok.</a:t>
            </a:r>
          </a:p>
          <a:p>
            <a:pPr lvl="1"/>
            <a:r>
              <a:rPr lang="en-US" sz="1900" dirty="0" smtClean="0"/>
              <a:t>Both Light </a:t>
            </a:r>
            <a:r>
              <a:rPr lang="en-US" sz="1900" dirty="0" smtClean="0">
                <a:latin typeface="Cambria Math" pitchFamily="18" charset="0"/>
                <a:ea typeface="Cambria Math" pitchFamily="18" charset="0"/>
              </a:rPr>
              <a:t>1 </a:t>
            </a:r>
            <a:r>
              <a:rPr lang="en-US" sz="1900" dirty="0" smtClean="0"/>
              <a:t>and Switch 3 are not ok.</a:t>
            </a:r>
          </a:p>
          <a:p>
            <a:pPr lvl="1"/>
            <a:r>
              <a:rPr lang="en-US" sz="1900" dirty="0" smtClean="0"/>
              <a:t>Both Light </a:t>
            </a:r>
            <a:r>
              <a:rPr lang="en-US" sz="1900" dirty="0" smtClean="0">
                <a:latin typeface="Cambria Math" pitchFamily="18" charset="0"/>
                <a:ea typeface="Cambria Math" pitchFamily="18" charset="0"/>
              </a:rPr>
              <a:t>1 </a:t>
            </a:r>
            <a:r>
              <a:rPr lang="en-US" sz="1900" dirty="0" smtClean="0"/>
              <a:t>and Light </a:t>
            </a:r>
            <a:r>
              <a:rPr lang="en-US" sz="1900" dirty="0" smtClean="0">
                <a:latin typeface="Cambria Math" pitchFamily="18" charset="0"/>
                <a:ea typeface="Cambria Math" pitchFamily="18" charset="0"/>
              </a:rPr>
              <a:t>2</a:t>
            </a:r>
            <a:r>
              <a:rPr lang="en-US" sz="1900" dirty="0" smtClean="0"/>
              <a:t> are not ok.</a:t>
            </a:r>
          </a:p>
          <a:p>
            <a:endParaRPr lang="en-US" dirty="0" smtClean="0"/>
          </a:p>
        </p:txBody>
      </p:sp>
      <p:sp>
        <p:nvSpPr>
          <p:cNvPr id="4" name="Slide Number Placeholder 3"/>
          <p:cNvSpPr>
            <a:spLocks noGrp="1"/>
          </p:cNvSpPr>
          <p:nvPr>
            <p:ph type="sldNum" sz="quarter" idx="12"/>
          </p:nvPr>
        </p:nvSpPr>
        <p:spPr/>
        <p:txBody>
          <a:bodyPr/>
          <a:lstStyle/>
          <a:p>
            <a:fld id="{9CA217EF-0505-4C33-BB20-8A8DF2039023}" type="slidenum">
              <a:rPr lang="en-US" smtClean="0"/>
              <a:pPr/>
              <a:t>45</a:t>
            </a:fld>
            <a:endParaRPr lang="en-US"/>
          </a:p>
        </p:txBody>
      </p:sp>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The Product Rule</a:t>
            </a:r>
          </a:p>
          <a:p>
            <a:r>
              <a:rPr lang="en-US" dirty="0" smtClean="0"/>
              <a:t>The Sum Rule</a:t>
            </a:r>
          </a:p>
          <a:p>
            <a:r>
              <a:rPr lang="en-US" dirty="0" smtClean="0"/>
              <a:t>The Subtraction Rule</a:t>
            </a:r>
          </a:p>
          <a:p>
            <a:r>
              <a:rPr lang="en-US" dirty="0" smtClean="0"/>
              <a:t>The Division Rule</a:t>
            </a:r>
          </a:p>
          <a:p>
            <a:r>
              <a:rPr lang="en-US" dirty="0" smtClean="0"/>
              <a:t>Examples, Examples, and Examples</a:t>
            </a:r>
          </a:p>
          <a:p>
            <a:r>
              <a:rPr lang="en-US" dirty="0" smtClean="0"/>
              <a:t>Tree Diagrams</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450</a:t>
            </a:fld>
            <a:endParaRPr lang="en-US"/>
          </a:p>
        </p:txBody>
      </p:sp>
    </p:spTree>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Basic Counting Principles:</a:t>
            </a:r>
            <a:br>
              <a:rPr lang="en-US" sz="4000" dirty="0" smtClean="0"/>
            </a:br>
            <a:r>
              <a:rPr lang="en-US" sz="4000" dirty="0" smtClean="0"/>
              <a:t>The Product Rule</a:t>
            </a:r>
            <a:endParaRPr lang="en-US" sz="4000" dirty="0"/>
          </a:p>
        </p:txBody>
      </p:sp>
      <p:sp>
        <p:nvSpPr>
          <p:cNvPr id="3" name="Content Placeholder 2"/>
          <p:cNvSpPr>
            <a:spLocks noGrp="1"/>
          </p:cNvSpPr>
          <p:nvPr>
            <p:ph idx="1"/>
          </p:nvPr>
        </p:nvSpPr>
        <p:spPr/>
        <p:txBody>
          <a:bodyPr/>
          <a:lstStyle/>
          <a:p>
            <a:pPr>
              <a:buNone/>
            </a:pPr>
            <a:r>
              <a:rPr lang="en-US" b="1" dirty="0" smtClean="0"/>
              <a:t>   The Product Rule</a:t>
            </a:r>
            <a:r>
              <a:rPr lang="en-US" dirty="0" smtClean="0"/>
              <a:t>: A procedure can be broken down into a sequence of two tasks. There are </a:t>
            </a:r>
            <a:r>
              <a:rPr lang="en-US" i="1" dirty="0" smtClean="0"/>
              <a:t>n</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smtClean="0"/>
              <a:t>ways to do the first task and </a:t>
            </a:r>
            <a:r>
              <a:rPr lang="en-US" i="1" dirty="0" smtClean="0"/>
              <a:t>n</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a:t>
            </a:r>
            <a:r>
              <a:rPr lang="en-US" dirty="0" smtClean="0"/>
              <a:t>ways to do the second task. Then there are </a:t>
            </a:r>
            <a:r>
              <a:rPr lang="en-US" i="1" dirty="0" smtClean="0"/>
              <a:t>n</a:t>
            </a:r>
            <a:r>
              <a:rPr lang="en-US" baseline="-25000" dirty="0" smtClean="0">
                <a:latin typeface="Cambria Math" pitchFamily="18" charset="0"/>
                <a:ea typeface="Cambria Math" pitchFamily="18" charset="0"/>
              </a:rPr>
              <a:t>1</a:t>
            </a:r>
            <a:r>
              <a:rPr lang="en-US" i="1" dirty="0" smtClean="0"/>
              <a:t>∙n</a:t>
            </a:r>
            <a:r>
              <a:rPr lang="en-US" baseline="-25000" dirty="0" smtClean="0">
                <a:latin typeface="Cambria Math" pitchFamily="18" charset="0"/>
                <a:ea typeface="Cambria Math" pitchFamily="18" charset="0"/>
              </a:rPr>
              <a:t>2</a:t>
            </a:r>
            <a:r>
              <a:rPr lang="en-US" dirty="0" smtClean="0"/>
              <a:t> ways to do the procedure.</a:t>
            </a:r>
          </a:p>
          <a:p>
            <a:pPr>
              <a:buNone/>
            </a:pPr>
            <a:endParaRPr lang="en-US" dirty="0" smtClean="0"/>
          </a:p>
          <a:p>
            <a:pPr>
              <a:buNone/>
            </a:pPr>
            <a:r>
              <a:rPr lang="en-US" b="1" dirty="0" smtClean="0"/>
              <a:t>   Example</a:t>
            </a:r>
            <a:r>
              <a:rPr lang="en-US" dirty="0" smtClean="0"/>
              <a:t>: How many bit strings of length seven are there?</a:t>
            </a:r>
          </a:p>
          <a:p>
            <a:pPr>
              <a:buNone/>
            </a:pPr>
            <a:r>
              <a:rPr lang="en-US" b="1" dirty="0" smtClean="0"/>
              <a:t>   Solution</a:t>
            </a:r>
            <a:r>
              <a:rPr lang="en-US" dirty="0" smtClean="0"/>
              <a:t>: Since each of the seven bits is either a </a:t>
            </a:r>
            <a:r>
              <a:rPr lang="en-US" dirty="0" smtClean="0">
                <a:latin typeface="Cambria Math" pitchFamily="18" charset="0"/>
                <a:ea typeface="Cambria Math" pitchFamily="18" charset="0"/>
              </a:rPr>
              <a:t>0</a:t>
            </a:r>
            <a:r>
              <a:rPr lang="en-US" dirty="0" smtClean="0"/>
              <a:t> or a </a:t>
            </a:r>
            <a:r>
              <a:rPr lang="en-US" dirty="0" smtClean="0">
                <a:latin typeface="Cambria Math" pitchFamily="18" charset="0"/>
                <a:ea typeface="Cambria Math" pitchFamily="18" charset="0"/>
              </a:rPr>
              <a:t>1</a:t>
            </a:r>
            <a:r>
              <a:rPr lang="en-US" dirty="0" smtClean="0"/>
              <a:t>, the answer is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7</a:t>
            </a:r>
            <a:r>
              <a:rPr lang="en-US" dirty="0" smtClean="0"/>
              <a:t> = </a:t>
            </a:r>
            <a:r>
              <a:rPr lang="en-US" dirty="0" smtClean="0">
                <a:latin typeface="Cambria Math" pitchFamily="18" charset="0"/>
                <a:ea typeface="Cambria Math" pitchFamily="18" charset="0"/>
              </a:rPr>
              <a:t>128</a:t>
            </a:r>
            <a:r>
              <a:rPr lang="en-US" dirty="0" smtClean="0"/>
              <a:t>.</a:t>
            </a:r>
          </a:p>
          <a:p>
            <a:pPr>
              <a:buNone/>
            </a:pP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451</a:t>
            </a:fld>
            <a:endParaRPr lang="en-US"/>
          </a:p>
        </p:txBody>
      </p:sp>
    </p:spTree>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Rule</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different license plates can be made if each plate contains a sequence of three uppercase English letters followed by three digits?</a:t>
            </a:r>
          </a:p>
          <a:p>
            <a:pPr>
              <a:buNone/>
            </a:pPr>
            <a:r>
              <a:rPr lang="en-US" dirty="0" smtClean="0"/>
              <a:t>   </a:t>
            </a:r>
            <a:r>
              <a:rPr lang="en-US" b="1" dirty="0" smtClean="0"/>
              <a:t>Solution</a:t>
            </a:r>
            <a:r>
              <a:rPr lang="en-US" dirty="0" smtClean="0"/>
              <a:t>:  By the product rule,</a:t>
            </a:r>
          </a:p>
          <a:p>
            <a:pPr>
              <a:buNone/>
            </a:pPr>
            <a:r>
              <a:rPr lang="en-US" dirty="0" smtClean="0">
                <a:latin typeface="Cambria Math" pitchFamily="18" charset="0"/>
                <a:ea typeface="Cambria Math" pitchFamily="18" charset="0"/>
              </a:rPr>
              <a:t>    there are 26 </a:t>
            </a:r>
            <a:r>
              <a:rPr lang="en-US" dirty="0" smtClean="0">
                <a:latin typeface="Cambria Math"/>
                <a:ea typeface="Cambria Math"/>
              </a:rPr>
              <a:t>∙ </a:t>
            </a:r>
            <a:r>
              <a:rPr lang="en-US" dirty="0" smtClean="0">
                <a:latin typeface="Cambria Math" pitchFamily="18" charset="0"/>
                <a:ea typeface="Cambria Math" pitchFamily="18" charset="0"/>
              </a:rPr>
              <a:t>26 </a:t>
            </a:r>
            <a:r>
              <a:rPr lang="en-US" dirty="0" smtClean="0">
                <a:latin typeface="Cambria Math"/>
                <a:ea typeface="Cambria Math"/>
              </a:rPr>
              <a:t>∙ </a:t>
            </a:r>
            <a:r>
              <a:rPr lang="en-US" dirty="0" smtClean="0">
                <a:latin typeface="Cambria Math" pitchFamily="18" charset="0"/>
                <a:ea typeface="Cambria Math" pitchFamily="18" charset="0"/>
              </a:rPr>
              <a:t>26 </a:t>
            </a:r>
            <a:r>
              <a:rPr lang="en-US" dirty="0" smtClean="0">
                <a:latin typeface="Cambria Math"/>
                <a:ea typeface="Cambria Math"/>
              </a:rPr>
              <a:t>∙ 10 ∙ 10 ∙ 10 = 17,576,000 different possible license plates.</a:t>
            </a:r>
            <a:endParaRPr lang="en-US" dirty="0">
              <a:latin typeface="Cambria Math" pitchFamily="18" charset="0"/>
              <a:ea typeface="Cambria Math" pitchFamily="18" charset="0"/>
            </a:endParaRPr>
          </a:p>
        </p:txBody>
      </p:sp>
      <p:pic>
        <p:nvPicPr>
          <p:cNvPr id="4" name="Picture 3" descr="0501.jpg"/>
          <p:cNvPicPr>
            <a:picLocks noChangeAspect="1"/>
          </p:cNvPicPr>
          <p:nvPr/>
        </p:nvPicPr>
        <p:blipFill>
          <a:blip r:embed="rId2" cstate="print"/>
          <a:stretch>
            <a:fillRect/>
          </a:stretch>
        </p:blipFill>
        <p:spPr>
          <a:xfrm>
            <a:off x="3200400" y="4800600"/>
            <a:ext cx="2019180" cy="91440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Functions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Counting Functions</a:t>
            </a:r>
            <a:r>
              <a:rPr lang="en-US" dirty="0" smtClean="0"/>
              <a:t>: How many functions are there from a set with </a:t>
            </a:r>
            <a:r>
              <a:rPr lang="en-US" i="1" dirty="0" smtClean="0"/>
              <a:t>m</a:t>
            </a:r>
            <a:r>
              <a:rPr lang="en-US" dirty="0" smtClean="0"/>
              <a:t> elements to a set with </a:t>
            </a:r>
            <a:r>
              <a:rPr lang="en-US" i="1" dirty="0" smtClean="0"/>
              <a:t>n</a:t>
            </a:r>
            <a:r>
              <a:rPr lang="en-US" dirty="0" smtClean="0"/>
              <a:t> elements?</a:t>
            </a:r>
          </a:p>
          <a:p>
            <a:pPr>
              <a:buNone/>
            </a:pPr>
            <a:r>
              <a:rPr lang="en-US" b="1" dirty="0" smtClean="0"/>
              <a:t>    Solution</a:t>
            </a:r>
            <a:r>
              <a:rPr lang="en-US" dirty="0" smtClean="0"/>
              <a:t>:  Since a function represents a choice of one of the </a:t>
            </a:r>
            <a:r>
              <a:rPr lang="en-US" i="1" dirty="0" smtClean="0"/>
              <a:t>n</a:t>
            </a:r>
            <a:r>
              <a:rPr lang="en-US" dirty="0" smtClean="0"/>
              <a:t> elements of the </a:t>
            </a:r>
            <a:r>
              <a:rPr lang="en-US" dirty="0" err="1" smtClean="0"/>
              <a:t>codomain</a:t>
            </a:r>
            <a:r>
              <a:rPr lang="en-US" dirty="0" smtClean="0"/>
              <a:t> for each of the </a:t>
            </a:r>
            <a:r>
              <a:rPr lang="en-US" i="1" dirty="0" smtClean="0"/>
              <a:t>m</a:t>
            </a:r>
            <a:r>
              <a:rPr lang="en-US" dirty="0" smtClean="0"/>
              <a:t> elements in the domain, the product rule tells us that there are </a:t>
            </a:r>
            <a:r>
              <a:rPr lang="en-US" i="1" dirty="0" smtClean="0"/>
              <a:t>n</a:t>
            </a:r>
            <a:r>
              <a:rPr lang="en-US" dirty="0" smtClean="0"/>
              <a:t> </a:t>
            </a:r>
            <a:r>
              <a:rPr lang="en-US" dirty="0" smtClean="0">
                <a:latin typeface="Cambria Math"/>
                <a:ea typeface="Cambria Math"/>
              </a:rPr>
              <a:t>∙</a:t>
            </a:r>
            <a:r>
              <a:rPr lang="en-US" dirty="0" smtClean="0"/>
              <a:t> </a:t>
            </a:r>
            <a:r>
              <a:rPr lang="en-US" i="1" dirty="0" smtClean="0"/>
              <a:t>n</a:t>
            </a:r>
            <a:r>
              <a:rPr lang="en-US" dirty="0" smtClean="0"/>
              <a:t> </a:t>
            </a:r>
            <a:r>
              <a:rPr lang="en-US" dirty="0" smtClean="0">
                <a:latin typeface="Cambria Math"/>
                <a:ea typeface="Cambria Math"/>
              </a:rPr>
              <a:t>∙ ∙ ∙ </a:t>
            </a:r>
            <a:r>
              <a:rPr lang="en-US" dirty="0" smtClean="0"/>
              <a:t> </a:t>
            </a:r>
            <a:r>
              <a:rPr lang="en-US" i="1" dirty="0" smtClean="0"/>
              <a:t>n</a:t>
            </a:r>
            <a:r>
              <a:rPr lang="en-US" dirty="0" smtClean="0"/>
              <a:t> </a:t>
            </a:r>
            <a:r>
              <a:rPr lang="en-US" dirty="0" smtClean="0">
                <a:latin typeface="Cambria Math"/>
                <a:ea typeface="Cambria Math"/>
              </a:rPr>
              <a:t>=</a:t>
            </a:r>
            <a:r>
              <a:rPr lang="en-US" dirty="0" smtClean="0"/>
              <a:t> </a:t>
            </a:r>
            <a:r>
              <a:rPr lang="en-US" i="1" dirty="0" smtClean="0"/>
              <a:t>n</a:t>
            </a:r>
            <a:r>
              <a:rPr lang="en-US" i="1" baseline="30000" dirty="0" smtClean="0"/>
              <a:t>m</a:t>
            </a:r>
            <a:r>
              <a:rPr lang="en-US" dirty="0" smtClean="0"/>
              <a:t> such functions.</a:t>
            </a:r>
          </a:p>
          <a:p>
            <a:pPr>
              <a:buNone/>
            </a:pPr>
            <a:endParaRPr lang="en-US" dirty="0" smtClean="0"/>
          </a:p>
          <a:p>
            <a:pPr>
              <a:buNone/>
            </a:pPr>
            <a:r>
              <a:rPr lang="en-US" b="1" dirty="0" smtClean="0"/>
              <a:t>    Counting One-to-One Functions</a:t>
            </a:r>
            <a:r>
              <a:rPr lang="en-US" dirty="0" smtClean="0"/>
              <a:t>: How many one-to-one functions are there from a set with </a:t>
            </a:r>
            <a:r>
              <a:rPr lang="en-US" i="1" dirty="0" smtClean="0"/>
              <a:t>m</a:t>
            </a:r>
            <a:r>
              <a:rPr lang="en-US" dirty="0" smtClean="0"/>
              <a:t> elements to one with </a:t>
            </a:r>
            <a:r>
              <a:rPr lang="en-US" i="1" dirty="0" smtClean="0"/>
              <a:t>n</a:t>
            </a:r>
            <a:r>
              <a:rPr lang="en-US" dirty="0" smtClean="0"/>
              <a:t> elements?</a:t>
            </a:r>
          </a:p>
          <a:p>
            <a:pPr>
              <a:buNone/>
            </a:pPr>
            <a:r>
              <a:rPr lang="en-US" b="1" dirty="0" smtClean="0"/>
              <a:t>    Solution</a:t>
            </a:r>
            <a:r>
              <a:rPr lang="en-US" dirty="0" smtClean="0"/>
              <a:t>: Suppose the elements in the domain are                      </a:t>
            </a:r>
            <a:r>
              <a:rPr lang="en-US" i="1" dirty="0" smtClean="0"/>
              <a:t>a</a:t>
            </a:r>
            <a:r>
              <a:rPr lang="en-US" baseline="-25000" dirty="0" smtClean="0">
                <a:latin typeface="Cambria Math" pitchFamily="18" charset="0"/>
                <a:ea typeface="Cambria Math" pitchFamily="18" charset="0"/>
              </a:rPr>
              <a:t>1</a:t>
            </a:r>
            <a:r>
              <a:rPr lang="en-US" dirty="0" smtClean="0"/>
              <a:t>, </a:t>
            </a:r>
            <a:r>
              <a:rPr lang="en-US" i="1" dirty="0" smtClean="0"/>
              <a:t>a</a:t>
            </a:r>
            <a:r>
              <a:rPr lang="en-US" baseline="-25000" dirty="0" smtClean="0">
                <a:latin typeface="Cambria Math" pitchFamily="18" charset="0"/>
                <a:ea typeface="Cambria Math" pitchFamily="18" charset="0"/>
              </a:rPr>
              <a:t>2</a:t>
            </a:r>
            <a:r>
              <a:rPr lang="en-US" dirty="0" smtClean="0"/>
              <a:t>,…, </a:t>
            </a:r>
            <a:r>
              <a:rPr lang="en-US" i="1" dirty="0" smtClean="0"/>
              <a:t>a</a:t>
            </a:r>
            <a:r>
              <a:rPr lang="en-US" i="1" baseline="-25000" dirty="0" smtClean="0"/>
              <a:t>m</a:t>
            </a:r>
            <a:r>
              <a:rPr lang="en-US" dirty="0" smtClean="0"/>
              <a:t>. There are </a:t>
            </a:r>
            <a:r>
              <a:rPr lang="en-US" i="1" dirty="0" smtClean="0"/>
              <a:t>n</a:t>
            </a:r>
            <a:r>
              <a:rPr lang="en-US" dirty="0" smtClean="0"/>
              <a:t> ways to choose the value of </a:t>
            </a:r>
            <a:r>
              <a:rPr lang="en-US" i="1" dirty="0" smtClean="0"/>
              <a:t>a</a:t>
            </a:r>
            <a:r>
              <a:rPr lang="en-US" baseline="-25000" dirty="0" smtClean="0">
                <a:latin typeface="Cambria Math" pitchFamily="18" charset="0"/>
                <a:ea typeface="Cambria Math" pitchFamily="18" charset="0"/>
              </a:rPr>
              <a:t>1 </a:t>
            </a:r>
            <a:r>
              <a:rPr lang="en-US" dirty="0" smtClean="0"/>
              <a:t>and </a:t>
            </a:r>
            <a:r>
              <a:rPr lang="en-US" i="1" dirty="0" smtClean="0"/>
              <a:t>n</a:t>
            </a:r>
            <a:r>
              <a:rPr lang="en-US" dirty="0" smtClean="0">
                <a:latin typeface="Cambria Math"/>
                <a:ea typeface="Cambria Math"/>
              </a:rPr>
              <a:t>−1 </a:t>
            </a:r>
            <a:r>
              <a:rPr lang="en-US" dirty="0" smtClean="0"/>
              <a:t>ways to choose </a:t>
            </a:r>
            <a:r>
              <a:rPr lang="en-US" i="1" dirty="0" smtClean="0"/>
              <a:t>a</a:t>
            </a:r>
            <a:r>
              <a:rPr lang="en-US" baseline="-25000" dirty="0" smtClean="0">
                <a:latin typeface="Cambria Math" pitchFamily="18" charset="0"/>
                <a:ea typeface="Cambria Math" pitchFamily="18" charset="0"/>
              </a:rPr>
              <a:t>2</a:t>
            </a:r>
            <a:r>
              <a:rPr lang="en-US" dirty="0" smtClean="0"/>
              <a:t>, etc. The product rule tells us that there are                          </a:t>
            </a:r>
            <a:r>
              <a:rPr lang="en-US" i="1" dirty="0" smtClean="0"/>
              <a:t>n</a:t>
            </a:r>
            <a:r>
              <a:rPr lang="en-US" dirty="0" smtClean="0"/>
              <a:t>(</a:t>
            </a:r>
            <a:r>
              <a:rPr lang="en-US" i="1" dirty="0" smtClean="0"/>
              <a:t>n</a:t>
            </a:r>
            <a:r>
              <a:rPr lang="en-US" dirty="0" smtClean="0">
                <a:latin typeface="Cambria Math"/>
                <a:ea typeface="Cambria Math"/>
              </a:rPr>
              <a:t>−1)</a:t>
            </a:r>
            <a:r>
              <a:rPr lang="en-US" i="1" dirty="0" smtClean="0"/>
              <a:t> </a:t>
            </a:r>
            <a:r>
              <a:rPr lang="en-US" dirty="0" smtClean="0"/>
              <a:t>(</a:t>
            </a:r>
            <a:r>
              <a:rPr lang="en-US" i="1" dirty="0" smtClean="0"/>
              <a:t>n</a:t>
            </a:r>
            <a:r>
              <a:rPr lang="en-US" dirty="0" smtClean="0">
                <a:latin typeface="Cambria Math"/>
                <a:ea typeface="Cambria Math"/>
              </a:rPr>
              <a:t>−2)∙∙∙(</a:t>
            </a:r>
            <a:r>
              <a:rPr lang="en-US" i="1" dirty="0" smtClean="0"/>
              <a:t>n</a:t>
            </a:r>
            <a:r>
              <a:rPr lang="en-US" dirty="0" smtClean="0">
                <a:latin typeface="Cambria Math"/>
                <a:ea typeface="Cambria Math"/>
              </a:rPr>
              <a:t>−</a:t>
            </a:r>
            <a:r>
              <a:rPr lang="en-US" i="1" dirty="0" smtClean="0">
                <a:ea typeface="Cambria Math"/>
              </a:rPr>
              <a:t>m</a:t>
            </a:r>
            <a:r>
              <a:rPr lang="en-US" dirty="0" smtClean="0">
                <a:latin typeface="Cambria Math"/>
                <a:ea typeface="Cambria Math"/>
              </a:rPr>
              <a:t> +1) such functions.</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Telephone Numbering Plan</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b="1" dirty="0" smtClean="0"/>
              <a:t>     Example</a:t>
            </a:r>
            <a:r>
              <a:rPr lang="en-US" dirty="0" smtClean="0"/>
              <a:t>: The </a:t>
            </a:r>
            <a:r>
              <a:rPr lang="en-US" i="1" dirty="0" smtClean="0"/>
              <a:t>North American numbering plan </a:t>
            </a:r>
            <a:r>
              <a:rPr lang="en-US" dirty="0" smtClean="0"/>
              <a:t>(</a:t>
            </a:r>
            <a:r>
              <a:rPr lang="en-US" i="1" dirty="0" smtClean="0"/>
              <a:t>NANP</a:t>
            </a:r>
            <a:r>
              <a:rPr lang="en-US" dirty="0" smtClean="0"/>
              <a:t>) specifies that a telephone number consists of </a:t>
            </a:r>
            <a:r>
              <a:rPr lang="en-US" dirty="0" smtClean="0">
                <a:latin typeface="Cambria Math" pitchFamily="18" charset="0"/>
                <a:ea typeface="Cambria Math" pitchFamily="18" charset="0"/>
              </a:rPr>
              <a:t>10</a:t>
            </a:r>
            <a:r>
              <a:rPr lang="en-US" dirty="0" smtClean="0"/>
              <a:t> digits, consisting of a three-digit area code, a three-digit office code, and a four-digit station code.  There are some restrictions on the digits.</a:t>
            </a:r>
          </a:p>
          <a:p>
            <a:pPr lvl="1"/>
            <a:r>
              <a:rPr lang="en-US" dirty="0" smtClean="0"/>
              <a:t>Let </a:t>
            </a:r>
            <a:r>
              <a:rPr lang="en-US" i="1" dirty="0" smtClean="0"/>
              <a:t>X</a:t>
            </a:r>
            <a:r>
              <a:rPr lang="en-US" dirty="0" smtClean="0"/>
              <a:t> denote a digit from </a:t>
            </a:r>
            <a:r>
              <a:rPr lang="en-US" dirty="0" smtClean="0">
                <a:latin typeface="Cambria Math" pitchFamily="18" charset="0"/>
                <a:ea typeface="Cambria Math" pitchFamily="18" charset="0"/>
              </a:rPr>
              <a:t>0</a:t>
            </a:r>
            <a:r>
              <a:rPr lang="en-US" dirty="0" smtClean="0"/>
              <a:t> through </a:t>
            </a:r>
            <a:r>
              <a:rPr lang="en-US" dirty="0" smtClean="0">
                <a:latin typeface="Cambria Math" pitchFamily="18" charset="0"/>
                <a:ea typeface="Cambria Math" pitchFamily="18" charset="0"/>
              </a:rPr>
              <a:t>9</a:t>
            </a:r>
            <a:r>
              <a:rPr lang="en-US" dirty="0" smtClean="0"/>
              <a:t>.</a:t>
            </a:r>
          </a:p>
          <a:p>
            <a:pPr lvl="1"/>
            <a:r>
              <a:rPr lang="en-US" dirty="0" smtClean="0"/>
              <a:t>Let </a:t>
            </a:r>
            <a:r>
              <a:rPr lang="en-US" i="1" dirty="0" smtClean="0"/>
              <a:t>N</a:t>
            </a:r>
            <a:r>
              <a:rPr lang="en-US" dirty="0" smtClean="0"/>
              <a:t> denote a digit from </a:t>
            </a:r>
            <a:r>
              <a:rPr lang="en-US" dirty="0" smtClean="0">
                <a:latin typeface="Cambria Math" pitchFamily="18" charset="0"/>
                <a:ea typeface="Cambria Math" pitchFamily="18" charset="0"/>
              </a:rPr>
              <a:t>2</a:t>
            </a:r>
            <a:r>
              <a:rPr lang="en-US" dirty="0" smtClean="0"/>
              <a:t> through </a:t>
            </a:r>
            <a:r>
              <a:rPr lang="en-US" dirty="0" smtClean="0">
                <a:latin typeface="Cambria Math" pitchFamily="18" charset="0"/>
                <a:ea typeface="Cambria Math" pitchFamily="18" charset="0"/>
              </a:rPr>
              <a:t>9</a:t>
            </a:r>
            <a:r>
              <a:rPr lang="en-US" dirty="0" smtClean="0"/>
              <a:t>.</a:t>
            </a:r>
          </a:p>
          <a:p>
            <a:pPr lvl="1"/>
            <a:r>
              <a:rPr lang="en-US" dirty="0" smtClean="0"/>
              <a:t>Let </a:t>
            </a:r>
            <a:r>
              <a:rPr lang="en-US" i="1" dirty="0" smtClean="0"/>
              <a:t>Y</a:t>
            </a:r>
            <a:r>
              <a:rPr lang="en-US" dirty="0" smtClean="0"/>
              <a:t> denote a digit that is  </a:t>
            </a:r>
            <a:r>
              <a:rPr lang="en-US" dirty="0" smtClean="0">
                <a:latin typeface="Cambria Math" pitchFamily="18" charset="0"/>
                <a:ea typeface="Cambria Math" pitchFamily="18" charset="0"/>
              </a:rPr>
              <a:t>0</a:t>
            </a:r>
            <a:r>
              <a:rPr lang="en-US" dirty="0" smtClean="0"/>
              <a:t> or </a:t>
            </a:r>
            <a:r>
              <a:rPr lang="en-US" dirty="0" smtClean="0">
                <a:latin typeface="Cambria Math" pitchFamily="18" charset="0"/>
                <a:ea typeface="Cambria Math" pitchFamily="18" charset="0"/>
              </a:rPr>
              <a:t>1</a:t>
            </a:r>
            <a:r>
              <a:rPr lang="en-US" dirty="0" smtClean="0"/>
              <a:t>.</a:t>
            </a:r>
          </a:p>
          <a:p>
            <a:pPr lvl="1"/>
            <a:r>
              <a:rPr lang="en-US" dirty="0" smtClean="0"/>
              <a:t>In the old plan (in use in the </a:t>
            </a:r>
            <a:r>
              <a:rPr lang="en-US" dirty="0" smtClean="0">
                <a:latin typeface="Cambria Math" pitchFamily="18" charset="0"/>
                <a:ea typeface="Cambria Math" pitchFamily="18" charset="0"/>
              </a:rPr>
              <a:t>1960</a:t>
            </a:r>
            <a:r>
              <a:rPr lang="en-US" dirty="0" smtClean="0"/>
              <a:t>s) the format was </a:t>
            </a:r>
            <a:r>
              <a:rPr lang="en-US" i="1" dirty="0" smtClean="0"/>
              <a:t>NYX</a:t>
            </a:r>
            <a:r>
              <a:rPr lang="en-US" dirty="0" smtClean="0"/>
              <a:t>-</a:t>
            </a:r>
            <a:r>
              <a:rPr lang="en-US" i="1" dirty="0" smtClean="0"/>
              <a:t>NNX-XXX</a:t>
            </a:r>
            <a:r>
              <a:rPr lang="en-US" dirty="0" smtClean="0"/>
              <a:t>.</a:t>
            </a:r>
          </a:p>
          <a:p>
            <a:pPr lvl="1"/>
            <a:r>
              <a:rPr lang="en-US" dirty="0" smtClean="0"/>
              <a:t>In the new plan, the format is </a:t>
            </a:r>
            <a:r>
              <a:rPr lang="en-US" i="1" dirty="0" smtClean="0"/>
              <a:t>NXX</a:t>
            </a:r>
            <a:r>
              <a:rPr lang="en-US" dirty="0" smtClean="0"/>
              <a:t>-</a:t>
            </a:r>
            <a:r>
              <a:rPr lang="en-US" i="1" dirty="0" smtClean="0"/>
              <a:t>NXX</a:t>
            </a:r>
            <a:r>
              <a:rPr lang="en-US" dirty="0" smtClean="0"/>
              <a:t>-</a:t>
            </a:r>
            <a:r>
              <a:rPr lang="en-US" i="1" dirty="0" smtClean="0"/>
              <a:t>XXX</a:t>
            </a:r>
            <a:r>
              <a:rPr lang="en-US" dirty="0" smtClean="0"/>
              <a:t>.</a:t>
            </a:r>
          </a:p>
          <a:p>
            <a:pPr>
              <a:buNone/>
            </a:pPr>
            <a:r>
              <a:rPr lang="en-US" dirty="0" smtClean="0"/>
              <a:t>     How many different telephone numbers are possible under the old plan and the new plan?</a:t>
            </a:r>
          </a:p>
          <a:p>
            <a:pPr>
              <a:buNone/>
            </a:pPr>
            <a:endParaRPr lang="en-US" dirty="0" smtClean="0"/>
          </a:p>
          <a:p>
            <a:pPr>
              <a:buNone/>
            </a:pPr>
            <a:r>
              <a:rPr lang="en-US" b="1" dirty="0" smtClean="0"/>
              <a:t>     Solution</a:t>
            </a:r>
            <a:r>
              <a:rPr lang="en-US" dirty="0" smtClean="0"/>
              <a:t>:  Use the Product Rule.</a:t>
            </a:r>
          </a:p>
          <a:p>
            <a:pPr lvl="1"/>
            <a:r>
              <a:rPr lang="en-US" dirty="0" smtClean="0"/>
              <a:t>There are </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2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160</a:t>
            </a:r>
            <a:r>
              <a:rPr lang="en-US" dirty="0" smtClean="0"/>
              <a:t> area codes with the format </a:t>
            </a:r>
            <a:r>
              <a:rPr lang="en-US" i="1" dirty="0" smtClean="0"/>
              <a:t>NYX.</a:t>
            </a:r>
          </a:p>
          <a:p>
            <a:pPr lvl="1"/>
            <a:r>
              <a:rPr lang="en-US" dirty="0" smtClean="0"/>
              <a:t>There are  </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800</a:t>
            </a:r>
            <a:r>
              <a:rPr lang="en-US" dirty="0" smtClean="0"/>
              <a:t> area codes with the format </a:t>
            </a:r>
            <a:r>
              <a:rPr lang="en-US" i="1" dirty="0" smtClean="0"/>
              <a:t>NXX. </a:t>
            </a:r>
          </a:p>
          <a:p>
            <a:pPr lvl="1"/>
            <a:r>
              <a:rPr lang="en-US" dirty="0" smtClean="0"/>
              <a:t>There are </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640</a:t>
            </a:r>
            <a:r>
              <a:rPr lang="en-US" dirty="0" smtClean="0"/>
              <a:t> office codes with the format </a:t>
            </a:r>
            <a:r>
              <a:rPr lang="en-US" i="1" dirty="0" smtClean="0"/>
              <a:t>NNX.  </a:t>
            </a:r>
          </a:p>
          <a:p>
            <a:pPr lvl="1"/>
            <a:r>
              <a:rPr lang="en-US" dirty="0" smtClean="0"/>
              <a:t>There are  </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10,000</a:t>
            </a:r>
            <a:r>
              <a:rPr lang="en-US" dirty="0" smtClean="0"/>
              <a:t> station codes with the format </a:t>
            </a:r>
            <a:r>
              <a:rPr lang="en-US" i="1" dirty="0" smtClean="0"/>
              <a:t>XXXX. </a:t>
            </a:r>
          </a:p>
          <a:p>
            <a:pPr>
              <a:buNone/>
            </a:pPr>
            <a:r>
              <a:rPr lang="en-US" dirty="0" smtClean="0"/>
              <a:t>     Number of  old plan telephone numbers: </a:t>
            </a:r>
            <a:r>
              <a:rPr lang="en-US" dirty="0" smtClean="0">
                <a:latin typeface="Cambria Math" pitchFamily="18" charset="0"/>
                <a:ea typeface="Cambria Math" pitchFamily="18" charset="0"/>
              </a:rPr>
              <a:t>160 </a:t>
            </a:r>
            <a:r>
              <a:rPr lang="en-US" dirty="0" smtClean="0">
                <a:latin typeface="Cambria Math"/>
                <a:ea typeface="Cambria Math"/>
              </a:rPr>
              <a:t>∙</a:t>
            </a:r>
            <a:r>
              <a:rPr lang="en-US" dirty="0" smtClean="0">
                <a:latin typeface="Cambria Math" pitchFamily="18" charset="0"/>
                <a:ea typeface="Cambria Math" pitchFamily="18" charset="0"/>
              </a:rPr>
              <a:t>640 </a:t>
            </a:r>
            <a:r>
              <a:rPr lang="en-US" dirty="0" smtClean="0">
                <a:latin typeface="Cambria Math"/>
                <a:ea typeface="Cambria Math"/>
              </a:rPr>
              <a:t>∙</a:t>
            </a:r>
            <a:r>
              <a:rPr lang="en-US" dirty="0" smtClean="0">
                <a:latin typeface="Cambria Math" pitchFamily="18" charset="0"/>
                <a:ea typeface="Cambria Math" pitchFamily="18" charset="0"/>
              </a:rPr>
              <a:t>10,000 </a:t>
            </a:r>
            <a:r>
              <a:rPr lang="en-US" dirty="0" smtClean="0"/>
              <a:t>= </a:t>
            </a:r>
            <a:r>
              <a:rPr lang="en-US" dirty="0" smtClean="0">
                <a:latin typeface="Cambria Math" pitchFamily="18" charset="0"/>
                <a:ea typeface="Cambria Math" pitchFamily="18" charset="0"/>
              </a:rPr>
              <a:t>1,024,000,000</a:t>
            </a:r>
            <a:r>
              <a:rPr lang="en-US" dirty="0" smtClean="0"/>
              <a:t>.</a:t>
            </a:r>
          </a:p>
          <a:p>
            <a:pPr>
              <a:buNone/>
            </a:pPr>
            <a:r>
              <a:rPr lang="en-US" dirty="0" smtClean="0"/>
              <a:t>     Number of new plan telephone numbers: </a:t>
            </a:r>
            <a:r>
              <a:rPr lang="en-US" dirty="0" smtClean="0">
                <a:latin typeface="Cambria Math" pitchFamily="18" charset="0"/>
                <a:ea typeface="Cambria Math" pitchFamily="18" charset="0"/>
              </a:rPr>
              <a:t>800 </a:t>
            </a:r>
            <a:r>
              <a:rPr lang="en-US" dirty="0" smtClean="0">
                <a:latin typeface="Cambria Math"/>
                <a:ea typeface="Cambria Math"/>
              </a:rPr>
              <a:t>∙</a:t>
            </a:r>
            <a:r>
              <a:rPr lang="en-US" dirty="0" smtClean="0">
                <a:latin typeface="Cambria Math" pitchFamily="18" charset="0"/>
                <a:ea typeface="Cambria Math" pitchFamily="18" charset="0"/>
              </a:rPr>
              <a:t>800 </a:t>
            </a:r>
            <a:r>
              <a:rPr lang="en-US" dirty="0" smtClean="0">
                <a:latin typeface="Cambria Math"/>
                <a:ea typeface="Cambria Math"/>
              </a:rPr>
              <a:t>∙</a:t>
            </a:r>
            <a:r>
              <a:rPr lang="en-US" dirty="0" smtClean="0">
                <a:latin typeface="Cambria Math" pitchFamily="18" charset="0"/>
                <a:ea typeface="Cambria Math" pitchFamily="18" charset="0"/>
              </a:rPr>
              <a:t>10,000 </a:t>
            </a:r>
            <a:r>
              <a:rPr lang="en-US" dirty="0" smtClean="0"/>
              <a:t>= </a:t>
            </a:r>
            <a:r>
              <a:rPr lang="en-US" dirty="0" smtClean="0">
                <a:latin typeface="Cambria Math" pitchFamily="18" charset="0"/>
                <a:ea typeface="Cambria Math" pitchFamily="18" charset="0"/>
              </a:rPr>
              <a:t>6,400,000,000</a:t>
            </a:r>
            <a:r>
              <a:rPr lang="en-US" dirty="0" smtClean="0"/>
              <a:t>.</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454</a:t>
            </a:fld>
            <a:endParaRPr lang="en-US"/>
          </a:p>
        </p:txBody>
      </p:sp>
    </p:spTree>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Subsets of a Finite Set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Counting Subsets of a Finite Set</a:t>
            </a:r>
            <a:r>
              <a:rPr lang="en-US" dirty="0" smtClean="0"/>
              <a:t>: Use the product rule to show that the number of different subsets of a finite set </a:t>
            </a:r>
            <a:r>
              <a:rPr lang="en-US" i="1" dirty="0" smtClean="0"/>
              <a:t>S</a:t>
            </a:r>
            <a:r>
              <a:rPr lang="en-US" dirty="0" smtClean="0"/>
              <a:t> is </a:t>
            </a:r>
            <a:r>
              <a:rPr lang="en-US" dirty="0" smtClean="0">
                <a:latin typeface="Cambria Math" pitchFamily="18" charset="0"/>
                <a:ea typeface="Cambria Math" pitchFamily="18" charset="0"/>
              </a:rPr>
              <a:t>2</a:t>
            </a:r>
            <a:r>
              <a:rPr lang="en-US" baseline="30000" dirty="0" smtClean="0"/>
              <a:t>|</a:t>
            </a:r>
            <a:r>
              <a:rPr lang="en-US" i="1" baseline="30000" dirty="0" smtClean="0"/>
              <a:t>S</a:t>
            </a:r>
            <a:r>
              <a:rPr lang="en-US" baseline="30000" dirty="0" smtClean="0"/>
              <a:t>|</a:t>
            </a:r>
            <a:r>
              <a:rPr lang="en-US" dirty="0" smtClean="0"/>
              <a:t>.</a:t>
            </a:r>
            <a:r>
              <a:rPr lang="en-US" sz="2800" dirty="0" smtClean="0"/>
              <a:t> </a:t>
            </a:r>
          </a:p>
          <a:p>
            <a:pPr>
              <a:buNone/>
            </a:pPr>
            <a:endParaRPr lang="en-US" sz="2800" b="1" dirty="0"/>
          </a:p>
          <a:p>
            <a:pPr>
              <a:buNone/>
            </a:pPr>
            <a:r>
              <a:rPr lang="en-US" sz="2800" b="1" dirty="0" smtClean="0"/>
              <a:t>	Solution</a:t>
            </a:r>
            <a:r>
              <a:rPr lang="en-US" sz="2800" dirty="0" smtClean="0"/>
              <a:t>: </a:t>
            </a:r>
            <a:r>
              <a:rPr lang="en-US" dirty="0" smtClean="0"/>
              <a:t>When the elements of S are listed in an arbitrary order, there is a one-to-one correspondence between subsets of </a:t>
            </a:r>
            <a:r>
              <a:rPr lang="en-US" i="1" dirty="0" smtClean="0"/>
              <a:t>S</a:t>
            </a:r>
            <a:r>
              <a:rPr lang="en-US" dirty="0" smtClean="0"/>
              <a:t> and bit strings of length |</a:t>
            </a:r>
            <a:r>
              <a:rPr lang="en-US" i="1" dirty="0" smtClean="0"/>
              <a:t>S</a:t>
            </a:r>
            <a:r>
              <a:rPr lang="en-US" dirty="0" smtClean="0"/>
              <a:t>|.  When the </a:t>
            </a:r>
            <a:r>
              <a:rPr lang="en-US" i="1" dirty="0" err="1" smtClean="0"/>
              <a:t>i</a:t>
            </a:r>
            <a:r>
              <a:rPr lang="en-US" dirty="0" err="1" smtClean="0"/>
              <a:t>th</a:t>
            </a:r>
            <a:r>
              <a:rPr lang="en-US" dirty="0" smtClean="0"/>
              <a:t> element is in the subset, the bit string has a </a:t>
            </a:r>
            <a:r>
              <a:rPr lang="en-US" dirty="0" smtClean="0">
                <a:latin typeface="Cambria Math" pitchFamily="18" charset="0"/>
                <a:ea typeface="Cambria Math" pitchFamily="18" charset="0"/>
              </a:rPr>
              <a:t>1</a:t>
            </a:r>
            <a:r>
              <a:rPr lang="en-US" dirty="0" smtClean="0"/>
              <a:t> in the </a:t>
            </a:r>
            <a:r>
              <a:rPr lang="en-US" i="1" dirty="0" err="1" smtClean="0"/>
              <a:t>i</a:t>
            </a:r>
            <a:r>
              <a:rPr lang="en-US" dirty="0" err="1" smtClean="0"/>
              <a:t>th</a:t>
            </a:r>
            <a:r>
              <a:rPr lang="en-US" dirty="0" smtClean="0"/>
              <a:t> position and a </a:t>
            </a:r>
            <a:r>
              <a:rPr lang="en-US" dirty="0" smtClean="0">
                <a:latin typeface="Cambria Math" pitchFamily="18" charset="0"/>
                <a:ea typeface="Cambria Math" pitchFamily="18" charset="0"/>
              </a:rPr>
              <a:t>0</a:t>
            </a:r>
            <a:r>
              <a:rPr lang="en-US" dirty="0" smtClean="0"/>
              <a:t> otherwise.</a:t>
            </a:r>
          </a:p>
          <a:p>
            <a:pPr>
              <a:buNone/>
            </a:pPr>
            <a:endParaRPr lang="en-US" dirty="0" smtClean="0"/>
          </a:p>
          <a:p>
            <a:pPr>
              <a:buNone/>
            </a:pPr>
            <a:r>
              <a:rPr lang="en-US" dirty="0" smtClean="0"/>
              <a:t>    By the product rule, there are  </a:t>
            </a:r>
            <a:r>
              <a:rPr lang="en-US" dirty="0" smtClean="0">
                <a:latin typeface="Cambria Math" pitchFamily="18" charset="0"/>
                <a:ea typeface="Cambria Math" pitchFamily="18" charset="0"/>
              </a:rPr>
              <a:t>2</a:t>
            </a:r>
            <a:r>
              <a:rPr lang="en-US" baseline="30000" dirty="0" smtClean="0"/>
              <a:t>|</a:t>
            </a:r>
            <a:r>
              <a:rPr lang="en-US" i="1" baseline="30000" dirty="0" smtClean="0"/>
              <a:t>S</a:t>
            </a:r>
            <a:r>
              <a:rPr lang="en-US" baseline="30000" dirty="0" smtClean="0"/>
              <a:t>|</a:t>
            </a:r>
            <a:r>
              <a:rPr lang="en-US" dirty="0" smtClean="0"/>
              <a:t> such bit strings, and therefore </a:t>
            </a:r>
            <a:r>
              <a:rPr lang="en-US" dirty="0" smtClean="0">
                <a:latin typeface="Cambria Math" pitchFamily="18" charset="0"/>
                <a:ea typeface="Cambria Math" pitchFamily="18" charset="0"/>
              </a:rPr>
              <a:t>2</a:t>
            </a:r>
            <a:r>
              <a:rPr lang="en-US" baseline="30000" dirty="0" smtClean="0"/>
              <a:t>|</a:t>
            </a:r>
            <a:r>
              <a:rPr lang="en-US" i="1" baseline="30000" dirty="0" smtClean="0"/>
              <a:t>S</a:t>
            </a:r>
            <a:r>
              <a:rPr lang="en-US" baseline="30000" dirty="0" smtClean="0"/>
              <a:t>|</a:t>
            </a:r>
            <a:r>
              <a:rPr lang="en-US" dirty="0" smtClean="0"/>
              <a:t> subsets.</a:t>
            </a:r>
            <a:r>
              <a:rPr lang="en-US" sz="2800" dirty="0" smtClean="0"/>
              <a:t> </a:t>
            </a:r>
            <a:endParaRPr lang="en-US" dirty="0" smtClean="0"/>
          </a:p>
          <a:p>
            <a:pPr>
              <a:buNone/>
            </a:pPr>
            <a:r>
              <a:rPr lang="en-US" sz="1900" dirty="0" smtClean="0"/>
              <a:t>      </a:t>
            </a:r>
            <a:endParaRPr lang="en-US" sz="1900"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455</a:t>
            </a:fld>
            <a:endParaRPr lang="en-US"/>
          </a:p>
        </p:txBody>
      </p:sp>
    </p:spTree>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Rule in Terms of Sets</a:t>
            </a:r>
            <a:endParaRPr lang="en-US" dirty="0"/>
          </a:p>
        </p:txBody>
      </p:sp>
      <p:sp>
        <p:nvSpPr>
          <p:cNvPr id="3" name="Content Placeholder 2"/>
          <p:cNvSpPr>
            <a:spLocks noGrp="1"/>
          </p:cNvSpPr>
          <p:nvPr>
            <p:ph idx="1"/>
          </p:nvPr>
        </p:nvSpPr>
        <p:spPr/>
        <p:txBody>
          <a:bodyPr/>
          <a:lstStyle/>
          <a:p>
            <a:r>
              <a:rPr lang="en-US" dirty="0" smtClean="0"/>
              <a:t>If </a:t>
            </a:r>
            <a:r>
              <a:rPr lang="en-US" sz="2800" i="1" dirty="0" smtClean="0"/>
              <a:t>A</a:t>
            </a:r>
            <a:r>
              <a:rPr lang="en-US" sz="28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a:t>
            </a:r>
            <a:r>
              <a:rPr lang="en-US" sz="2800" dirty="0" smtClean="0">
                <a:latin typeface="Cambria Math"/>
                <a:ea typeface="Cambria Math"/>
              </a:rPr>
              <a:t> </a:t>
            </a:r>
            <a:r>
              <a:rPr lang="en-US" sz="2800" i="1" dirty="0" smtClean="0"/>
              <a:t>A</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a:t>
            </a:r>
            <a:r>
              <a:rPr lang="en-US" sz="2800" dirty="0" smtClean="0">
                <a:latin typeface="Cambria Math"/>
                <a:ea typeface="Cambria Math"/>
              </a:rPr>
              <a:t> </a:t>
            </a:r>
            <a:r>
              <a:rPr lang="en-US" sz="2800" dirty="0" smtClean="0">
                <a:ea typeface="Cambria Math"/>
              </a:rPr>
              <a:t>…</a:t>
            </a:r>
            <a:r>
              <a:rPr lang="en-US" sz="2800" dirty="0" smtClean="0">
                <a:latin typeface="Cambria Math"/>
                <a:ea typeface="Cambria Math"/>
              </a:rPr>
              <a:t> , </a:t>
            </a:r>
            <a:r>
              <a:rPr lang="en-US" sz="2800" i="1" dirty="0" smtClean="0"/>
              <a:t>A</a:t>
            </a:r>
            <a:r>
              <a:rPr lang="en-US" sz="2800" i="1" baseline="-25000" dirty="0" smtClean="0">
                <a:ea typeface="Cambria Math" pitchFamily="18" charset="0"/>
              </a:rPr>
              <a:t>m</a:t>
            </a:r>
            <a:r>
              <a:rPr lang="en-US" dirty="0" smtClean="0"/>
              <a:t> are finite sets, then the number of elements in the Cartesian product of these sets is the product of the number of elements of each set.</a:t>
            </a:r>
          </a:p>
          <a:p>
            <a:r>
              <a:rPr lang="en-US" dirty="0" smtClean="0"/>
              <a:t>The task of choosing an element in the Cartesian product </a:t>
            </a:r>
            <a:r>
              <a:rPr lang="en-US" sz="2800" i="1" dirty="0" smtClean="0"/>
              <a:t>A</a:t>
            </a:r>
            <a:r>
              <a:rPr lang="en-US" sz="28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 </a:t>
            </a:r>
            <a:r>
              <a:rPr lang="en-US" sz="2800" dirty="0" smtClean="0">
                <a:latin typeface="Cambria Math"/>
                <a:ea typeface="Cambria Math"/>
              </a:rPr>
              <a:t>⨉ </a:t>
            </a:r>
            <a:r>
              <a:rPr lang="en-US" sz="2800" i="1" dirty="0" smtClean="0"/>
              <a:t>A</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a:t>
            </a:r>
            <a:r>
              <a:rPr lang="en-US" sz="2800" dirty="0" smtClean="0">
                <a:latin typeface="Cambria Math"/>
                <a:ea typeface="Cambria Math"/>
              </a:rPr>
              <a:t>⨉ ∙∙∙ ⨉ </a:t>
            </a:r>
            <a:r>
              <a:rPr lang="en-US" sz="2800" i="1" dirty="0" smtClean="0"/>
              <a:t>A</a:t>
            </a:r>
            <a:r>
              <a:rPr lang="en-US" sz="2800" i="1" baseline="-25000" dirty="0" smtClean="0">
                <a:ea typeface="Cambria Math" pitchFamily="18" charset="0"/>
              </a:rPr>
              <a:t>m</a:t>
            </a:r>
            <a:r>
              <a:rPr lang="en-US" sz="2800" dirty="0" smtClean="0"/>
              <a:t> is done by choosing an element in </a:t>
            </a:r>
            <a:r>
              <a:rPr lang="en-US" sz="2800" i="1" dirty="0" smtClean="0"/>
              <a:t>A</a:t>
            </a:r>
            <a:r>
              <a:rPr lang="en-US" sz="28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 </a:t>
            </a:r>
            <a:r>
              <a:rPr lang="en-US" sz="2800" dirty="0" smtClean="0">
                <a:ea typeface="Cambria Math" pitchFamily="18" charset="0"/>
              </a:rPr>
              <a:t>an element in</a:t>
            </a:r>
            <a:r>
              <a:rPr lang="en-US" sz="2800" i="1" dirty="0" smtClean="0"/>
              <a:t> A</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 </a:t>
            </a:r>
            <a:r>
              <a:rPr lang="en-US" sz="2800" dirty="0" smtClean="0">
                <a:ea typeface="Cambria Math" pitchFamily="18" charset="0"/>
              </a:rPr>
              <a:t>…</a:t>
            </a:r>
            <a:r>
              <a:rPr lang="en-US" sz="2800" dirty="0" smtClean="0">
                <a:latin typeface="Cambria Math" pitchFamily="18" charset="0"/>
                <a:ea typeface="Cambria Math" pitchFamily="18" charset="0"/>
              </a:rPr>
              <a:t>, and an element in </a:t>
            </a:r>
            <a:r>
              <a:rPr lang="en-US" sz="2800" i="1" dirty="0" smtClean="0"/>
              <a:t>A</a:t>
            </a:r>
            <a:r>
              <a:rPr lang="en-US" sz="2800" i="1" baseline="-25000" dirty="0" smtClean="0">
                <a:ea typeface="Cambria Math" pitchFamily="18" charset="0"/>
              </a:rPr>
              <a:t>m</a:t>
            </a:r>
            <a:r>
              <a:rPr lang="en-US" sz="2800" dirty="0" smtClean="0">
                <a:latin typeface="Cambria Math" pitchFamily="18" charset="0"/>
                <a:ea typeface="Cambria Math" pitchFamily="18" charset="0"/>
              </a:rPr>
              <a:t>. </a:t>
            </a:r>
            <a:endParaRPr lang="en-US" sz="2800" dirty="0" smtClean="0"/>
          </a:p>
          <a:p>
            <a:r>
              <a:rPr lang="en-US" dirty="0" smtClean="0"/>
              <a:t>By the product rule, it follows that:</a:t>
            </a:r>
          </a:p>
          <a:p>
            <a:endParaRPr lang="en-US" dirty="0" smtClean="0"/>
          </a:p>
          <a:p>
            <a:endParaRPr lang="en-US" dirty="0"/>
          </a:p>
        </p:txBody>
      </p:sp>
      <p:sp>
        <p:nvSpPr>
          <p:cNvPr id="4" name="TextBox 3"/>
          <p:cNvSpPr txBox="1"/>
          <p:nvPr/>
        </p:nvSpPr>
        <p:spPr>
          <a:xfrm>
            <a:off x="990600" y="5334000"/>
            <a:ext cx="7315200" cy="830997"/>
          </a:xfrm>
          <a:prstGeom prst="rect">
            <a:avLst/>
          </a:prstGeom>
          <a:noFill/>
        </p:spPr>
        <p:txBody>
          <a:bodyPr wrap="square" rtlCol="0">
            <a:spAutoFit/>
          </a:bodyPr>
          <a:lstStyle/>
          <a:p>
            <a:r>
              <a:rPr lang="en-US" sz="2400" dirty="0" smtClean="0"/>
              <a:t>|</a:t>
            </a:r>
            <a:r>
              <a:rPr lang="en-US" sz="2400" i="1" dirty="0" smtClean="0"/>
              <a:t>A</a:t>
            </a:r>
            <a:r>
              <a:rPr lang="en-US" sz="2400" baseline="-25000" dirty="0" smtClean="0">
                <a:latin typeface="Cambria Math" pitchFamily="18" charset="0"/>
                <a:ea typeface="Cambria Math" pitchFamily="18" charset="0"/>
              </a:rPr>
              <a:t>1</a:t>
            </a:r>
            <a:r>
              <a:rPr lang="en-US" sz="2400" dirty="0" smtClean="0">
                <a:latin typeface="Cambria Math" pitchFamily="18" charset="0"/>
                <a:ea typeface="Cambria Math" pitchFamily="18" charset="0"/>
              </a:rPr>
              <a:t> </a:t>
            </a:r>
            <a:r>
              <a:rPr lang="en-US" sz="2400" dirty="0" smtClean="0">
                <a:latin typeface="Cambria Math"/>
                <a:ea typeface="Cambria Math"/>
              </a:rPr>
              <a:t>⨉ </a:t>
            </a:r>
            <a:r>
              <a:rPr lang="en-US" sz="2400" i="1" dirty="0" smtClean="0"/>
              <a:t>A</a:t>
            </a:r>
            <a:r>
              <a:rPr lang="en-US" sz="2400" baseline="-25000" dirty="0" smtClean="0">
                <a:latin typeface="Cambria Math" pitchFamily="18" charset="0"/>
                <a:ea typeface="Cambria Math" pitchFamily="18" charset="0"/>
              </a:rPr>
              <a:t>2</a:t>
            </a:r>
            <a:r>
              <a:rPr lang="en-US" sz="2400" dirty="0" smtClean="0">
                <a:latin typeface="Cambria Math" pitchFamily="18" charset="0"/>
                <a:ea typeface="Cambria Math" pitchFamily="18" charset="0"/>
              </a:rPr>
              <a:t> </a:t>
            </a:r>
            <a:r>
              <a:rPr lang="en-US" sz="2400" dirty="0" smtClean="0">
                <a:latin typeface="Cambria Math"/>
                <a:ea typeface="Cambria Math"/>
              </a:rPr>
              <a:t>⨉ ∙∙∙ ⨉ </a:t>
            </a:r>
            <a:r>
              <a:rPr lang="en-US" sz="2400" i="1" dirty="0" smtClean="0"/>
              <a:t>A</a:t>
            </a:r>
            <a:r>
              <a:rPr lang="en-US" sz="2400" i="1" baseline="-25000" dirty="0" smtClean="0">
                <a:ea typeface="Cambria Math" pitchFamily="18" charset="0"/>
              </a:rPr>
              <a:t>m</a:t>
            </a:r>
            <a:r>
              <a:rPr lang="en-US" sz="2400" dirty="0" smtClean="0"/>
              <a:t> |= |</a:t>
            </a:r>
            <a:r>
              <a:rPr lang="en-US" sz="2400" i="1" dirty="0" smtClean="0"/>
              <a:t>A</a:t>
            </a:r>
            <a:r>
              <a:rPr lang="en-US" sz="2400" baseline="-25000" dirty="0" smtClean="0">
                <a:latin typeface="Cambria Math" pitchFamily="18" charset="0"/>
                <a:ea typeface="Cambria Math" pitchFamily="18" charset="0"/>
              </a:rPr>
              <a:t>1</a:t>
            </a:r>
            <a:r>
              <a:rPr lang="en-US" sz="2400" dirty="0" smtClean="0"/>
              <a:t>| </a:t>
            </a:r>
            <a:r>
              <a:rPr lang="en-US" sz="2400" dirty="0" smtClean="0">
                <a:latin typeface="Cambria Math"/>
                <a:ea typeface="Cambria Math"/>
              </a:rPr>
              <a:t>∙</a:t>
            </a:r>
            <a:r>
              <a:rPr lang="en-US" sz="2400" dirty="0" smtClean="0"/>
              <a:t> |</a:t>
            </a:r>
            <a:r>
              <a:rPr lang="en-US" sz="2400" i="1" dirty="0" smtClean="0"/>
              <a:t>A</a:t>
            </a:r>
            <a:r>
              <a:rPr lang="en-US" sz="2400" baseline="-25000" dirty="0" smtClean="0">
                <a:latin typeface="Cambria Math" pitchFamily="18" charset="0"/>
                <a:ea typeface="Cambria Math" pitchFamily="18" charset="0"/>
              </a:rPr>
              <a:t>2</a:t>
            </a:r>
            <a:r>
              <a:rPr lang="en-US" sz="2400" dirty="0" smtClean="0"/>
              <a:t>|</a:t>
            </a:r>
            <a:r>
              <a:rPr lang="en-US" sz="2400" dirty="0" smtClean="0">
                <a:latin typeface="Cambria Math"/>
                <a:ea typeface="Cambria Math"/>
              </a:rPr>
              <a:t> ∙</a:t>
            </a:r>
            <a:r>
              <a:rPr lang="en-US" sz="2400" dirty="0" smtClean="0"/>
              <a:t> </a:t>
            </a:r>
            <a:r>
              <a:rPr lang="en-US" sz="2400" dirty="0" smtClean="0">
                <a:latin typeface="Cambria Math"/>
                <a:ea typeface="Cambria Math"/>
              </a:rPr>
              <a:t> ∙∙∙  ∙ </a:t>
            </a:r>
            <a:r>
              <a:rPr lang="en-US" sz="2400" dirty="0" smtClean="0"/>
              <a:t>|</a:t>
            </a:r>
            <a:r>
              <a:rPr lang="en-US" sz="2400" i="1" dirty="0" smtClean="0"/>
              <a:t>A</a:t>
            </a:r>
            <a:r>
              <a:rPr lang="en-US" sz="2400" i="1" baseline="-25000" dirty="0" smtClean="0">
                <a:ea typeface="Cambria Math" pitchFamily="18" charset="0"/>
              </a:rPr>
              <a:t>m</a:t>
            </a:r>
            <a:r>
              <a:rPr lang="en-US" sz="2400" dirty="0" smtClean="0"/>
              <a:t>|. </a:t>
            </a:r>
            <a:r>
              <a:rPr lang="en-US" sz="2400" i="1" dirty="0" smtClean="0">
                <a:ea typeface="Cambria Math" pitchFamily="18" charset="0"/>
              </a:rPr>
              <a:t> </a:t>
            </a:r>
          </a:p>
          <a:p>
            <a:r>
              <a:rPr lang="en-US" sz="2400" i="1" dirty="0" smtClean="0">
                <a:ea typeface="Cambria Math" pitchFamily="18" charset="0"/>
              </a:rPr>
              <a:t>              </a:t>
            </a:r>
            <a:endParaRPr lang="en-US" dirty="0">
              <a:latin typeface="Cambria Math" pitchFamily="18" charset="0"/>
              <a:ea typeface="Cambria Math" pitchFamily="18" charset="0"/>
            </a:endParaRPr>
          </a:p>
        </p:txBody>
      </p:sp>
      <p:sp>
        <p:nvSpPr>
          <p:cNvPr id="5" name="Slide Number Placeholder 4"/>
          <p:cNvSpPr>
            <a:spLocks noGrp="1"/>
          </p:cNvSpPr>
          <p:nvPr>
            <p:ph type="sldNum" sz="quarter" idx="12"/>
          </p:nvPr>
        </p:nvSpPr>
        <p:spPr/>
        <p:txBody>
          <a:bodyPr/>
          <a:lstStyle/>
          <a:p>
            <a:fld id="{8CD41AC4-40F7-4FE0-8905-74C6698904F3}" type="slidenum">
              <a:rPr lang="en-US" smtClean="0"/>
              <a:pPr/>
              <a:t>456</a:t>
            </a:fld>
            <a:endParaRPr lang="en-US"/>
          </a:p>
        </p:txBody>
      </p:sp>
    </p:spTree>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Basic Counting Principles:  The Sum Rule</a:t>
            </a:r>
            <a:endParaRPr lang="en-US" sz="4000"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The Sum Rule</a:t>
            </a:r>
            <a:r>
              <a:rPr lang="en-US" dirty="0" smtClean="0"/>
              <a:t>: If a task can be done either in one of </a:t>
            </a:r>
            <a:r>
              <a:rPr lang="en-US" i="1" dirty="0" smtClean="0"/>
              <a:t>n</a:t>
            </a:r>
            <a:r>
              <a:rPr lang="en-US" baseline="-25000" dirty="0" smtClean="0">
                <a:latin typeface="Cambria Math" pitchFamily="18" charset="0"/>
                <a:ea typeface="Cambria Math" pitchFamily="18" charset="0"/>
              </a:rPr>
              <a:t>1</a:t>
            </a:r>
            <a:r>
              <a:rPr lang="en-US" dirty="0" smtClean="0"/>
              <a:t> ways or in one of  </a:t>
            </a:r>
            <a:r>
              <a:rPr lang="en-US" i="1" dirty="0" smtClean="0"/>
              <a:t>n</a:t>
            </a:r>
            <a:r>
              <a:rPr lang="en-US" baseline="-25000" dirty="0" smtClean="0">
                <a:latin typeface="Cambria Math" pitchFamily="18" charset="0"/>
                <a:ea typeface="Cambria Math" pitchFamily="18" charset="0"/>
              </a:rPr>
              <a:t>2</a:t>
            </a:r>
            <a:r>
              <a:rPr lang="en-US" dirty="0" smtClean="0"/>
              <a:t> ways to do the second task, where none of the set of</a:t>
            </a:r>
            <a:r>
              <a:rPr lang="en-US" i="1" dirty="0" smtClean="0"/>
              <a:t> n</a:t>
            </a:r>
            <a:r>
              <a:rPr lang="en-US" baseline="-25000" dirty="0" smtClean="0">
                <a:latin typeface="Cambria Math" pitchFamily="18" charset="0"/>
                <a:ea typeface="Cambria Math" pitchFamily="18" charset="0"/>
              </a:rPr>
              <a:t>1</a:t>
            </a:r>
            <a:r>
              <a:rPr lang="en-US" dirty="0" smtClean="0"/>
              <a:t> ways is the same as any of the </a:t>
            </a:r>
            <a:r>
              <a:rPr lang="en-US" i="1" dirty="0" smtClean="0"/>
              <a:t>n</a:t>
            </a:r>
            <a:r>
              <a:rPr lang="en-US" baseline="-25000" dirty="0" smtClean="0">
                <a:latin typeface="Cambria Math" pitchFamily="18" charset="0"/>
                <a:ea typeface="Cambria Math" pitchFamily="18" charset="0"/>
              </a:rPr>
              <a:t>2</a:t>
            </a:r>
            <a:r>
              <a:rPr lang="en-US" dirty="0" smtClean="0"/>
              <a:t> ways,  then there are </a:t>
            </a:r>
            <a:r>
              <a:rPr lang="en-US" i="1" dirty="0" smtClean="0"/>
              <a:t>n</a:t>
            </a:r>
            <a:r>
              <a:rPr lang="en-US" baseline="-25000" dirty="0" smtClean="0">
                <a:latin typeface="Cambria Math" pitchFamily="18" charset="0"/>
                <a:ea typeface="Cambria Math" pitchFamily="18" charset="0"/>
              </a:rPr>
              <a:t>1 </a:t>
            </a:r>
            <a:r>
              <a:rPr lang="en-US" dirty="0" smtClean="0">
                <a:latin typeface="Cambria Math"/>
                <a:ea typeface="Cambria Math"/>
              </a:rPr>
              <a:t>+</a:t>
            </a:r>
            <a:r>
              <a:rPr lang="en-US" i="1" dirty="0" smtClean="0"/>
              <a:t> n</a:t>
            </a:r>
            <a:r>
              <a:rPr lang="en-US" baseline="-25000" dirty="0" smtClean="0">
                <a:latin typeface="Cambria Math" pitchFamily="18" charset="0"/>
                <a:ea typeface="Cambria Math" pitchFamily="18" charset="0"/>
              </a:rPr>
              <a:t>2</a:t>
            </a:r>
            <a:r>
              <a:rPr lang="en-US" dirty="0" smtClean="0"/>
              <a:t> ways to do the task.</a:t>
            </a:r>
          </a:p>
          <a:p>
            <a:pPr>
              <a:buNone/>
            </a:pPr>
            <a:r>
              <a:rPr lang="en-US" b="1" dirty="0" smtClean="0"/>
              <a:t>    Example</a:t>
            </a:r>
            <a:r>
              <a:rPr lang="en-US" dirty="0" smtClean="0"/>
              <a:t>:  The mathematics department must choose either a student or a faculty member as a representative for a university committee. How many choices are there for this representative if there are </a:t>
            </a:r>
            <a:r>
              <a:rPr lang="en-US" dirty="0" smtClean="0">
                <a:latin typeface="Cambria Math" pitchFamily="18" charset="0"/>
                <a:ea typeface="Cambria Math" pitchFamily="18" charset="0"/>
              </a:rPr>
              <a:t>37</a:t>
            </a:r>
            <a:r>
              <a:rPr lang="en-US" dirty="0" smtClean="0"/>
              <a:t> members of the mathematics faculty and </a:t>
            </a:r>
            <a:r>
              <a:rPr lang="en-US" dirty="0" smtClean="0">
                <a:latin typeface="Cambria Math" pitchFamily="18" charset="0"/>
                <a:ea typeface="Cambria Math" pitchFamily="18" charset="0"/>
              </a:rPr>
              <a:t>83</a:t>
            </a:r>
            <a:r>
              <a:rPr lang="en-US" dirty="0" smtClean="0"/>
              <a:t> mathematics majors and no one is both a faculty member and a student.</a:t>
            </a:r>
          </a:p>
          <a:p>
            <a:pPr>
              <a:buNone/>
            </a:pPr>
            <a:r>
              <a:rPr lang="en-US" b="1" dirty="0" smtClean="0"/>
              <a:t>    Solution</a:t>
            </a:r>
            <a:r>
              <a:rPr lang="en-US" dirty="0" smtClean="0"/>
              <a:t>: By the sum rule it follows that there are                    </a:t>
            </a:r>
            <a:r>
              <a:rPr lang="en-US" dirty="0" smtClean="0">
                <a:latin typeface="Cambria Math" pitchFamily="18" charset="0"/>
                <a:ea typeface="Cambria Math" pitchFamily="18" charset="0"/>
              </a:rPr>
              <a:t>37</a:t>
            </a:r>
            <a:r>
              <a:rPr lang="en-US" dirty="0" smtClean="0"/>
              <a:t> + </a:t>
            </a:r>
            <a:r>
              <a:rPr lang="en-US" dirty="0" smtClean="0">
                <a:latin typeface="Cambria Math" pitchFamily="18" charset="0"/>
                <a:ea typeface="Cambria Math" pitchFamily="18" charset="0"/>
              </a:rPr>
              <a:t>83</a:t>
            </a:r>
            <a:r>
              <a:rPr lang="en-US" dirty="0" smtClean="0"/>
              <a:t> = </a:t>
            </a:r>
            <a:r>
              <a:rPr lang="en-US" dirty="0" smtClean="0">
                <a:latin typeface="Cambria Math" pitchFamily="18" charset="0"/>
                <a:ea typeface="Cambria Math" pitchFamily="18" charset="0"/>
              </a:rPr>
              <a:t>120</a:t>
            </a:r>
            <a:r>
              <a:rPr lang="en-US" dirty="0" smtClean="0"/>
              <a:t> possible ways to pick a representative.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457</a:t>
            </a:fld>
            <a:endParaRPr lang="en-US"/>
          </a:p>
        </p:txBody>
      </p:sp>
    </p:spTree>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The Sum Rule in terms of sets.</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The sum rule can be phrased in terms of sets.</a:t>
            </a:r>
          </a:p>
          <a:p>
            <a:pPr>
              <a:buNone/>
            </a:pPr>
            <a:r>
              <a:rPr lang="en-US" dirty="0" smtClean="0"/>
              <a:t>          |</a:t>
            </a:r>
            <a:r>
              <a:rPr lang="en-US" i="1" dirty="0" smtClean="0"/>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t>B</a:t>
            </a:r>
            <a:r>
              <a:rPr lang="en-US" dirty="0" smtClean="0"/>
              <a:t>|= |</a:t>
            </a:r>
            <a:r>
              <a:rPr lang="en-US" i="1" dirty="0" smtClean="0"/>
              <a:t>A</a:t>
            </a:r>
            <a:r>
              <a:rPr lang="en-US" dirty="0" smtClean="0"/>
              <a:t>| + |</a:t>
            </a:r>
            <a:r>
              <a:rPr lang="en-US" i="1" dirty="0" smtClean="0"/>
              <a:t>B</a:t>
            </a:r>
            <a:r>
              <a:rPr lang="en-US" dirty="0" smtClean="0"/>
              <a:t>| as long as </a:t>
            </a:r>
            <a:r>
              <a:rPr lang="en-US" i="1" dirty="0" smtClean="0"/>
              <a:t>A</a:t>
            </a:r>
            <a:r>
              <a:rPr lang="en-US" dirty="0" smtClean="0"/>
              <a:t> and </a:t>
            </a:r>
            <a:r>
              <a:rPr lang="en-US" i="1" dirty="0" smtClean="0"/>
              <a:t>B</a:t>
            </a:r>
            <a:r>
              <a:rPr lang="en-US" dirty="0" smtClean="0"/>
              <a:t> are disjoint sets.</a:t>
            </a:r>
          </a:p>
          <a:p>
            <a:r>
              <a:rPr lang="en-US" dirty="0" smtClean="0"/>
              <a:t>Or more generally,</a:t>
            </a:r>
          </a:p>
          <a:p>
            <a:endParaRPr lang="en-US" dirty="0" smtClean="0"/>
          </a:p>
          <a:p>
            <a:pPr>
              <a:buNone/>
            </a:pPr>
            <a:endParaRPr lang="en-US" dirty="0" smtClean="0"/>
          </a:p>
          <a:p>
            <a:pPr>
              <a:buNone/>
            </a:pPr>
            <a:endParaRPr lang="en-US" dirty="0" smtClean="0"/>
          </a:p>
          <a:p>
            <a:r>
              <a:rPr lang="en-US" dirty="0" smtClean="0"/>
              <a:t>The case where the sets have elements in common will be discussed when we consider the subtraction rule and taken up fully in Chapter 8.</a:t>
            </a:r>
          </a:p>
          <a:p>
            <a:pPr>
              <a:buNone/>
            </a:pPr>
            <a:endParaRPr lang="en-US" dirty="0"/>
          </a:p>
        </p:txBody>
      </p:sp>
      <p:sp>
        <p:nvSpPr>
          <p:cNvPr id="5" name="TextBox 4"/>
          <p:cNvSpPr txBox="1"/>
          <p:nvPr/>
        </p:nvSpPr>
        <p:spPr>
          <a:xfrm>
            <a:off x="914400" y="3886200"/>
            <a:ext cx="7315200" cy="1107996"/>
          </a:xfrm>
          <a:prstGeom prst="rect">
            <a:avLst/>
          </a:prstGeom>
          <a:noFill/>
        </p:spPr>
        <p:txBody>
          <a:bodyPr wrap="square" rtlCol="0">
            <a:spAutoFit/>
          </a:bodyPr>
          <a:lstStyle/>
          <a:p>
            <a:r>
              <a:rPr lang="en-US" sz="2400" dirty="0" smtClean="0"/>
              <a:t>|</a:t>
            </a:r>
            <a:r>
              <a:rPr lang="en-US" sz="2400" i="1" dirty="0" smtClean="0"/>
              <a:t>A</a:t>
            </a:r>
            <a:r>
              <a:rPr lang="en-US" sz="2400" baseline="-25000" dirty="0" smtClean="0">
                <a:latin typeface="Cambria Math" pitchFamily="18" charset="0"/>
                <a:ea typeface="Cambria Math" pitchFamily="18" charset="0"/>
              </a:rPr>
              <a:t>1</a:t>
            </a:r>
            <a:r>
              <a:rPr lang="en-US" sz="2400" dirty="0" smtClean="0">
                <a:latin typeface="Cambria Math" pitchFamily="18" charset="0"/>
                <a:ea typeface="Cambria Math" pitchFamily="18" charset="0"/>
              </a:rPr>
              <a:t> </a:t>
            </a:r>
            <a:r>
              <a:rPr lang="en-US" sz="2400" dirty="0" smtClean="0">
                <a:latin typeface="Cambria Math"/>
                <a:ea typeface="Cambria Math"/>
              </a:rPr>
              <a:t>∪ </a:t>
            </a:r>
            <a:r>
              <a:rPr lang="en-US" sz="2400" i="1" dirty="0" smtClean="0"/>
              <a:t>A</a:t>
            </a:r>
            <a:r>
              <a:rPr lang="en-US" sz="2400" baseline="-25000" dirty="0" smtClean="0">
                <a:latin typeface="Cambria Math" pitchFamily="18" charset="0"/>
                <a:ea typeface="Cambria Math" pitchFamily="18" charset="0"/>
              </a:rPr>
              <a:t>2</a:t>
            </a:r>
            <a:r>
              <a:rPr lang="en-US" sz="2400" dirty="0" smtClean="0">
                <a:latin typeface="Cambria Math" pitchFamily="18" charset="0"/>
                <a:ea typeface="Cambria Math" pitchFamily="18" charset="0"/>
              </a:rPr>
              <a:t> </a:t>
            </a:r>
            <a:r>
              <a:rPr lang="en-US" sz="2400" dirty="0" smtClean="0">
                <a:latin typeface="Cambria Math"/>
                <a:ea typeface="Cambria Math"/>
              </a:rPr>
              <a:t>∪ ∙∙∙ ∪ </a:t>
            </a:r>
            <a:r>
              <a:rPr lang="en-US" sz="2400" i="1" dirty="0" smtClean="0"/>
              <a:t>A</a:t>
            </a:r>
            <a:r>
              <a:rPr lang="en-US" sz="2400" i="1" baseline="-25000" dirty="0" smtClean="0">
                <a:ea typeface="Cambria Math" pitchFamily="18" charset="0"/>
              </a:rPr>
              <a:t>m</a:t>
            </a:r>
            <a:r>
              <a:rPr lang="en-US" sz="2400" dirty="0" smtClean="0"/>
              <a:t> |= |</a:t>
            </a:r>
            <a:r>
              <a:rPr lang="en-US" sz="2400" i="1" dirty="0" smtClean="0"/>
              <a:t>A</a:t>
            </a:r>
            <a:r>
              <a:rPr lang="en-US" sz="2400" baseline="-25000" dirty="0" smtClean="0">
                <a:latin typeface="Cambria Math" pitchFamily="18" charset="0"/>
                <a:ea typeface="Cambria Math" pitchFamily="18" charset="0"/>
              </a:rPr>
              <a:t>1</a:t>
            </a:r>
            <a:r>
              <a:rPr lang="en-US" sz="2400" dirty="0" smtClean="0"/>
              <a:t>| + |</a:t>
            </a:r>
            <a:r>
              <a:rPr lang="en-US" sz="2400" i="1" dirty="0" smtClean="0"/>
              <a:t>A</a:t>
            </a:r>
            <a:r>
              <a:rPr lang="en-US" sz="2400" baseline="-25000" dirty="0" smtClean="0">
                <a:latin typeface="Cambria Math" pitchFamily="18" charset="0"/>
                <a:ea typeface="Cambria Math" pitchFamily="18" charset="0"/>
              </a:rPr>
              <a:t>2</a:t>
            </a:r>
            <a:r>
              <a:rPr lang="en-US" sz="2400" dirty="0" smtClean="0"/>
              <a:t>| +</a:t>
            </a:r>
            <a:r>
              <a:rPr lang="en-US" sz="2400" dirty="0" smtClean="0">
                <a:latin typeface="Cambria Math"/>
                <a:ea typeface="Cambria Math"/>
              </a:rPr>
              <a:t> ∙∙∙ +</a:t>
            </a:r>
            <a:r>
              <a:rPr lang="en-US" sz="2400" dirty="0" smtClean="0"/>
              <a:t> |</a:t>
            </a:r>
            <a:r>
              <a:rPr lang="en-US" sz="2400" i="1" dirty="0" smtClean="0"/>
              <a:t>A</a:t>
            </a:r>
            <a:r>
              <a:rPr lang="en-US" sz="2400" i="1" baseline="-25000" dirty="0" smtClean="0">
                <a:ea typeface="Cambria Math" pitchFamily="18" charset="0"/>
              </a:rPr>
              <a:t>m</a:t>
            </a:r>
            <a:r>
              <a:rPr lang="en-US" sz="2400" dirty="0" smtClean="0"/>
              <a:t>| </a:t>
            </a:r>
            <a:r>
              <a:rPr lang="en-US" sz="2400" i="1" dirty="0" smtClean="0">
                <a:ea typeface="Cambria Math" pitchFamily="18" charset="0"/>
              </a:rPr>
              <a:t> </a:t>
            </a:r>
          </a:p>
          <a:p>
            <a:r>
              <a:rPr lang="en-US" sz="2400" i="1" dirty="0" smtClean="0">
                <a:ea typeface="Cambria Math" pitchFamily="18" charset="0"/>
              </a:rPr>
              <a:t>              </a:t>
            </a:r>
            <a:r>
              <a:rPr lang="en-US" sz="2400" dirty="0" smtClean="0">
                <a:ea typeface="Cambria Math" pitchFamily="18" charset="0"/>
              </a:rPr>
              <a:t>when</a:t>
            </a:r>
            <a:r>
              <a:rPr lang="en-US" sz="2400" dirty="0" smtClean="0">
                <a:latin typeface="Cambria Math"/>
                <a:ea typeface="Cambria Math"/>
              </a:rPr>
              <a:t> </a:t>
            </a:r>
            <a:r>
              <a:rPr lang="en-US" sz="2400" i="1" dirty="0" smtClean="0"/>
              <a:t>A</a:t>
            </a:r>
            <a:r>
              <a:rPr lang="en-US" sz="2400" i="1" baseline="-25000" dirty="0" smtClean="0">
                <a:ea typeface="Cambria Math" pitchFamily="18" charset="0"/>
              </a:rPr>
              <a:t>i</a:t>
            </a:r>
            <a:r>
              <a:rPr lang="en-US" sz="2400" i="1" dirty="0" smtClean="0"/>
              <a:t> </a:t>
            </a:r>
            <a:r>
              <a:rPr lang="en-US" sz="2400" dirty="0" smtClean="0">
                <a:latin typeface="Cambria Math"/>
                <a:ea typeface="Cambria Math"/>
              </a:rPr>
              <a:t>∩ </a:t>
            </a:r>
            <a:r>
              <a:rPr lang="en-US" sz="2400" i="1" dirty="0" err="1" smtClean="0"/>
              <a:t>A</a:t>
            </a:r>
            <a:r>
              <a:rPr lang="en-US" sz="2400" i="1" baseline="-25000" dirty="0" err="1" smtClean="0">
                <a:ea typeface="Cambria Math" pitchFamily="18" charset="0"/>
              </a:rPr>
              <a:t>j</a:t>
            </a:r>
            <a:r>
              <a:rPr lang="en-US" sz="2400" dirty="0" smtClean="0">
                <a:latin typeface="Cambria Math"/>
                <a:ea typeface="Cambria Math"/>
              </a:rPr>
              <a:t>  = ∅ </a:t>
            </a:r>
            <a:r>
              <a:rPr lang="en-US" sz="2400" dirty="0" smtClean="0">
                <a:ea typeface="Cambria Math"/>
              </a:rPr>
              <a:t>for all </a:t>
            </a:r>
            <a:r>
              <a:rPr lang="en-US" sz="2400" i="1" dirty="0" err="1" smtClean="0">
                <a:ea typeface="Cambria Math"/>
              </a:rPr>
              <a:t>i</a:t>
            </a:r>
            <a:r>
              <a:rPr lang="en-US" sz="2400" dirty="0" smtClean="0">
                <a:ea typeface="Cambria Math"/>
              </a:rPr>
              <a:t>, </a:t>
            </a:r>
            <a:r>
              <a:rPr lang="en-US" sz="2400" i="1" dirty="0" smtClean="0">
                <a:ea typeface="Cambria Math"/>
              </a:rPr>
              <a:t>j</a:t>
            </a:r>
            <a:r>
              <a:rPr lang="en-US" sz="2400" dirty="0" smtClean="0">
                <a:ea typeface="Cambria Math"/>
              </a:rPr>
              <a:t>.</a:t>
            </a:r>
            <a:endParaRPr lang="en-US" sz="2400" dirty="0" smtClean="0">
              <a:latin typeface="Cambria Math" pitchFamily="18" charset="0"/>
              <a:ea typeface="Cambria Math" pitchFamily="18" charset="0"/>
            </a:endParaRPr>
          </a:p>
          <a:p>
            <a:r>
              <a:rPr lang="en-US" dirty="0" smtClean="0">
                <a:latin typeface="Cambria Math"/>
                <a:ea typeface="Cambria Math"/>
              </a:rPr>
              <a:t> </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458</a:t>
            </a:fld>
            <a:endParaRPr lang="en-US"/>
          </a:p>
        </p:txBody>
      </p:sp>
    </p:spTree>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the Sum and Product Rule</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Suppose statement labels in a programming language can be either a single letter or a letter followed by a digit. Find the number of possible labels.</a:t>
            </a:r>
          </a:p>
          <a:p>
            <a:pPr>
              <a:buNone/>
            </a:pPr>
            <a:r>
              <a:rPr lang="en-US" b="1" dirty="0" smtClean="0"/>
              <a:t>    Solution</a:t>
            </a:r>
            <a:r>
              <a:rPr lang="en-US" dirty="0" smtClean="0"/>
              <a:t>:  Use the product rule.</a:t>
            </a:r>
          </a:p>
          <a:p>
            <a:pPr>
              <a:buNone/>
            </a:pPr>
            <a:r>
              <a:rPr lang="en-US" dirty="0" smtClean="0"/>
              <a:t>         </a:t>
            </a:r>
            <a:r>
              <a:rPr lang="en-US" dirty="0" smtClean="0">
                <a:latin typeface="Cambria Math" pitchFamily="18" charset="0"/>
                <a:ea typeface="Cambria Math" pitchFamily="18" charset="0"/>
              </a:rPr>
              <a:t>26</a:t>
            </a:r>
            <a:r>
              <a:rPr lang="en-US" dirty="0" smtClean="0"/>
              <a:t> + </a:t>
            </a:r>
            <a:r>
              <a:rPr lang="en-US" dirty="0" smtClean="0">
                <a:latin typeface="Cambria Math" pitchFamily="18" charset="0"/>
                <a:ea typeface="Cambria Math" pitchFamily="18" charset="0"/>
              </a:rPr>
              <a:t>26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10</a:t>
            </a:r>
            <a:r>
              <a:rPr lang="en-US" dirty="0" smtClean="0"/>
              <a:t> = </a:t>
            </a:r>
            <a:r>
              <a:rPr lang="en-US" dirty="0" smtClean="0">
                <a:latin typeface="Cambria Math" pitchFamily="18" charset="0"/>
                <a:ea typeface="Cambria Math" pitchFamily="18" charset="0"/>
              </a:rPr>
              <a:t>286</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459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Propositional Equivalences</a:t>
            </a:r>
            <a:endParaRPr lang="en-US" dirty="0"/>
          </a:p>
        </p:txBody>
      </p:sp>
      <p:sp>
        <p:nvSpPr>
          <p:cNvPr id="3" name="Subtitle 2"/>
          <p:cNvSpPr>
            <a:spLocks noGrp="1"/>
          </p:cNvSpPr>
          <p:nvPr>
            <p:ph type="subTitle" idx="1"/>
          </p:nvPr>
        </p:nvSpPr>
        <p:spPr/>
        <p:txBody>
          <a:bodyPr/>
          <a:lstStyle/>
          <a:p>
            <a:r>
              <a:rPr lang="en-US" dirty="0" smtClean="0"/>
              <a:t>Section 1.3</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46</a:t>
            </a:fld>
            <a:endParaRPr lang="en-US"/>
          </a:p>
        </p:txBody>
      </p:sp>
    </p:spTree>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Passwords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Combining the sum and product rule allows us to solve more complex problems.</a:t>
            </a:r>
          </a:p>
          <a:p>
            <a:pPr>
              <a:buNone/>
            </a:pPr>
            <a:r>
              <a:rPr lang="en-US" b="1" dirty="0" smtClean="0"/>
              <a:t>      Example</a:t>
            </a:r>
            <a:r>
              <a:rPr lang="en-US" dirty="0" smtClean="0"/>
              <a:t>: Each user on a computer system has a password, which is six to eight characters long, where each character is an uppercase letter or a digit. Each password must contain at least one digit. How many possible passwords are there?</a:t>
            </a:r>
          </a:p>
          <a:p>
            <a:pPr>
              <a:buNone/>
            </a:pPr>
            <a:endParaRPr lang="en-US" dirty="0" smtClean="0"/>
          </a:p>
          <a:p>
            <a:pPr>
              <a:buNone/>
            </a:pPr>
            <a:r>
              <a:rPr lang="en-US" b="1" dirty="0" smtClean="0"/>
              <a:t>      Solution</a:t>
            </a:r>
            <a:r>
              <a:rPr lang="en-US" dirty="0" smtClean="0"/>
              <a:t>:  Let </a:t>
            </a:r>
            <a:r>
              <a:rPr lang="en-US" i="1" dirty="0" smtClean="0"/>
              <a:t>P</a:t>
            </a:r>
            <a:r>
              <a:rPr lang="en-US" dirty="0" smtClean="0"/>
              <a:t> be the total number of passwords, and let </a:t>
            </a:r>
            <a:r>
              <a:rPr lang="en-US" i="1" dirty="0" smtClean="0"/>
              <a:t>P</a:t>
            </a:r>
            <a:r>
              <a:rPr lang="en-US" baseline="-25000" dirty="0" smtClean="0">
                <a:latin typeface="Cambria Math" pitchFamily="18" charset="0"/>
                <a:ea typeface="Cambria Math" pitchFamily="18" charset="0"/>
              </a:rPr>
              <a:t>6</a:t>
            </a:r>
            <a:r>
              <a:rPr lang="en-US" dirty="0" smtClean="0"/>
              <a:t>, </a:t>
            </a:r>
            <a:r>
              <a:rPr lang="en-US" i="1" dirty="0" smtClean="0"/>
              <a:t>P</a:t>
            </a:r>
            <a:r>
              <a:rPr lang="en-US" baseline="-25000" dirty="0" smtClean="0">
                <a:latin typeface="Cambria Math" pitchFamily="18" charset="0"/>
                <a:ea typeface="Cambria Math" pitchFamily="18" charset="0"/>
              </a:rPr>
              <a:t>7</a:t>
            </a:r>
            <a:r>
              <a:rPr lang="en-US" dirty="0" smtClean="0"/>
              <a:t>, and </a:t>
            </a:r>
            <a:r>
              <a:rPr lang="en-US" i="1" dirty="0" smtClean="0"/>
              <a:t>P</a:t>
            </a:r>
            <a:r>
              <a:rPr lang="en-US" baseline="-25000" dirty="0" smtClean="0">
                <a:latin typeface="Cambria Math" pitchFamily="18" charset="0"/>
                <a:ea typeface="Cambria Math" pitchFamily="18" charset="0"/>
              </a:rPr>
              <a:t>8</a:t>
            </a:r>
            <a:r>
              <a:rPr lang="en-US" dirty="0" smtClean="0"/>
              <a:t> be the passwords of length </a:t>
            </a:r>
            <a:r>
              <a:rPr lang="en-US" dirty="0" smtClean="0">
                <a:latin typeface="Cambria Math" pitchFamily="18" charset="0"/>
                <a:ea typeface="Cambria Math" pitchFamily="18" charset="0"/>
              </a:rPr>
              <a:t>6</a:t>
            </a:r>
            <a:r>
              <a:rPr lang="en-US" dirty="0" smtClean="0"/>
              <a:t>, </a:t>
            </a:r>
            <a:r>
              <a:rPr lang="en-US" dirty="0" smtClean="0">
                <a:latin typeface="Cambria Math" pitchFamily="18" charset="0"/>
                <a:ea typeface="Cambria Math" pitchFamily="18" charset="0"/>
              </a:rPr>
              <a:t>7</a:t>
            </a:r>
            <a:r>
              <a:rPr lang="en-US" dirty="0" smtClean="0"/>
              <a:t>, and 8. </a:t>
            </a:r>
          </a:p>
          <a:p>
            <a:pPr lvl="1"/>
            <a:r>
              <a:rPr lang="en-US" dirty="0" smtClean="0"/>
              <a:t>By the sum rule </a:t>
            </a:r>
            <a:r>
              <a:rPr lang="en-US" i="1" dirty="0" smtClean="0"/>
              <a:t>P</a:t>
            </a:r>
            <a:r>
              <a:rPr lang="en-US" dirty="0" smtClean="0"/>
              <a:t> = </a:t>
            </a:r>
            <a:r>
              <a:rPr lang="en-US" i="1" dirty="0" smtClean="0"/>
              <a:t>P</a:t>
            </a:r>
            <a:r>
              <a:rPr lang="en-US" baseline="-25000" dirty="0" smtClean="0">
                <a:latin typeface="Cambria Math" pitchFamily="18" charset="0"/>
                <a:ea typeface="Cambria Math" pitchFamily="18" charset="0"/>
              </a:rPr>
              <a:t>6</a:t>
            </a:r>
            <a:r>
              <a:rPr lang="en-US" dirty="0" smtClean="0"/>
              <a:t> + </a:t>
            </a:r>
            <a:r>
              <a:rPr lang="en-US" i="1" dirty="0" smtClean="0"/>
              <a:t>P</a:t>
            </a:r>
            <a:r>
              <a:rPr lang="en-US" baseline="-25000" dirty="0" smtClean="0">
                <a:latin typeface="Cambria Math" pitchFamily="18" charset="0"/>
                <a:ea typeface="Cambria Math" pitchFamily="18" charset="0"/>
              </a:rPr>
              <a:t>7</a:t>
            </a:r>
            <a:r>
              <a:rPr lang="en-US" dirty="0" smtClean="0"/>
              <a:t> +</a:t>
            </a:r>
            <a:r>
              <a:rPr lang="en-US" i="1" dirty="0" smtClean="0"/>
              <a:t>P</a:t>
            </a:r>
            <a:r>
              <a:rPr lang="en-US" baseline="-25000" dirty="0" smtClean="0">
                <a:latin typeface="Cambria Math" pitchFamily="18" charset="0"/>
                <a:ea typeface="Cambria Math" pitchFamily="18" charset="0"/>
              </a:rPr>
              <a:t>8</a:t>
            </a:r>
            <a:r>
              <a:rPr lang="en-US" dirty="0" smtClean="0"/>
              <a:t>. </a:t>
            </a:r>
          </a:p>
          <a:p>
            <a:pPr lvl="1"/>
            <a:r>
              <a:rPr lang="en-US" dirty="0" smtClean="0"/>
              <a:t>To find each of </a:t>
            </a:r>
            <a:r>
              <a:rPr lang="en-US" i="1" dirty="0" smtClean="0"/>
              <a:t>P</a:t>
            </a:r>
            <a:r>
              <a:rPr lang="en-US" baseline="-25000" dirty="0" smtClean="0">
                <a:latin typeface="Cambria Math" pitchFamily="18" charset="0"/>
                <a:ea typeface="Cambria Math" pitchFamily="18" charset="0"/>
              </a:rPr>
              <a:t>6</a:t>
            </a:r>
            <a:r>
              <a:rPr lang="en-US" dirty="0" smtClean="0"/>
              <a:t>, </a:t>
            </a:r>
            <a:r>
              <a:rPr lang="en-US" i="1" dirty="0" smtClean="0"/>
              <a:t>P</a:t>
            </a:r>
            <a:r>
              <a:rPr lang="en-US" baseline="-25000" dirty="0" smtClean="0">
                <a:latin typeface="Cambria Math" pitchFamily="18" charset="0"/>
                <a:ea typeface="Cambria Math" pitchFamily="18" charset="0"/>
              </a:rPr>
              <a:t>7</a:t>
            </a:r>
            <a:r>
              <a:rPr lang="en-US" dirty="0" smtClean="0"/>
              <a:t>, and </a:t>
            </a:r>
            <a:r>
              <a:rPr lang="en-US" i="1" dirty="0" smtClean="0"/>
              <a:t>P</a:t>
            </a:r>
            <a:r>
              <a:rPr lang="en-US" baseline="-25000" dirty="0" smtClean="0">
                <a:latin typeface="Cambria Math" pitchFamily="18" charset="0"/>
                <a:ea typeface="Cambria Math" pitchFamily="18" charset="0"/>
              </a:rPr>
              <a:t>8</a:t>
            </a:r>
            <a:r>
              <a:rPr lang="en-US" dirty="0" smtClean="0"/>
              <a:t> , we find the number of passwords of the specified length composed of letters and digits and subtract the number composed only of letters. We find that:</a:t>
            </a:r>
          </a:p>
          <a:p>
            <a:pPr lvl="2">
              <a:buNone/>
            </a:pPr>
            <a:r>
              <a:rPr lang="en-US" dirty="0" smtClean="0"/>
              <a:t>     </a:t>
            </a:r>
          </a:p>
          <a:p>
            <a:pPr lvl="1">
              <a:buNone/>
            </a:pPr>
            <a:r>
              <a:rPr lang="en-US" i="1" dirty="0" smtClean="0"/>
              <a:t>           P</a:t>
            </a:r>
            <a:r>
              <a:rPr lang="en-US" baseline="-25000" dirty="0" smtClean="0">
                <a:latin typeface="Cambria Math" pitchFamily="18" charset="0"/>
                <a:ea typeface="Cambria Math" pitchFamily="18" charset="0"/>
              </a:rPr>
              <a:t>6</a:t>
            </a:r>
            <a:r>
              <a:rPr lang="en-US" dirty="0" smtClean="0"/>
              <a:t> = </a:t>
            </a:r>
            <a:r>
              <a:rPr lang="en-US" dirty="0" smtClean="0">
                <a:latin typeface="Cambria Math" pitchFamily="18" charset="0"/>
                <a:ea typeface="Cambria Math" pitchFamily="18" charset="0"/>
              </a:rPr>
              <a:t>36</a:t>
            </a:r>
            <a:r>
              <a:rPr lang="en-US" baseline="30000" dirty="0" smtClean="0">
                <a:latin typeface="Cambria Math" pitchFamily="18" charset="0"/>
                <a:ea typeface="Cambria Math" pitchFamily="18" charset="0"/>
              </a:rPr>
              <a:t>6</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26</a:t>
            </a:r>
            <a:r>
              <a:rPr lang="en-US" baseline="30000" dirty="0" smtClean="0">
                <a:latin typeface="Cambria Math" pitchFamily="18" charset="0"/>
                <a:ea typeface="Cambria Math" pitchFamily="18" charset="0"/>
              </a:rPr>
              <a:t>6</a:t>
            </a:r>
            <a:r>
              <a:rPr lang="en-US" dirty="0" smtClean="0"/>
              <a:t>  =</a:t>
            </a:r>
            <a:r>
              <a:rPr lang="en-US" dirty="0" smtClean="0">
                <a:latin typeface="Cambria Math" pitchFamily="18" charset="0"/>
                <a:ea typeface="Cambria Math" pitchFamily="18" charset="0"/>
              </a:rPr>
              <a:t>2,176,782,336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308,915,776</a:t>
            </a:r>
            <a:r>
              <a:rPr lang="en-US" dirty="0" smtClean="0"/>
              <a:t> =</a:t>
            </a:r>
            <a:r>
              <a:rPr lang="en-US" dirty="0" smtClean="0">
                <a:latin typeface="Cambria Math" pitchFamily="18" charset="0"/>
                <a:ea typeface="Cambria Math" pitchFamily="18" charset="0"/>
              </a:rPr>
              <a:t>1,867,866,560.</a:t>
            </a:r>
          </a:p>
          <a:p>
            <a:pPr lvl="1">
              <a:buNone/>
            </a:pPr>
            <a:r>
              <a:rPr lang="en-US" i="1" dirty="0" smtClean="0"/>
              <a:t>           P</a:t>
            </a:r>
            <a:r>
              <a:rPr lang="en-US" baseline="-25000" dirty="0" smtClean="0">
                <a:latin typeface="Cambria Math" pitchFamily="18" charset="0"/>
                <a:ea typeface="Cambria Math" pitchFamily="18" charset="0"/>
              </a:rPr>
              <a:t>7</a:t>
            </a:r>
            <a:r>
              <a:rPr lang="en-US" dirty="0" smtClean="0"/>
              <a:t> = </a:t>
            </a:r>
            <a:r>
              <a:rPr lang="en-US" dirty="0" smtClean="0">
                <a:latin typeface="Cambria Math" pitchFamily="18" charset="0"/>
                <a:ea typeface="Cambria Math" pitchFamily="18" charset="0"/>
              </a:rPr>
              <a:t>36</a:t>
            </a:r>
            <a:r>
              <a:rPr lang="en-US" baseline="30000" dirty="0" smtClean="0">
                <a:latin typeface="Cambria Math" pitchFamily="18" charset="0"/>
                <a:ea typeface="Cambria Math" pitchFamily="18" charset="0"/>
              </a:rPr>
              <a:t>7</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26</a:t>
            </a:r>
            <a:r>
              <a:rPr lang="en-US" baseline="30000" dirty="0" smtClean="0">
                <a:latin typeface="Cambria Math" pitchFamily="18" charset="0"/>
                <a:ea typeface="Cambria Math" pitchFamily="18" charset="0"/>
              </a:rPr>
              <a:t>7</a:t>
            </a:r>
            <a:r>
              <a:rPr lang="en-US" dirty="0" smtClean="0"/>
              <a:t>  =</a:t>
            </a:r>
          </a:p>
          <a:p>
            <a:pPr lvl="1">
              <a:buNone/>
            </a:pPr>
            <a:r>
              <a:rPr lang="en-US" dirty="0" smtClean="0">
                <a:latin typeface="Cambria Math" pitchFamily="18" charset="0"/>
                <a:ea typeface="Cambria Math" pitchFamily="18" charset="0"/>
              </a:rPr>
              <a:t>                        78,364,164,096 </a:t>
            </a:r>
            <a:r>
              <a:rPr lang="en-US" dirty="0" smtClean="0">
                <a:latin typeface="Cambria Math"/>
                <a:ea typeface="Cambria Math"/>
              </a:rPr>
              <a:t>−</a:t>
            </a:r>
            <a:r>
              <a:rPr lang="en-US" dirty="0" smtClean="0"/>
              <a:t> 8,</a:t>
            </a:r>
            <a:r>
              <a:rPr lang="en-US" dirty="0" smtClean="0">
                <a:latin typeface="Cambria Math" pitchFamily="18" charset="0"/>
                <a:ea typeface="Cambria Math" pitchFamily="18" charset="0"/>
              </a:rPr>
              <a:t>031,810,176</a:t>
            </a:r>
            <a:r>
              <a:rPr lang="en-US" dirty="0" smtClean="0"/>
              <a:t> =  </a:t>
            </a:r>
            <a:r>
              <a:rPr lang="en-US" dirty="0" smtClean="0">
                <a:latin typeface="Cambria Math" pitchFamily="18" charset="0"/>
                <a:ea typeface="Cambria Math" pitchFamily="18" charset="0"/>
              </a:rPr>
              <a:t>70,332,353,920.</a:t>
            </a:r>
            <a:endParaRPr lang="en-US" dirty="0" smtClean="0"/>
          </a:p>
          <a:p>
            <a:pPr lvl="1">
              <a:buNone/>
            </a:pPr>
            <a:r>
              <a:rPr lang="en-US" i="1" dirty="0" smtClean="0"/>
              <a:t>           P</a:t>
            </a:r>
            <a:r>
              <a:rPr lang="en-US" baseline="-25000" dirty="0" smtClean="0">
                <a:latin typeface="Cambria Math" pitchFamily="18" charset="0"/>
                <a:ea typeface="Cambria Math" pitchFamily="18" charset="0"/>
              </a:rPr>
              <a:t>8</a:t>
            </a:r>
            <a:r>
              <a:rPr lang="en-US" dirty="0" smtClean="0"/>
              <a:t> = </a:t>
            </a:r>
            <a:r>
              <a:rPr lang="en-US" dirty="0" smtClean="0">
                <a:latin typeface="Cambria Math" pitchFamily="18" charset="0"/>
                <a:ea typeface="Cambria Math" pitchFamily="18" charset="0"/>
              </a:rPr>
              <a:t>36</a:t>
            </a:r>
            <a:r>
              <a:rPr lang="en-US" baseline="30000" dirty="0" smtClean="0">
                <a:latin typeface="Cambria Math" pitchFamily="18" charset="0"/>
                <a:ea typeface="Cambria Math" pitchFamily="18" charset="0"/>
              </a:rPr>
              <a:t>8</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26</a:t>
            </a:r>
            <a:r>
              <a:rPr lang="en-US" baseline="30000" dirty="0" smtClean="0">
                <a:latin typeface="Cambria Math" pitchFamily="18" charset="0"/>
                <a:ea typeface="Cambria Math" pitchFamily="18" charset="0"/>
              </a:rPr>
              <a:t>8</a:t>
            </a:r>
            <a:r>
              <a:rPr lang="en-US" dirty="0" smtClean="0"/>
              <a:t>  =</a:t>
            </a:r>
          </a:p>
          <a:p>
            <a:pPr lvl="1">
              <a:buNone/>
            </a:pPr>
            <a:r>
              <a:rPr lang="en-US" dirty="0" smtClean="0">
                <a:latin typeface="Cambria Math" pitchFamily="18" charset="0"/>
                <a:ea typeface="Cambria Math" pitchFamily="18" charset="0"/>
              </a:rPr>
              <a:t>                       2,821,109,907,456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208,827,064,576</a:t>
            </a:r>
            <a:r>
              <a:rPr lang="en-US" dirty="0" smtClean="0"/>
              <a:t> =</a:t>
            </a:r>
            <a:r>
              <a:rPr lang="en-US" dirty="0" smtClean="0">
                <a:latin typeface="Cambria Math" pitchFamily="18" charset="0"/>
                <a:ea typeface="Cambria Math" pitchFamily="18" charset="0"/>
              </a:rPr>
              <a:t>2,612,282,842,880.</a:t>
            </a:r>
          </a:p>
          <a:p>
            <a:pPr lvl="1">
              <a:buNone/>
            </a:pPr>
            <a:endParaRPr lang="en-US" dirty="0" smtClean="0"/>
          </a:p>
          <a:p>
            <a:pPr lvl="1">
              <a:buNone/>
            </a:pPr>
            <a:r>
              <a:rPr lang="en-US" dirty="0" smtClean="0"/>
              <a:t>Consequently, </a:t>
            </a:r>
            <a:r>
              <a:rPr lang="en-US" i="1" dirty="0" smtClean="0"/>
              <a:t>P</a:t>
            </a:r>
            <a:r>
              <a:rPr lang="en-US" dirty="0" smtClean="0"/>
              <a:t> = </a:t>
            </a:r>
            <a:r>
              <a:rPr lang="en-US" i="1" dirty="0" smtClean="0"/>
              <a:t>P</a:t>
            </a:r>
            <a:r>
              <a:rPr lang="en-US" baseline="-25000" dirty="0" smtClean="0">
                <a:latin typeface="Cambria Math" pitchFamily="18" charset="0"/>
                <a:ea typeface="Cambria Math" pitchFamily="18" charset="0"/>
              </a:rPr>
              <a:t>6</a:t>
            </a:r>
            <a:r>
              <a:rPr lang="en-US" dirty="0" smtClean="0"/>
              <a:t> + </a:t>
            </a:r>
            <a:r>
              <a:rPr lang="en-US" i="1" dirty="0" smtClean="0"/>
              <a:t>P</a:t>
            </a:r>
            <a:r>
              <a:rPr lang="en-US" baseline="-25000" dirty="0" smtClean="0">
                <a:latin typeface="Cambria Math" pitchFamily="18" charset="0"/>
                <a:ea typeface="Cambria Math" pitchFamily="18" charset="0"/>
              </a:rPr>
              <a:t>7</a:t>
            </a:r>
            <a:r>
              <a:rPr lang="en-US" dirty="0" smtClean="0"/>
              <a:t> +</a:t>
            </a:r>
            <a:r>
              <a:rPr lang="en-US" i="1" dirty="0" smtClean="0"/>
              <a:t>P</a:t>
            </a:r>
            <a:r>
              <a:rPr lang="en-US" baseline="-25000" dirty="0" smtClean="0">
                <a:latin typeface="Cambria Math" pitchFamily="18" charset="0"/>
                <a:ea typeface="Cambria Math" pitchFamily="18" charset="0"/>
              </a:rPr>
              <a:t>8</a:t>
            </a:r>
            <a:r>
              <a:rPr lang="en-US" dirty="0" smtClean="0"/>
              <a:t> = </a:t>
            </a:r>
            <a:r>
              <a:rPr lang="en-US" dirty="0" smtClean="0">
                <a:latin typeface="Cambria Math" pitchFamily="18" charset="0"/>
                <a:ea typeface="Cambria Math" pitchFamily="18" charset="0"/>
              </a:rPr>
              <a:t>2,684,483,063,360</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460</a:t>
            </a:fld>
            <a:endParaRPr lang="en-US"/>
          </a:p>
        </p:txBody>
      </p:sp>
    </p:spTree>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Addresses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Version </a:t>
            </a:r>
            <a:r>
              <a:rPr lang="en-US" dirty="0" smtClean="0">
                <a:latin typeface="Cambria Math" pitchFamily="18" charset="0"/>
                <a:ea typeface="Cambria Math" pitchFamily="18" charset="0"/>
              </a:rPr>
              <a:t>4</a:t>
            </a:r>
            <a:r>
              <a:rPr lang="en-US" dirty="0" smtClean="0"/>
              <a:t> of the Internet Protocol (IPv</a:t>
            </a:r>
            <a:r>
              <a:rPr lang="en-US" dirty="0" smtClean="0">
                <a:latin typeface="Cambria Math" pitchFamily="18" charset="0"/>
                <a:ea typeface="Cambria Math" pitchFamily="18" charset="0"/>
              </a:rPr>
              <a:t>4</a:t>
            </a:r>
            <a:r>
              <a:rPr lang="en-US" dirty="0" smtClean="0"/>
              <a:t>) uses </a:t>
            </a:r>
            <a:r>
              <a:rPr lang="en-US" dirty="0" smtClean="0">
                <a:latin typeface="Cambria Math" pitchFamily="18" charset="0"/>
                <a:ea typeface="Cambria Math" pitchFamily="18" charset="0"/>
              </a:rPr>
              <a:t>32</a:t>
            </a:r>
            <a:r>
              <a:rPr lang="en-US" dirty="0" smtClean="0"/>
              <a:t> bits.</a:t>
            </a:r>
          </a:p>
          <a:p>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r>
              <a:rPr lang="en-US" b="1" dirty="0" smtClean="0"/>
              <a:t>Class A Addresses</a:t>
            </a:r>
            <a:r>
              <a:rPr lang="en-US" dirty="0" smtClean="0"/>
              <a:t>: used for the largest networks, a </a:t>
            </a:r>
            <a:r>
              <a:rPr lang="en-US" dirty="0" smtClean="0">
                <a:latin typeface="Cambria Math" pitchFamily="18" charset="0"/>
                <a:ea typeface="Cambria Math" pitchFamily="18" charset="0"/>
              </a:rPr>
              <a:t>0</a:t>
            </a:r>
            <a:r>
              <a:rPr lang="en-US" dirty="0" smtClean="0"/>
              <a:t>,followed by a </a:t>
            </a:r>
            <a:r>
              <a:rPr lang="en-US" dirty="0" smtClean="0">
                <a:latin typeface="Cambria Math" pitchFamily="18" charset="0"/>
                <a:ea typeface="Cambria Math" pitchFamily="18" charset="0"/>
              </a:rPr>
              <a:t>7</a:t>
            </a:r>
            <a:r>
              <a:rPr lang="en-US" dirty="0" smtClean="0"/>
              <a:t>-bit </a:t>
            </a:r>
            <a:r>
              <a:rPr lang="en-US" dirty="0" err="1" smtClean="0"/>
              <a:t>netid</a:t>
            </a:r>
            <a:r>
              <a:rPr lang="en-US" dirty="0" smtClean="0"/>
              <a:t> and a </a:t>
            </a:r>
            <a:r>
              <a:rPr lang="en-US" dirty="0" smtClean="0">
                <a:latin typeface="Cambria Math" pitchFamily="18" charset="0"/>
                <a:ea typeface="Cambria Math" pitchFamily="18" charset="0"/>
              </a:rPr>
              <a:t>24</a:t>
            </a:r>
            <a:r>
              <a:rPr lang="en-US" dirty="0" smtClean="0"/>
              <a:t>-bit </a:t>
            </a:r>
            <a:r>
              <a:rPr lang="en-US" dirty="0" err="1" smtClean="0"/>
              <a:t>hostid</a:t>
            </a:r>
            <a:r>
              <a:rPr lang="en-US" dirty="0" smtClean="0"/>
              <a:t>.</a:t>
            </a:r>
          </a:p>
          <a:p>
            <a:r>
              <a:rPr lang="en-US" b="1" dirty="0" smtClean="0"/>
              <a:t>Class B Addresses</a:t>
            </a:r>
            <a:r>
              <a:rPr lang="en-US" dirty="0" smtClean="0"/>
              <a:t>: used for the medium-sized networks, a </a:t>
            </a:r>
            <a:r>
              <a:rPr lang="en-US" dirty="0" smtClean="0">
                <a:latin typeface="Cambria Math" pitchFamily="18" charset="0"/>
                <a:ea typeface="Cambria Math" pitchFamily="18" charset="0"/>
              </a:rPr>
              <a:t>10</a:t>
            </a:r>
            <a:r>
              <a:rPr lang="en-US" dirty="0" smtClean="0"/>
              <a:t>,followed by a </a:t>
            </a:r>
            <a:r>
              <a:rPr lang="en-US" dirty="0" smtClean="0">
                <a:latin typeface="Cambria Math" pitchFamily="18" charset="0"/>
                <a:ea typeface="Cambria Math" pitchFamily="18" charset="0"/>
              </a:rPr>
              <a:t>14</a:t>
            </a:r>
            <a:r>
              <a:rPr lang="en-US" dirty="0" smtClean="0"/>
              <a:t>-bit </a:t>
            </a:r>
            <a:r>
              <a:rPr lang="en-US" dirty="0" err="1" smtClean="0"/>
              <a:t>netid</a:t>
            </a:r>
            <a:r>
              <a:rPr lang="en-US" dirty="0" smtClean="0"/>
              <a:t> and a </a:t>
            </a:r>
            <a:r>
              <a:rPr lang="en-US" dirty="0" smtClean="0">
                <a:latin typeface="Cambria Math" pitchFamily="18" charset="0"/>
                <a:ea typeface="Cambria Math" pitchFamily="18" charset="0"/>
              </a:rPr>
              <a:t>16</a:t>
            </a:r>
            <a:r>
              <a:rPr lang="en-US" dirty="0" smtClean="0"/>
              <a:t>-bit </a:t>
            </a:r>
            <a:r>
              <a:rPr lang="en-US" dirty="0" err="1" smtClean="0"/>
              <a:t>hostid</a:t>
            </a:r>
            <a:r>
              <a:rPr lang="en-US" dirty="0" smtClean="0"/>
              <a:t>.</a:t>
            </a:r>
          </a:p>
          <a:p>
            <a:r>
              <a:rPr lang="en-US" b="1" dirty="0" smtClean="0"/>
              <a:t>Class C Addresses</a:t>
            </a:r>
            <a:r>
              <a:rPr lang="en-US" dirty="0" smtClean="0"/>
              <a:t>: used for the smallest networks, a </a:t>
            </a:r>
            <a:r>
              <a:rPr lang="en-US" dirty="0" smtClean="0">
                <a:latin typeface="Cambria Math" pitchFamily="18" charset="0"/>
                <a:ea typeface="Cambria Math" pitchFamily="18" charset="0"/>
              </a:rPr>
              <a:t>110</a:t>
            </a:r>
            <a:r>
              <a:rPr lang="en-US" dirty="0" smtClean="0"/>
              <a:t>,followed by a </a:t>
            </a:r>
            <a:r>
              <a:rPr lang="en-US" dirty="0" smtClean="0">
                <a:latin typeface="Cambria Math" pitchFamily="18" charset="0"/>
                <a:ea typeface="Cambria Math" pitchFamily="18" charset="0"/>
              </a:rPr>
              <a:t>21</a:t>
            </a:r>
            <a:r>
              <a:rPr lang="en-US" dirty="0" smtClean="0"/>
              <a:t>-bit </a:t>
            </a:r>
            <a:r>
              <a:rPr lang="en-US" dirty="0" err="1" smtClean="0"/>
              <a:t>netid</a:t>
            </a:r>
            <a:r>
              <a:rPr lang="en-US" dirty="0" smtClean="0"/>
              <a:t> and a </a:t>
            </a:r>
            <a:r>
              <a:rPr lang="en-US" dirty="0" smtClean="0">
                <a:latin typeface="Cambria Math" pitchFamily="18" charset="0"/>
                <a:ea typeface="Cambria Math" pitchFamily="18" charset="0"/>
              </a:rPr>
              <a:t>8</a:t>
            </a:r>
            <a:r>
              <a:rPr lang="en-US" dirty="0" smtClean="0"/>
              <a:t>-bit </a:t>
            </a:r>
            <a:r>
              <a:rPr lang="en-US" dirty="0" err="1" smtClean="0"/>
              <a:t>hostid</a:t>
            </a:r>
            <a:r>
              <a:rPr lang="en-US" dirty="0" smtClean="0"/>
              <a:t>.</a:t>
            </a:r>
          </a:p>
          <a:p>
            <a:pPr lvl="1"/>
            <a:r>
              <a:rPr lang="en-US" dirty="0" smtClean="0"/>
              <a:t>Neither Class D nor Class E addresses are assigned as the address of a computer on the internet. Only Classes A, B, and C are available. </a:t>
            </a:r>
          </a:p>
          <a:p>
            <a:pPr lvl="1"/>
            <a:r>
              <a:rPr lang="en-US" dirty="0" smtClean="0">
                <a:latin typeface="Cambria Math" pitchFamily="18" charset="0"/>
                <a:ea typeface="Cambria Math" pitchFamily="18" charset="0"/>
              </a:rPr>
              <a:t>1111111</a:t>
            </a:r>
            <a:r>
              <a:rPr lang="en-US" dirty="0" smtClean="0"/>
              <a:t> is not available as the </a:t>
            </a:r>
            <a:r>
              <a:rPr lang="en-US" dirty="0" err="1" smtClean="0"/>
              <a:t>netid</a:t>
            </a:r>
            <a:r>
              <a:rPr lang="en-US" dirty="0" smtClean="0"/>
              <a:t> of a Class A network.</a:t>
            </a:r>
          </a:p>
          <a:p>
            <a:pPr lvl="1"/>
            <a:r>
              <a:rPr lang="en-US" dirty="0" err="1" smtClean="0"/>
              <a:t>Hostids</a:t>
            </a:r>
            <a:r>
              <a:rPr lang="en-US" dirty="0" smtClean="0"/>
              <a:t> consisting of all </a:t>
            </a:r>
            <a:r>
              <a:rPr lang="en-US" dirty="0" smtClean="0">
                <a:latin typeface="Cambria Math" pitchFamily="18" charset="0"/>
                <a:ea typeface="Cambria Math" pitchFamily="18" charset="0"/>
              </a:rPr>
              <a:t>0</a:t>
            </a:r>
            <a:r>
              <a:rPr lang="en-US" dirty="0" smtClean="0"/>
              <a:t>s and all </a:t>
            </a:r>
            <a:r>
              <a:rPr lang="en-US" dirty="0" smtClean="0">
                <a:latin typeface="Cambria Math" pitchFamily="18" charset="0"/>
                <a:ea typeface="Cambria Math" pitchFamily="18" charset="0"/>
              </a:rPr>
              <a:t>1</a:t>
            </a:r>
            <a:r>
              <a:rPr lang="en-US" dirty="0" smtClean="0"/>
              <a:t>s are not available in any network. </a:t>
            </a:r>
          </a:p>
        </p:txBody>
      </p:sp>
      <p:pic>
        <p:nvPicPr>
          <p:cNvPr id="4" name="Picture 3" descr="0502.jpg"/>
          <p:cNvPicPr>
            <a:picLocks noChangeAspect="1"/>
          </p:cNvPicPr>
          <p:nvPr/>
        </p:nvPicPr>
        <p:blipFill>
          <a:blip r:embed="rId2" cstate="print"/>
          <a:stretch>
            <a:fillRect/>
          </a:stretch>
        </p:blipFill>
        <p:spPr>
          <a:xfrm>
            <a:off x="1905000" y="2209800"/>
            <a:ext cx="4425696" cy="1217676"/>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461</a:t>
            </a:fld>
            <a:endParaRPr lang="en-US"/>
          </a:p>
        </p:txBody>
      </p:sp>
    </p:spTree>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Internet Addresses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Example</a:t>
            </a:r>
            <a:r>
              <a:rPr lang="en-US" dirty="0" smtClean="0"/>
              <a:t>: How many different IPv</a:t>
            </a:r>
            <a:r>
              <a:rPr lang="en-US" dirty="0" smtClean="0">
                <a:latin typeface="Cambria Math" pitchFamily="18" charset="0"/>
                <a:ea typeface="Cambria Math" pitchFamily="18" charset="0"/>
              </a:rPr>
              <a:t>4</a:t>
            </a:r>
            <a:r>
              <a:rPr lang="en-US" dirty="0" smtClean="0"/>
              <a:t> addresses are available for computers on the internet?</a:t>
            </a:r>
          </a:p>
          <a:p>
            <a:pPr>
              <a:buNone/>
            </a:pPr>
            <a:r>
              <a:rPr lang="en-US" b="1" dirty="0" smtClean="0"/>
              <a:t>    Solution</a:t>
            </a:r>
            <a:r>
              <a:rPr lang="en-US" dirty="0" smtClean="0"/>
              <a:t>: Use both the sum and the product rule. Let </a:t>
            </a:r>
            <a:r>
              <a:rPr lang="en-US" i="1" dirty="0" smtClean="0"/>
              <a:t>x</a:t>
            </a:r>
            <a:r>
              <a:rPr lang="en-US" dirty="0" smtClean="0"/>
              <a:t> be the number of available addresses, and let </a:t>
            </a:r>
            <a:r>
              <a:rPr lang="en-US" i="1" dirty="0" err="1" smtClean="0"/>
              <a:t>x</a:t>
            </a:r>
            <a:r>
              <a:rPr lang="en-US" baseline="-25000" dirty="0" err="1" smtClean="0"/>
              <a:t>A</a:t>
            </a:r>
            <a:r>
              <a:rPr lang="en-US" dirty="0" smtClean="0"/>
              <a:t>, </a:t>
            </a:r>
            <a:r>
              <a:rPr lang="en-US" i="1" dirty="0" err="1" smtClean="0"/>
              <a:t>x</a:t>
            </a:r>
            <a:r>
              <a:rPr lang="en-US" baseline="-25000" dirty="0" err="1" smtClean="0"/>
              <a:t>B</a:t>
            </a:r>
            <a:r>
              <a:rPr lang="en-US" dirty="0" smtClean="0"/>
              <a:t>, and </a:t>
            </a:r>
            <a:r>
              <a:rPr lang="en-US" i="1" dirty="0" err="1" smtClean="0"/>
              <a:t>x</a:t>
            </a:r>
            <a:r>
              <a:rPr lang="en-US" baseline="-25000" dirty="0" err="1" smtClean="0"/>
              <a:t>C</a:t>
            </a:r>
            <a:r>
              <a:rPr lang="en-US" dirty="0" smtClean="0"/>
              <a:t> denote the number of addresses for the respective classes.</a:t>
            </a:r>
          </a:p>
          <a:p>
            <a:pPr lvl="1"/>
            <a:r>
              <a:rPr lang="en-US" dirty="0" smtClean="0"/>
              <a:t>To find, </a:t>
            </a:r>
            <a:r>
              <a:rPr lang="en-US" i="1" dirty="0" err="1" smtClean="0"/>
              <a:t>x</a:t>
            </a:r>
            <a:r>
              <a:rPr lang="en-US" baseline="-25000" dirty="0" err="1" smtClean="0"/>
              <a:t>A</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7</a:t>
            </a:r>
            <a:r>
              <a:rPr lang="en-US" dirty="0" smtClean="0"/>
              <a:t> </a:t>
            </a:r>
            <a:r>
              <a:rPr lang="en-US" dirty="0" smtClean="0">
                <a:latin typeface="Cambria Math"/>
                <a:ea typeface="Cambria Math"/>
              </a:rPr>
              <a:t>− 1 = 127 </a:t>
            </a:r>
            <a:r>
              <a:rPr lang="en-US" dirty="0" err="1" smtClean="0">
                <a:latin typeface="Cambria Math"/>
                <a:ea typeface="Cambria Math"/>
              </a:rPr>
              <a:t>netids</a:t>
            </a:r>
            <a:r>
              <a:rPr lang="en-US" dirty="0" smtClean="0">
                <a:latin typeface="Cambria Math"/>
                <a:ea typeface="Cambria Math"/>
              </a:rPr>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24</a:t>
            </a:r>
            <a:r>
              <a:rPr lang="en-US" dirty="0" smtClean="0"/>
              <a:t> </a:t>
            </a:r>
            <a:r>
              <a:rPr lang="en-US" dirty="0" smtClean="0">
                <a:latin typeface="Cambria Math"/>
                <a:ea typeface="Cambria Math"/>
              </a:rPr>
              <a:t>− 2 = 16,777,214 </a:t>
            </a:r>
            <a:r>
              <a:rPr lang="en-US" dirty="0" err="1" smtClean="0">
                <a:latin typeface="Cambria Math"/>
                <a:ea typeface="Cambria Math"/>
              </a:rPr>
              <a:t>hostids</a:t>
            </a:r>
            <a:r>
              <a:rPr lang="en-US" dirty="0" smtClean="0">
                <a:latin typeface="Cambria Math"/>
                <a:ea typeface="Cambria Math"/>
              </a:rPr>
              <a:t>. </a:t>
            </a:r>
          </a:p>
          <a:p>
            <a:pPr lvl="1">
              <a:buNone/>
            </a:pPr>
            <a:r>
              <a:rPr lang="en-US" i="1" dirty="0" smtClean="0"/>
              <a:t>                   </a:t>
            </a:r>
            <a:r>
              <a:rPr lang="en-US" i="1" dirty="0" err="1" smtClean="0"/>
              <a:t>x</a:t>
            </a:r>
            <a:r>
              <a:rPr lang="en-US" baseline="-25000" dirty="0" err="1" smtClean="0"/>
              <a:t>A</a:t>
            </a:r>
            <a:r>
              <a:rPr lang="en-US" i="1" dirty="0" smtClean="0"/>
              <a:t> = </a:t>
            </a:r>
            <a:r>
              <a:rPr lang="en-US" dirty="0" smtClean="0">
                <a:latin typeface="Cambria Math" pitchFamily="18" charset="0"/>
                <a:ea typeface="Cambria Math" pitchFamily="18" charset="0"/>
              </a:rPr>
              <a:t>127</a:t>
            </a:r>
            <a:r>
              <a:rPr lang="en-US" dirty="0" smtClean="0">
                <a:latin typeface="Cambria Math"/>
                <a:ea typeface="Cambria Math"/>
              </a:rPr>
              <a:t>∙ 16,777,214 = 2,130,706,178.</a:t>
            </a:r>
            <a:endParaRPr lang="en-US" dirty="0" smtClean="0">
              <a:latin typeface="Cambria Math" pitchFamily="18" charset="0"/>
              <a:ea typeface="Cambria Math" pitchFamily="18" charset="0"/>
            </a:endParaRPr>
          </a:p>
          <a:p>
            <a:pPr lvl="1"/>
            <a:r>
              <a:rPr lang="en-US" dirty="0" smtClean="0"/>
              <a:t>To find, </a:t>
            </a:r>
            <a:r>
              <a:rPr lang="en-US" i="1" dirty="0" err="1" smtClean="0"/>
              <a:t>x</a:t>
            </a:r>
            <a:r>
              <a:rPr lang="en-US" baseline="-25000" dirty="0" err="1" smtClean="0"/>
              <a:t>B</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14</a:t>
            </a:r>
            <a:r>
              <a:rPr lang="en-US" dirty="0" smtClean="0"/>
              <a:t> </a:t>
            </a:r>
            <a:r>
              <a:rPr lang="en-US" dirty="0" smtClean="0">
                <a:latin typeface="Cambria Math"/>
                <a:ea typeface="Cambria Math"/>
              </a:rPr>
              <a:t>= 16,384 </a:t>
            </a:r>
            <a:r>
              <a:rPr lang="en-US" dirty="0" err="1" smtClean="0">
                <a:latin typeface="Cambria Math"/>
                <a:ea typeface="Cambria Math"/>
              </a:rPr>
              <a:t>netids</a:t>
            </a:r>
            <a:r>
              <a:rPr lang="en-US" dirty="0" smtClean="0">
                <a:latin typeface="Cambria Math"/>
                <a:ea typeface="Cambria Math"/>
              </a:rPr>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16</a:t>
            </a:r>
            <a:r>
              <a:rPr lang="en-US" dirty="0" smtClean="0"/>
              <a:t> </a:t>
            </a:r>
            <a:r>
              <a:rPr lang="en-US" dirty="0" smtClean="0">
                <a:latin typeface="Cambria Math"/>
                <a:ea typeface="Cambria Math"/>
              </a:rPr>
              <a:t>− 2 = 16,534 </a:t>
            </a:r>
            <a:r>
              <a:rPr lang="en-US" dirty="0" err="1" smtClean="0">
                <a:latin typeface="Cambria Math"/>
                <a:ea typeface="Cambria Math"/>
              </a:rPr>
              <a:t>hostids</a:t>
            </a:r>
            <a:r>
              <a:rPr lang="en-US" dirty="0" smtClean="0">
                <a:latin typeface="Cambria Math"/>
                <a:ea typeface="Cambria Math"/>
              </a:rPr>
              <a:t>. </a:t>
            </a:r>
          </a:p>
          <a:p>
            <a:pPr lvl="1">
              <a:buNone/>
            </a:pPr>
            <a:r>
              <a:rPr lang="en-US" i="1" dirty="0" smtClean="0"/>
              <a:t>                   </a:t>
            </a:r>
            <a:r>
              <a:rPr lang="en-US" i="1" dirty="0" err="1" smtClean="0"/>
              <a:t>x</a:t>
            </a:r>
            <a:r>
              <a:rPr lang="en-US" baseline="-25000" dirty="0" err="1" smtClean="0"/>
              <a:t>B</a:t>
            </a:r>
            <a:r>
              <a:rPr lang="en-US" i="1" dirty="0" smtClean="0"/>
              <a:t> = </a:t>
            </a:r>
            <a:r>
              <a:rPr lang="en-US" dirty="0" smtClean="0">
                <a:latin typeface="Cambria Math"/>
                <a:ea typeface="Cambria Math"/>
              </a:rPr>
              <a:t>16,384 ∙ 16, 534 = 1,073,709,056.</a:t>
            </a:r>
            <a:endParaRPr lang="en-US" dirty="0" smtClean="0"/>
          </a:p>
          <a:p>
            <a:pPr lvl="1"/>
            <a:r>
              <a:rPr lang="en-US" dirty="0" smtClean="0"/>
              <a:t>To find, </a:t>
            </a:r>
            <a:r>
              <a:rPr lang="en-US" i="1" dirty="0" err="1" smtClean="0"/>
              <a:t>x</a:t>
            </a:r>
            <a:r>
              <a:rPr lang="en-US" baseline="-25000" dirty="0" err="1" smtClean="0"/>
              <a:t>C</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21</a:t>
            </a:r>
            <a:r>
              <a:rPr lang="en-US" dirty="0" smtClean="0"/>
              <a:t> </a:t>
            </a:r>
            <a:r>
              <a:rPr lang="en-US" dirty="0" smtClean="0">
                <a:latin typeface="Cambria Math"/>
                <a:ea typeface="Cambria Math"/>
              </a:rPr>
              <a:t>= 2,097,152 </a:t>
            </a:r>
            <a:r>
              <a:rPr lang="en-US" dirty="0" err="1" smtClean="0">
                <a:latin typeface="Cambria Math"/>
                <a:ea typeface="Cambria Math"/>
              </a:rPr>
              <a:t>netids</a:t>
            </a:r>
            <a:r>
              <a:rPr lang="en-US" dirty="0" smtClean="0">
                <a:latin typeface="Cambria Math"/>
                <a:ea typeface="Cambria Math"/>
              </a:rPr>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8</a:t>
            </a:r>
            <a:r>
              <a:rPr lang="en-US" dirty="0" smtClean="0"/>
              <a:t> </a:t>
            </a:r>
            <a:r>
              <a:rPr lang="en-US" dirty="0" smtClean="0">
                <a:latin typeface="Cambria Math"/>
                <a:ea typeface="Cambria Math"/>
              </a:rPr>
              <a:t>− 2 = 254 </a:t>
            </a:r>
            <a:r>
              <a:rPr lang="en-US" dirty="0" err="1" smtClean="0">
                <a:latin typeface="Cambria Math"/>
                <a:ea typeface="Cambria Math"/>
              </a:rPr>
              <a:t>hostids</a:t>
            </a:r>
            <a:r>
              <a:rPr lang="en-US" dirty="0" smtClean="0">
                <a:latin typeface="Cambria Math"/>
                <a:ea typeface="Cambria Math"/>
              </a:rPr>
              <a:t>. </a:t>
            </a:r>
          </a:p>
          <a:p>
            <a:pPr lvl="1">
              <a:buNone/>
            </a:pPr>
            <a:r>
              <a:rPr lang="en-US" i="1" dirty="0" smtClean="0"/>
              <a:t>                   </a:t>
            </a:r>
            <a:r>
              <a:rPr lang="en-US" i="1" dirty="0" err="1" smtClean="0"/>
              <a:t>x</a:t>
            </a:r>
            <a:r>
              <a:rPr lang="en-US" baseline="-25000" dirty="0" err="1" smtClean="0"/>
              <a:t>C</a:t>
            </a:r>
            <a:r>
              <a:rPr lang="en-US" i="1" dirty="0" smtClean="0"/>
              <a:t> = </a:t>
            </a:r>
            <a:r>
              <a:rPr lang="en-US" dirty="0" smtClean="0">
                <a:latin typeface="Cambria Math"/>
                <a:ea typeface="Cambria Math"/>
              </a:rPr>
              <a:t>2,097,152 ∙ 254 = 532,676,608.</a:t>
            </a:r>
            <a:endParaRPr lang="en-US" dirty="0" smtClean="0"/>
          </a:p>
          <a:p>
            <a:pPr lvl="1"/>
            <a:r>
              <a:rPr lang="en-US" dirty="0" smtClean="0"/>
              <a:t>Hence, the total number of available IPv</a:t>
            </a:r>
            <a:r>
              <a:rPr lang="en-US" dirty="0" smtClean="0">
                <a:latin typeface="Cambria Math" pitchFamily="18" charset="0"/>
                <a:ea typeface="Cambria Math" pitchFamily="18" charset="0"/>
              </a:rPr>
              <a:t>4</a:t>
            </a:r>
            <a:r>
              <a:rPr lang="en-US" dirty="0" smtClean="0"/>
              <a:t> addresses is</a:t>
            </a:r>
          </a:p>
          <a:p>
            <a:pPr lvl="1">
              <a:buNone/>
            </a:pPr>
            <a:r>
              <a:rPr lang="en-US" dirty="0" smtClean="0"/>
              <a:t>            </a:t>
            </a:r>
            <a:r>
              <a:rPr lang="en-US" i="1" dirty="0" smtClean="0"/>
              <a:t>x = </a:t>
            </a:r>
            <a:r>
              <a:rPr lang="en-US" i="1" dirty="0" err="1" smtClean="0"/>
              <a:t>x</a:t>
            </a:r>
            <a:r>
              <a:rPr lang="en-US" baseline="-25000" dirty="0" err="1" smtClean="0"/>
              <a:t>A</a:t>
            </a:r>
            <a:r>
              <a:rPr lang="en-US" dirty="0" smtClean="0"/>
              <a:t> +  </a:t>
            </a:r>
            <a:r>
              <a:rPr lang="en-US" i="1" dirty="0" err="1" smtClean="0"/>
              <a:t>x</a:t>
            </a:r>
            <a:r>
              <a:rPr lang="en-US" baseline="-25000" dirty="0" err="1" smtClean="0"/>
              <a:t>B</a:t>
            </a:r>
            <a:r>
              <a:rPr lang="en-US" dirty="0" smtClean="0"/>
              <a:t>  + </a:t>
            </a:r>
            <a:r>
              <a:rPr lang="en-US" i="1" dirty="0" err="1" smtClean="0"/>
              <a:t>x</a:t>
            </a:r>
            <a:r>
              <a:rPr lang="en-US" baseline="-25000" dirty="0" err="1" smtClean="0"/>
              <a:t>C</a:t>
            </a:r>
            <a:r>
              <a:rPr lang="en-US" dirty="0" smtClean="0"/>
              <a:t> </a:t>
            </a:r>
          </a:p>
          <a:p>
            <a:pPr lvl="1">
              <a:buNone/>
            </a:pPr>
            <a:r>
              <a:rPr lang="en-US" dirty="0" smtClean="0"/>
              <a:t>              = </a:t>
            </a:r>
            <a:r>
              <a:rPr lang="en-US" dirty="0" smtClean="0">
                <a:latin typeface="Cambria Math" pitchFamily="18" charset="0"/>
                <a:ea typeface="Cambria Math" pitchFamily="18" charset="0"/>
              </a:rPr>
              <a:t>2,130,706,178 + 1,073,709,056 + 532,676,608</a:t>
            </a:r>
          </a:p>
          <a:p>
            <a:pPr lvl="1">
              <a:buNone/>
            </a:pPr>
            <a:r>
              <a:rPr lang="en-US" dirty="0" smtClean="0">
                <a:latin typeface="Cambria Math" pitchFamily="18" charset="0"/>
                <a:ea typeface="Cambria Math" pitchFamily="18" charset="0"/>
              </a:rPr>
              <a:t>               = 3, 737,091,842.</a:t>
            </a:r>
            <a:endParaRPr lang="en-US" dirty="0">
              <a:latin typeface="Cambria Math" pitchFamily="18" charset="0"/>
              <a:ea typeface="Cambria Math" pitchFamily="18" charset="0"/>
            </a:endParaRPr>
          </a:p>
        </p:txBody>
      </p:sp>
      <p:sp>
        <p:nvSpPr>
          <p:cNvPr id="4" name="TextBox 3"/>
          <p:cNvSpPr txBox="1"/>
          <p:nvPr/>
        </p:nvSpPr>
        <p:spPr>
          <a:xfrm>
            <a:off x="4191000" y="5867400"/>
            <a:ext cx="4724400" cy="923330"/>
          </a:xfrm>
          <a:prstGeom prst="rect">
            <a:avLst/>
          </a:prstGeom>
          <a:noFill/>
          <a:ln>
            <a:solidFill>
              <a:schemeClr val="accent1"/>
            </a:solidFill>
          </a:ln>
        </p:spPr>
        <p:txBody>
          <a:bodyPr wrap="square" rtlCol="0">
            <a:spAutoFit/>
          </a:bodyPr>
          <a:lstStyle/>
          <a:p>
            <a:r>
              <a:rPr lang="en-US" dirty="0" smtClean="0"/>
              <a:t>Not Enough Today !!</a:t>
            </a:r>
          </a:p>
          <a:p>
            <a:r>
              <a:rPr lang="en-US" dirty="0" smtClean="0"/>
              <a:t>The newer IPv6 protocol solves the problem of too few addresses.</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462</a:t>
            </a:fld>
            <a:endParaRPr lang="en-US"/>
          </a:p>
        </p:txBody>
      </p:sp>
    </p:spTree>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Counting Principles: Subtraction Rule</a:t>
            </a:r>
            <a:endParaRPr lang="en-US" dirty="0"/>
          </a:p>
        </p:txBody>
      </p:sp>
      <p:sp>
        <p:nvSpPr>
          <p:cNvPr id="3" name="Content Placeholder 2"/>
          <p:cNvSpPr>
            <a:spLocks noGrp="1"/>
          </p:cNvSpPr>
          <p:nvPr>
            <p:ph idx="1"/>
          </p:nvPr>
        </p:nvSpPr>
        <p:spPr/>
        <p:txBody>
          <a:bodyPr/>
          <a:lstStyle/>
          <a:p>
            <a:pPr>
              <a:buNone/>
            </a:pPr>
            <a:r>
              <a:rPr lang="en-US" b="1" dirty="0" smtClean="0"/>
              <a:t>   Subtraction Rule</a:t>
            </a:r>
            <a:r>
              <a:rPr lang="en-US" dirty="0" smtClean="0"/>
              <a:t>: If a task can be done either in one of </a:t>
            </a:r>
            <a:r>
              <a:rPr lang="en-US" i="1" dirty="0" smtClean="0"/>
              <a:t>n</a:t>
            </a:r>
            <a:r>
              <a:rPr lang="en-US" baseline="-25000" dirty="0" smtClean="0">
                <a:latin typeface="Cambria Math" pitchFamily="18" charset="0"/>
                <a:ea typeface="Cambria Math" pitchFamily="18" charset="0"/>
              </a:rPr>
              <a:t>1</a:t>
            </a:r>
            <a:r>
              <a:rPr lang="en-US" dirty="0" smtClean="0"/>
              <a:t> ways or in one of  </a:t>
            </a:r>
            <a:r>
              <a:rPr lang="en-US" i="1" dirty="0" smtClean="0"/>
              <a:t>n</a:t>
            </a:r>
            <a:r>
              <a:rPr lang="en-US" baseline="-25000" dirty="0" smtClean="0">
                <a:latin typeface="Cambria Math" pitchFamily="18" charset="0"/>
                <a:ea typeface="Cambria Math" pitchFamily="18" charset="0"/>
              </a:rPr>
              <a:t>2</a:t>
            </a:r>
            <a:r>
              <a:rPr lang="en-US" dirty="0" smtClean="0"/>
              <a:t> ways, then the total number of ways to do the task is  </a:t>
            </a:r>
            <a:r>
              <a:rPr lang="en-US" i="1" dirty="0" smtClean="0"/>
              <a:t>n</a:t>
            </a:r>
            <a:r>
              <a:rPr lang="en-US" baseline="-25000" dirty="0" smtClean="0">
                <a:latin typeface="Cambria Math" pitchFamily="18" charset="0"/>
                <a:ea typeface="Cambria Math" pitchFamily="18" charset="0"/>
              </a:rPr>
              <a:t>1 </a:t>
            </a:r>
            <a:r>
              <a:rPr lang="en-US" dirty="0" smtClean="0">
                <a:latin typeface="Cambria Math"/>
                <a:ea typeface="Cambria Math"/>
              </a:rPr>
              <a:t>+</a:t>
            </a:r>
            <a:r>
              <a:rPr lang="en-US" i="1" dirty="0" smtClean="0"/>
              <a:t> n</a:t>
            </a:r>
            <a:r>
              <a:rPr lang="en-US" baseline="-25000" dirty="0" smtClean="0">
                <a:latin typeface="Cambria Math" pitchFamily="18" charset="0"/>
                <a:ea typeface="Cambria Math" pitchFamily="18" charset="0"/>
              </a:rPr>
              <a:t>2</a:t>
            </a:r>
            <a:r>
              <a:rPr lang="en-US" dirty="0" smtClean="0"/>
              <a:t> minus the number of ways  to do the task that are common to the two different ways.</a:t>
            </a:r>
          </a:p>
          <a:p>
            <a:r>
              <a:rPr lang="en-US" dirty="0" smtClean="0"/>
              <a:t>Also known as, the </a:t>
            </a:r>
            <a:r>
              <a:rPr lang="en-US" i="1" dirty="0" smtClean="0"/>
              <a:t>principle of inclusion-exclusion</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2209800" y="4876800"/>
            <a:ext cx="4812030" cy="38004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463</a:t>
            </a:fld>
            <a:endParaRPr lang="en-US"/>
          </a:p>
        </p:txBody>
      </p:sp>
    </p:spTree>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Bit Strings</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a:t>
            </a:r>
            <a:r>
              <a:rPr lang="en-US" dirty="0" smtClean="0"/>
              <a:t>: How many bit strings of length eight either start with a </a:t>
            </a:r>
            <a:r>
              <a:rPr lang="en-US" dirty="0" smtClean="0">
                <a:latin typeface="Cambria Math" pitchFamily="18" charset="0"/>
                <a:ea typeface="Cambria Math" pitchFamily="18" charset="0"/>
              </a:rPr>
              <a:t>1</a:t>
            </a:r>
            <a:r>
              <a:rPr lang="en-US" dirty="0" smtClean="0"/>
              <a:t> bit or end with the two bits </a:t>
            </a:r>
            <a:r>
              <a:rPr lang="en-US" dirty="0" smtClean="0">
                <a:latin typeface="Cambria Math" pitchFamily="18" charset="0"/>
                <a:ea typeface="Cambria Math" pitchFamily="18" charset="0"/>
              </a:rPr>
              <a:t>00</a:t>
            </a:r>
            <a:r>
              <a:rPr lang="en-US" dirty="0" smtClean="0"/>
              <a:t>?</a:t>
            </a:r>
          </a:p>
          <a:p>
            <a:pPr>
              <a:buNone/>
            </a:pPr>
            <a:r>
              <a:rPr lang="en-US" b="1" dirty="0" smtClean="0"/>
              <a:t>   Solution</a:t>
            </a:r>
            <a:r>
              <a:rPr lang="en-US" dirty="0" smtClean="0"/>
              <a:t>:  Use the subtraction rule.</a:t>
            </a:r>
          </a:p>
          <a:p>
            <a:pPr lvl="1"/>
            <a:r>
              <a:rPr lang="en-US" dirty="0" smtClean="0"/>
              <a:t>Number of bit strings of length eight                                    that start with a </a:t>
            </a:r>
            <a:r>
              <a:rPr lang="en-US" dirty="0" smtClean="0">
                <a:latin typeface="Cambria Math" pitchFamily="18" charset="0"/>
                <a:ea typeface="Cambria Math" pitchFamily="18" charset="0"/>
              </a:rPr>
              <a:t>1</a:t>
            </a:r>
            <a:r>
              <a:rPr lang="en-US" dirty="0" smtClean="0"/>
              <a:t> bit: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7</a:t>
            </a:r>
            <a:r>
              <a:rPr lang="en-US" dirty="0" smtClean="0"/>
              <a:t> = </a:t>
            </a:r>
            <a:r>
              <a:rPr lang="en-US" dirty="0" smtClean="0">
                <a:latin typeface="Cambria Math" pitchFamily="18" charset="0"/>
                <a:ea typeface="Cambria Math" pitchFamily="18" charset="0"/>
              </a:rPr>
              <a:t>128</a:t>
            </a:r>
          </a:p>
          <a:p>
            <a:pPr lvl="1"/>
            <a:r>
              <a:rPr lang="en-US" dirty="0" smtClean="0"/>
              <a:t>Number of bit strings of length eight                                    that start with bits </a:t>
            </a:r>
            <a:r>
              <a:rPr lang="en-US" dirty="0" smtClean="0">
                <a:latin typeface="Cambria Math" pitchFamily="18" charset="0"/>
                <a:ea typeface="Cambria Math" pitchFamily="18" charset="0"/>
              </a:rPr>
              <a:t>00</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6</a:t>
            </a:r>
            <a:r>
              <a:rPr lang="en-US" dirty="0" smtClean="0"/>
              <a:t> = </a:t>
            </a:r>
            <a:r>
              <a:rPr lang="en-US" dirty="0" smtClean="0">
                <a:latin typeface="Cambria Math" pitchFamily="18" charset="0"/>
                <a:ea typeface="Cambria Math" pitchFamily="18" charset="0"/>
              </a:rPr>
              <a:t>64</a:t>
            </a:r>
          </a:p>
          <a:p>
            <a:pPr lvl="1"/>
            <a:r>
              <a:rPr lang="en-US" dirty="0" smtClean="0"/>
              <a:t>Number of bit strings of length eight                                that start with a </a:t>
            </a:r>
            <a:r>
              <a:rPr lang="en-US" dirty="0" smtClean="0">
                <a:latin typeface="Cambria Math" pitchFamily="18" charset="0"/>
                <a:ea typeface="Cambria Math" pitchFamily="18" charset="0"/>
              </a:rPr>
              <a:t>1</a:t>
            </a:r>
            <a:r>
              <a:rPr lang="en-US" dirty="0" smtClean="0"/>
              <a:t> bit and end with bits </a:t>
            </a:r>
            <a:r>
              <a:rPr lang="en-US" dirty="0" smtClean="0">
                <a:latin typeface="Cambria Math" pitchFamily="18" charset="0"/>
                <a:ea typeface="Cambria Math" pitchFamily="18" charset="0"/>
              </a:rPr>
              <a:t>00 </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5</a:t>
            </a:r>
            <a:r>
              <a:rPr lang="en-US" dirty="0" smtClean="0"/>
              <a:t> = </a:t>
            </a:r>
            <a:r>
              <a:rPr lang="en-US" dirty="0" smtClean="0">
                <a:latin typeface="Cambria Math" pitchFamily="18" charset="0"/>
                <a:ea typeface="Cambria Math" pitchFamily="18" charset="0"/>
              </a:rPr>
              <a:t>32</a:t>
            </a:r>
          </a:p>
          <a:p>
            <a:pPr>
              <a:buNone/>
            </a:pPr>
            <a:r>
              <a:rPr lang="en-US" dirty="0" smtClean="0">
                <a:latin typeface="Cambria Math" pitchFamily="18" charset="0"/>
                <a:ea typeface="Cambria Math" pitchFamily="18" charset="0"/>
              </a:rPr>
              <a:t>    Hence, the number is 128 + 64 </a:t>
            </a:r>
            <a:r>
              <a:rPr lang="en-US" dirty="0" smtClean="0">
                <a:latin typeface="Cambria Math"/>
                <a:ea typeface="Cambria Math"/>
              </a:rPr>
              <a:t>− </a:t>
            </a:r>
            <a:r>
              <a:rPr lang="en-US" dirty="0" smtClean="0">
                <a:latin typeface="Cambria Math" pitchFamily="18" charset="0"/>
                <a:ea typeface="Cambria Math" pitchFamily="18" charset="0"/>
              </a:rPr>
              <a:t>32 = 160.</a:t>
            </a:r>
          </a:p>
          <a:p>
            <a:endParaRPr lang="en-US" dirty="0" smtClean="0">
              <a:latin typeface="Cambria Math" pitchFamily="18" charset="0"/>
              <a:ea typeface="Cambria Math" pitchFamily="18" charset="0"/>
            </a:endParaRPr>
          </a:p>
          <a:p>
            <a:endParaRPr lang="en-US" dirty="0">
              <a:latin typeface="Cambria Math" pitchFamily="18" charset="0"/>
              <a:ea typeface="Cambria Math" pitchFamily="18" charset="0"/>
            </a:endParaRPr>
          </a:p>
        </p:txBody>
      </p:sp>
      <p:pic>
        <p:nvPicPr>
          <p:cNvPr id="4" name="Picture 3" descr="0503.jpg"/>
          <p:cNvPicPr>
            <a:picLocks noChangeAspect="1"/>
          </p:cNvPicPr>
          <p:nvPr/>
        </p:nvPicPr>
        <p:blipFill>
          <a:blip r:embed="rId2" cstate="print"/>
          <a:stretch>
            <a:fillRect/>
          </a:stretch>
        </p:blipFill>
        <p:spPr>
          <a:xfrm>
            <a:off x="6400799" y="2895601"/>
            <a:ext cx="2128243" cy="220577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464</a:t>
            </a:fld>
            <a:endParaRPr lang="en-US"/>
          </a:p>
        </p:txBody>
      </p:sp>
    </p:spTree>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Counting Principles:</a:t>
            </a:r>
            <a:br>
              <a:rPr lang="en-US" dirty="0" smtClean="0"/>
            </a:br>
            <a:r>
              <a:rPr lang="en-US" dirty="0" smtClean="0"/>
              <a:t>Division Rule</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b="1" dirty="0" smtClean="0"/>
              <a:t>    Division Rule</a:t>
            </a:r>
            <a:r>
              <a:rPr lang="en-US" dirty="0" smtClean="0"/>
              <a:t>: There are </a:t>
            </a:r>
            <a:r>
              <a:rPr lang="en-US" i="1" dirty="0" smtClean="0"/>
              <a:t>n</a:t>
            </a:r>
            <a:r>
              <a:rPr lang="en-US" dirty="0" smtClean="0"/>
              <a:t>/</a:t>
            </a:r>
            <a:r>
              <a:rPr lang="en-US" i="1" dirty="0" smtClean="0"/>
              <a:t>d</a:t>
            </a:r>
            <a:r>
              <a:rPr lang="en-US" dirty="0" smtClean="0"/>
              <a:t> ways to do a task if it can be done using a procedure that can be carried out in </a:t>
            </a:r>
            <a:r>
              <a:rPr lang="en-US" i="1" dirty="0" smtClean="0"/>
              <a:t>n</a:t>
            </a:r>
            <a:r>
              <a:rPr lang="en-US" dirty="0" smtClean="0"/>
              <a:t> ways, and for every way </a:t>
            </a:r>
            <a:r>
              <a:rPr lang="en-US" i="1" dirty="0" smtClean="0"/>
              <a:t>w</a:t>
            </a:r>
            <a:r>
              <a:rPr lang="en-US" dirty="0" smtClean="0"/>
              <a:t>, exactly </a:t>
            </a:r>
            <a:r>
              <a:rPr lang="en-US" i="1" dirty="0" smtClean="0"/>
              <a:t>d</a:t>
            </a:r>
            <a:r>
              <a:rPr lang="en-US" dirty="0" smtClean="0"/>
              <a:t> of the </a:t>
            </a:r>
            <a:r>
              <a:rPr lang="en-US" i="1" dirty="0" smtClean="0"/>
              <a:t>n</a:t>
            </a:r>
            <a:r>
              <a:rPr lang="en-US" dirty="0" smtClean="0"/>
              <a:t> ways correspond to way </a:t>
            </a:r>
            <a:r>
              <a:rPr lang="en-US" i="1" dirty="0" smtClean="0"/>
              <a:t>w</a:t>
            </a:r>
            <a:r>
              <a:rPr lang="en-US" dirty="0" smtClean="0"/>
              <a:t>. </a:t>
            </a:r>
          </a:p>
          <a:p>
            <a:r>
              <a:rPr lang="en-US" dirty="0" smtClean="0"/>
              <a:t>Restated in terms of sets: If the finite set </a:t>
            </a:r>
            <a:r>
              <a:rPr lang="en-US" i="1" dirty="0" smtClean="0"/>
              <a:t>A</a:t>
            </a:r>
            <a:r>
              <a:rPr lang="en-US" dirty="0" smtClean="0"/>
              <a:t> is the union of </a:t>
            </a:r>
            <a:r>
              <a:rPr lang="en-US" i="1" dirty="0" smtClean="0"/>
              <a:t>n</a:t>
            </a:r>
            <a:r>
              <a:rPr lang="en-US" dirty="0" smtClean="0"/>
              <a:t> </a:t>
            </a:r>
            <a:r>
              <a:rPr lang="en-US" dirty="0" err="1" smtClean="0"/>
              <a:t>pairwise</a:t>
            </a:r>
            <a:r>
              <a:rPr lang="en-US" dirty="0" smtClean="0"/>
              <a:t> disjoint subsets each with </a:t>
            </a:r>
            <a:r>
              <a:rPr lang="en-US" i="1" dirty="0" smtClean="0"/>
              <a:t>d</a:t>
            </a:r>
            <a:r>
              <a:rPr lang="en-US" dirty="0" smtClean="0"/>
              <a:t> elements, then </a:t>
            </a:r>
            <a:r>
              <a:rPr lang="en-US" i="1" dirty="0" smtClean="0"/>
              <a:t>n</a:t>
            </a:r>
            <a:r>
              <a:rPr lang="en-US" dirty="0" smtClean="0"/>
              <a:t> = |</a:t>
            </a:r>
            <a:r>
              <a:rPr lang="en-US" i="1" dirty="0" smtClean="0"/>
              <a:t>A</a:t>
            </a:r>
            <a:r>
              <a:rPr lang="en-US" dirty="0" smtClean="0"/>
              <a:t>|/</a:t>
            </a:r>
            <a:r>
              <a:rPr lang="en-US" i="1" dirty="0" smtClean="0"/>
              <a:t>d</a:t>
            </a:r>
            <a:r>
              <a:rPr lang="en-US" dirty="0" smtClean="0"/>
              <a:t>.</a:t>
            </a:r>
          </a:p>
          <a:p>
            <a:r>
              <a:rPr lang="en-US" dirty="0" smtClean="0"/>
              <a:t>In terms of functions: If </a:t>
            </a:r>
            <a:r>
              <a:rPr lang="en-US" i="1" dirty="0" smtClean="0"/>
              <a:t>f </a:t>
            </a:r>
            <a:r>
              <a:rPr lang="en-US" dirty="0" smtClean="0"/>
              <a:t>is a function from </a:t>
            </a:r>
            <a:r>
              <a:rPr lang="en-US" i="1" dirty="0" smtClean="0"/>
              <a:t>A</a:t>
            </a:r>
            <a:r>
              <a:rPr lang="en-US" dirty="0" smtClean="0"/>
              <a:t> to B, where both are finite sets, and for every value </a:t>
            </a:r>
            <a:r>
              <a:rPr lang="en-US" i="1" dirty="0" smtClean="0"/>
              <a:t>y </a:t>
            </a:r>
            <a:r>
              <a:rPr lang="en-US" dirty="0" smtClean="0">
                <a:latin typeface="Cambria Math"/>
                <a:ea typeface="Cambria Math"/>
              </a:rPr>
              <a:t>∈</a:t>
            </a:r>
            <a:r>
              <a:rPr lang="en-US" dirty="0" smtClean="0"/>
              <a:t> </a:t>
            </a:r>
            <a:r>
              <a:rPr lang="en-US" i="1" dirty="0" smtClean="0"/>
              <a:t>B</a:t>
            </a:r>
            <a:r>
              <a:rPr lang="en-US" dirty="0" smtClean="0"/>
              <a:t> there are exactly </a:t>
            </a:r>
            <a:r>
              <a:rPr lang="en-US" i="1" dirty="0" smtClean="0"/>
              <a:t>d</a:t>
            </a:r>
            <a:r>
              <a:rPr lang="en-US" dirty="0" smtClean="0"/>
              <a:t> values </a:t>
            </a:r>
            <a:r>
              <a:rPr lang="en-US" i="1" dirty="0" smtClean="0"/>
              <a:t>x</a:t>
            </a:r>
            <a:r>
              <a:rPr lang="en-US" dirty="0" smtClean="0"/>
              <a:t> </a:t>
            </a:r>
            <a:r>
              <a:rPr lang="en-US" dirty="0" smtClean="0">
                <a:latin typeface="Cambria Math"/>
                <a:ea typeface="Cambria Math"/>
              </a:rPr>
              <a:t>∈</a:t>
            </a:r>
            <a:r>
              <a:rPr lang="en-US" dirty="0" smtClean="0"/>
              <a:t> </a:t>
            </a:r>
            <a:r>
              <a:rPr lang="en-US" i="1" dirty="0" smtClean="0"/>
              <a:t>A</a:t>
            </a:r>
            <a:r>
              <a:rPr lang="en-US" dirty="0" smtClean="0"/>
              <a:t> such that </a:t>
            </a:r>
            <a:r>
              <a:rPr lang="en-US" i="1" dirty="0" smtClean="0"/>
              <a:t>f</a:t>
            </a:r>
            <a:r>
              <a:rPr lang="en-US" dirty="0" smtClean="0"/>
              <a:t>(</a:t>
            </a:r>
            <a:r>
              <a:rPr lang="en-US" i="1" dirty="0" smtClean="0"/>
              <a:t>x</a:t>
            </a:r>
            <a:r>
              <a:rPr lang="en-US" dirty="0" smtClean="0"/>
              <a:t>) = </a:t>
            </a:r>
            <a:r>
              <a:rPr lang="en-US" i="1" dirty="0" smtClean="0"/>
              <a:t>y</a:t>
            </a:r>
            <a:r>
              <a:rPr lang="en-US" dirty="0" smtClean="0"/>
              <a:t>, then   |</a:t>
            </a:r>
            <a:r>
              <a:rPr lang="en-US" i="1" dirty="0" smtClean="0"/>
              <a:t>B</a:t>
            </a:r>
            <a:r>
              <a:rPr lang="en-US" dirty="0" smtClean="0"/>
              <a:t>| = |</a:t>
            </a:r>
            <a:r>
              <a:rPr lang="en-US" i="1" dirty="0" smtClean="0"/>
              <a:t>A</a:t>
            </a:r>
            <a:r>
              <a:rPr lang="en-US" dirty="0" smtClean="0"/>
              <a:t>|/</a:t>
            </a:r>
            <a:r>
              <a:rPr lang="en-US" i="1" dirty="0" smtClean="0"/>
              <a:t>d.</a:t>
            </a:r>
          </a:p>
          <a:p>
            <a:pPr lvl="1">
              <a:buNone/>
            </a:pPr>
            <a:endParaRPr lang="en-US" dirty="0" smtClean="0"/>
          </a:p>
          <a:p>
            <a:pPr>
              <a:buNone/>
            </a:pPr>
            <a:r>
              <a:rPr lang="en-US" b="1" dirty="0" smtClean="0"/>
              <a:t>     Example</a:t>
            </a:r>
            <a:r>
              <a:rPr lang="en-US" dirty="0" smtClean="0"/>
              <a:t>: How many ways are there to seat four people around a circular table, where two </a:t>
            </a:r>
            <a:r>
              <a:rPr lang="en-US" dirty="0" err="1" smtClean="0"/>
              <a:t>seatings</a:t>
            </a:r>
            <a:r>
              <a:rPr lang="en-US" dirty="0" smtClean="0"/>
              <a:t> are considered the same when each person has the same left  and right neighbor?</a:t>
            </a:r>
          </a:p>
          <a:p>
            <a:pPr>
              <a:buNone/>
            </a:pPr>
            <a:r>
              <a:rPr lang="en-US" b="1" dirty="0" smtClean="0"/>
              <a:t>     Solution</a:t>
            </a:r>
            <a:r>
              <a:rPr lang="en-US" dirty="0" smtClean="0"/>
              <a:t>: Number the seats around the table from </a:t>
            </a:r>
            <a:r>
              <a:rPr lang="en-US" dirty="0" smtClean="0">
                <a:latin typeface="Cambria Math" pitchFamily="18" charset="0"/>
                <a:ea typeface="Cambria Math" pitchFamily="18" charset="0"/>
              </a:rPr>
              <a:t>1</a:t>
            </a:r>
            <a:r>
              <a:rPr lang="en-US" dirty="0" smtClean="0"/>
              <a:t> to </a:t>
            </a:r>
            <a:r>
              <a:rPr lang="en-US" dirty="0" smtClean="0">
                <a:latin typeface="Cambria Math" pitchFamily="18" charset="0"/>
                <a:ea typeface="Cambria Math" pitchFamily="18" charset="0"/>
              </a:rPr>
              <a:t>4</a:t>
            </a:r>
            <a:r>
              <a:rPr lang="en-US" dirty="0" smtClean="0"/>
              <a:t> proceeding clockwise. There are four ways to select the person for seat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3</a:t>
            </a:r>
            <a:r>
              <a:rPr lang="en-US" dirty="0" smtClean="0"/>
              <a:t> for seat </a:t>
            </a:r>
            <a:r>
              <a:rPr lang="en-US"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2</a:t>
            </a:r>
            <a:r>
              <a:rPr lang="en-US" dirty="0" smtClean="0"/>
              <a:t>, for seat </a:t>
            </a:r>
            <a:r>
              <a:rPr lang="en-US" dirty="0" smtClean="0">
                <a:latin typeface="Cambria Math" pitchFamily="18" charset="0"/>
                <a:ea typeface="Cambria Math" pitchFamily="18" charset="0"/>
              </a:rPr>
              <a:t>3</a:t>
            </a:r>
            <a:r>
              <a:rPr lang="en-US" dirty="0" smtClean="0"/>
              <a:t>, and one way for seat </a:t>
            </a:r>
            <a:r>
              <a:rPr lang="en-US" dirty="0" smtClean="0">
                <a:latin typeface="Cambria Math" pitchFamily="18" charset="0"/>
                <a:ea typeface="Cambria Math" pitchFamily="18" charset="0"/>
              </a:rPr>
              <a:t>4</a:t>
            </a:r>
            <a:r>
              <a:rPr lang="en-US" dirty="0" smtClean="0"/>
              <a:t>. Thus there are </a:t>
            </a:r>
            <a:r>
              <a:rPr lang="en-US" dirty="0" smtClean="0">
                <a:latin typeface="Cambria Math" pitchFamily="18" charset="0"/>
                <a:ea typeface="Cambria Math" pitchFamily="18" charset="0"/>
              </a:rPr>
              <a:t>4</a:t>
            </a:r>
            <a:r>
              <a:rPr lang="en-US" dirty="0" smtClean="0"/>
              <a:t>! = </a:t>
            </a:r>
            <a:r>
              <a:rPr lang="en-US" dirty="0" smtClean="0">
                <a:latin typeface="Cambria Math" pitchFamily="18" charset="0"/>
                <a:ea typeface="Cambria Math" pitchFamily="18" charset="0"/>
              </a:rPr>
              <a:t>24</a:t>
            </a:r>
            <a:r>
              <a:rPr lang="en-US" dirty="0" smtClean="0"/>
              <a:t> ways to order the four people. But since two </a:t>
            </a:r>
            <a:r>
              <a:rPr lang="en-US" dirty="0" err="1" smtClean="0"/>
              <a:t>seatings</a:t>
            </a:r>
            <a:r>
              <a:rPr lang="en-US" dirty="0" smtClean="0"/>
              <a:t> are the same when each person has the same left and right neighbor, for every choice for seat </a:t>
            </a:r>
            <a:r>
              <a:rPr lang="en-US" dirty="0" smtClean="0">
                <a:latin typeface="Cambria Math" pitchFamily="18" charset="0"/>
                <a:ea typeface="Cambria Math" pitchFamily="18" charset="0"/>
              </a:rPr>
              <a:t>1</a:t>
            </a:r>
            <a:r>
              <a:rPr lang="en-US" dirty="0" smtClean="0"/>
              <a:t>, we get the same seating. </a:t>
            </a:r>
          </a:p>
          <a:p>
            <a:pPr>
              <a:buNone/>
            </a:pPr>
            <a:r>
              <a:rPr lang="en-US" dirty="0" smtClean="0"/>
              <a:t>      </a:t>
            </a:r>
          </a:p>
          <a:p>
            <a:pPr>
              <a:buNone/>
            </a:pPr>
            <a:r>
              <a:rPr lang="en-US" dirty="0" smtClean="0"/>
              <a:t>      Therefore, by the division rule, there are </a:t>
            </a:r>
            <a:r>
              <a:rPr lang="en-US" dirty="0" smtClean="0">
                <a:latin typeface="Cambria Math" pitchFamily="18" charset="0"/>
                <a:ea typeface="Cambria Math" pitchFamily="18" charset="0"/>
              </a:rPr>
              <a:t>24</a:t>
            </a:r>
            <a:r>
              <a:rPr lang="en-US" dirty="0" smtClean="0"/>
              <a:t>/</a:t>
            </a:r>
            <a:r>
              <a:rPr lang="en-US" dirty="0" smtClean="0">
                <a:latin typeface="Cambria Math" pitchFamily="18" charset="0"/>
                <a:ea typeface="Cambria Math" pitchFamily="18" charset="0"/>
              </a:rPr>
              <a:t>4</a:t>
            </a:r>
            <a:r>
              <a:rPr lang="en-US" dirty="0" smtClean="0"/>
              <a:t> = </a:t>
            </a:r>
            <a:r>
              <a:rPr lang="en-US" dirty="0" smtClean="0">
                <a:latin typeface="Cambria Math" pitchFamily="18" charset="0"/>
                <a:ea typeface="Cambria Math" pitchFamily="18" charset="0"/>
              </a:rPr>
              <a:t>6</a:t>
            </a:r>
            <a:r>
              <a:rPr lang="en-US" dirty="0" smtClean="0"/>
              <a:t> different seating arrangements.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465</a:t>
            </a:fld>
            <a:endParaRPr lang="en-US"/>
          </a:p>
        </p:txBody>
      </p:sp>
    </p:spTree>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Diagrams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Tree Diagrams</a:t>
            </a:r>
            <a:r>
              <a:rPr lang="en-US" dirty="0" smtClean="0"/>
              <a:t>:  We can solve many counting problems through the use of </a:t>
            </a:r>
            <a:r>
              <a:rPr lang="en-US" i="1" dirty="0" smtClean="0"/>
              <a:t>tree diagrams</a:t>
            </a:r>
            <a:r>
              <a:rPr lang="en-US" dirty="0" smtClean="0"/>
              <a:t>, where   a branch represents a possible choice and the leaves represent possible outcomes. </a:t>
            </a:r>
          </a:p>
          <a:p>
            <a:r>
              <a:rPr lang="en-US" b="1" dirty="0" smtClean="0"/>
              <a:t>Example</a:t>
            </a:r>
            <a:r>
              <a:rPr lang="en-US" dirty="0" smtClean="0"/>
              <a:t>: Suppose that “I Love Discrete Math” T-shirts come in five different sizes: S,M,L,XL, and XXL. Each size comes in four colors (white, red, green, and black), except XL, which comes only in red, green, and black, and XXL, which comes only in green and black. What is the minimum number of stores that the campus book store needs to stock to have one of each size and color available?</a:t>
            </a:r>
          </a:p>
          <a:p>
            <a:r>
              <a:rPr lang="en-US" b="1" dirty="0" smtClean="0"/>
              <a:t>Solution</a:t>
            </a:r>
            <a:r>
              <a:rPr lang="en-US" dirty="0" smtClean="0"/>
              <a:t>: Draw the tree diagram.</a:t>
            </a:r>
          </a:p>
          <a:p>
            <a:pPr>
              <a:buNone/>
            </a:pPr>
            <a:endParaRPr lang="en-US" dirty="0" smtClean="0"/>
          </a:p>
          <a:p>
            <a:pPr>
              <a:buNone/>
            </a:pPr>
            <a:endParaRPr lang="en-US" dirty="0" smtClean="0"/>
          </a:p>
          <a:p>
            <a:pPr>
              <a:buNone/>
            </a:pPr>
            <a:endParaRPr lang="en-US" dirty="0" smtClean="0"/>
          </a:p>
          <a:p>
            <a:pPr>
              <a:buNone/>
            </a:pPr>
            <a:endParaRPr lang="en-US" dirty="0" smtClean="0"/>
          </a:p>
          <a:p>
            <a:r>
              <a:rPr lang="en-US" dirty="0" smtClean="0"/>
              <a:t>The store must stock </a:t>
            </a:r>
            <a:r>
              <a:rPr lang="en-US" dirty="0" smtClean="0">
                <a:latin typeface="Cambria Math" pitchFamily="18" charset="0"/>
                <a:ea typeface="Cambria Math" pitchFamily="18" charset="0"/>
              </a:rPr>
              <a:t>17 </a:t>
            </a:r>
            <a:r>
              <a:rPr lang="en-US" dirty="0" smtClean="0"/>
              <a:t>T-shirts.</a:t>
            </a:r>
            <a:endParaRPr lang="en-US" dirty="0"/>
          </a:p>
        </p:txBody>
      </p:sp>
      <p:pic>
        <p:nvPicPr>
          <p:cNvPr id="4" name="Picture 3" descr="0506.jpg"/>
          <p:cNvPicPr>
            <a:picLocks noChangeAspect="1"/>
          </p:cNvPicPr>
          <p:nvPr/>
        </p:nvPicPr>
        <p:blipFill>
          <a:blip r:embed="rId2" cstate="print"/>
          <a:stretch>
            <a:fillRect/>
          </a:stretch>
        </p:blipFill>
        <p:spPr>
          <a:xfrm>
            <a:off x="4876800" y="4572000"/>
            <a:ext cx="2948178" cy="113080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466</a:t>
            </a:fld>
            <a:endParaRPr lang="en-US"/>
          </a:p>
        </p:txBody>
      </p:sp>
    </p:spTree>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Pigeonhole Principle</a:t>
            </a:r>
            <a:endParaRPr lang="en-US" dirty="0"/>
          </a:p>
        </p:txBody>
      </p:sp>
      <p:sp>
        <p:nvSpPr>
          <p:cNvPr id="3" name="Subtitle 2"/>
          <p:cNvSpPr>
            <a:spLocks noGrp="1"/>
          </p:cNvSpPr>
          <p:nvPr>
            <p:ph type="subTitle" idx="1"/>
          </p:nvPr>
        </p:nvSpPr>
        <p:spPr/>
        <p:txBody>
          <a:bodyPr/>
          <a:lstStyle/>
          <a:p>
            <a:r>
              <a:rPr lang="en-US" dirty="0" smtClean="0"/>
              <a:t>Section 6.</a:t>
            </a:r>
            <a:r>
              <a:rPr lang="en-US" dirty="0" smtClean="0">
                <a:latin typeface="Cambria Math" pitchFamily="18" charset="0"/>
                <a:ea typeface="Cambria Math" pitchFamily="18" charset="0"/>
              </a:rPr>
              <a:t>2</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467</a:t>
            </a:fld>
            <a:endParaRPr lang="en-US"/>
          </a:p>
        </p:txBody>
      </p:sp>
    </p:spTree>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The Pigeonhole Principle</a:t>
            </a:r>
          </a:p>
          <a:p>
            <a:r>
              <a:rPr lang="en-US" dirty="0" smtClean="0"/>
              <a:t>The Generalized Pigeonhole Principle</a:t>
            </a:r>
          </a:p>
        </p:txBody>
      </p:sp>
      <p:sp>
        <p:nvSpPr>
          <p:cNvPr id="4" name="Slide Number Placeholder 3"/>
          <p:cNvSpPr>
            <a:spLocks noGrp="1"/>
          </p:cNvSpPr>
          <p:nvPr>
            <p:ph type="sldNum" sz="quarter" idx="12"/>
          </p:nvPr>
        </p:nvSpPr>
        <p:spPr/>
        <p:txBody>
          <a:bodyPr/>
          <a:lstStyle/>
          <a:p>
            <a:fld id="{8CD41AC4-40F7-4FE0-8905-74C6698904F3}" type="slidenum">
              <a:rPr lang="en-US" smtClean="0"/>
              <a:pPr/>
              <a:t>468</a:t>
            </a:fld>
            <a:endParaRPr lang="en-US"/>
          </a:p>
        </p:txBody>
      </p:sp>
    </p:spTree>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Pigeonhole Principle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If a flock of </a:t>
            </a:r>
            <a:r>
              <a:rPr lang="en-US" dirty="0" smtClean="0">
                <a:latin typeface="Cambria Math" pitchFamily="18" charset="0"/>
                <a:ea typeface="Cambria Math" pitchFamily="18" charset="0"/>
              </a:rPr>
              <a:t>20</a:t>
            </a:r>
            <a:r>
              <a:rPr lang="en-US" dirty="0" smtClean="0"/>
              <a:t> pigeons roosts in a set of  </a:t>
            </a:r>
            <a:r>
              <a:rPr lang="en-US" dirty="0" smtClean="0">
                <a:latin typeface="Cambria Math" pitchFamily="18" charset="0"/>
                <a:ea typeface="Cambria Math" pitchFamily="18" charset="0"/>
              </a:rPr>
              <a:t>19 </a:t>
            </a:r>
            <a:r>
              <a:rPr lang="en-US" dirty="0" smtClean="0"/>
              <a:t>pigeonholes, one of the pigeonholes must have more than </a:t>
            </a:r>
            <a:r>
              <a:rPr lang="en-US" dirty="0" smtClean="0">
                <a:latin typeface="Cambria Math" pitchFamily="18" charset="0"/>
                <a:ea typeface="Cambria Math" pitchFamily="18" charset="0"/>
              </a:rPr>
              <a:t>1</a:t>
            </a:r>
            <a:r>
              <a:rPr lang="en-US" dirty="0" smtClean="0"/>
              <a:t> pigeon.</a:t>
            </a:r>
          </a:p>
          <a:p>
            <a:endParaRPr lang="en-US" dirty="0" smtClean="0"/>
          </a:p>
          <a:p>
            <a:pPr>
              <a:buNone/>
            </a:pPr>
            <a:endParaRPr lang="en-US" dirty="0" smtClean="0"/>
          </a:p>
          <a:p>
            <a:endParaRPr lang="en-US" dirty="0" smtClean="0"/>
          </a:p>
          <a:p>
            <a:endParaRPr lang="en-US" dirty="0" smtClean="0"/>
          </a:p>
          <a:p>
            <a:endParaRPr lang="en-US" dirty="0" smtClean="0"/>
          </a:p>
          <a:p>
            <a:pPr>
              <a:buNone/>
            </a:pPr>
            <a:r>
              <a:rPr lang="en-US" b="1" dirty="0" smtClean="0"/>
              <a:t>    Pigeonhole Principle</a:t>
            </a:r>
            <a:r>
              <a:rPr lang="en-US" dirty="0" smtClean="0"/>
              <a:t>: If </a:t>
            </a:r>
            <a:r>
              <a:rPr lang="en-US" i="1" dirty="0" smtClean="0"/>
              <a:t>k</a:t>
            </a:r>
            <a:r>
              <a:rPr lang="en-US" dirty="0" smtClean="0"/>
              <a:t> is a positive integer and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objects are placed into </a:t>
            </a:r>
            <a:r>
              <a:rPr lang="en-US" i="1" dirty="0" smtClean="0"/>
              <a:t>k </a:t>
            </a:r>
            <a:r>
              <a:rPr lang="en-US" dirty="0" smtClean="0"/>
              <a:t>boxes, then at least one box contains two or more objects. </a:t>
            </a:r>
          </a:p>
          <a:p>
            <a:pPr>
              <a:buNone/>
            </a:pPr>
            <a:r>
              <a:rPr lang="en-US" b="1" dirty="0" smtClean="0"/>
              <a:t>    Proof</a:t>
            </a:r>
            <a:r>
              <a:rPr lang="en-US" dirty="0" smtClean="0"/>
              <a:t>: We use a proof  </a:t>
            </a:r>
            <a:r>
              <a:rPr lang="en-US" smtClean="0"/>
              <a:t>by contradiction</a:t>
            </a:r>
            <a:r>
              <a:rPr lang="en-US" dirty="0" smtClean="0"/>
              <a:t>. Suppose none of the </a:t>
            </a:r>
            <a:r>
              <a:rPr lang="en-US" i="1" dirty="0" smtClean="0"/>
              <a:t>k</a:t>
            </a:r>
            <a:r>
              <a:rPr lang="en-US" dirty="0" smtClean="0"/>
              <a:t> boxes has more than one object. Then the total number of objects would be at most </a:t>
            </a:r>
            <a:r>
              <a:rPr lang="en-US" i="1" dirty="0" smtClean="0"/>
              <a:t>k</a:t>
            </a:r>
            <a:r>
              <a:rPr lang="en-US" dirty="0" smtClean="0"/>
              <a:t>. This contradicts the statement that we have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objects.</a:t>
            </a:r>
            <a:endParaRPr lang="en-US" dirty="0"/>
          </a:p>
        </p:txBody>
      </p:sp>
      <p:pic>
        <p:nvPicPr>
          <p:cNvPr id="4" name="Picture 3" descr="0507.jpg"/>
          <p:cNvPicPr>
            <a:picLocks noChangeAspect="1"/>
          </p:cNvPicPr>
          <p:nvPr/>
        </p:nvPicPr>
        <p:blipFill>
          <a:blip r:embed="rId2" cstate="print"/>
          <a:stretch>
            <a:fillRect/>
          </a:stretch>
        </p:blipFill>
        <p:spPr>
          <a:xfrm>
            <a:off x="1676400" y="2819400"/>
            <a:ext cx="4112518" cy="1371600"/>
          </a:xfrm>
          <a:prstGeom prst="rect">
            <a:avLst/>
          </a:prstGeom>
        </p:spPr>
      </p:pic>
      <p:sp>
        <p:nvSpPr>
          <p:cNvPr id="5" name="Isosceles Triangle 4"/>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469</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Tautologies, Contradictions, and Contingencies. </a:t>
            </a:r>
          </a:p>
          <a:p>
            <a:r>
              <a:rPr lang="en-US" dirty="0" smtClean="0"/>
              <a:t>Logical Equivalence</a:t>
            </a:r>
          </a:p>
          <a:p>
            <a:pPr lvl="1"/>
            <a:r>
              <a:rPr lang="en-US" dirty="0" smtClean="0"/>
              <a:t>Important Logical Equivalences</a:t>
            </a:r>
          </a:p>
          <a:p>
            <a:pPr lvl="1"/>
            <a:r>
              <a:rPr lang="en-US" dirty="0" smtClean="0"/>
              <a:t>Showing Logical Equivalence</a:t>
            </a:r>
          </a:p>
          <a:p>
            <a:r>
              <a:rPr lang="en-US" dirty="0" smtClean="0"/>
              <a:t>Normal Forms (</a:t>
            </a:r>
            <a:r>
              <a:rPr lang="en-US" i="1" dirty="0" smtClean="0"/>
              <a:t>optional, covered in exercises in text</a:t>
            </a:r>
            <a:r>
              <a:rPr lang="en-US" dirty="0" smtClean="0"/>
              <a:t>)</a:t>
            </a:r>
          </a:p>
          <a:p>
            <a:pPr lvl="1"/>
            <a:r>
              <a:rPr lang="en-US" dirty="0" smtClean="0"/>
              <a:t>Disjunctive Normal Form</a:t>
            </a:r>
          </a:p>
          <a:p>
            <a:pPr lvl="1"/>
            <a:r>
              <a:rPr lang="en-US" dirty="0" smtClean="0"/>
              <a:t>Conjunctive Normal Form</a:t>
            </a:r>
          </a:p>
          <a:p>
            <a:r>
              <a:rPr lang="en-US" dirty="0" smtClean="0"/>
              <a:t>Propositional </a:t>
            </a:r>
            <a:r>
              <a:rPr lang="en-US" dirty="0" err="1" smtClean="0"/>
              <a:t>Satisfiability</a:t>
            </a:r>
            <a:endParaRPr lang="en-US" dirty="0" smtClean="0"/>
          </a:p>
          <a:p>
            <a:pPr lvl="1"/>
            <a:r>
              <a:rPr lang="en-US" dirty="0" smtClean="0"/>
              <a:t>Sudoku Example</a:t>
            </a:r>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47</a:t>
            </a:fld>
            <a:endParaRPr lang="en-US"/>
          </a:p>
        </p:txBody>
      </p:sp>
    </p:spTree>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Pigeonhole Principle</a:t>
            </a:r>
            <a:endParaRPr lang="en-US" dirty="0"/>
          </a:p>
        </p:txBody>
      </p:sp>
      <p:sp>
        <p:nvSpPr>
          <p:cNvPr id="3" name="Content Placeholder 2"/>
          <p:cNvSpPr>
            <a:spLocks noGrp="1"/>
          </p:cNvSpPr>
          <p:nvPr>
            <p:ph idx="1"/>
          </p:nvPr>
        </p:nvSpPr>
        <p:spPr/>
        <p:txBody>
          <a:bodyPr/>
          <a:lstStyle/>
          <a:p>
            <a:pPr>
              <a:buNone/>
            </a:pPr>
            <a:r>
              <a:rPr lang="en-US" b="1" dirty="0" smtClean="0"/>
              <a:t>   Corollary </a:t>
            </a:r>
            <a:r>
              <a:rPr lang="en-US" b="1" dirty="0" smtClean="0">
                <a:latin typeface="Cambria Math" pitchFamily="18" charset="0"/>
                <a:ea typeface="Cambria Math" pitchFamily="18" charset="0"/>
              </a:rPr>
              <a:t>1</a:t>
            </a:r>
            <a:r>
              <a:rPr lang="en-US" dirty="0" smtClean="0"/>
              <a:t>: A function </a:t>
            </a:r>
            <a:r>
              <a:rPr lang="en-US" i="1" dirty="0" smtClean="0"/>
              <a:t>f</a:t>
            </a:r>
            <a:r>
              <a:rPr lang="en-US" dirty="0" smtClean="0"/>
              <a:t> from a set with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elements to a set with </a:t>
            </a:r>
            <a:r>
              <a:rPr lang="en-US" i="1" dirty="0" smtClean="0"/>
              <a:t>k</a:t>
            </a:r>
            <a:r>
              <a:rPr lang="en-US" dirty="0" smtClean="0"/>
              <a:t> elements is not one-to-one.</a:t>
            </a:r>
          </a:p>
          <a:p>
            <a:pPr>
              <a:buNone/>
            </a:pPr>
            <a:r>
              <a:rPr lang="en-US" b="1" dirty="0" smtClean="0"/>
              <a:t>   Proof</a:t>
            </a:r>
            <a:r>
              <a:rPr lang="en-US" dirty="0" smtClean="0"/>
              <a:t>: Use the pigeonhole principle.</a:t>
            </a:r>
          </a:p>
          <a:p>
            <a:pPr lvl="1"/>
            <a:r>
              <a:rPr lang="en-US" dirty="0" smtClean="0"/>
              <a:t>Create a box for each element </a:t>
            </a:r>
            <a:r>
              <a:rPr lang="en-US" i="1" dirty="0" smtClean="0"/>
              <a:t>y</a:t>
            </a:r>
            <a:r>
              <a:rPr lang="en-US" dirty="0" smtClean="0"/>
              <a:t> in the </a:t>
            </a:r>
            <a:r>
              <a:rPr lang="en-US" dirty="0" err="1" smtClean="0"/>
              <a:t>codomain</a:t>
            </a:r>
            <a:r>
              <a:rPr lang="en-US" dirty="0" smtClean="0"/>
              <a:t> of </a:t>
            </a:r>
            <a:r>
              <a:rPr lang="en-US" i="1" dirty="0" smtClean="0"/>
              <a:t>f</a:t>
            </a:r>
            <a:r>
              <a:rPr lang="en-US" dirty="0" smtClean="0"/>
              <a:t> .</a:t>
            </a:r>
          </a:p>
          <a:p>
            <a:pPr lvl="1"/>
            <a:r>
              <a:rPr lang="en-US" dirty="0" smtClean="0"/>
              <a:t>Put in the box for </a:t>
            </a:r>
            <a:r>
              <a:rPr lang="en-US" i="1" dirty="0" smtClean="0"/>
              <a:t>y</a:t>
            </a:r>
            <a:r>
              <a:rPr lang="en-US" dirty="0" smtClean="0"/>
              <a:t> all of the elements </a:t>
            </a:r>
            <a:r>
              <a:rPr lang="en-US" i="1" dirty="0" smtClean="0"/>
              <a:t>x</a:t>
            </a:r>
            <a:r>
              <a:rPr lang="en-US" dirty="0" smtClean="0"/>
              <a:t> from the domain such that </a:t>
            </a:r>
            <a:r>
              <a:rPr lang="en-US" i="1" dirty="0" smtClean="0"/>
              <a:t>f</a:t>
            </a:r>
            <a:r>
              <a:rPr lang="en-US" dirty="0" smtClean="0"/>
              <a:t>(</a:t>
            </a:r>
            <a:r>
              <a:rPr lang="en-US" i="1" dirty="0" smtClean="0"/>
              <a:t>x</a:t>
            </a:r>
            <a:r>
              <a:rPr lang="en-US" dirty="0" smtClean="0"/>
              <a:t>) = </a:t>
            </a:r>
            <a:r>
              <a:rPr lang="en-US" i="1" dirty="0" smtClean="0"/>
              <a:t>y</a:t>
            </a:r>
            <a:r>
              <a:rPr lang="en-US" dirty="0" smtClean="0"/>
              <a:t>.  </a:t>
            </a:r>
          </a:p>
          <a:p>
            <a:pPr lvl="1"/>
            <a:r>
              <a:rPr lang="en-US" dirty="0" smtClean="0"/>
              <a:t>Because there are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elements and only </a:t>
            </a:r>
            <a:r>
              <a:rPr lang="en-US" i="1" dirty="0" smtClean="0"/>
              <a:t>k</a:t>
            </a:r>
            <a:r>
              <a:rPr lang="en-US" dirty="0" smtClean="0"/>
              <a:t> boxes, at least one box has two or more elements. </a:t>
            </a:r>
          </a:p>
          <a:p>
            <a:pPr>
              <a:buNone/>
            </a:pPr>
            <a:r>
              <a:rPr lang="en-US" dirty="0" smtClean="0"/>
              <a:t>    Hence, </a:t>
            </a:r>
            <a:r>
              <a:rPr lang="en-US" i="1" dirty="0" smtClean="0"/>
              <a:t>f </a:t>
            </a:r>
            <a:r>
              <a:rPr lang="en-US" dirty="0" smtClean="0"/>
              <a:t>can’t be one-to-one.</a:t>
            </a:r>
            <a:endParaRPr lang="en-US" dirty="0"/>
          </a:p>
        </p:txBody>
      </p:sp>
      <p:sp>
        <p:nvSpPr>
          <p:cNvPr id="4" name="Isosceles Triangle 3"/>
          <p:cNvSpPr/>
          <p:nvPr/>
        </p:nvSpPr>
        <p:spPr>
          <a:xfrm rot="5400000" flipV="1">
            <a:off x="82296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470</a:t>
            </a:fld>
            <a:endParaRPr lang="en-US"/>
          </a:p>
        </p:txBody>
      </p:sp>
    </p:spTree>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Pigeonhole Principle</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Example</a:t>
            </a:r>
            <a:r>
              <a:rPr lang="en-US" dirty="0" smtClean="0"/>
              <a:t>: Among any group of </a:t>
            </a:r>
            <a:r>
              <a:rPr lang="en-US" dirty="0" smtClean="0">
                <a:latin typeface="Cambria Math" pitchFamily="18" charset="0"/>
                <a:ea typeface="Cambria Math" pitchFamily="18" charset="0"/>
              </a:rPr>
              <a:t>367</a:t>
            </a:r>
            <a:r>
              <a:rPr lang="en-US" dirty="0" smtClean="0"/>
              <a:t> people, there must be at least two with the same birthday, because there are only </a:t>
            </a:r>
            <a:r>
              <a:rPr lang="en-US" dirty="0" smtClean="0">
                <a:latin typeface="Cambria Math" pitchFamily="18" charset="0"/>
                <a:ea typeface="Cambria Math" pitchFamily="18" charset="0"/>
              </a:rPr>
              <a:t>366</a:t>
            </a:r>
            <a:r>
              <a:rPr lang="en-US" dirty="0" smtClean="0"/>
              <a:t> possible birthdays.</a:t>
            </a:r>
          </a:p>
          <a:p>
            <a:pPr>
              <a:buNone/>
            </a:pPr>
            <a:endParaRPr lang="en-US" dirty="0" smtClean="0"/>
          </a:p>
          <a:p>
            <a:pPr>
              <a:buNone/>
            </a:pPr>
            <a:r>
              <a:rPr lang="en-US" b="1" dirty="0" smtClean="0"/>
              <a:t>    Example </a:t>
            </a:r>
            <a:r>
              <a:rPr lang="en-US" dirty="0" smtClean="0"/>
              <a:t>(</a:t>
            </a:r>
            <a:r>
              <a:rPr lang="en-US" i="1" dirty="0" smtClean="0"/>
              <a:t>optional</a:t>
            </a:r>
            <a:r>
              <a:rPr lang="en-US" dirty="0" smtClean="0"/>
              <a:t>): Show that for every integer </a:t>
            </a:r>
            <a:r>
              <a:rPr lang="en-US" i="1" dirty="0" smtClean="0"/>
              <a:t>n</a:t>
            </a:r>
            <a:r>
              <a:rPr lang="en-US" dirty="0" smtClean="0"/>
              <a:t> there is a multiple of </a:t>
            </a:r>
            <a:r>
              <a:rPr lang="en-US" i="1" dirty="0" smtClean="0"/>
              <a:t>n</a:t>
            </a:r>
            <a:r>
              <a:rPr lang="en-US" dirty="0" smtClean="0"/>
              <a:t> that has only </a:t>
            </a:r>
            <a:r>
              <a:rPr lang="en-US" dirty="0" smtClean="0">
                <a:latin typeface="Cambria Math" pitchFamily="18" charset="0"/>
                <a:ea typeface="Cambria Math" pitchFamily="18" charset="0"/>
              </a:rPr>
              <a:t>0</a:t>
            </a:r>
            <a:r>
              <a:rPr lang="en-US" dirty="0" smtClean="0"/>
              <a:t>s and </a:t>
            </a:r>
            <a:r>
              <a:rPr lang="en-US" dirty="0" smtClean="0">
                <a:latin typeface="Cambria Math" pitchFamily="18" charset="0"/>
                <a:ea typeface="Cambria Math" pitchFamily="18" charset="0"/>
              </a:rPr>
              <a:t>1</a:t>
            </a:r>
            <a:r>
              <a:rPr lang="en-US" dirty="0" smtClean="0"/>
              <a:t>s in its decimal expansion. </a:t>
            </a:r>
          </a:p>
          <a:p>
            <a:pPr>
              <a:buNone/>
            </a:pPr>
            <a:r>
              <a:rPr lang="en-US" b="1" dirty="0" smtClean="0"/>
              <a:t>    Solution</a:t>
            </a:r>
            <a:r>
              <a:rPr lang="en-US" dirty="0" smtClean="0"/>
              <a:t>: Let </a:t>
            </a:r>
            <a:r>
              <a:rPr lang="en-US" i="1" dirty="0" smtClean="0"/>
              <a:t>n</a:t>
            </a:r>
            <a:r>
              <a:rPr lang="en-US" dirty="0" smtClean="0"/>
              <a:t> be a positive integer. Consider the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integers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11</a:t>
            </a:r>
            <a:r>
              <a:rPr lang="en-US" dirty="0" smtClean="0"/>
              <a:t>, </a:t>
            </a:r>
            <a:r>
              <a:rPr lang="en-US" dirty="0" smtClean="0">
                <a:latin typeface="Cambria Math" pitchFamily="18" charset="0"/>
                <a:ea typeface="Cambria Math" pitchFamily="18" charset="0"/>
              </a:rPr>
              <a:t>111</a:t>
            </a:r>
            <a:r>
              <a:rPr lang="en-US" dirty="0" smtClean="0"/>
              <a:t>, …., </a:t>
            </a:r>
            <a:r>
              <a:rPr lang="en-US" dirty="0" smtClean="0">
                <a:latin typeface="Cambria Math" pitchFamily="18" charset="0"/>
                <a:ea typeface="Cambria Math" pitchFamily="18" charset="0"/>
              </a:rPr>
              <a:t>11</a:t>
            </a:r>
            <a:r>
              <a:rPr lang="en-US" dirty="0" smtClean="0"/>
              <a:t>…</a:t>
            </a:r>
            <a:r>
              <a:rPr lang="en-US" dirty="0" smtClean="0">
                <a:latin typeface="Cambria Math" pitchFamily="18" charset="0"/>
                <a:ea typeface="Cambria Math" pitchFamily="18" charset="0"/>
              </a:rPr>
              <a:t>1</a:t>
            </a:r>
            <a:r>
              <a:rPr lang="en-US" dirty="0" smtClean="0"/>
              <a:t> (where the last has </a:t>
            </a:r>
            <a:r>
              <a:rPr lang="en-US" i="1" dirty="0" smtClean="0"/>
              <a:t>n</a:t>
            </a:r>
            <a:r>
              <a:rPr lang="en-US" dirty="0" smtClean="0"/>
              <a:t> + </a:t>
            </a:r>
            <a:r>
              <a:rPr lang="en-US" dirty="0" smtClean="0">
                <a:latin typeface="Cambria Math" pitchFamily="18" charset="0"/>
                <a:ea typeface="Cambria Math" pitchFamily="18" charset="0"/>
              </a:rPr>
              <a:t>1 1</a:t>
            </a:r>
            <a:r>
              <a:rPr lang="en-US" dirty="0" smtClean="0"/>
              <a:t>s). There are </a:t>
            </a:r>
            <a:r>
              <a:rPr lang="en-US" i="1" dirty="0" smtClean="0"/>
              <a:t>n</a:t>
            </a:r>
            <a:r>
              <a:rPr lang="en-US" dirty="0" smtClean="0"/>
              <a:t> possible remainders when an integer is divided by </a:t>
            </a:r>
            <a:r>
              <a:rPr lang="en-US" i="1" dirty="0" smtClean="0"/>
              <a:t>n</a:t>
            </a:r>
            <a:r>
              <a:rPr lang="en-US" dirty="0" smtClean="0"/>
              <a:t>. By the pigeonhole principle, when each of the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integers is divided by </a:t>
            </a:r>
            <a:r>
              <a:rPr lang="en-US" i="1" dirty="0" smtClean="0"/>
              <a:t>n</a:t>
            </a:r>
            <a:r>
              <a:rPr lang="en-US" dirty="0" smtClean="0"/>
              <a:t>, at least two must have the same remainder. Subtract the smaller from the larger and the result is a multiple of </a:t>
            </a:r>
            <a:r>
              <a:rPr lang="en-US" i="1" dirty="0" smtClean="0"/>
              <a:t>n</a:t>
            </a:r>
            <a:r>
              <a:rPr lang="en-US" dirty="0" smtClean="0"/>
              <a:t> that has only </a:t>
            </a:r>
            <a:r>
              <a:rPr lang="en-US" dirty="0" smtClean="0">
                <a:latin typeface="Cambria Math" pitchFamily="18" charset="0"/>
                <a:ea typeface="Cambria Math" pitchFamily="18" charset="0"/>
              </a:rPr>
              <a:t>0</a:t>
            </a:r>
            <a:r>
              <a:rPr lang="en-US" dirty="0" smtClean="0"/>
              <a:t>s and </a:t>
            </a:r>
            <a:r>
              <a:rPr lang="en-US" dirty="0" smtClean="0">
                <a:latin typeface="Cambria Math" pitchFamily="18" charset="0"/>
                <a:ea typeface="Cambria Math" pitchFamily="18" charset="0"/>
              </a:rPr>
              <a:t>1</a:t>
            </a:r>
            <a:r>
              <a:rPr lang="en-US" dirty="0" smtClean="0"/>
              <a:t>s in its decimal expansion.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471</a:t>
            </a:fld>
            <a:endParaRPr lang="en-US"/>
          </a:p>
        </p:txBody>
      </p:sp>
    </p:spTree>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The Generalized Pigeonhole Principle</a:t>
            </a:r>
            <a:endParaRPr lang="en-US" sz="4000" dirty="0"/>
          </a:p>
        </p:txBody>
      </p:sp>
      <p:sp>
        <p:nvSpPr>
          <p:cNvPr id="3" name="Content Placeholder 2"/>
          <p:cNvSpPr>
            <a:spLocks noGrp="1"/>
          </p:cNvSpPr>
          <p:nvPr>
            <p:ph idx="1"/>
          </p:nvPr>
        </p:nvSpPr>
        <p:spPr>
          <a:xfrm>
            <a:off x="457200" y="1935480"/>
            <a:ext cx="8229600" cy="4541520"/>
          </a:xfrm>
        </p:spPr>
        <p:txBody>
          <a:bodyPr>
            <a:normAutofit fontScale="85000" lnSpcReduction="20000"/>
          </a:bodyPr>
          <a:lstStyle/>
          <a:p>
            <a:pPr>
              <a:buNone/>
            </a:pPr>
            <a:r>
              <a:rPr lang="en-US" b="1" dirty="0" smtClean="0"/>
              <a:t>    The Generalized Pigeonhole Principle</a:t>
            </a:r>
            <a:r>
              <a:rPr lang="en-US" dirty="0" smtClean="0"/>
              <a:t>: If </a:t>
            </a:r>
            <a:r>
              <a:rPr lang="en-US" i="1" dirty="0" smtClean="0"/>
              <a:t>N</a:t>
            </a:r>
            <a:r>
              <a:rPr lang="en-US" dirty="0" smtClean="0"/>
              <a:t> objects are placed into </a:t>
            </a:r>
            <a:r>
              <a:rPr lang="en-US" i="1" dirty="0" smtClean="0"/>
              <a:t>k</a:t>
            </a:r>
            <a:r>
              <a:rPr lang="en-US" dirty="0" smtClean="0"/>
              <a:t> boxes, then there is at least one box containing at least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objects.</a:t>
            </a:r>
          </a:p>
          <a:p>
            <a:pPr>
              <a:buNone/>
            </a:pPr>
            <a:r>
              <a:rPr lang="en-US" dirty="0" smtClean="0"/>
              <a:t>	Here,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 is the smallest integer </a:t>
            </a:r>
            <a:r>
              <a:rPr lang="en-US" i="1" dirty="0" smtClean="0">
                <a:latin typeface="Cambria Math"/>
                <a:ea typeface="Cambria Math"/>
              </a:rPr>
              <a:t>n</a:t>
            </a:r>
            <a:r>
              <a:rPr lang="en-US" dirty="0" smtClean="0">
                <a:latin typeface="Cambria Math"/>
                <a:ea typeface="Cambria Math"/>
              </a:rPr>
              <a:t> for which</a:t>
            </a:r>
            <a:r>
              <a:rPr lang="en-US" i="1" dirty="0" smtClean="0"/>
              <a:t> </a:t>
            </a:r>
            <a:r>
              <a:rPr lang="en-US" i="1" dirty="0" smtClean="0">
                <a:latin typeface="Cambria Math"/>
                <a:ea typeface="Cambria Math"/>
              </a:rPr>
              <a:t>n </a:t>
            </a:r>
            <a:r>
              <a:rPr lang="en-US" i="1" dirty="0" smtClean="0"/>
              <a:t>≥ N</a:t>
            </a:r>
            <a:r>
              <a:rPr lang="en-US" dirty="0" smtClean="0"/>
              <a:t>/</a:t>
            </a:r>
            <a:r>
              <a:rPr lang="en-US" i="1" dirty="0" smtClean="0"/>
              <a:t>k</a:t>
            </a:r>
            <a:r>
              <a:rPr lang="en-US" dirty="0" smtClean="0">
                <a:latin typeface="Cambria Math"/>
                <a:ea typeface="Cambria Math"/>
              </a:rPr>
              <a:t>.</a:t>
            </a:r>
            <a:endParaRPr lang="en-US" dirty="0" smtClean="0"/>
          </a:p>
          <a:p>
            <a:pPr>
              <a:buNone/>
            </a:pPr>
            <a:r>
              <a:rPr lang="en-US" b="1" dirty="0" smtClean="0"/>
              <a:t>    Proof</a:t>
            </a:r>
            <a:r>
              <a:rPr lang="en-US" dirty="0" smtClean="0"/>
              <a:t>: We use a proof by contraposition. Suppose that none of the boxes contains more than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a:t>
            </a:r>
            <a:r>
              <a:rPr lang="en-US" dirty="0" smtClean="0">
                <a:latin typeface="Cambria Math"/>
                <a:ea typeface="Cambria Math"/>
              </a:rPr>
              <a:t>− 1 </a:t>
            </a:r>
            <a:r>
              <a:rPr lang="en-US" dirty="0" smtClean="0">
                <a:ea typeface="Cambria Math"/>
              </a:rPr>
              <a:t>objects. Then the total number of objects is at most</a:t>
            </a:r>
          </a:p>
          <a:p>
            <a:pPr>
              <a:buNone/>
            </a:pPr>
            <a:endParaRPr lang="en-US" dirty="0" smtClean="0">
              <a:ea typeface="Cambria Math"/>
            </a:endParaRPr>
          </a:p>
          <a:p>
            <a:pPr>
              <a:buNone/>
            </a:pPr>
            <a:endParaRPr lang="en-US" dirty="0" smtClean="0">
              <a:ea typeface="Cambria Math"/>
            </a:endParaRPr>
          </a:p>
          <a:p>
            <a:pPr>
              <a:buNone/>
            </a:pPr>
            <a:r>
              <a:rPr lang="en-US" dirty="0" smtClean="0">
                <a:ea typeface="Cambria Math"/>
              </a:rPr>
              <a:t>    where the inequality </a:t>
            </a:r>
            <a:r>
              <a:rPr lang="en-US" dirty="0" smtClean="0">
                <a:latin typeface="Cambria Math"/>
                <a:ea typeface="Cambria Math"/>
              </a:rPr>
              <a:t>⌈</a:t>
            </a:r>
            <a:r>
              <a:rPr lang="en-US" i="1" dirty="0" smtClean="0"/>
              <a:t>N</a:t>
            </a:r>
            <a:r>
              <a:rPr lang="en-US" dirty="0" smtClean="0"/>
              <a:t>/</a:t>
            </a:r>
            <a:r>
              <a:rPr lang="en-US" i="1" dirty="0" err="1" smtClean="0"/>
              <a:t>k</a:t>
            </a:r>
            <a:r>
              <a:rPr lang="en-US" dirty="0" smtClean="0">
                <a:latin typeface="Cambria Math"/>
                <a:ea typeface="Cambria Math"/>
              </a:rPr>
              <a:t>⌉</a:t>
            </a:r>
            <a:r>
              <a:rPr lang="en-US" dirty="0" smtClean="0"/>
              <a:t> &lt; </a:t>
            </a:r>
            <a:r>
              <a:rPr lang="en-US" i="1" dirty="0" smtClean="0"/>
              <a:t>N</a:t>
            </a:r>
            <a:r>
              <a:rPr lang="en-US" dirty="0" smtClean="0"/>
              <a:t>/</a:t>
            </a:r>
            <a:r>
              <a:rPr lang="en-US" i="1" dirty="0" err="1" smtClean="0"/>
              <a:t>k</a:t>
            </a:r>
            <a:r>
              <a:rPr lang="en-US" dirty="0" smtClean="0"/>
              <a:t> + </a:t>
            </a:r>
            <a:r>
              <a:rPr lang="en-US" dirty="0" smtClean="0">
                <a:latin typeface="Cambria Math" pitchFamily="18" charset="0"/>
                <a:ea typeface="Cambria Math" pitchFamily="18" charset="0"/>
              </a:rPr>
              <a:t>1</a:t>
            </a:r>
            <a:r>
              <a:rPr lang="en-US" dirty="0" smtClean="0"/>
              <a:t> has been used. This is a contradiction because there is a total of </a:t>
            </a:r>
            <a:r>
              <a:rPr lang="en-US" i="1" dirty="0" smtClean="0"/>
              <a:t>N</a:t>
            </a:r>
            <a:r>
              <a:rPr lang="en-US" dirty="0" smtClean="0"/>
              <a:t> objects.</a:t>
            </a:r>
          </a:p>
          <a:p>
            <a:pPr>
              <a:buNone/>
            </a:pPr>
            <a:endParaRPr lang="en-US" dirty="0" smtClean="0"/>
          </a:p>
          <a:p>
            <a:pPr>
              <a:buNone/>
            </a:pPr>
            <a:r>
              <a:rPr lang="en-US" dirty="0" smtClean="0"/>
              <a:t>   </a:t>
            </a:r>
            <a:r>
              <a:rPr lang="en-US" b="1" dirty="0" smtClean="0"/>
              <a:t>Example</a:t>
            </a:r>
            <a:r>
              <a:rPr lang="en-US" dirty="0" smtClean="0"/>
              <a:t>: Among </a:t>
            </a:r>
            <a:r>
              <a:rPr lang="en-US" dirty="0" smtClean="0">
                <a:latin typeface="Cambria Math" pitchFamily="18" charset="0"/>
                <a:ea typeface="Cambria Math" pitchFamily="18" charset="0"/>
              </a:rPr>
              <a:t>100</a:t>
            </a:r>
            <a:r>
              <a:rPr lang="en-US" dirty="0" smtClean="0"/>
              <a:t> people there are at least </a:t>
            </a:r>
            <a:r>
              <a:rPr lang="en-US" dirty="0" smtClean="0">
                <a:latin typeface="Cambria Math"/>
                <a:ea typeface="Cambria Math"/>
              </a:rPr>
              <a:t>⌈</a:t>
            </a:r>
            <a:r>
              <a:rPr lang="en-US" dirty="0" smtClean="0">
                <a:latin typeface="Cambria Math" pitchFamily="18" charset="0"/>
                <a:ea typeface="Cambria Math" pitchFamily="18" charset="0"/>
              </a:rPr>
              <a:t>100</a:t>
            </a:r>
            <a:r>
              <a:rPr lang="en-US" dirty="0" smtClean="0"/>
              <a:t>/</a:t>
            </a:r>
            <a:r>
              <a:rPr lang="en-US" dirty="0" smtClean="0">
                <a:latin typeface="Cambria Math" pitchFamily="18" charset="0"/>
                <a:ea typeface="Cambria Math" pitchFamily="18" charset="0"/>
              </a:rPr>
              <a:t>12</a:t>
            </a:r>
            <a:r>
              <a:rPr lang="en-US" dirty="0" smtClean="0">
                <a:latin typeface="Cambria Math"/>
                <a:ea typeface="Cambria Math"/>
              </a:rPr>
              <a:t>⌉ = 9</a:t>
            </a:r>
            <a:r>
              <a:rPr lang="en-US" dirty="0" smtClean="0"/>
              <a:t> who were born in the same month. Note that </a:t>
            </a:r>
            <a:r>
              <a:rPr lang="en-US" dirty="0" smtClean="0">
                <a:latin typeface="Cambria Math" pitchFamily="18" charset="0"/>
                <a:ea typeface="Cambria Math" pitchFamily="18" charset="0"/>
              </a:rPr>
              <a:t>100</a:t>
            </a:r>
            <a:r>
              <a:rPr lang="en-US" dirty="0" smtClean="0"/>
              <a:t>/</a:t>
            </a:r>
            <a:r>
              <a:rPr lang="en-US" dirty="0" smtClean="0">
                <a:latin typeface="Cambria Math" pitchFamily="18" charset="0"/>
                <a:ea typeface="Cambria Math" pitchFamily="18" charset="0"/>
              </a:rPr>
              <a:t>12 = 8.333</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491930" y="4114800"/>
            <a:ext cx="3908870" cy="518160"/>
          </a:xfrm>
          <a:prstGeom prst="rect">
            <a:avLst/>
          </a:prstGeom>
        </p:spPr>
      </p:pic>
      <p:sp>
        <p:nvSpPr>
          <p:cNvPr id="6" name="Isosceles Triangle 5"/>
          <p:cNvSpPr/>
          <p:nvPr/>
        </p:nvSpPr>
        <p:spPr>
          <a:xfrm rot="5400000" flipV="1">
            <a:off x="8382000" y="5029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472</a:t>
            </a:fld>
            <a:endParaRPr lang="en-US"/>
          </a:p>
        </p:txBody>
      </p:sp>
    </p:spTree>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The Generalized Pigeonhole Principle</a:t>
            </a:r>
            <a:endParaRPr lang="en-US" sz="4000"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a) How many cards must be selected from a standard deck of </a:t>
            </a:r>
            <a:r>
              <a:rPr lang="en-US" dirty="0" smtClean="0">
                <a:latin typeface="Cambria Math" pitchFamily="18" charset="0"/>
                <a:ea typeface="Cambria Math" pitchFamily="18" charset="0"/>
              </a:rPr>
              <a:t>52</a:t>
            </a:r>
            <a:r>
              <a:rPr lang="en-US" dirty="0" smtClean="0"/>
              <a:t> cards to guarantee that at least three cards of the same suit are chosen? </a:t>
            </a:r>
          </a:p>
          <a:p>
            <a:pPr>
              <a:buNone/>
            </a:pPr>
            <a:r>
              <a:rPr lang="en-US" dirty="0" smtClean="0"/>
              <a:t>    b) How many must be selected to guarantee that at least three hearts are selected?</a:t>
            </a:r>
          </a:p>
          <a:p>
            <a:pPr>
              <a:buNone/>
            </a:pPr>
            <a:r>
              <a:rPr lang="en-US" b="1" dirty="0" smtClean="0"/>
              <a:t>    Solution</a:t>
            </a:r>
            <a:r>
              <a:rPr lang="en-US" dirty="0" smtClean="0"/>
              <a:t>: a) We assume four boxes; one for each suit. Using the generalized pigeonhole principle, at least one box contains at least </a:t>
            </a:r>
            <a:r>
              <a:rPr lang="en-US" dirty="0" smtClean="0">
                <a:latin typeface="Cambria Math"/>
                <a:ea typeface="Cambria Math"/>
              </a:rPr>
              <a:t>⌈</a:t>
            </a:r>
            <a:r>
              <a:rPr lang="en-US" i="1" dirty="0" smtClean="0"/>
              <a:t>N</a:t>
            </a:r>
            <a:r>
              <a:rPr lang="en-US" dirty="0" smtClean="0"/>
              <a:t>/</a:t>
            </a:r>
            <a:r>
              <a:rPr lang="en-US" dirty="0" smtClean="0">
                <a:latin typeface="Cambria Math" pitchFamily="18" charset="0"/>
                <a:ea typeface="Cambria Math" pitchFamily="18" charset="0"/>
              </a:rPr>
              <a:t>4</a:t>
            </a:r>
            <a:r>
              <a:rPr lang="en-US" dirty="0" smtClean="0">
                <a:latin typeface="Cambria Math"/>
                <a:ea typeface="Cambria Math"/>
              </a:rPr>
              <a:t>⌉</a:t>
            </a:r>
            <a:r>
              <a:rPr lang="en-US" dirty="0" smtClean="0"/>
              <a:t> cards. At least three cards of one suit are selected if </a:t>
            </a:r>
            <a:r>
              <a:rPr lang="en-US" dirty="0" smtClean="0">
                <a:latin typeface="Cambria Math"/>
                <a:ea typeface="Cambria Math"/>
              </a:rPr>
              <a:t>⌈</a:t>
            </a:r>
            <a:r>
              <a:rPr lang="en-US" i="1" dirty="0" smtClean="0"/>
              <a:t>N</a:t>
            </a:r>
            <a:r>
              <a:rPr lang="en-US" dirty="0" smtClean="0"/>
              <a:t>/</a:t>
            </a:r>
            <a:r>
              <a:rPr lang="en-US" dirty="0" smtClean="0">
                <a:latin typeface="Cambria Math" pitchFamily="18" charset="0"/>
                <a:ea typeface="Cambria Math" pitchFamily="18" charset="0"/>
              </a:rPr>
              <a:t>4</a:t>
            </a:r>
            <a:r>
              <a:rPr lang="en-US" dirty="0" smtClean="0">
                <a:latin typeface="Cambria Math"/>
                <a:ea typeface="Cambria Math"/>
              </a:rPr>
              <a:t>⌉</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3</a:t>
            </a:r>
            <a:r>
              <a:rPr lang="en-US" dirty="0" smtClean="0"/>
              <a:t>. The smallest integer </a:t>
            </a:r>
            <a:r>
              <a:rPr lang="en-US" i="1" dirty="0" smtClean="0"/>
              <a:t>N</a:t>
            </a:r>
            <a:r>
              <a:rPr lang="en-US" dirty="0" smtClean="0"/>
              <a:t> such that </a:t>
            </a:r>
            <a:r>
              <a:rPr lang="en-US" dirty="0" smtClean="0">
                <a:latin typeface="Cambria Math"/>
                <a:ea typeface="Cambria Math"/>
              </a:rPr>
              <a:t>⌈</a:t>
            </a:r>
            <a:r>
              <a:rPr lang="en-US" i="1" dirty="0" smtClean="0"/>
              <a:t>N</a:t>
            </a:r>
            <a:r>
              <a:rPr lang="en-US" dirty="0" smtClean="0"/>
              <a:t>/</a:t>
            </a:r>
            <a:r>
              <a:rPr lang="en-US" dirty="0" smtClean="0">
                <a:latin typeface="Cambria Math" pitchFamily="18" charset="0"/>
                <a:ea typeface="Cambria Math" pitchFamily="18" charset="0"/>
              </a:rPr>
              <a:t>4</a:t>
            </a:r>
            <a:r>
              <a:rPr lang="en-US" dirty="0" smtClean="0">
                <a:latin typeface="Cambria Math"/>
                <a:ea typeface="Cambria Math"/>
              </a:rPr>
              <a:t>⌉</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3 </a:t>
            </a:r>
            <a:r>
              <a:rPr lang="en-US" dirty="0" smtClean="0">
                <a:ea typeface="Cambria Math" pitchFamily="18" charset="0"/>
              </a:rPr>
              <a:t>is</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 2 </a:t>
            </a:r>
            <a:r>
              <a:rPr lang="en-US" dirty="0" smtClean="0">
                <a:latin typeface="Cambria Math"/>
                <a:ea typeface="Cambria Math"/>
              </a:rPr>
              <a:t>∙ </a:t>
            </a:r>
            <a:r>
              <a:rPr lang="en-US" dirty="0" smtClean="0">
                <a:latin typeface="Cambria Math" pitchFamily="18" charset="0"/>
                <a:ea typeface="Cambria Math" pitchFamily="18" charset="0"/>
              </a:rPr>
              <a:t>4 + 1 = 9.</a:t>
            </a:r>
          </a:p>
          <a:p>
            <a:pPr>
              <a:buNone/>
            </a:pPr>
            <a:r>
              <a:rPr lang="en-US" dirty="0" smtClean="0">
                <a:latin typeface="Cambria Math" pitchFamily="18" charset="0"/>
                <a:ea typeface="Cambria Math" pitchFamily="18" charset="0"/>
              </a:rPr>
              <a:t>     b) A deck contains 13 hearts and 39 cards which are not hearts. So, if we select 41 cards, we may have 39 cards which are not hearts along with 2 hearts. However, when we select 42 cards, we must have at least three hearts. (Note that the generalized pigeonhole principle is not used here.)</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473</a:t>
            </a:fld>
            <a:endParaRPr lang="en-US"/>
          </a:p>
        </p:txBody>
      </p:sp>
    </p:spTree>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Permutations and Combinations</a:t>
            </a:r>
            <a:endParaRPr lang="en-US" dirty="0"/>
          </a:p>
        </p:txBody>
      </p:sp>
      <p:sp>
        <p:nvSpPr>
          <p:cNvPr id="3" name="Subtitle 2"/>
          <p:cNvSpPr>
            <a:spLocks noGrp="1"/>
          </p:cNvSpPr>
          <p:nvPr>
            <p:ph type="subTitle" idx="1"/>
          </p:nvPr>
        </p:nvSpPr>
        <p:spPr/>
        <p:txBody>
          <a:bodyPr/>
          <a:lstStyle/>
          <a:p>
            <a:r>
              <a:rPr lang="en-US" dirty="0" smtClean="0"/>
              <a:t>Section 6.3</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474</a:t>
            </a:fld>
            <a:endParaRPr lang="en-US"/>
          </a:p>
        </p:txBody>
      </p:sp>
    </p:spTree>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Permutations</a:t>
            </a:r>
          </a:p>
          <a:p>
            <a:r>
              <a:rPr lang="en-US" dirty="0" smtClean="0"/>
              <a:t>Combinations</a:t>
            </a:r>
          </a:p>
          <a:p>
            <a:r>
              <a:rPr lang="en-US" dirty="0" smtClean="0"/>
              <a:t>Combinatorial Proofs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475</a:t>
            </a:fld>
            <a:endParaRPr lang="en-US"/>
          </a:p>
        </p:txBody>
      </p:sp>
    </p:spTree>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Permutations</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Definition</a:t>
            </a:r>
            <a:r>
              <a:rPr lang="en-US" dirty="0" smtClean="0"/>
              <a:t>: A </a:t>
            </a:r>
            <a:r>
              <a:rPr lang="en-US" i="1" dirty="0" smtClean="0"/>
              <a:t>permutation</a:t>
            </a:r>
            <a:r>
              <a:rPr lang="en-US" dirty="0" smtClean="0"/>
              <a:t> of a set of distinct objects is an </a:t>
            </a:r>
            <a:r>
              <a:rPr lang="en-US" b="1" dirty="0" smtClean="0"/>
              <a:t>ordered</a:t>
            </a:r>
            <a:r>
              <a:rPr lang="en-US" dirty="0" smtClean="0"/>
              <a:t> arrangement of these objects. An ordered arrangement of </a:t>
            </a:r>
            <a:r>
              <a:rPr lang="en-US" i="1" dirty="0" smtClean="0"/>
              <a:t>r</a:t>
            </a:r>
            <a:r>
              <a:rPr lang="en-US" dirty="0" smtClean="0"/>
              <a:t> elements of a set is called an                      </a:t>
            </a:r>
            <a:r>
              <a:rPr lang="en-US" i="1" dirty="0" smtClean="0"/>
              <a:t>r-permutation </a:t>
            </a:r>
            <a:r>
              <a:rPr lang="en-US" dirty="0" smtClean="0"/>
              <a:t>or</a:t>
            </a:r>
            <a:r>
              <a:rPr lang="en-US" i="1" dirty="0" smtClean="0"/>
              <a:t> arrangement</a:t>
            </a:r>
            <a:r>
              <a:rPr lang="en-US" dirty="0" smtClean="0"/>
              <a:t>.</a:t>
            </a:r>
          </a:p>
          <a:p>
            <a:pPr>
              <a:buNone/>
            </a:pPr>
            <a:r>
              <a:rPr lang="en-US" b="1" dirty="0" smtClean="0"/>
              <a:t>   Example</a:t>
            </a:r>
            <a:r>
              <a:rPr lang="en-US" dirty="0" smtClean="0"/>
              <a:t>: Let </a:t>
            </a:r>
            <a:r>
              <a:rPr lang="en-US" i="1" dirty="0" smtClean="0"/>
              <a:t>S</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a:t>
            </a:r>
            <a:r>
              <a:rPr lang="en-US" dirty="0" smtClean="0">
                <a:latin typeface="Cambria Math" pitchFamily="18" charset="0"/>
                <a:ea typeface="Cambria Math" pitchFamily="18" charset="0"/>
              </a:rPr>
              <a:t>3</a:t>
            </a:r>
            <a:r>
              <a:rPr lang="en-US" dirty="0" smtClean="0"/>
              <a:t>}. </a:t>
            </a:r>
          </a:p>
          <a:p>
            <a:pPr lvl="1"/>
            <a:r>
              <a:rPr lang="en-US" dirty="0" smtClean="0"/>
              <a:t>The ordered arrangement </a:t>
            </a:r>
            <a:r>
              <a:rPr lang="en-US" dirty="0" smtClean="0">
                <a:latin typeface="Cambria Math" pitchFamily="18" charset="0"/>
                <a:ea typeface="Cambria Math" pitchFamily="18" charset="0"/>
              </a:rPr>
              <a:t>3</a:t>
            </a:r>
            <a:r>
              <a:rPr lang="en-US" dirty="0" smtClean="0"/>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is a permutation of </a:t>
            </a:r>
            <a:r>
              <a:rPr lang="en-US" i="1" dirty="0" smtClean="0"/>
              <a:t>S</a:t>
            </a:r>
            <a:r>
              <a:rPr lang="en-US" dirty="0" smtClean="0"/>
              <a:t>.</a:t>
            </a:r>
          </a:p>
          <a:p>
            <a:pPr lvl="1"/>
            <a:r>
              <a:rPr lang="en-US" dirty="0" smtClean="0"/>
              <a:t>The ordered arrangement </a:t>
            </a:r>
            <a:r>
              <a:rPr lang="en-US" dirty="0" smtClean="0">
                <a:latin typeface="Cambria Math" pitchFamily="18" charset="0"/>
                <a:ea typeface="Cambria Math" pitchFamily="18" charset="0"/>
              </a:rPr>
              <a:t>3</a:t>
            </a:r>
            <a:r>
              <a:rPr lang="en-US" dirty="0" smtClean="0"/>
              <a:t>,</a:t>
            </a:r>
            <a:r>
              <a:rPr lang="en-US" dirty="0" smtClean="0">
                <a:latin typeface="Cambria Math" pitchFamily="18" charset="0"/>
                <a:ea typeface="Cambria Math" pitchFamily="18" charset="0"/>
              </a:rPr>
              <a:t>2</a:t>
            </a:r>
            <a:r>
              <a:rPr lang="en-US" dirty="0" smtClean="0"/>
              <a:t> is a </a:t>
            </a:r>
            <a:r>
              <a:rPr lang="en-US" dirty="0" smtClean="0">
                <a:latin typeface="Cambria Math" pitchFamily="18" charset="0"/>
                <a:ea typeface="Cambria Math" pitchFamily="18" charset="0"/>
              </a:rPr>
              <a:t>2</a:t>
            </a:r>
            <a:r>
              <a:rPr lang="en-US" dirty="0" smtClean="0"/>
              <a:t>-permutation of </a:t>
            </a:r>
            <a:r>
              <a:rPr lang="en-US" i="1" dirty="0" smtClean="0"/>
              <a:t>S</a:t>
            </a:r>
            <a:r>
              <a:rPr lang="en-US" dirty="0" smtClean="0"/>
              <a:t>.</a:t>
            </a:r>
          </a:p>
          <a:p>
            <a:r>
              <a:rPr lang="en-US" dirty="0" smtClean="0"/>
              <a:t>The number of </a:t>
            </a:r>
            <a:r>
              <a:rPr lang="en-US" i="1" dirty="0" smtClean="0"/>
              <a:t>r</a:t>
            </a:r>
            <a:r>
              <a:rPr lang="en-US" dirty="0" smtClean="0"/>
              <a:t>-permutations or arrangement of a set with </a:t>
            </a:r>
            <a:r>
              <a:rPr lang="en-US" i="1" dirty="0" smtClean="0"/>
              <a:t>n</a:t>
            </a:r>
            <a:r>
              <a:rPr lang="en-US" dirty="0" smtClean="0"/>
              <a:t> elements is denoted by </a:t>
            </a:r>
            <a:r>
              <a:rPr lang="en-US" i="1" dirty="0" smtClean="0"/>
              <a:t>P</a:t>
            </a:r>
            <a:r>
              <a:rPr lang="en-US" dirty="0" smtClean="0"/>
              <a:t>(</a:t>
            </a:r>
            <a:r>
              <a:rPr lang="en-US" i="1" dirty="0" err="1" smtClean="0"/>
              <a:t>n</a:t>
            </a:r>
            <a:r>
              <a:rPr lang="en-US" dirty="0" err="1" smtClean="0"/>
              <a:t>,</a:t>
            </a:r>
            <a:r>
              <a:rPr lang="en-US" i="1" dirty="0" err="1" smtClean="0"/>
              <a:t>r</a:t>
            </a:r>
            <a:r>
              <a:rPr lang="en-US" dirty="0" smtClean="0"/>
              <a:t>).</a:t>
            </a:r>
          </a:p>
          <a:p>
            <a:pPr lvl="1"/>
            <a:r>
              <a:rPr lang="en-US" dirty="0" smtClean="0"/>
              <a:t>The </a:t>
            </a:r>
            <a:r>
              <a:rPr lang="en-US" dirty="0" smtClean="0">
                <a:latin typeface="Cambria Math" pitchFamily="18" charset="0"/>
                <a:ea typeface="Cambria Math" pitchFamily="18" charset="0"/>
              </a:rPr>
              <a:t>2</a:t>
            </a:r>
            <a:r>
              <a:rPr lang="en-US" dirty="0" smtClean="0"/>
              <a:t>-permutations of </a:t>
            </a:r>
            <a:r>
              <a:rPr lang="en-US" i="1" dirty="0" smtClean="0"/>
              <a:t>S</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a:t>
            </a:r>
            <a:r>
              <a:rPr lang="en-US" dirty="0" smtClean="0">
                <a:latin typeface="Cambria Math" pitchFamily="18" charset="0"/>
                <a:ea typeface="Cambria Math" pitchFamily="18" charset="0"/>
              </a:rPr>
              <a:t>3</a:t>
            </a:r>
            <a:r>
              <a:rPr lang="en-US" dirty="0" smtClean="0"/>
              <a:t>} are</a:t>
            </a:r>
            <a:r>
              <a:rPr lang="en-US" dirty="0" smtClean="0">
                <a:latin typeface="Cambria Math" pitchFamily="18" charset="0"/>
                <a:ea typeface="Cambria Math" pitchFamily="18" charset="0"/>
              </a:rPr>
              <a:t> 1</a:t>
            </a:r>
            <a:r>
              <a:rPr lang="en-US" dirty="0" smtClean="0"/>
              <a:t>,</a:t>
            </a:r>
            <a:r>
              <a:rPr lang="en-US" dirty="0" smtClean="0">
                <a:latin typeface="Cambria Math" pitchFamily="18" charset="0"/>
                <a:ea typeface="Cambria Math" pitchFamily="18" charset="0"/>
              </a:rPr>
              <a:t>2; 1</a:t>
            </a:r>
            <a:r>
              <a:rPr lang="en-US" dirty="0" smtClean="0"/>
              <a:t>,</a:t>
            </a:r>
            <a:r>
              <a:rPr lang="en-US" dirty="0" smtClean="0">
                <a:latin typeface="Cambria Math" pitchFamily="18" charset="0"/>
                <a:ea typeface="Cambria Math" pitchFamily="18" charset="0"/>
              </a:rPr>
              <a:t>3; 2</a:t>
            </a:r>
            <a:r>
              <a:rPr lang="en-US" dirty="0" smtClean="0"/>
              <a:t>,</a:t>
            </a:r>
            <a:r>
              <a:rPr lang="en-US" dirty="0" smtClean="0">
                <a:latin typeface="Cambria Math" pitchFamily="18" charset="0"/>
                <a:ea typeface="Cambria Math" pitchFamily="18" charset="0"/>
              </a:rPr>
              <a:t>1; 2</a:t>
            </a:r>
            <a:r>
              <a:rPr lang="en-US" dirty="0" smtClean="0"/>
              <a:t>,</a:t>
            </a:r>
            <a:r>
              <a:rPr lang="en-US" dirty="0" smtClean="0">
                <a:latin typeface="Cambria Math" pitchFamily="18" charset="0"/>
                <a:ea typeface="Cambria Math" pitchFamily="18" charset="0"/>
              </a:rPr>
              <a:t>3; 3</a:t>
            </a:r>
            <a:r>
              <a:rPr lang="en-US" dirty="0" smtClean="0"/>
              <a:t>,</a:t>
            </a:r>
            <a:r>
              <a:rPr lang="en-US" dirty="0" smtClean="0">
                <a:latin typeface="Cambria Math" pitchFamily="18" charset="0"/>
                <a:ea typeface="Cambria Math" pitchFamily="18" charset="0"/>
              </a:rPr>
              <a:t>1; and 3</a:t>
            </a:r>
            <a:r>
              <a:rPr lang="en-US" dirty="0" smtClean="0"/>
              <a:t>,</a:t>
            </a:r>
            <a:r>
              <a:rPr lang="en-US" dirty="0" smtClean="0">
                <a:latin typeface="Cambria Math" pitchFamily="18" charset="0"/>
                <a:ea typeface="Cambria Math" pitchFamily="18" charset="0"/>
              </a:rPr>
              <a:t>2. Hence, </a:t>
            </a:r>
            <a:r>
              <a:rPr lang="en-US" i="1" dirty="0" smtClean="0">
                <a:ea typeface="Cambria Math" pitchFamily="18" charset="0"/>
              </a:rPr>
              <a:t>P</a:t>
            </a:r>
            <a:r>
              <a:rPr lang="en-US" dirty="0" smtClean="0">
                <a:latin typeface="Cambria Math" pitchFamily="18" charset="0"/>
                <a:ea typeface="Cambria Math" pitchFamily="18" charset="0"/>
              </a:rPr>
              <a:t>(3,2) = 6.</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476</a:t>
            </a:fld>
            <a:endParaRPr lang="en-US"/>
          </a:p>
        </p:txBody>
      </p:sp>
    </p:spTree>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Formula for the Number of Permutations</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Theorem </a:t>
            </a:r>
            <a:r>
              <a:rPr lang="en-US" b="1" dirty="0" smtClean="0">
                <a:latin typeface="Cambria Math" pitchFamily="18" charset="0"/>
                <a:ea typeface="Cambria Math" pitchFamily="18" charset="0"/>
              </a:rPr>
              <a:t>1</a:t>
            </a:r>
            <a:r>
              <a:rPr lang="en-US" dirty="0" smtClean="0"/>
              <a:t>: If </a:t>
            </a:r>
            <a:r>
              <a:rPr lang="en-US" i="1" dirty="0" smtClean="0"/>
              <a:t>n</a:t>
            </a:r>
            <a:r>
              <a:rPr lang="en-US" dirty="0" smtClean="0"/>
              <a:t> is a positive integer and </a:t>
            </a:r>
            <a:r>
              <a:rPr lang="en-US" i="1" dirty="0" smtClean="0"/>
              <a:t>r</a:t>
            </a:r>
            <a:r>
              <a:rPr lang="en-US" dirty="0" smtClean="0"/>
              <a:t> is an integer with            </a:t>
            </a:r>
            <a:r>
              <a:rPr lang="en-US"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r</a:t>
            </a:r>
            <a:r>
              <a:rPr lang="en-US" dirty="0" smtClean="0"/>
              <a:t> </a:t>
            </a:r>
            <a:r>
              <a:rPr lang="en-US" dirty="0" smtClean="0">
                <a:latin typeface="Cambria Math"/>
                <a:ea typeface="Cambria Math"/>
              </a:rPr>
              <a:t>≤</a:t>
            </a:r>
            <a:r>
              <a:rPr lang="en-US" dirty="0" smtClean="0"/>
              <a:t> </a:t>
            </a:r>
            <a:r>
              <a:rPr lang="en-US" i="1" dirty="0" smtClean="0"/>
              <a:t>n</a:t>
            </a:r>
            <a:r>
              <a:rPr lang="en-US" dirty="0" smtClean="0"/>
              <a:t>, then there are</a:t>
            </a:r>
          </a:p>
          <a:p>
            <a:pPr>
              <a:buNone/>
            </a:pPr>
            <a:r>
              <a:rPr lang="en-US" dirty="0" smtClean="0"/>
              <a:t>         </a:t>
            </a:r>
            <a:r>
              <a:rPr lang="en-US" i="1" dirty="0" smtClean="0"/>
              <a:t>P</a:t>
            </a:r>
            <a:r>
              <a:rPr lang="en-US" dirty="0" smtClean="0"/>
              <a:t>(</a:t>
            </a:r>
            <a:r>
              <a:rPr lang="en-US" i="1" dirty="0" smtClean="0"/>
              <a:t>n</a:t>
            </a:r>
            <a:r>
              <a:rPr lang="en-US" dirty="0" smtClean="0"/>
              <a:t>, </a:t>
            </a:r>
            <a:r>
              <a:rPr lang="en-US" i="1" dirty="0" smtClean="0"/>
              <a:t>r</a:t>
            </a:r>
            <a:r>
              <a:rPr lang="en-US" dirty="0" smtClean="0"/>
              <a:t>) = </a:t>
            </a:r>
            <a:r>
              <a:rPr lang="en-US" i="1" dirty="0" smtClean="0"/>
              <a:t>n</a:t>
            </a:r>
            <a:r>
              <a:rPr lang="en-US" dirty="0" smtClean="0"/>
              <a:t>(</a:t>
            </a:r>
            <a:r>
              <a:rPr lang="en-US" i="1" dirty="0" smtClean="0"/>
              <a:t>n</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a:t>
            </a:r>
            <a:r>
              <a:rPr lang="en-US" i="1" dirty="0" smtClean="0"/>
              <a:t>n </a:t>
            </a:r>
            <a:r>
              <a:rPr lang="en-US" i="1"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 </a:t>
            </a:r>
            <a:r>
              <a:rPr lang="en-US" dirty="0" smtClean="0">
                <a:latin typeface="Cambria Math"/>
                <a:ea typeface="Cambria Math"/>
              </a:rPr>
              <a:t>∙∙∙</a:t>
            </a:r>
            <a:r>
              <a:rPr lang="en-US" dirty="0" smtClean="0"/>
              <a:t>  (</a:t>
            </a:r>
            <a:r>
              <a:rPr lang="en-US" i="1" dirty="0" smtClean="0"/>
              <a:t>n</a:t>
            </a:r>
            <a:r>
              <a:rPr lang="en-US" dirty="0" smtClean="0"/>
              <a:t> </a:t>
            </a:r>
            <a:r>
              <a:rPr lang="en-US" dirty="0" smtClean="0">
                <a:latin typeface="Cambria Math"/>
                <a:ea typeface="Cambria Math"/>
              </a:rPr>
              <a:t>−</a:t>
            </a:r>
            <a:r>
              <a:rPr lang="en-US" dirty="0" smtClean="0"/>
              <a:t>  </a:t>
            </a:r>
            <a:r>
              <a:rPr lang="en-US" i="1" dirty="0" smtClean="0"/>
              <a:t>r</a:t>
            </a:r>
            <a:r>
              <a:rPr lang="en-US" dirty="0" smtClean="0"/>
              <a:t> + </a:t>
            </a:r>
            <a:r>
              <a:rPr lang="en-US" dirty="0" smtClean="0">
                <a:latin typeface="Cambria Math" pitchFamily="18" charset="0"/>
                <a:ea typeface="Cambria Math" pitchFamily="18" charset="0"/>
              </a:rPr>
              <a:t>1</a:t>
            </a:r>
            <a:r>
              <a:rPr lang="en-US" dirty="0" smtClean="0"/>
              <a:t>)</a:t>
            </a:r>
          </a:p>
          <a:p>
            <a:pPr>
              <a:buNone/>
            </a:pPr>
            <a:r>
              <a:rPr lang="en-US" i="1" dirty="0" smtClean="0"/>
              <a:t>    r</a:t>
            </a:r>
            <a:r>
              <a:rPr lang="en-US" dirty="0" smtClean="0"/>
              <a:t>-permutations of a set with </a:t>
            </a:r>
            <a:r>
              <a:rPr lang="en-US" i="1" dirty="0" smtClean="0"/>
              <a:t>n</a:t>
            </a:r>
            <a:r>
              <a:rPr lang="en-US" dirty="0" smtClean="0"/>
              <a:t> distinct elements.</a:t>
            </a:r>
          </a:p>
          <a:p>
            <a:pPr>
              <a:buNone/>
            </a:pPr>
            <a:r>
              <a:rPr lang="en-US" b="1" dirty="0" smtClean="0"/>
              <a:t>    Proof</a:t>
            </a:r>
            <a:r>
              <a:rPr lang="en-US" dirty="0" smtClean="0"/>
              <a:t>: Use the product rule. The first element can be chosen in </a:t>
            </a:r>
            <a:r>
              <a:rPr lang="en-US" i="1" dirty="0" smtClean="0"/>
              <a:t>n</a:t>
            </a:r>
            <a:r>
              <a:rPr lang="en-US" dirty="0" smtClean="0"/>
              <a:t> ways. The second in </a:t>
            </a:r>
            <a:r>
              <a:rPr lang="en-US" i="1" dirty="0" smtClean="0"/>
              <a:t>n</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 ways, and so on until there are             (</a:t>
            </a:r>
            <a:r>
              <a:rPr lang="en-US" i="1" dirty="0" smtClean="0"/>
              <a:t>n</a:t>
            </a:r>
            <a:r>
              <a:rPr lang="en-US" dirty="0" smtClean="0"/>
              <a:t> </a:t>
            </a:r>
            <a:r>
              <a:rPr lang="en-US" dirty="0" smtClean="0">
                <a:latin typeface="Cambria Math"/>
                <a:ea typeface="Cambria Math"/>
              </a:rPr>
              <a:t>−</a:t>
            </a:r>
            <a:r>
              <a:rPr lang="en-US" dirty="0" smtClean="0"/>
              <a:t> ( </a:t>
            </a:r>
            <a:r>
              <a:rPr lang="en-US" i="1" dirty="0" smtClean="0"/>
              <a:t>r</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ea typeface="Cambria Math" pitchFamily="18" charset="0"/>
              </a:rPr>
              <a:t>)) ways to choose the last element.</a:t>
            </a:r>
          </a:p>
          <a:p>
            <a:r>
              <a:rPr lang="en-US" dirty="0" smtClean="0">
                <a:ea typeface="Cambria Math" pitchFamily="18" charset="0"/>
              </a:rPr>
              <a:t>Note that </a:t>
            </a:r>
            <a:r>
              <a:rPr lang="en-US" i="1" dirty="0" smtClean="0">
                <a:ea typeface="Cambria Math" pitchFamily="18" charset="0"/>
              </a:rPr>
              <a:t>P</a:t>
            </a:r>
            <a:r>
              <a:rPr lang="en-US" dirty="0" smtClean="0">
                <a:ea typeface="Cambria Math" pitchFamily="18" charset="0"/>
              </a:rPr>
              <a:t>(</a:t>
            </a:r>
            <a:r>
              <a:rPr lang="en-US" i="1" dirty="0" smtClean="0">
                <a:ea typeface="Cambria Math" pitchFamily="18" charset="0"/>
              </a:rPr>
              <a:t>n</a:t>
            </a:r>
            <a:r>
              <a:rPr lang="en-US" dirty="0" smtClean="0">
                <a:ea typeface="Cambria Math" pitchFamily="18" charset="0"/>
              </a:rPr>
              <a:t>,</a:t>
            </a:r>
            <a:r>
              <a:rPr lang="en-US" dirty="0" smtClean="0">
                <a:latin typeface="Cambria Math" pitchFamily="18" charset="0"/>
                <a:ea typeface="Cambria Math" pitchFamily="18" charset="0"/>
              </a:rPr>
              <a:t>0</a:t>
            </a:r>
            <a:r>
              <a:rPr lang="en-US" dirty="0" smtClean="0">
                <a:ea typeface="Cambria Math" pitchFamily="18" charset="0"/>
              </a:rPr>
              <a:t>) = </a:t>
            </a:r>
            <a:r>
              <a:rPr lang="en-US" dirty="0" smtClean="0">
                <a:latin typeface="Cambria Math" pitchFamily="18" charset="0"/>
                <a:ea typeface="Cambria Math" pitchFamily="18" charset="0"/>
              </a:rPr>
              <a:t>1</a:t>
            </a:r>
            <a:r>
              <a:rPr lang="en-US" dirty="0" smtClean="0">
                <a:ea typeface="Cambria Math" pitchFamily="18" charset="0"/>
              </a:rPr>
              <a:t>, since there is only one way to order zero elements.</a:t>
            </a:r>
          </a:p>
          <a:p>
            <a:pPr>
              <a:buNone/>
            </a:pPr>
            <a:r>
              <a:rPr lang="en-US" b="1" dirty="0" smtClean="0">
                <a:ea typeface="Cambria Math" pitchFamily="18" charset="0"/>
              </a:rPr>
              <a:t>    Corollary </a:t>
            </a:r>
            <a:r>
              <a:rPr lang="en-US" b="1" dirty="0" smtClean="0">
                <a:latin typeface="Cambria Math" pitchFamily="18" charset="0"/>
                <a:ea typeface="Cambria Math" pitchFamily="18" charset="0"/>
              </a:rPr>
              <a:t>1</a:t>
            </a:r>
            <a:r>
              <a:rPr lang="en-US" dirty="0" smtClean="0">
                <a:ea typeface="Cambria Math" pitchFamily="18" charset="0"/>
              </a:rPr>
              <a:t>: If </a:t>
            </a:r>
            <a:r>
              <a:rPr lang="en-US" i="1" dirty="0" smtClean="0">
                <a:ea typeface="Cambria Math" pitchFamily="18" charset="0"/>
              </a:rPr>
              <a:t>n</a:t>
            </a:r>
            <a:r>
              <a:rPr lang="en-US" dirty="0" smtClean="0">
                <a:ea typeface="Cambria Math" pitchFamily="18" charset="0"/>
              </a:rPr>
              <a:t> and </a:t>
            </a:r>
            <a:r>
              <a:rPr lang="en-US" i="1" dirty="0" smtClean="0">
                <a:ea typeface="Cambria Math" pitchFamily="18" charset="0"/>
              </a:rPr>
              <a:t>r</a:t>
            </a:r>
            <a:r>
              <a:rPr lang="en-US" dirty="0" smtClean="0">
                <a:ea typeface="Cambria Math" pitchFamily="18" charset="0"/>
              </a:rPr>
              <a:t> are integers with </a:t>
            </a:r>
            <a:r>
              <a:rPr lang="en-US"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r</a:t>
            </a:r>
            <a:r>
              <a:rPr lang="en-US" dirty="0" smtClean="0"/>
              <a:t> </a:t>
            </a:r>
            <a:r>
              <a:rPr lang="en-US" dirty="0" smtClean="0">
                <a:latin typeface="Cambria Math"/>
                <a:ea typeface="Cambria Math"/>
              </a:rPr>
              <a:t>≤</a:t>
            </a:r>
            <a:r>
              <a:rPr lang="en-US" dirty="0" smtClean="0"/>
              <a:t> </a:t>
            </a:r>
            <a:r>
              <a:rPr lang="en-US" i="1" dirty="0" smtClean="0"/>
              <a:t>n, </a:t>
            </a:r>
            <a:r>
              <a:rPr lang="en-US" dirty="0" smtClean="0"/>
              <a:t>then</a:t>
            </a:r>
          </a:p>
          <a:p>
            <a:endParaRPr lang="en-US" i="1" dirty="0" smtClean="0"/>
          </a:p>
          <a:p>
            <a:pPr>
              <a:buNone/>
            </a:pPr>
            <a:r>
              <a:rPr lang="en-US" i="1" dirty="0" smtClean="0"/>
              <a:t> </a:t>
            </a:r>
            <a:endParaRPr lang="en-US" dirty="0"/>
          </a:p>
        </p:txBody>
      </p:sp>
      <p:pic>
        <p:nvPicPr>
          <p:cNvPr id="4" name="Content Placeholder 3" descr="addin_tmp.png"/>
          <p:cNvPicPr>
            <a:picLocks noChangeAspect="1"/>
          </p:cNvPicPr>
          <p:nvPr>
            <p:custDataLst>
              <p:tags r:id="rId1"/>
            </p:custDataLst>
          </p:nvPr>
        </p:nvPicPr>
        <p:blipFill>
          <a:blip r:embed="rId3" cstate="print"/>
          <a:stretch>
            <a:fillRect/>
          </a:stretch>
        </p:blipFill>
        <p:spPr>
          <a:xfrm>
            <a:off x="3048000" y="5638800"/>
            <a:ext cx="2608898" cy="53721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477</a:t>
            </a:fld>
            <a:endParaRPr lang="en-US"/>
          </a:p>
        </p:txBody>
      </p:sp>
    </p:spTree>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ways are there to select a first-prize winner, a second prize winner, and a third-prize winner from </a:t>
            </a:r>
            <a:r>
              <a:rPr lang="en-US" dirty="0" smtClean="0">
                <a:latin typeface="Cambria Math" pitchFamily="18" charset="0"/>
                <a:ea typeface="Cambria Math" pitchFamily="18" charset="0"/>
              </a:rPr>
              <a:t>100</a:t>
            </a:r>
            <a:r>
              <a:rPr lang="en-US" dirty="0" smtClean="0"/>
              <a:t> different people who have entered a contest?</a:t>
            </a:r>
          </a:p>
          <a:p>
            <a:pPr>
              <a:buNone/>
            </a:pPr>
            <a:endParaRPr lang="en-US" dirty="0" smtClean="0"/>
          </a:p>
          <a:p>
            <a:pPr>
              <a:buNone/>
            </a:pPr>
            <a:r>
              <a:rPr lang="en-US" b="1" dirty="0" smtClean="0"/>
              <a:t>    Solution</a:t>
            </a:r>
            <a:r>
              <a:rPr lang="en-US" dirty="0" smtClean="0"/>
              <a:t>: </a:t>
            </a:r>
          </a:p>
          <a:p>
            <a:pPr>
              <a:buNone/>
            </a:pPr>
            <a:r>
              <a:rPr lang="en-US" dirty="0" smtClean="0"/>
              <a:t>            P(</a:t>
            </a:r>
            <a:r>
              <a:rPr lang="en-US" dirty="0" smtClean="0">
                <a:latin typeface="Cambria Math" pitchFamily="18" charset="0"/>
                <a:ea typeface="Cambria Math" pitchFamily="18" charset="0"/>
              </a:rPr>
              <a:t>100</a:t>
            </a:r>
            <a:r>
              <a:rPr lang="en-US" dirty="0" smtClean="0"/>
              <a:t>,</a:t>
            </a:r>
            <a:r>
              <a:rPr lang="en-US"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100</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99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98</a:t>
            </a:r>
            <a:r>
              <a:rPr lang="en-US" dirty="0" smtClean="0"/>
              <a:t> = </a:t>
            </a:r>
            <a:r>
              <a:rPr lang="en-US" dirty="0" smtClean="0">
                <a:latin typeface="Cambria Math" pitchFamily="18" charset="0"/>
                <a:ea typeface="Cambria Math" pitchFamily="18" charset="0"/>
              </a:rPr>
              <a:t>970,200</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478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Example</a:t>
            </a:r>
            <a:r>
              <a:rPr lang="en-US" dirty="0" smtClean="0"/>
              <a:t>: Suppose that a saleswoman has to visit eight different cities. She must begin her trip in a specified city, but she can visit the other seven cities in any order she wishes. How many possible orders can the saleswoman use when visiting these cities?</a:t>
            </a:r>
          </a:p>
          <a:p>
            <a:pPr>
              <a:buNone/>
            </a:pPr>
            <a:endParaRPr lang="en-US" dirty="0" smtClean="0"/>
          </a:p>
          <a:p>
            <a:pPr>
              <a:buNone/>
            </a:pPr>
            <a:r>
              <a:rPr lang="en-US" b="1" dirty="0" smtClean="0"/>
              <a:t>    Solution</a:t>
            </a:r>
            <a:r>
              <a:rPr lang="en-US" dirty="0" smtClean="0"/>
              <a:t>: The first city is chosen, and the rest are ordered arbitrarily. Hence the orders are:</a:t>
            </a:r>
          </a:p>
          <a:p>
            <a:pPr>
              <a:buNone/>
            </a:pPr>
            <a:r>
              <a:rPr lang="en-US" dirty="0" smtClean="0"/>
              <a:t>            </a:t>
            </a:r>
            <a:r>
              <a:rPr lang="en-US" dirty="0" smtClean="0">
                <a:latin typeface="Cambria Math" pitchFamily="18" charset="0"/>
                <a:ea typeface="Cambria Math" pitchFamily="18" charset="0"/>
              </a:rPr>
              <a:t>7!</a:t>
            </a:r>
            <a:r>
              <a:rPr lang="en-US" dirty="0" smtClean="0"/>
              <a:t> = </a:t>
            </a:r>
            <a:r>
              <a:rPr lang="en-US" dirty="0" smtClean="0">
                <a:latin typeface="Cambria Math" pitchFamily="18" charset="0"/>
                <a:ea typeface="Cambria Math" pitchFamily="18" charset="0"/>
              </a:rPr>
              <a:t>7</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6</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5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4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2</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 </a:t>
            </a:r>
            <a:r>
              <a:rPr lang="en-US" dirty="0" smtClean="0"/>
              <a:t>= </a:t>
            </a:r>
            <a:r>
              <a:rPr lang="en-US" dirty="0" smtClean="0">
                <a:latin typeface="Cambria Math" pitchFamily="18" charset="0"/>
                <a:ea typeface="Cambria Math" pitchFamily="18" charset="0"/>
              </a:rPr>
              <a:t>5040</a:t>
            </a:r>
          </a:p>
          <a:p>
            <a:pPr>
              <a:buNone/>
            </a:pPr>
            <a:r>
              <a:rPr lang="en-US" dirty="0" smtClean="0">
                <a:latin typeface="Cambria Math" pitchFamily="18" charset="0"/>
                <a:ea typeface="Cambria Math" pitchFamily="18" charset="0"/>
              </a:rPr>
              <a:t>    If she wants to find the tour with the shortest path that visits all the cities, she must consider 5040 paths!</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479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Tautologies, Contradictions, and Contingencies</a:t>
            </a:r>
            <a:endParaRPr lang="en-US" dirty="0"/>
          </a:p>
        </p:txBody>
      </p:sp>
      <p:sp>
        <p:nvSpPr>
          <p:cNvPr id="3" name="Content Placeholder 2"/>
          <p:cNvSpPr>
            <a:spLocks noGrp="1"/>
          </p:cNvSpPr>
          <p:nvPr>
            <p:ph idx="1"/>
          </p:nvPr>
        </p:nvSpPr>
        <p:spPr/>
        <p:txBody>
          <a:bodyPr/>
          <a:lstStyle/>
          <a:p>
            <a:r>
              <a:rPr lang="en-US" dirty="0" smtClean="0"/>
              <a:t>A </a:t>
            </a:r>
            <a:r>
              <a:rPr lang="en-US" dirty="0" smtClean="0">
                <a:solidFill>
                  <a:srgbClr val="FF0000"/>
                </a:solidFill>
              </a:rPr>
              <a:t>tautology</a:t>
            </a:r>
            <a:r>
              <a:rPr lang="en-US" dirty="0" smtClean="0"/>
              <a:t> is a proposition which is always true.</a:t>
            </a:r>
          </a:p>
          <a:p>
            <a:pPr lvl="1"/>
            <a:r>
              <a:rPr lang="en-US" dirty="0" smtClean="0"/>
              <a:t>Example: </a:t>
            </a:r>
            <a:r>
              <a:rPr lang="en-US" i="1" dirty="0" smtClean="0">
                <a:latin typeface="Cambria Math" pitchFamily="18" charset="0"/>
                <a:ea typeface="Cambria Math" pitchFamily="18" charset="0"/>
              </a:rPr>
              <a:t>p</a:t>
            </a:r>
            <a:r>
              <a:rPr lang="en-US" dirty="0" smtClean="0"/>
              <a:t> </a:t>
            </a:r>
            <a:r>
              <a:rPr lang="en-US" dirty="0" smtClean="0">
                <a:latin typeface="Cambria Math"/>
                <a:ea typeface="Cambria Math"/>
              </a:rPr>
              <a:t>∨¬</a:t>
            </a:r>
            <a:r>
              <a:rPr lang="en-US" i="1" dirty="0" smtClean="0">
                <a:latin typeface="Cambria Math" pitchFamily="18" charset="0"/>
                <a:ea typeface="Cambria Math" pitchFamily="18" charset="0"/>
              </a:rPr>
              <a:t>p</a:t>
            </a:r>
            <a:r>
              <a:rPr lang="en-US" dirty="0" smtClean="0"/>
              <a:t> </a:t>
            </a:r>
          </a:p>
          <a:p>
            <a:r>
              <a:rPr lang="en-US" dirty="0" smtClean="0"/>
              <a:t>A </a:t>
            </a:r>
            <a:r>
              <a:rPr lang="en-US" dirty="0" smtClean="0">
                <a:solidFill>
                  <a:srgbClr val="FF0000"/>
                </a:solidFill>
              </a:rPr>
              <a:t>contradiction</a:t>
            </a:r>
            <a:r>
              <a:rPr lang="en-US" dirty="0" smtClean="0"/>
              <a:t> is a proposition which is always false.</a:t>
            </a:r>
          </a:p>
          <a:p>
            <a:pPr lvl="1"/>
            <a:r>
              <a:rPr lang="en-US" dirty="0" smtClean="0"/>
              <a:t>Example: </a:t>
            </a:r>
            <a:r>
              <a:rPr lang="en-US" i="1" dirty="0" smtClean="0">
                <a:latin typeface="Cambria Math" pitchFamily="18" charset="0"/>
                <a:ea typeface="Cambria Math" pitchFamily="18" charset="0"/>
              </a:rPr>
              <a:t>p</a:t>
            </a:r>
            <a:r>
              <a:rPr lang="en-US" dirty="0" smtClean="0"/>
              <a:t> </a:t>
            </a:r>
            <a:r>
              <a:rPr lang="en-US" dirty="0" smtClean="0">
                <a:latin typeface="Cambria Math"/>
                <a:ea typeface="Cambria Math"/>
              </a:rPr>
              <a:t>∧¬</a:t>
            </a:r>
            <a:r>
              <a:rPr lang="en-US" i="1" dirty="0" smtClean="0">
                <a:latin typeface="Cambria Math" pitchFamily="18" charset="0"/>
                <a:ea typeface="Cambria Math" pitchFamily="18" charset="0"/>
              </a:rPr>
              <a:t>p</a:t>
            </a:r>
            <a:r>
              <a:rPr lang="en-US" dirty="0" smtClean="0"/>
              <a:t>    </a:t>
            </a:r>
          </a:p>
          <a:p>
            <a:r>
              <a:rPr lang="en-US" smtClean="0"/>
              <a:t>A </a:t>
            </a:r>
            <a:r>
              <a:rPr lang="en-US" smtClean="0">
                <a:solidFill>
                  <a:srgbClr val="FF0000"/>
                </a:solidFill>
              </a:rPr>
              <a:t>contingency</a:t>
            </a:r>
            <a:r>
              <a:rPr lang="en-US" smtClean="0"/>
              <a:t> </a:t>
            </a:r>
            <a:r>
              <a:rPr lang="en-US" dirty="0" smtClean="0"/>
              <a:t>is a proposition which is neither a tautology nor a contradiction, such as  </a:t>
            </a:r>
            <a:r>
              <a:rPr lang="en-US" i="1" dirty="0" smtClean="0"/>
              <a:t>p</a:t>
            </a:r>
          </a:p>
          <a:p>
            <a:pPr>
              <a:buNone/>
            </a:pPr>
            <a:r>
              <a:rPr lang="en-US" dirty="0" smtClean="0"/>
              <a:t>                   </a:t>
            </a:r>
          </a:p>
        </p:txBody>
      </p:sp>
      <p:sp>
        <p:nvSpPr>
          <p:cNvPr id="4" name="TextBox 3"/>
          <p:cNvSpPr txBox="1"/>
          <p:nvPr/>
        </p:nvSpPr>
        <p:spPr>
          <a:xfrm>
            <a:off x="5997889" y="954882"/>
            <a:ext cx="184666" cy="369332"/>
          </a:xfrm>
          <a:prstGeom prst="rect">
            <a:avLst/>
          </a:prstGeom>
          <a:noFill/>
        </p:spPr>
        <p:txBody>
          <a:bodyPr wrap="none" rtlCol="0">
            <a:spAutoFit/>
          </a:bodyPr>
          <a:lstStyle/>
          <a:p>
            <a:endParaRPr lang="en-US" dirty="0"/>
          </a:p>
        </p:txBody>
      </p:sp>
      <p:graphicFrame>
        <p:nvGraphicFramePr>
          <p:cNvPr id="7" name="Table 6"/>
          <p:cNvGraphicFramePr>
            <a:graphicFrameLocks noGrp="1"/>
          </p:cNvGraphicFramePr>
          <p:nvPr/>
        </p:nvGraphicFramePr>
        <p:xfrm>
          <a:off x="1676400" y="4953000"/>
          <a:ext cx="6096000" cy="1097280"/>
        </p:xfrm>
        <a:graphic>
          <a:graphicData uri="http://schemas.openxmlformats.org/drawingml/2006/table">
            <a:tbl>
              <a:tblPr firstRow="1" bandRow="1">
                <a:tableStyleId>{5C22544A-7EE6-4342-B048-85BDC9FD1C3A}</a:tableStyleId>
              </a:tblPr>
              <a:tblGrid>
                <a:gridCol w="1543050"/>
                <a:gridCol w="1504950"/>
                <a:gridCol w="1524000"/>
                <a:gridCol w="1524000"/>
              </a:tblGrid>
              <a:tr h="137160">
                <a:tc>
                  <a:txBody>
                    <a:bodyPr/>
                    <a:lstStyle/>
                    <a:p>
                      <a:r>
                        <a:rPr lang="en-US" i="1" dirty="0" err="1" smtClean="0">
                          <a:latin typeface="Cambria Math" pitchFamily="18" charset="0"/>
                          <a:ea typeface="Cambria Math" pitchFamily="18" charset="0"/>
                        </a:rPr>
                        <a:t>p</a:t>
                      </a:r>
                      <a:endParaRPr lang="en-US" b="0" i="1" dirty="0">
                        <a:solidFill>
                          <a:schemeClr val="tx1"/>
                        </a:solidFill>
                      </a:endParaRPr>
                    </a:p>
                  </a:txBody>
                  <a:tcPr/>
                </a:tc>
                <a:tc>
                  <a:txBody>
                    <a:bodyPr/>
                    <a:lstStyle/>
                    <a:p>
                      <a:r>
                        <a:rPr lang="en-US" dirty="0" smtClean="0">
                          <a:latin typeface="Cambria Math"/>
                          <a:ea typeface="Cambria Math"/>
                        </a:rPr>
                        <a:t>¬</a:t>
                      </a:r>
                      <a:r>
                        <a:rPr lang="en-US" i="1" dirty="0" smtClean="0">
                          <a:latin typeface="Cambria Math" pitchFamily="18" charset="0"/>
                          <a:ea typeface="Cambria Math" pitchFamily="18" charset="0"/>
                        </a:rPr>
                        <a:t>p</a:t>
                      </a:r>
                      <a:endParaRPr lang="en-US" dirty="0"/>
                    </a:p>
                  </a:txBody>
                  <a:tcPr/>
                </a:tc>
                <a:tc>
                  <a:txBody>
                    <a:bodyPr/>
                    <a:lstStyle/>
                    <a:p>
                      <a:r>
                        <a:rPr lang="en-US" i="1" dirty="0" smtClean="0">
                          <a:latin typeface="Cambria Math" pitchFamily="18" charset="0"/>
                          <a:ea typeface="Cambria Math" pitchFamily="18" charset="0"/>
                        </a:rPr>
                        <a:t>p</a:t>
                      </a:r>
                      <a:r>
                        <a:rPr lang="en-US" dirty="0" smtClean="0"/>
                        <a:t> </a:t>
                      </a:r>
                      <a:r>
                        <a:rPr lang="en-US" dirty="0" smtClean="0">
                          <a:latin typeface="Cambria Math"/>
                          <a:ea typeface="Cambria Math"/>
                        </a:rPr>
                        <a:t>∨¬</a:t>
                      </a:r>
                      <a:r>
                        <a:rPr lang="en-US" i="1" dirty="0" smtClean="0">
                          <a:latin typeface="Cambria Math" pitchFamily="18" charset="0"/>
                          <a:ea typeface="Cambria Math" pitchFamily="18" charset="0"/>
                        </a:rPr>
                        <a:t>p</a:t>
                      </a:r>
                      <a:r>
                        <a:rPr lang="en-US" dirty="0" smtClean="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latin typeface="Cambria Math" pitchFamily="18" charset="0"/>
                          <a:ea typeface="Cambria Math" pitchFamily="18" charset="0"/>
                        </a:rPr>
                        <a:t>p</a:t>
                      </a:r>
                      <a:r>
                        <a:rPr lang="en-US" dirty="0" smtClean="0"/>
                        <a:t> </a:t>
                      </a:r>
                      <a:r>
                        <a:rPr lang="en-US" dirty="0" smtClean="0">
                          <a:latin typeface="Cambria Math"/>
                          <a:ea typeface="Cambria Math"/>
                        </a:rPr>
                        <a:t>∧¬</a:t>
                      </a:r>
                      <a:r>
                        <a:rPr lang="en-US" i="1" dirty="0" smtClean="0">
                          <a:latin typeface="Cambria Math" pitchFamily="18" charset="0"/>
                          <a:ea typeface="Cambria Math" pitchFamily="18" charset="0"/>
                        </a:rPr>
                        <a:t>p</a:t>
                      </a:r>
                      <a:r>
                        <a:rPr lang="en-US" dirty="0" smtClean="0"/>
                        <a:t> </a:t>
                      </a:r>
                    </a:p>
                  </a:txBody>
                  <a:tcPr/>
                </a:tc>
              </a:tr>
              <a:tr h="268612">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213137">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9CA217EF-0505-4C33-BB20-8A8DF2039023}" type="slidenum">
              <a:rPr lang="en-US" smtClean="0"/>
              <a:pPr/>
              <a:t>48</a:t>
            </a:fld>
            <a:endParaRPr lang="en-US"/>
          </a:p>
        </p:txBody>
      </p:sp>
    </p:spTree>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permutations of the letters </a:t>
            </a:r>
            <a:r>
              <a:rPr lang="en-US" i="1" dirty="0" smtClean="0"/>
              <a:t>ABCDEFGH</a:t>
            </a:r>
            <a:r>
              <a:rPr lang="en-US" dirty="0" smtClean="0"/>
              <a:t> contain the string </a:t>
            </a:r>
            <a:r>
              <a:rPr lang="en-US" i="1" dirty="0" smtClean="0"/>
              <a:t>ABC</a:t>
            </a:r>
            <a:r>
              <a:rPr lang="en-US" dirty="0" smtClean="0"/>
              <a:t> ?</a:t>
            </a:r>
          </a:p>
          <a:p>
            <a:pPr>
              <a:buNone/>
            </a:pPr>
            <a:endParaRPr lang="en-US" dirty="0" smtClean="0"/>
          </a:p>
          <a:p>
            <a:pPr>
              <a:buNone/>
            </a:pPr>
            <a:r>
              <a:rPr lang="en-US" b="1" dirty="0" smtClean="0"/>
              <a:t>    Solution</a:t>
            </a:r>
            <a:r>
              <a:rPr lang="en-US" dirty="0" smtClean="0"/>
              <a:t>: We solve this problem by counting the permutations of six objects, </a:t>
            </a:r>
            <a:r>
              <a:rPr lang="en-US" i="1" dirty="0" smtClean="0"/>
              <a:t>ABC</a:t>
            </a:r>
            <a:r>
              <a:rPr lang="en-US" dirty="0" smtClean="0"/>
              <a:t>, </a:t>
            </a:r>
            <a:r>
              <a:rPr lang="en-US" i="1" dirty="0" smtClean="0"/>
              <a:t>D</a:t>
            </a:r>
            <a:r>
              <a:rPr lang="en-US" dirty="0" smtClean="0"/>
              <a:t>, </a:t>
            </a:r>
            <a:r>
              <a:rPr lang="en-US" i="1" dirty="0" smtClean="0"/>
              <a:t>E</a:t>
            </a:r>
            <a:r>
              <a:rPr lang="en-US" dirty="0" smtClean="0"/>
              <a:t>, </a:t>
            </a:r>
            <a:r>
              <a:rPr lang="en-US" i="1" dirty="0" smtClean="0"/>
              <a:t>F</a:t>
            </a:r>
            <a:r>
              <a:rPr lang="en-US" dirty="0" smtClean="0"/>
              <a:t>, </a:t>
            </a:r>
            <a:r>
              <a:rPr lang="en-US" i="1" dirty="0" smtClean="0"/>
              <a:t>G</a:t>
            </a:r>
            <a:r>
              <a:rPr lang="en-US" dirty="0" smtClean="0"/>
              <a:t>, and </a:t>
            </a:r>
            <a:r>
              <a:rPr lang="en-US" i="1" dirty="0" smtClean="0"/>
              <a:t>H</a:t>
            </a:r>
            <a:r>
              <a:rPr lang="en-US" dirty="0" smtClean="0"/>
              <a:t>.</a:t>
            </a:r>
          </a:p>
          <a:p>
            <a:pPr>
              <a:buNone/>
            </a:pPr>
            <a:endParaRPr lang="en-US" dirty="0" smtClean="0"/>
          </a:p>
          <a:p>
            <a:pPr>
              <a:buNone/>
            </a:pPr>
            <a:r>
              <a:rPr lang="en-US" dirty="0" smtClean="0"/>
              <a:t>             </a:t>
            </a:r>
            <a:r>
              <a:rPr lang="en-US" dirty="0" smtClean="0">
                <a:latin typeface="Cambria Math" pitchFamily="18" charset="0"/>
                <a:ea typeface="Cambria Math" pitchFamily="18" charset="0"/>
              </a:rPr>
              <a:t>6!</a:t>
            </a:r>
            <a:r>
              <a:rPr lang="en-US" dirty="0" smtClean="0"/>
              <a:t> = </a:t>
            </a:r>
            <a:r>
              <a:rPr lang="en-US" dirty="0" smtClean="0">
                <a:latin typeface="Cambria Math" pitchFamily="18" charset="0"/>
                <a:ea typeface="Cambria Math" pitchFamily="18" charset="0"/>
              </a:rPr>
              <a:t>6</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5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4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2</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 </a:t>
            </a:r>
            <a:r>
              <a:rPr lang="en-US" dirty="0" smtClean="0"/>
              <a:t>= </a:t>
            </a:r>
            <a:r>
              <a:rPr lang="en-US" dirty="0" smtClean="0">
                <a:latin typeface="Cambria Math" pitchFamily="18" charset="0"/>
                <a:ea typeface="Cambria Math" pitchFamily="18" charset="0"/>
              </a:rPr>
              <a:t>720</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480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 A </a:t>
            </a:r>
            <a:r>
              <a:rPr lang="en-US" i="1" dirty="0" smtClean="0"/>
              <a:t>r-combination</a:t>
            </a:r>
            <a:r>
              <a:rPr lang="en-US" dirty="0" smtClean="0"/>
              <a:t> of elements of a set is an unordered selection of </a:t>
            </a:r>
            <a:r>
              <a:rPr lang="en-US" i="1" dirty="0" smtClean="0"/>
              <a:t>r</a:t>
            </a:r>
            <a:r>
              <a:rPr lang="en-US" dirty="0" smtClean="0"/>
              <a:t> elements from the set. Thus, an    </a:t>
            </a:r>
            <a:r>
              <a:rPr lang="en-US" i="1" dirty="0" smtClean="0"/>
              <a:t>r</a:t>
            </a:r>
            <a:r>
              <a:rPr lang="en-US" dirty="0" smtClean="0"/>
              <a:t>-combination is simply a subset of the set with </a:t>
            </a:r>
            <a:r>
              <a:rPr lang="en-US" i="1" dirty="0" smtClean="0"/>
              <a:t>r</a:t>
            </a:r>
            <a:r>
              <a:rPr lang="en-US" dirty="0" smtClean="0"/>
              <a:t> elements.</a:t>
            </a:r>
          </a:p>
          <a:p>
            <a:r>
              <a:rPr lang="en-US" dirty="0" smtClean="0"/>
              <a:t>The number of </a:t>
            </a:r>
            <a:r>
              <a:rPr lang="en-US" i="1" dirty="0" smtClean="0"/>
              <a:t>r</a:t>
            </a:r>
            <a:r>
              <a:rPr lang="en-US" dirty="0" smtClean="0"/>
              <a:t>-combinations of a set with </a:t>
            </a:r>
            <a:r>
              <a:rPr lang="en-US" i="1" dirty="0" smtClean="0"/>
              <a:t>n</a:t>
            </a:r>
            <a:r>
              <a:rPr lang="en-US" dirty="0" smtClean="0"/>
              <a:t> distinct elements is denoted by </a:t>
            </a:r>
            <a:r>
              <a:rPr lang="en-US" i="1" dirty="0" smtClean="0"/>
              <a:t>C</a:t>
            </a:r>
            <a:r>
              <a:rPr lang="en-US" dirty="0" smtClean="0"/>
              <a:t>(</a:t>
            </a:r>
            <a:r>
              <a:rPr lang="en-US" i="1" dirty="0" smtClean="0"/>
              <a:t>n</a:t>
            </a:r>
            <a:r>
              <a:rPr lang="en-US" dirty="0" smtClean="0"/>
              <a:t>, </a:t>
            </a:r>
            <a:r>
              <a:rPr lang="en-US" i="1" dirty="0" smtClean="0"/>
              <a:t>r</a:t>
            </a:r>
            <a:r>
              <a:rPr lang="en-US" dirty="0" smtClean="0"/>
              <a:t>). The notation          is also used and is called a </a:t>
            </a:r>
            <a:r>
              <a:rPr lang="en-US" i="1" dirty="0" smtClean="0"/>
              <a:t>binomial coefficient</a:t>
            </a:r>
            <a:r>
              <a:rPr lang="en-US" dirty="0" smtClean="0"/>
              <a:t>. (</a:t>
            </a:r>
            <a:r>
              <a:rPr lang="en-US" i="1" dirty="0" smtClean="0"/>
              <a:t>We will see the notation again in the binomial theorem in Section</a:t>
            </a:r>
            <a:r>
              <a:rPr lang="en-US" dirty="0" smtClean="0"/>
              <a:t> </a:t>
            </a:r>
            <a:r>
              <a:rPr lang="en-US" dirty="0" smtClean="0">
                <a:latin typeface="Cambria Math" pitchFamily="18" charset="0"/>
                <a:ea typeface="Cambria Math" pitchFamily="18" charset="0"/>
              </a:rPr>
              <a:t>6</a:t>
            </a:r>
            <a:r>
              <a:rPr lang="en-US" dirty="0" smtClean="0"/>
              <a:t>.</a:t>
            </a:r>
            <a:r>
              <a:rPr lang="en-US" dirty="0" smtClean="0">
                <a:latin typeface="Cambria Math" pitchFamily="18" charset="0"/>
                <a:ea typeface="Cambria Math" pitchFamily="18" charset="0"/>
              </a:rPr>
              <a:t>4</a:t>
            </a:r>
            <a:r>
              <a:rPr lang="en-US" dirty="0" smtClean="0"/>
              <a:t>.)</a:t>
            </a:r>
          </a:p>
          <a:p>
            <a:pPr>
              <a:buNone/>
            </a:pPr>
            <a:r>
              <a:rPr lang="en-US" b="1" dirty="0" smtClean="0"/>
              <a:t>   Example</a:t>
            </a:r>
            <a:r>
              <a:rPr lang="en-US" dirty="0" smtClean="0"/>
              <a:t>: Let </a:t>
            </a:r>
            <a:r>
              <a:rPr lang="en-US" i="1" dirty="0" smtClean="0"/>
              <a:t>S</a:t>
            </a:r>
            <a:r>
              <a:rPr lang="en-US" dirty="0" smtClean="0"/>
              <a:t> be the set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Then {</a:t>
            </a:r>
            <a:r>
              <a:rPr lang="en-US" i="1" dirty="0" smtClean="0"/>
              <a:t>a</a:t>
            </a:r>
            <a:r>
              <a:rPr lang="en-US" dirty="0" smtClean="0"/>
              <a:t>, </a:t>
            </a:r>
            <a:r>
              <a:rPr lang="en-US" i="1" dirty="0" smtClean="0"/>
              <a:t>c</a:t>
            </a:r>
            <a:r>
              <a:rPr lang="en-US" dirty="0" smtClean="0"/>
              <a:t>, </a:t>
            </a:r>
            <a:r>
              <a:rPr lang="en-US" i="1" dirty="0" smtClean="0"/>
              <a:t>d</a:t>
            </a:r>
            <a:r>
              <a:rPr lang="en-US" dirty="0" smtClean="0"/>
              <a:t>} is a </a:t>
            </a:r>
            <a:r>
              <a:rPr lang="en-US" dirty="0" smtClean="0">
                <a:latin typeface="Cambria Math" pitchFamily="18" charset="0"/>
                <a:ea typeface="Cambria Math" pitchFamily="18" charset="0"/>
              </a:rPr>
              <a:t>3</a:t>
            </a:r>
            <a:r>
              <a:rPr lang="en-US" dirty="0" smtClean="0"/>
              <a:t>-combination from S. It is the same as {</a:t>
            </a:r>
            <a:r>
              <a:rPr lang="en-US" i="1" dirty="0" smtClean="0"/>
              <a:t>d</a:t>
            </a:r>
            <a:r>
              <a:rPr lang="en-US" dirty="0" smtClean="0"/>
              <a:t>, </a:t>
            </a:r>
            <a:r>
              <a:rPr lang="en-US" i="1" dirty="0" smtClean="0"/>
              <a:t>c</a:t>
            </a:r>
            <a:r>
              <a:rPr lang="en-US" dirty="0" smtClean="0"/>
              <a:t>, </a:t>
            </a:r>
            <a:r>
              <a:rPr lang="en-US" i="1" dirty="0" smtClean="0"/>
              <a:t>a</a:t>
            </a:r>
            <a:r>
              <a:rPr lang="en-US" dirty="0" smtClean="0"/>
              <a:t>} since the order listed does not matter.</a:t>
            </a:r>
          </a:p>
          <a:p>
            <a:r>
              <a:rPr lang="en-US" i="1" dirty="0" smtClean="0"/>
              <a:t>C</a:t>
            </a:r>
            <a:r>
              <a:rPr lang="en-US" dirty="0" smtClean="0"/>
              <a:t>(</a:t>
            </a:r>
            <a:r>
              <a:rPr lang="en-US" dirty="0" smtClean="0">
                <a:latin typeface="Cambria Math" pitchFamily="18" charset="0"/>
                <a:ea typeface="Cambria Math" pitchFamily="18" charset="0"/>
              </a:rPr>
              <a:t>4</a:t>
            </a:r>
            <a:r>
              <a:rPr lang="en-US" dirty="0" smtClean="0"/>
              <a:t>,</a:t>
            </a:r>
            <a:r>
              <a:rPr lang="en-US"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6 because the 2-combinations of </a:t>
            </a:r>
            <a:r>
              <a:rPr lang="en-US" dirty="0" smtClean="0"/>
              <a:t>{</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are the six subsets {</a:t>
            </a:r>
            <a:r>
              <a:rPr lang="en-US" i="1" dirty="0" smtClean="0"/>
              <a:t>a</a:t>
            </a:r>
            <a:r>
              <a:rPr lang="en-US" dirty="0" smtClean="0"/>
              <a:t>, </a:t>
            </a:r>
            <a:r>
              <a:rPr lang="en-US" i="1" dirty="0" smtClean="0"/>
              <a:t>b</a:t>
            </a:r>
            <a:r>
              <a:rPr lang="en-US" dirty="0" smtClean="0"/>
              <a:t>}, {</a:t>
            </a:r>
            <a:r>
              <a:rPr lang="en-US" i="1" dirty="0" smtClean="0"/>
              <a:t>a</a:t>
            </a:r>
            <a:r>
              <a:rPr lang="en-US" dirty="0" smtClean="0"/>
              <a:t>, </a:t>
            </a:r>
            <a:r>
              <a:rPr lang="en-US" i="1" dirty="0" smtClean="0"/>
              <a:t>c</a:t>
            </a:r>
            <a:r>
              <a:rPr lang="en-US" dirty="0" smtClean="0"/>
              <a:t>}, {</a:t>
            </a:r>
            <a:r>
              <a:rPr lang="en-US" i="1" dirty="0" smtClean="0"/>
              <a:t>a</a:t>
            </a:r>
            <a:r>
              <a:rPr lang="en-US" dirty="0" smtClean="0"/>
              <a:t>, </a:t>
            </a:r>
            <a:r>
              <a:rPr lang="en-US" i="1" dirty="0" smtClean="0"/>
              <a:t>d</a:t>
            </a:r>
            <a:r>
              <a:rPr lang="en-US" dirty="0" smtClean="0"/>
              <a:t>}, {</a:t>
            </a:r>
            <a:r>
              <a:rPr lang="en-US" i="1" dirty="0" smtClean="0"/>
              <a:t>b</a:t>
            </a:r>
            <a:r>
              <a:rPr lang="en-US" dirty="0" smtClean="0"/>
              <a:t>, </a:t>
            </a:r>
            <a:r>
              <a:rPr lang="en-US" i="1" dirty="0" smtClean="0"/>
              <a:t>c</a:t>
            </a:r>
            <a:r>
              <a:rPr lang="en-US" dirty="0" smtClean="0"/>
              <a:t>}, {</a:t>
            </a:r>
            <a:r>
              <a:rPr lang="en-US" i="1" dirty="0" smtClean="0"/>
              <a:t>b</a:t>
            </a:r>
            <a:r>
              <a:rPr lang="en-US" dirty="0" smtClean="0"/>
              <a:t>, </a:t>
            </a:r>
            <a:r>
              <a:rPr lang="en-US" i="1" dirty="0" smtClean="0"/>
              <a:t>d</a:t>
            </a:r>
            <a:r>
              <a:rPr lang="en-US" dirty="0" smtClean="0"/>
              <a:t>}, and {</a:t>
            </a:r>
            <a:r>
              <a:rPr lang="en-US" i="1" dirty="0" smtClean="0"/>
              <a:t>c</a:t>
            </a:r>
            <a:r>
              <a:rPr lang="en-US" dirty="0" smtClean="0"/>
              <a:t>, </a:t>
            </a:r>
            <a:r>
              <a:rPr lang="en-US" i="1" dirty="0" smtClean="0"/>
              <a:t>d</a:t>
            </a:r>
            <a:r>
              <a:rPr lang="en-US" dirty="0" smtClean="0"/>
              <a:t>}. </a:t>
            </a:r>
            <a:endParaRPr lang="en-US" dirty="0">
              <a:latin typeface="Cambria Math" pitchFamily="18" charset="0"/>
              <a:ea typeface="Cambria Math" pitchFamily="18" charset="0"/>
            </a:endParaRPr>
          </a:p>
        </p:txBody>
      </p:sp>
      <p:pic>
        <p:nvPicPr>
          <p:cNvPr id="8" name="Picture 7" descr="addin_tmp.png"/>
          <p:cNvPicPr>
            <a:picLocks noChangeAspect="1"/>
          </p:cNvPicPr>
          <p:nvPr>
            <p:custDataLst>
              <p:tags r:id="rId1"/>
            </p:custDataLst>
          </p:nvPr>
        </p:nvPicPr>
        <p:blipFill>
          <a:blip r:embed="rId3" cstate="print"/>
          <a:stretch>
            <a:fillRect/>
          </a:stretch>
        </p:blipFill>
        <p:spPr>
          <a:xfrm>
            <a:off x="6902767" y="3505200"/>
            <a:ext cx="336233" cy="304800"/>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481</a:t>
            </a:fld>
            <a:endParaRPr lang="en-US"/>
          </a:p>
        </p:txBody>
      </p:sp>
    </p:spTree>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6" name="Content Placeholder 5"/>
          <p:cNvSpPr>
            <a:spLocks noGrp="1"/>
          </p:cNvSpPr>
          <p:nvPr>
            <p:ph idx="1"/>
          </p:nvPr>
        </p:nvSpPr>
        <p:spPr/>
        <p:txBody>
          <a:bodyPr/>
          <a:lstStyle/>
          <a:p>
            <a:pPr>
              <a:buNone/>
            </a:pPr>
            <a:r>
              <a:rPr lang="en-US" b="1" dirty="0" smtClean="0"/>
              <a:t>   Theorem </a:t>
            </a:r>
            <a:r>
              <a:rPr lang="en-US" b="1" dirty="0" smtClean="0">
                <a:latin typeface="Cambria Math" pitchFamily="18" charset="0"/>
                <a:ea typeface="Cambria Math" pitchFamily="18" charset="0"/>
              </a:rPr>
              <a:t>2</a:t>
            </a:r>
            <a:r>
              <a:rPr lang="en-US" dirty="0" smtClean="0"/>
              <a:t>: The number of </a:t>
            </a:r>
            <a:r>
              <a:rPr lang="en-US" i="1" dirty="0" smtClean="0"/>
              <a:t>r</a:t>
            </a:r>
            <a:r>
              <a:rPr lang="en-US" dirty="0" smtClean="0"/>
              <a:t>-combinations of a set with </a:t>
            </a:r>
            <a:r>
              <a:rPr lang="en-US" i="1" dirty="0" smtClean="0"/>
              <a:t>n</a:t>
            </a:r>
            <a:r>
              <a:rPr lang="en-US" dirty="0" smtClean="0"/>
              <a:t> elements, where </a:t>
            </a:r>
            <a:r>
              <a:rPr lang="en-US" i="1" dirty="0" smtClean="0"/>
              <a:t>n</a:t>
            </a:r>
            <a:r>
              <a:rPr lang="en-US" dirty="0" smtClean="0"/>
              <a:t> </a:t>
            </a:r>
            <a:r>
              <a:rPr lang="en-US" dirty="0" smtClean="0">
                <a:latin typeface="Cambria Math"/>
                <a:ea typeface="Cambria Math"/>
              </a:rPr>
              <a:t>≥</a:t>
            </a:r>
            <a:r>
              <a:rPr lang="en-US" dirty="0" smtClean="0"/>
              <a:t> </a:t>
            </a:r>
            <a:r>
              <a:rPr lang="en-US" i="1" dirty="0" smtClean="0"/>
              <a:t>r</a:t>
            </a:r>
            <a:r>
              <a:rPr lang="en-US" dirty="0" smtClean="0">
                <a:latin typeface="Cambria Math"/>
                <a:ea typeface="Cambria Math"/>
              </a:rPr>
              <a:t> ≥ 0, equals</a:t>
            </a:r>
          </a:p>
          <a:p>
            <a:pPr>
              <a:buNone/>
            </a:pPr>
            <a:endParaRPr lang="en-US" dirty="0" smtClean="0">
              <a:latin typeface="Cambria Math"/>
              <a:ea typeface="Cambria Math"/>
            </a:endParaRPr>
          </a:p>
          <a:p>
            <a:pPr>
              <a:buNone/>
            </a:pPr>
            <a:endParaRPr lang="en-US" dirty="0" smtClean="0">
              <a:latin typeface="Cambria Math"/>
              <a:ea typeface="Cambria Math"/>
            </a:endParaRPr>
          </a:p>
          <a:p>
            <a:pPr>
              <a:buNone/>
            </a:pPr>
            <a:r>
              <a:rPr lang="en-US" b="1" dirty="0" smtClean="0">
                <a:latin typeface="Cambria Math"/>
                <a:ea typeface="Cambria Math"/>
              </a:rPr>
              <a:t>    Proof</a:t>
            </a:r>
            <a:r>
              <a:rPr lang="en-US" dirty="0" smtClean="0">
                <a:latin typeface="Cambria Math"/>
                <a:ea typeface="Cambria Math"/>
              </a:rPr>
              <a:t>:  By the product rule </a:t>
            </a:r>
            <a:r>
              <a:rPr lang="en-US" i="1" dirty="0" smtClean="0">
                <a:ea typeface="Cambria Math"/>
              </a:rPr>
              <a:t>P</a:t>
            </a:r>
            <a:r>
              <a:rPr lang="en-US" dirty="0" smtClean="0">
                <a:ea typeface="Cambria Math"/>
              </a:rPr>
              <a:t>(</a:t>
            </a:r>
            <a:r>
              <a:rPr lang="en-US" i="1" dirty="0" smtClean="0">
                <a:ea typeface="Cambria Math"/>
              </a:rPr>
              <a:t>n</a:t>
            </a:r>
            <a:r>
              <a:rPr lang="en-US" dirty="0" smtClean="0">
                <a:ea typeface="Cambria Math"/>
              </a:rPr>
              <a:t>, </a:t>
            </a:r>
            <a:r>
              <a:rPr lang="en-US" i="1" dirty="0" smtClean="0">
                <a:ea typeface="Cambria Math"/>
              </a:rPr>
              <a:t>r</a:t>
            </a:r>
            <a:r>
              <a:rPr lang="en-US" dirty="0" smtClean="0">
                <a:ea typeface="Cambria Math"/>
              </a:rPr>
              <a:t>) = </a:t>
            </a:r>
            <a:r>
              <a:rPr lang="en-US" i="1" dirty="0" smtClean="0">
                <a:ea typeface="Cambria Math"/>
              </a:rPr>
              <a:t>C</a:t>
            </a:r>
            <a:r>
              <a:rPr lang="en-US" dirty="0" smtClean="0">
                <a:ea typeface="Cambria Math"/>
              </a:rPr>
              <a:t>(</a:t>
            </a:r>
            <a:r>
              <a:rPr lang="en-US" i="1" dirty="0" err="1" smtClean="0">
                <a:ea typeface="Cambria Math"/>
              </a:rPr>
              <a:t>n</a:t>
            </a:r>
            <a:r>
              <a:rPr lang="en-US" dirty="0" err="1" smtClean="0">
                <a:ea typeface="Cambria Math"/>
              </a:rPr>
              <a:t>,</a:t>
            </a:r>
            <a:r>
              <a:rPr lang="en-US" i="1" dirty="0" err="1" smtClean="0">
                <a:ea typeface="Cambria Math"/>
              </a:rPr>
              <a:t>r</a:t>
            </a:r>
            <a:r>
              <a:rPr lang="en-US" dirty="0" smtClean="0">
                <a:ea typeface="Cambria Math"/>
              </a:rPr>
              <a:t>) ∙ </a:t>
            </a:r>
            <a:r>
              <a:rPr lang="en-US" i="1" dirty="0" smtClean="0">
                <a:ea typeface="Cambria Math"/>
              </a:rPr>
              <a:t>P</a:t>
            </a:r>
            <a:r>
              <a:rPr lang="en-US" dirty="0" smtClean="0">
                <a:ea typeface="Cambria Math"/>
              </a:rPr>
              <a:t>(</a:t>
            </a:r>
            <a:r>
              <a:rPr lang="en-US" i="1" dirty="0" err="1" smtClean="0">
                <a:ea typeface="Cambria Math"/>
              </a:rPr>
              <a:t>r</a:t>
            </a:r>
            <a:r>
              <a:rPr lang="en-US" dirty="0" err="1" smtClean="0">
                <a:ea typeface="Cambria Math"/>
              </a:rPr>
              <a:t>,</a:t>
            </a:r>
            <a:r>
              <a:rPr lang="en-US" i="1" dirty="0" err="1" smtClean="0">
                <a:ea typeface="Cambria Math"/>
              </a:rPr>
              <a:t>r</a:t>
            </a:r>
            <a:r>
              <a:rPr lang="en-US" dirty="0" smtClean="0">
                <a:ea typeface="Cambria Math"/>
              </a:rPr>
              <a:t>). Therefore, </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524000" y="4953000"/>
            <a:ext cx="6750209" cy="609600"/>
          </a:xfrm>
          <a:prstGeom prst="rect">
            <a:avLst/>
          </a:prstGeom>
        </p:spPr>
      </p:pic>
      <p:pic>
        <p:nvPicPr>
          <p:cNvPr id="12" name="Picture 11" descr="addin_tmp.png"/>
          <p:cNvPicPr>
            <a:picLocks noChangeAspect="1"/>
          </p:cNvPicPr>
          <p:nvPr>
            <p:custDataLst>
              <p:tags r:id="rId2"/>
            </p:custDataLst>
          </p:nvPr>
        </p:nvPicPr>
        <p:blipFill>
          <a:blip r:embed="rId5" cstate="print"/>
          <a:stretch>
            <a:fillRect/>
          </a:stretch>
        </p:blipFill>
        <p:spPr>
          <a:xfrm>
            <a:off x="2819401" y="2971801"/>
            <a:ext cx="3359280" cy="609599"/>
          </a:xfrm>
          <a:prstGeom prst="rect">
            <a:avLst/>
          </a:prstGeom>
        </p:spPr>
      </p:pic>
      <p:sp>
        <p:nvSpPr>
          <p:cNvPr id="3" name="Slide Number Placeholder 2"/>
          <p:cNvSpPr>
            <a:spLocks noGrp="1"/>
          </p:cNvSpPr>
          <p:nvPr>
            <p:ph type="sldNum" sz="quarter" idx="12"/>
          </p:nvPr>
        </p:nvSpPr>
        <p:spPr/>
        <p:txBody>
          <a:bodyPr/>
          <a:lstStyle/>
          <a:p>
            <a:fld id="{8CD41AC4-40F7-4FE0-8905-74C6698904F3}" type="slidenum">
              <a:rPr lang="en-US" smtClean="0"/>
              <a:pPr/>
              <a:t>482</a:t>
            </a:fld>
            <a:endParaRPr lang="en-US"/>
          </a:p>
        </p:txBody>
      </p:sp>
    </p:spTree>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a:t>
            </a:r>
            <a:r>
              <a:rPr lang="en-US" dirty="0" smtClean="0"/>
              <a:t>: How many poker hands of five cards can be dealt from a standard deck of </a:t>
            </a:r>
            <a:r>
              <a:rPr lang="en-US" dirty="0" smtClean="0">
                <a:latin typeface="Cambria Math" pitchFamily="18" charset="0"/>
                <a:ea typeface="Cambria Math" pitchFamily="18" charset="0"/>
              </a:rPr>
              <a:t>52</a:t>
            </a:r>
            <a:r>
              <a:rPr lang="en-US" dirty="0" smtClean="0"/>
              <a:t> cards? Also, how many ways are there to select </a:t>
            </a:r>
            <a:r>
              <a:rPr lang="en-US" dirty="0" smtClean="0">
                <a:latin typeface="Cambria Math" pitchFamily="18" charset="0"/>
                <a:ea typeface="Cambria Math" pitchFamily="18" charset="0"/>
              </a:rPr>
              <a:t>47</a:t>
            </a:r>
            <a:r>
              <a:rPr lang="en-US" dirty="0" smtClean="0"/>
              <a:t> cards from a deck of </a:t>
            </a:r>
            <a:r>
              <a:rPr lang="en-US" dirty="0" smtClean="0">
                <a:latin typeface="Cambria Math" pitchFamily="18" charset="0"/>
                <a:ea typeface="Cambria Math" pitchFamily="18" charset="0"/>
              </a:rPr>
              <a:t>52</a:t>
            </a:r>
            <a:r>
              <a:rPr lang="en-US" dirty="0" smtClean="0"/>
              <a:t> cards?</a:t>
            </a:r>
          </a:p>
          <a:p>
            <a:pPr>
              <a:buNone/>
            </a:pPr>
            <a:r>
              <a:rPr lang="en-US" b="1" dirty="0" smtClean="0"/>
              <a:t>   Solution</a:t>
            </a:r>
            <a:r>
              <a:rPr lang="en-US" dirty="0" smtClean="0"/>
              <a:t>: Since the order in which the cards are dealt does not matter, the number of five card hands is:</a:t>
            </a:r>
          </a:p>
          <a:p>
            <a:endParaRPr lang="en-US" dirty="0" smtClean="0"/>
          </a:p>
          <a:p>
            <a:endParaRPr lang="en-US" dirty="0" smtClean="0"/>
          </a:p>
          <a:p>
            <a:endParaRPr lang="en-US" dirty="0" smtClean="0"/>
          </a:p>
          <a:p>
            <a:r>
              <a:rPr lang="en-US" dirty="0" smtClean="0"/>
              <a:t>The different ways to select </a:t>
            </a:r>
            <a:r>
              <a:rPr lang="en-US" dirty="0" smtClean="0">
                <a:latin typeface="Cambria Math" pitchFamily="18" charset="0"/>
                <a:ea typeface="Cambria Math" pitchFamily="18" charset="0"/>
              </a:rPr>
              <a:t>47</a:t>
            </a:r>
            <a:r>
              <a:rPr lang="en-US" dirty="0" smtClean="0"/>
              <a:t> cards from </a:t>
            </a:r>
            <a:r>
              <a:rPr lang="en-US" dirty="0" smtClean="0">
                <a:latin typeface="Cambria Math" pitchFamily="18" charset="0"/>
                <a:ea typeface="Cambria Math" pitchFamily="18" charset="0"/>
              </a:rPr>
              <a:t>52</a:t>
            </a:r>
            <a:r>
              <a:rPr lang="en-US" dirty="0" smtClean="0"/>
              <a:t> is</a:t>
            </a:r>
          </a:p>
          <a:p>
            <a:endParaRPr lang="en-US" dirty="0" smtClean="0"/>
          </a:p>
          <a:p>
            <a:pPr>
              <a:buNone/>
            </a:pPr>
            <a:r>
              <a:rPr lang="en-US" dirty="0" smtClean="0"/>
              <a:t>    </a:t>
            </a:r>
            <a:endParaRPr lang="en-US" dirty="0"/>
          </a:p>
        </p:txBody>
      </p:sp>
      <p:pic>
        <p:nvPicPr>
          <p:cNvPr id="13" name="Picture 12" descr="addin_tmp.png"/>
          <p:cNvPicPr>
            <a:picLocks noChangeAspect="1"/>
          </p:cNvPicPr>
          <p:nvPr>
            <p:custDataLst>
              <p:tags r:id="rId1"/>
            </p:custDataLst>
          </p:nvPr>
        </p:nvPicPr>
        <p:blipFill>
          <a:blip r:embed="rId5" cstate="print"/>
          <a:stretch>
            <a:fillRect/>
          </a:stretch>
        </p:blipFill>
        <p:spPr>
          <a:xfrm>
            <a:off x="838200" y="3810000"/>
            <a:ext cx="2078831" cy="397669"/>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2057400" y="4343400"/>
            <a:ext cx="6672263" cy="39052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1447800" y="5562600"/>
            <a:ext cx="5676900" cy="397669"/>
          </a:xfrm>
          <a:prstGeom prst="rect">
            <a:avLst/>
          </a:prstGeom>
        </p:spPr>
      </p:pic>
      <p:sp>
        <p:nvSpPr>
          <p:cNvPr id="14" name="TextBox 13"/>
          <p:cNvSpPr txBox="1"/>
          <p:nvPr/>
        </p:nvSpPr>
        <p:spPr>
          <a:xfrm>
            <a:off x="3124200" y="6324600"/>
            <a:ext cx="5257800" cy="369332"/>
          </a:xfrm>
          <a:prstGeom prst="rect">
            <a:avLst/>
          </a:prstGeom>
          <a:noFill/>
        </p:spPr>
        <p:txBody>
          <a:bodyPr wrap="square" rtlCol="0">
            <a:spAutoFit/>
          </a:bodyPr>
          <a:lstStyle/>
          <a:p>
            <a:r>
              <a:rPr lang="en-US" i="1" dirty="0" smtClean="0"/>
              <a:t>This is a special case of a general result. </a:t>
            </a:r>
            <a:r>
              <a:rPr lang="en-US" dirty="0" smtClean="0">
                <a:latin typeface="Cambria Math"/>
                <a:ea typeface="Cambria Math"/>
              </a:rPr>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483</a:t>
            </a:fld>
            <a:endParaRPr lang="en-US"/>
          </a:p>
        </p:txBody>
      </p:sp>
    </p:spTree>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lstStyle/>
          <a:p>
            <a:pPr>
              <a:buNone/>
            </a:pPr>
            <a:r>
              <a:rPr lang="en-US" b="1" dirty="0" smtClean="0"/>
              <a:t>   Corollary </a:t>
            </a:r>
            <a:r>
              <a:rPr lang="en-US" b="1" dirty="0" smtClean="0">
                <a:latin typeface="Cambria Math" pitchFamily="18" charset="0"/>
                <a:ea typeface="Cambria Math" pitchFamily="18" charset="0"/>
              </a:rPr>
              <a:t>2</a:t>
            </a:r>
            <a:r>
              <a:rPr lang="en-US" dirty="0" smtClean="0"/>
              <a:t>: Let </a:t>
            </a:r>
            <a:r>
              <a:rPr lang="en-US" i="1" dirty="0" smtClean="0"/>
              <a:t>n</a:t>
            </a:r>
            <a:r>
              <a:rPr lang="en-US" dirty="0" smtClean="0"/>
              <a:t> and </a:t>
            </a:r>
            <a:r>
              <a:rPr lang="en-US" i="1" dirty="0" smtClean="0"/>
              <a:t>r</a:t>
            </a:r>
            <a:r>
              <a:rPr lang="en-US" dirty="0" smtClean="0"/>
              <a:t> be nonnegative integers with     </a:t>
            </a:r>
            <a:r>
              <a:rPr lang="en-US" i="1" dirty="0" smtClean="0"/>
              <a:t>r </a:t>
            </a:r>
            <a:r>
              <a:rPr lang="en-US" dirty="0" smtClean="0">
                <a:latin typeface="Cambria Math"/>
                <a:ea typeface="Cambria Math"/>
              </a:rPr>
              <a:t>≤ </a:t>
            </a:r>
            <a:r>
              <a:rPr lang="en-US" i="1" dirty="0" smtClean="0">
                <a:ea typeface="Cambria Math"/>
              </a:rPr>
              <a:t>n</a:t>
            </a:r>
            <a:r>
              <a:rPr lang="en-US" dirty="0" smtClean="0">
                <a:latin typeface="Cambria Math"/>
                <a:ea typeface="Cambria Math"/>
              </a:rPr>
              <a:t>.</a:t>
            </a:r>
            <a:r>
              <a:rPr lang="en-US" dirty="0" smtClean="0"/>
              <a:t> Then </a:t>
            </a:r>
            <a:r>
              <a:rPr lang="en-US" i="1" dirty="0" smtClean="0"/>
              <a:t>C</a:t>
            </a:r>
            <a:r>
              <a:rPr lang="en-US" dirty="0" smtClean="0"/>
              <a:t>(</a:t>
            </a:r>
            <a:r>
              <a:rPr lang="en-US" i="1" dirty="0" smtClean="0"/>
              <a:t>n</a:t>
            </a:r>
            <a:r>
              <a:rPr lang="en-US" dirty="0" smtClean="0"/>
              <a:t>, </a:t>
            </a:r>
            <a:r>
              <a:rPr lang="en-US" i="1" dirty="0" smtClean="0"/>
              <a:t>r</a:t>
            </a:r>
            <a:r>
              <a:rPr lang="en-US" dirty="0" smtClean="0"/>
              <a:t>) =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a:t>
            </a:r>
          </a:p>
          <a:p>
            <a:pPr>
              <a:buNone/>
            </a:pPr>
            <a:r>
              <a:rPr lang="en-US" b="1" dirty="0" smtClean="0">
                <a:latin typeface="Cambria Math"/>
                <a:ea typeface="Cambria Math"/>
              </a:rPr>
              <a:t>   Proof</a:t>
            </a:r>
            <a:r>
              <a:rPr lang="en-US" dirty="0" smtClean="0">
                <a:latin typeface="Cambria Math"/>
                <a:ea typeface="Cambria Math"/>
              </a:rPr>
              <a:t>: From Theorem 2, it follows that</a:t>
            </a:r>
          </a:p>
          <a:p>
            <a:endParaRPr lang="en-US" dirty="0" smtClean="0">
              <a:latin typeface="Cambria Math"/>
              <a:ea typeface="Cambria Math"/>
            </a:endParaRPr>
          </a:p>
          <a:p>
            <a:pPr>
              <a:buNone/>
            </a:pPr>
            <a:r>
              <a:rPr lang="en-US" dirty="0" smtClean="0">
                <a:latin typeface="Cambria Math"/>
                <a:ea typeface="Cambria Math"/>
              </a:rPr>
              <a:t>     and </a:t>
            </a:r>
          </a:p>
          <a:p>
            <a:endParaRPr lang="en-US" dirty="0" smtClean="0">
              <a:latin typeface="Cambria Math"/>
              <a:ea typeface="Cambria Math"/>
            </a:endParaRPr>
          </a:p>
          <a:p>
            <a:pPr>
              <a:buNone/>
            </a:pPr>
            <a:r>
              <a:rPr lang="en-US" dirty="0" smtClean="0"/>
              <a:t>   Hence, </a:t>
            </a:r>
            <a:r>
              <a:rPr lang="en-US" i="1" dirty="0" smtClean="0"/>
              <a:t>C</a:t>
            </a:r>
            <a:r>
              <a:rPr lang="en-US" dirty="0" smtClean="0"/>
              <a:t>(</a:t>
            </a:r>
            <a:r>
              <a:rPr lang="en-US" i="1" dirty="0" smtClean="0"/>
              <a:t>n</a:t>
            </a:r>
            <a:r>
              <a:rPr lang="en-US" dirty="0" smtClean="0"/>
              <a:t>, </a:t>
            </a:r>
            <a:r>
              <a:rPr lang="en-US" i="1" dirty="0" smtClean="0"/>
              <a:t>r</a:t>
            </a:r>
            <a:r>
              <a:rPr lang="en-US" dirty="0" smtClean="0"/>
              <a:t>) =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2895600" y="3429000"/>
            <a:ext cx="2369344" cy="44767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2514600" y="4191000"/>
            <a:ext cx="5622131" cy="450056"/>
          </a:xfrm>
          <a:prstGeom prst="rect">
            <a:avLst/>
          </a:prstGeom>
        </p:spPr>
      </p:pic>
      <p:sp>
        <p:nvSpPr>
          <p:cNvPr id="8" name="TextBox 7"/>
          <p:cNvSpPr txBox="1"/>
          <p:nvPr/>
        </p:nvSpPr>
        <p:spPr>
          <a:xfrm>
            <a:off x="1524000" y="5791200"/>
            <a:ext cx="6858000" cy="369332"/>
          </a:xfrm>
          <a:prstGeom prst="rect">
            <a:avLst/>
          </a:prstGeom>
          <a:noFill/>
        </p:spPr>
        <p:txBody>
          <a:bodyPr wrap="square" rtlCol="0">
            <a:spAutoFit/>
          </a:bodyPr>
          <a:lstStyle/>
          <a:p>
            <a:r>
              <a:rPr lang="en-US" i="1" dirty="0" smtClean="0"/>
              <a:t>This result can be proved without using algebraic manipulation. </a:t>
            </a:r>
            <a:r>
              <a:rPr lang="en-US" dirty="0" smtClean="0">
                <a:latin typeface="Cambria Math"/>
                <a:ea typeface="Cambria Math"/>
              </a:rPr>
              <a:t>→</a:t>
            </a:r>
            <a:endParaRPr lang="en-US" dirty="0"/>
          </a:p>
        </p:txBody>
      </p:sp>
      <p:sp>
        <p:nvSpPr>
          <p:cNvPr id="7" name="Isosceles Triangle 6"/>
          <p:cNvSpPr/>
          <p:nvPr/>
        </p:nvSpPr>
        <p:spPr>
          <a:xfrm rot="5400000" flipV="1">
            <a:off x="81534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484</a:t>
            </a:fld>
            <a:endParaRPr lang="en-US"/>
          </a:p>
        </p:txBody>
      </p:sp>
    </p:spTree>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Combinatorial Proofs</a:t>
            </a:r>
            <a:endParaRPr lang="en-US" dirty="0"/>
          </a:p>
        </p:txBody>
      </p:sp>
      <p:sp>
        <p:nvSpPr>
          <p:cNvPr id="3" name="Content Placeholder 2"/>
          <p:cNvSpPr>
            <a:spLocks noGrp="1"/>
          </p:cNvSpPr>
          <p:nvPr>
            <p:ph idx="1"/>
          </p:nvPr>
        </p:nvSpPr>
        <p:spPr/>
        <p:txBody>
          <a:bodyPr/>
          <a:lstStyle/>
          <a:p>
            <a:r>
              <a:rPr lang="en-US" b="1" dirty="0" smtClean="0"/>
              <a:t>Definition </a:t>
            </a:r>
            <a:r>
              <a:rPr lang="en-US" b="1" dirty="0" smtClean="0">
                <a:latin typeface="Cambria Math" pitchFamily="18" charset="0"/>
                <a:ea typeface="Cambria Math" pitchFamily="18" charset="0"/>
              </a:rPr>
              <a:t>1</a:t>
            </a:r>
            <a:r>
              <a:rPr lang="en-US" dirty="0" smtClean="0"/>
              <a:t>: A </a:t>
            </a:r>
            <a:r>
              <a:rPr lang="en-US" i="1" dirty="0" smtClean="0"/>
              <a:t>combinatorial proof </a:t>
            </a:r>
            <a:r>
              <a:rPr lang="en-US" dirty="0" smtClean="0"/>
              <a:t>of an identity is a proof that  uses one of the following methods.</a:t>
            </a:r>
          </a:p>
          <a:p>
            <a:pPr lvl="1"/>
            <a:r>
              <a:rPr lang="en-US" dirty="0" smtClean="0"/>
              <a:t>A </a:t>
            </a:r>
            <a:r>
              <a:rPr lang="en-US" i="1" dirty="0" smtClean="0"/>
              <a:t>double counting proof </a:t>
            </a:r>
            <a:r>
              <a:rPr lang="en-US" dirty="0" smtClean="0"/>
              <a:t>uses counting arguments to prove that both sides of an identity count the same objects, but in different ways.</a:t>
            </a:r>
          </a:p>
          <a:p>
            <a:pPr lvl="1"/>
            <a:r>
              <a:rPr lang="en-US" dirty="0" smtClean="0"/>
              <a:t>A </a:t>
            </a:r>
            <a:r>
              <a:rPr lang="en-US" i="1" dirty="0" err="1" smtClean="0"/>
              <a:t>bijective</a:t>
            </a:r>
            <a:r>
              <a:rPr lang="en-US" i="1" dirty="0" smtClean="0"/>
              <a:t> proof  </a:t>
            </a:r>
            <a:r>
              <a:rPr lang="en-US" dirty="0" smtClean="0"/>
              <a:t>shows  that there is a </a:t>
            </a:r>
            <a:r>
              <a:rPr lang="en-US" dirty="0" err="1" smtClean="0"/>
              <a:t>bijection</a:t>
            </a:r>
            <a:r>
              <a:rPr lang="en-US" dirty="0" smtClean="0"/>
              <a:t> between the sets of objects counted by the two sides of the identity.</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485</a:t>
            </a:fld>
            <a:endParaRPr lang="en-US"/>
          </a:p>
        </p:txBody>
      </p:sp>
    </p:spTree>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Combinatorial Proofs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Here are two combinatorial proofs that </a:t>
            </a:r>
          </a:p>
          <a:p>
            <a:pPr>
              <a:buNone/>
            </a:pPr>
            <a:r>
              <a:rPr lang="en-US" dirty="0" smtClean="0"/>
              <a:t>                    </a:t>
            </a:r>
            <a:r>
              <a:rPr lang="en-US" i="1" dirty="0" smtClean="0"/>
              <a:t>C</a:t>
            </a:r>
            <a:r>
              <a:rPr lang="en-US" dirty="0" smtClean="0"/>
              <a:t>(</a:t>
            </a:r>
            <a:r>
              <a:rPr lang="en-US" i="1" dirty="0" smtClean="0"/>
              <a:t>n</a:t>
            </a:r>
            <a:r>
              <a:rPr lang="en-US" dirty="0" smtClean="0"/>
              <a:t>, </a:t>
            </a:r>
            <a:r>
              <a:rPr lang="en-US" i="1" dirty="0" smtClean="0"/>
              <a:t>r</a:t>
            </a:r>
            <a:r>
              <a:rPr lang="en-US" dirty="0" smtClean="0"/>
              <a:t>) =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 </a:t>
            </a:r>
          </a:p>
          <a:p>
            <a:pPr>
              <a:buNone/>
            </a:pPr>
            <a:r>
              <a:rPr lang="en-US" dirty="0" smtClean="0">
                <a:latin typeface="Cambria Math"/>
                <a:ea typeface="Cambria Math"/>
              </a:rPr>
              <a:t>    when r and n are nonnegative integers with </a:t>
            </a:r>
            <a:r>
              <a:rPr lang="en-US" i="1" dirty="0" smtClean="0">
                <a:latin typeface="Cambria Math"/>
                <a:ea typeface="Cambria Math"/>
              </a:rPr>
              <a:t>r</a:t>
            </a:r>
            <a:r>
              <a:rPr lang="en-US" dirty="0" smtClean="0">
                <a:latin typeface="Cambria Math"/>
                <a:ea typeface="Cambria Math"/>
              </a:rPr>
              <a:t> &lt; </a:t>
            </a:r>
            <a:r>
              <a:rPr lang="en-US" i="1" dirty="0" smtClean="0">
                <a:latin typeface="Cambria Math"/>
                <a:ea typeface="Cambria Math"/>
              </a:rPr>
              <a:t>n</a:t>
            </a:r>
            <a:r>
              <a:rPr lang="en-US" dirty="0" smtClean="0"/>
              <a:t>:</a:t>
            </a:r>
          </a:p>
          <a:p>
            <a:pPr lvl="1"/>
            <a:r>
              <a:rPr lang="en-US" i="1" dirty="0" err="1" smtClean="0"/>
              <a:t>Bijective</a:t>
            </a:r>
            <a:r>
              <a:rPr lang="en-US" i="1" dirty="0" smtClean="0"/>
              <a:t> Proof</a:t>
            </a:r>
            <a:r>
              <a:rPr lang="en-US" dirty="0" smtClean="0"/>
              <a:t>: Suppose that </a:t>
            </a:r>
            <a:r>
              <a:rPr lang="en-US" i="1" dirty="0" smtClean="0"/>
              <a:t>S</a:t>
            </a:r>
            <a:r>
              <a:rPr lang="en-US" dirty="0" smtClean="0"/>
              <a:t> is a set with </a:t>
            </a:r>
            <a:r>
              <a:rPr lang="en-US" i="1" dirty="0" smtClean="0"/>
              <a:t>n</a:t>
            </a:r>
            <a:r>
              <a:rPr lang="en-US" dirty="0" smtClean="0"/>
              <a:t> elements. The function that maps a subset </a:t>
            </a:r>
            <a:r>
              <a:rPr lang="en-US" i="1" dirty="0" smtClean="0"/>
              <a:t>A</a:t>
            </a:r>
            <a:r>
              <a:rPr lang="en-US" dirty="0" smtClean="0"/>
              <a:t> of </a:t>
            </a:r>
            <a:r>
              <a:rPr lang="en-US" i="1" dirty="0" smtClean="0"/>
              <a:t>S </a:t>
            </a:r>
            <a:r>
              <a:rPr lang="en-US" dirty="0" smtClean="0"/>
              <a:t>to      is a </a:t>
            </a:r>
            <a:r>
              <a:rPr lang="en-US" dirty="0" err="1" smtClean="0"/>
              <a:t>bijection</a:t>
            </a:r>
            <a:r>
              <a:rPr lang="en-US" dirty="0" smtClean="0"/>
              <a:t> between the subsets of </a:t>
            </a:r>
            <a:r>
              <a:rPr lang="en-US" i="1" dirty="0" smtClean="0"/>
              <a:t>S</a:t>
            </a:r>
            <a:r>
              <a:rPr lang="en-US" dirty="0" smtClean="0"/>
              <a:t> with </a:t>
            </a:r>
            <a:r>
              <a:rPr lang="en-US" i="1" dirty="0" smtClean="0"/>
              <a:t>r</a:t>
            </a:r>
            <a:r>
              <a:rPr lang="en-US" dirty="0" smtClean="0"/>
              <a:t> elements and the subsets with </a:t>
            </a:r>
            <a:r>
              <a:rPr lang="en-US" i="1" dirty="0" smtClean="0"/>
              <a:t>n</a:t>
            </a:r>
            <a:r>
              <a:rPr lang="en-US" dirty="0" smtClean="0"/>
              <a:t> </a:t>
            </a:r>
            <a:r>
              <a:rPr lang="en-US" dirty="0" smtClean="0">
                <a:latin typeface="Cambria Math"/>
                <a:ea typeface="Cambria Math"/>
              </a:rPr>
              <a:t>− </a:t>
            </a:r>
            <a:r>
              <a:rPr lang="en-US" i="1" dirty="0" smtClean="0">
                <a:latin typeface="Cambria Math"/>
                <a:ea typeface="Cambria Math"/>
              </a:rPr>
              <a:t>r</a:t>
            </a:r>
            <a:r>
              <a:rPr lang="en-US" dirty="0" smtClean="0">
                <a:latin typeface="Cambria Math"/>
                <a:ea typeface="Cambria Math"/>
              </a:rPr>
              <a:t> elements. Since there is a </a:t>
            </a:r>
            <a:r>
              <a:rPr lang="en-US" dirty="0" err="1" smtClean="0">
                <a:latin typeface="Cambria Math"/>
                <a:ea typeface="Cambria Math"/>
              </a:rPr>
              <a:t>bijection</a:t>
            </a:r>
            <a:r>
              <a:rPr lang="en-US" dirty="0" smtClean="0">
                <a:latin typeface="Cambria Math"/>
                <a:ea typeface="Cambria Math"/>
              </a:rPr>
              <a:t> between the two sets, they must have the same number of elements. </a:t>
            </a:r>
            <a:r>
              <a:rPr lang="en-US" dirty="0" smtClean="0"/>
              <a:t>  </a:t>
            </a:r>
            <a:r>
              <a:rPr lang="en-US" i="1" dirty="0" smtClean="0">
                <a:ea typeface="Cambria Math" pitchFamily="18" charset="0"/>
              </a:rPr>
              <a:t> </a:t>
            </a:r>
            <a:endParaRPr lang="en-US" b="1" i="1" dirty="0" smtClean="0">
              <a:ea typeface="Cambria Math" pitchFamily="18" charset="0"/>
            </a:endParaRPr>
          </a:p>
          <a:p>
            <a:pPr lvl="1"/>
            <a:r>
              <a:rPr lang="en-US" i="1" dirty="0" smtClean="0"/>
              <a:t>Double Counting Proof</a:t>
            </a:r>
            <a:r>
              <a:rPr lang="en-US" dirty="0" smtClean="0"/>
              <a:t>: By definition the number of subsets of </a:t>
            </a:r>
            <a:r>
              <a:rPr lang="en-US" i="1" dirty="0" smtClean="0"/>
              <a:t>S</a:t>
            </a:r>
            <a:r>
              <a:rPr lang="en-US" dirty="0" smtClean="0"/>
              <a:t> with </a:t>
            </a:r>
            <a:r>
              <a:rPr lang="en-US" i="1" dirty="0" smtClean="0"/>
              <a:t>r</a:t>
            </a:r>
            <a:r>
              <a:rPr lang="en-US" dirty="0" smtClean="0"/>
              <a:t> elements is </a:t>
            </a:r>
            <a:r>
              <a:rPr lang="en-US" i="1" dirty="0" smtClean="0"/>
              <a:t>C</a:t>
            </a:r>
            <a:r>
              <a:rPr lang="en-US" dirty="0" smtClean="0"/>
              <a:t>(</a:t>
            </a:r>
            <a:r>
              <a:rPr lang="en-US" i="1" dirty="0" smtClean="0"/>
              <a:t>n</a:t>
            </a:r>
            <a:r>
              <a:rPr lang="en-US" dirty="0" smtClean="0"/>
              <a:t>, </a:t>
            </a:r>
            <a:r>
              <a:rPr lang="en-US" i="1" dirty="0" smtClean="0"/>
              <a:t>r</a:t>
            </a:r>
            <a:r>
              <a:rPr lang="en-US" dirty="0" smtClean="0"/>
              <a:t>). Each subset A of S can also be described by specifying which elements are not in A, i.e., those which are  in     . Since the complement of a subset of S with </a:t>
            </a:r>
            <a:r>
              <a:rPr lang="en-US" i="1" dirty="0" smtClean="0"/>
              <a:t>r</a:t>
            </a:r>
            <a:r>
              <a:rPr lang="en-US" dirty="0" smtClean="0"/>
              <a:t> elements has </a:t>
            </a:r>
            <a:r>
              <a:rPr lang="en-US" i="1" dirty="0" smtClean="0"/>
              <a:t>n</a:t>
            </a:r>
            <a:r>
              <a:rPr lang="en-US" dirty="0" smtClean="0"/>
              <a:t> </a:t>
            </a:r>
            <a:r>
              <a:rPr lang="en-US" dirty="0" smtClean="0">
                <a:latin typeface="Cambria Math"/>
                <a:ea typeface="Cambria Math"/>
              </a:rPr>
              <a:t>− </a:t>
            </a:r>
            <a:r>
              <a:rPr lang="en-US" i="1" dirty="0" smtClean="0">
                <a:latin typeface="Cambria Math"/>
                <a:ea typeface="Cambria Math"/>
              </a:rPr>
              <a:t>r</a:t>
            </a:r>
            <a:r>
              <a:rPr lang="en-US" dirty="0" smtClean="0">
                <a:latin typeface="Cambria Math"/>
                <a:ea typeface="Cambria Math"/>
              </a:rPr>
              <a:t>  elements, there are also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 subsets of </a:t>
            </a:r>
            <a:r>
              <a:rPr lang="en-US" i="1" dirty="0" smtClean="0">
                <a:latin typeface="Cambria Math"/>
                <a:ea typeface="Cambria Math"/>
              </a:rPr>
              <a:t>S </a:t>
            </a:r>
            <a:r>
              <a:rPr lang="en-US" dirty="0" smtClean="0">
                <a:latin typeface="Cambria Math"/>
                <a:ea typeface="Cambria Math"/>
              </a:rPr>
              <a:t>with </a:t>
            </a:r>
            <a:r>
              <a:rPr lang="en-US" i="1" dirty="0" smtClean="0">
                <a:latin typeface="Cambria Math"/>
                <a:ea typeface="Cambria Math"/>
              </a:rPr>
              <a:t>r</a:t>
            </a:r>
            <a:r>
              <a:rPr lang="en-US" dirty="0" smtClean="0">
                <a:latin typeface="Cambria Math"/>
                <a:ea typeface="Cambria Math"/>
              </a:rPr>
              <a:t> elements.</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3505200" y="5257800"/>
            <a:ext cx="228600" cy="215265"/>
          </a:xfrm>
          <a:prstGeom prst="rect">
            <a:avLst/>
          </a:prstGeom>
        </p:spPr>
      </p:pic>
      <p:sp>
        <p:nvSpPr>
          <p:cNvPr id="8" name="Isosceles Triangle 7"/>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flipV="1">
            <a:off x="8153400" y="4191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ddin_tmp.png"/>
          <p:cNvPicPr>
            <a:picLocks noChangeAspect="1"/>
          </p:cNvPicPr>
          <p:nvPr>
            <p:custDataLst>
              <p:tags r:id="rId2"/>
            </p:custDataLst>
          </p:nvPr>
        </p:nvPicPr>
        <p:blipFill>
          <a:blip r:embed="rId4" cstate="print"/>
          <a:stretch>
            <a:fillRect/>
          </a:stretch>
        </p:blipFill>
        <p:spPr>
          <a:xfrm>
            <a:off x="5638800" y="3352800"/>
            <a:ext cx="228600" cy="215265"/>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486</a:t>
            </a:fld>
            <a:endParaRPr lang="en-US"/>
          </a:p>
        </p:txBody>
      </p:sp>
    </p:spTree>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a:t>
            </a:r>
            <a:r>
              <a:rPr lang="en-US" dirty="0" smtClean="0"/>
              <a:t>: How many ways are there to select five players from a </a:t>
            </a:r>
            <a:r>
              <a:rPr lang="en-US" dirty="0" smtClean="0">
                <a:latin typeface="Cambria Math" pitchFamily="18" charset="0"/>
                <a:ea typeface="Cambria Math" pitchFamily="18" charset="0"/>
              </a:rPr>
              <a:t>10</a:t>
            </a:r>
            <a:r>
              <a:rPr lang="en-US" dirty="0" smtClean="0"/>
              <a:t>-member tennis team to make a trip to a match at another school.</a:t>
            </a:r>
          </a:p>
          <a:p>
            <a:pPr>
              <a:buNone/>
            </a:pPr>
            <a:r>
              <a:rPr lang="en-US" b="1" dirty="0" smtClean="0"/>
              <a:t>   Solution</a:t>
            </a:r>
            <a:r>
              <a:rPr lang="en-US" dirty="0" smtClean="0"/>
              <a:t>: By Theorem </a:t>
            </a:r>
            <a:r>
              <a:rPr lang="en-US" dirty="0" smtClean="0">
                <a:latin typeface="Cambria Math" pitchFamily="18" charset="0"/>
                <a:ea typeface="Cambria Math" pitchFamily="18" charset="0"/>
              </a:rPr>
              <a:t>2</a:t>
            </a:r>
            <a:r>
              <a:rPr lang="en-US" dirty="0" smtClean="0"/>
              <a:t>, the number of combinations is</a:t>
            </a:r>
          </a:p>
          <a:p>
            <a:pPr>
              <a:buNone/>
            </a:pPr>
            <a:endParaRPr lang="en-US" dirty="0" smtClean="0"/>
          </a:p>
          <a:p>
            <a:pPr>
              <a:buNone/>
            </a:pPr>
            <a:endParaRPr lang="en-US" dirty="0" smtClean="0"/>
          </a:p>
          <a:p>
            <a:pPr>
              <a:buNone/>
            </a:pPr>
            <a:r>
              <a:rPr lang="en-US" b="1" dirty="0" smtClean="0"/>
              <a:t>   Example</a:t>
            </a:r>
            <a:r>
              <a:rPr lang="en-US" dirty="0" smtClean="0"/>
              <a:t>: A group of </a:t>
            </a:r>
            <a:r>
              <a:rPr lang="en-US" dirty="0" smtClean="0">
                <a:latin typeface="Cambria Math" pitchFamily="18" charset="0"/>
                <a:ea typeface="Cambria Math" pitchFamily="18" charset="0"/>
              </a:rPr>
              <a:t>30 </a:t>
            </a:r>
            <a:r>
              <a:rPr lang="en-US" dirty="0" smtClean="0"/>
              <a:t>people have been trained as astronauts to go on the first mission to Mars. How many ways are there to select a crew of six people to go on this mission?</a:t>
            </a:r>
          </a:p>
          <a:p>
            <a:pPr>
              <a:buNone/>
            </a:pPr>
            <a:r>
              <a:rPr lang="en-US" b="1" dirty="0" smtClean="0"/>
              <a:t>   Solution</a:t>
            </a:r>
            <a:r>
              <a:rPr lang="en-US" dirty="0" smtClean="0"/>
              <a:t>: By Theorem </a:t>
            </a:r>
            <a:r>
              <a:rPr lang="en-US" dirty="0" smtClean="0">
                <a:latin typeface="Cambria Math" pitchFamily="18" charset="0"/>
                <a:ea typeface="Cambria Math" pitchFamily="18" charset="0"/>
              </a:rPr>
              <a:t>2</a:t>
            </a:r>
            <a:r>
              <a:rPr lang="en-US" dirty="0" smtClean="0"/>
              <a:t>, the number of possible crews is</a:t>
            </a:r>
          </a:p>
          <a:p>
            <a:pPr>
              <a:buNone/>
            </a:pPr>
            <a:r>
              <a:rPr lang="en-US" dirty="0" smtClean="0"/>
              <a:t> </a:t>
            </a:r>
          </a:p>
          <a:p>
            <a:endParaRPr lang="en-US" dirty="0" smtClean="0"/>
          </a:p>
          <a:p>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667000" y="3352800"/>
            <a:ext cx="2592133" cy="34994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000" y="5791200"/>
            <a:ext cx="5425249" cy="34994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487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Binomial Coefficients and Identities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6.4</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488</a:t>
            </a:fld>
            <a:endParaRPr lang="en-US"/>
          </a:p>
        </p:txBody>
      </p:sp>
    </p:spTree>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The Binomial Theorem </a:t>
            </a:r>
          </a:p>
          <a:p>
            <a:r>
              <a:rPr lang="en-US" dirty="0" smtClean="0"/>
              <a:t>Pascal’s Identity and Triangle</a:t>
            </a:r>
          </a:p>
          <a:p>
            <a:r>
              <a:rPr lang="en-US" dirty="0" smtClean="0"/>
              <a:t>Other Identities Involving Binomial Coefficients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489</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Logically Equivalent</a:t>
            </a:r>
            <a:endParaRPr lang="en-US" dirty="0"/>
          </a:p>
        </p:txBody>
      </p:sp>
      <p:sp>
        <p:nvSpPr>
          <p:cNvPr id="3" name="Content Placeholder 2"/>
          <p:cNvSpPr>
            <a:spLocks noGrp="1"/>
          </p:cNvSpPr>
          <p:nvPr>
            <p:ph idx="1"/>
          </p:nvPr>
        </p:nvSpPr>
        <p:spPr/>
        <p:txBody>
          <a:bodyPr>
            <a:normAutofit/>
          </a:bodyPr>
          <a:lstStyle/>
          <a:p>
            <a:pPr marL="514350" indent="-514350"/>
            <a:r>
              <a:rPr lang="en-US" sz="2000" dirty="0" smtClean="0"/>
              <a:t>Two compound propositions </a:t>
            </a:r>
            <a:r>
              <a:rPr lang="en-US" sz="2000" i="1" dirty="0" smtClean="0"/>
              <a:t>p</a:t>
            </a:r>
            <a:r>
              <a:rPr lang="en-US" sz="2000" dirty="0" smtClean="0"/>
              <a:t> and </a:t>
            </a:r>
            <a:r>
              <a:rPr lang="en-US" sz="2000" i="1" dirty="0" smtClean="0"/>
              <a:t>q</a:t>
            </a:r>
            <a:r>
              <a:rPr lang="en-US" sz="2000" dirty="0" smtClean="0"/>
              <a:t> are </a:t>
            </a:r>
            <a:r>
              <a:rPr lang="en-US" sz="2000" b="1" dirty="0" smtClean="0"/>
              <a:t>logically equivalent </a:t>
            </a:r>
            <a:r>
              <a:rPr lang="en-US" sz="2000" dirty="0" smtClean="0"/>
              <a:t>if and only if  </a:t>
            </a:r>
            <a:r>
              <a:rPr lang="en-US" sz="2000" i="1" dirty="0" err="1" smtClean="0">
                <a:latin typeface="Cambria Math" pitchFamily="18" charset="0"/>
                <a:ea typeface="Cambria Math" pitchFamily="18" charset="0"/>
              </a:rPr>
              <a:t>p</a:t>
            </a:r>
            <a:r>
              <a:rPr lang="en-US" sz="2000" i="1" dirty="0" smtClean="0">
                <a:latin typeface="Cambria Math" pitchFamily="18" charset="0"/>
                <a:ea typeface="Cambria Math" pitchFamily="18" charset="0"/>
              </a:rPr>
              <a:t> </a:t>
            </a:r>
            <a:r>
              <a:rPr lang="en-US" sz="2000" dirty="0" smtClean="0">
                <a:latin typeface="Cambria Math" pitchFamily="18" charset="0"/>
                <a:ea typeface="Cambria Math" pitchFamily="18" charset="0"/>
              </a:rPr>
              <a:t>↔ </a:t>
            </a:r>
            <a:r>
              <a:rPr lang="en-US" sz="2000" i="1" dirty="0" err="1" smtClean="0">
                <a:latin typeface="Cambria Math" pitchFamily="18" charset="0"/>
                <a:ea typeface="Cambria Math" pitchFamily="18" charset="0"/>
              </a:rPr>
              <a:t>q</a:t>
            </a:r>
            <a:r>
              <a:rPr lang="en-US" sz="2000" dirty="0" smtClean="0"/>
              <a:t>  is a tautology.</a:t>
            </a:r>
          </a:p>
          <a:p>
            <a:pPr marL="514350" indent="-514350"/>
            <a:r>
              <a:rPr lang="en-US" sz="2000" dirty="0" smtClean="0"/>
              <a:t>We can write this as </a:t>
            </a:r>
            <a:r>
              <a:rPr lang="en-US" sz="2000" i="1" dirty="0" smtClean="0">
                <a:latin typeface="Cambria Math" pitchFamily="18" charset="0"/>
                <a:ea typeface="Cambria Math" pitchFamily="18" charset="0"/>
              </a:rPr>
              <a:t>p </a:t>
            </a:r>
            <a:r>
              <a:rPr lang="en-US" sz="2000" dirty="0" smtClean="0">
                <a:latin typeface="Cambria Math"/>
                <a:ea typeface="Cambria Math"/>
              </a:rPr>
              <a:t>⇔ </a:t>
            </a:r>
            <a:r>
              <a:rPr lang="en-US" sz="2000" i="1" dirty="0" smtClean="0">
                <a:latin typeface="Cambria Math" pitchFamily="18" charset="0"/>
                <a:ea typeface="Cambria Math" pitchFamily="18" charset="0"/>
              </a:rPr>
              <a:t>q</a:t>
            </a:r>
            <a:r>
              <a:rPr lang="en-US" sz="2000" dirty="0" smtClean="0"/>
              <a:t> or as </a:t>
            </a:r>
            <a:r>
              <a:rPr lang="en-US" sz="2000" i="1" dirty="0" smtClean="0">
                <a:latin typeface="Cambria Math" pitchFamily="18" charset="0"/>
                <a:ea typeface="Cambria Math" pitchFamily="18" charset="0"/>
              </a:rPr>
              <a:t>p </a:t>
            </a:r>
            <a:r>
              <a:rPr lang="en-US" sz="2000" dirty="0" smtClean="0">
                <a:latin typeface="Cambria Math"/>
                <a:ea typeface="Cambria Math"/>
              </a:rPr>
              <a:t>≡ </a:t>
            </a:r>
            <a:r>
              <a:rPr lang="en-US" sz="2000" i="1" dirty="0" smtClean="0">
                <a:latin typeface="Cambria Math" pitchFamily="18" charset="0"/>
                <a:ea typeface="Cambria Math" pitchFamily="18" charset="0"/>
              </a:rPr>
              <a:t>q</a:t>
            </a:r>
            <a:r>
              <a:rPr lang="en-US" sz="2000" dirty="0" smtClean="0"/>
              <a:t> where </a:t>
            </a:r>
            <a:r>
              <a:rPr lang="en-US" sz="2000" i="1" dirty="0" smtClean="0">
                <a:latin typeface="Cambria Math" pitchFamily="18" charset="0"/>
                <a:ea typeface="Cambria Math" pitchFamily="18" charset="0"/>
              </a:rPr>
              <a:t>p</a:t>
            </a:r>
            <a:r>
              <a:rPr lang="en-US" sz="2000" dirty="0" smtClean="0"/>
              <a:t> and </a:t>
            </a:r>
            <a:r>
              <a:rPr lang="en-US" sz="2000" i="1" dirty="0" smtClean="0">
                <a:latin typeface="Cambria Math" pitchFamily="18" charset="0"/>
                <a:ea typeface="Cambria Math" pitchFamily="18" charset="0"/>
              </a:rPr>
              <a:t>q</a:t>
            </a:r>
            <a:r>
              <a:rPr lang="en-US" sz="2000" dirty="0" smtClean="0"/>
              <a:t> are compound propositions.</a:t>
            </a:r>
          </a:p>
          <a:p>
            <a:pPr marL="514350" indent="-514350"/>
            <a:r>
              <a:rPr lang="en-US" sz="2000" dirty="0" smtClean="0"/>
              <a:t>Two compound propositions </a:t>
            </a:r>
            <a:r>
              <a:rPr lang="en-US" sz="2000" i="1" dirty="0" smtClean="0">
                <a:latin typeface="Cambria Math" pitchFamily="18" charset="0"/>
                <a:ea typeface="Cambria Math" pitchFamily="18" charset="0"/>
              </a:rPr>
              <a:t>p</a:t>
            </a:r>
            <a:r>
              <a:rPr lang="en-US" sz="2000" dirty="0" smtClean="0"/>
              <a:t> and </a:t>
            </a:r>
            <a:r>
              <a:rPr lang="en-US" sz="2000" i="1" dirty="0" smtClean="0">
                <a:latin typeface="Cambria Math" pitchFamily="18" charset="0"/>
                <a:ea typeface="Cambria Math" pitchFamily="18" charset="0"/>
              </a:rPr>
              <a:t>q</a:t>
            </a:r>
            <a:r>
              <a:rPr lang="en-US" sz="2000" dirty="0" smtClean="0"/>
              <a:t> are equivalent if and only if the columns in a truth table giving their truth values agree.</a:t>
            </a:r>
          </a:p>
          <a:p>
            <a:pPr marL="514350" indent="-514350"/>
            <a:r>
              <a:rPr lang="en-US" sz="2000" dirty="0" smtClean="0"/>
              <a:t>This truth table shows that </a:t>
            </a:r>
            <a:r>
              <a:rPr lang="en-US" sz="2000" dirty="0" smtClean="0">
                <a:latin typeface="Cambria Math"/>
                <a:ea typeface="Cambria Math"/>
              </a:rPr>
              <a:t>¬</a:t>
            </a:r>
            <a:r>
              <a:rPr lang="en-US" sz="2000" i="1" dirty="0" smtClean="0">
                <a:latin typeface="Cambria Math" pitchFamily="18" charset="0"/>
                <a:ea typeface="Cambria Math" pitchFamily="18" charset="0"/>
              </a:rPr>
              <a:t>p </a:t>
            </a:r>
            <a:r>
              <a:rPr lang="en-US" sz="2000" dirty="0" smtClean="0">
                <a:latin typeface="Cambria Math"/>
                <a:ea typeface="Cambria Math"/>
              </a:rPr>
              <a:t>∨ </a:t>
            </a:r>
            <a:r>
              <a:rPr lang="en-US" sz="2000" i="1" dirty="0" smtClean="0">
                <a:latin typeface="Cambria Math" pitchFamily="18" charset="0"/>
                <a:ea typeface="Cambria Math" pitchFamily="18" charset="0"/>
              </a:rPr>
              <a:t>q  </a:t>
            </a:r>
            <a:r>
              <a:rPr lang="en-US" sz="2000" dirty="0" smtClean="0">
                <a:ea typeface="Cambria Math" pitchFamily="18" charset="0"/>
              </a:rPr>
              <a:t>is logically equivalent to </a:t>
            </a:r>
            <a:r>
              <a:rPr lang="en-US" sz="2000" i="1" dirty="0" smtClean="0">
                <a:latin typeface="Cambria Math" pitchFamily="18" charset="0"/>
                <a:ea typeface="Cambria Math" pitchFamily="18" charset="0"/>
              </a:rPr>
              <a:t>p </a:t>
            </a:r>
            <a:r>
              <a:rPr lang="en-US" sz="2000" dirty="0" smtClean="0">
                <a:latin typeface="Cambria Math"/>
                <a:ea typeface="Cambria Math"/>
              </a:rPr>
              <a:t>→</a:t>
            </a:r>
            <a:r>
              <a:rPr lang="en-US" sz="2000" i="1" dirty="0" smtClean="0">
                <a:latin typeface="Cambria Math"/>
                <a:ea typeface="Cambria Math"/>
              </a:rPr>
              <a:t> </a:t>
            </a:r>
            <a:r>
              <a:rPr lang="en-US" sz="2000" i="1" dirty="0" smtClean="0">
                <a:latin typeface="Cambria Math" pitchFamily="18" charset="0"/>
                <a:ea typeface="Cambria Math" pitchFamily="18" charset="0"/>
              </a:rPr>
              <a:t>q.</a:t>
            </a:r>
            <a:endParaRPr lang="en-US" sz="2000" dirty="0" smtClean="0"/>
          </a:p>
          <a:p>
            <a:pPr marL="514350" indent="-514350"/>
            <a:endParaRPr lang="en-US" sz="2000" dirty="0" smtClean="0"/>
          </a:p>
          <a:p>
            <a:pPr marL="514350" indent="-514350"/>
            <a:endParaRPr lang="en-US" sz="2000" dirty="0" smtClean="0"/>
          </a:p>
        </p:txBody>
      </p:sp>
      <p:graphicFrame>
        <p:nvGraphicFramePr>
          <p:cNvPr id="9" name="Content Placeholder 3"/>
          <p:cNvGraphicFramePr>
            <a:graphicFrameLocks/>
          </p:cNvGraphicFramePr>
          <p:nvPr>
            <p:extLst>
              <p:ext uri="{D42A27DB-BD31-4B8C-83A1-F6EECF244321}">
                <p14:modId xmlns:p14="http://schemas.microsoft.com/office/powerpoint/2010/main" val="3564689799"/>
              </p:ext>
            </p:extLst>
          </p:nvPr>
        </p:nvGraphicFramePr>
        <p:xfrm>
          <a:off x="1447800" y="4495800"/>
          <a:ext cx="6248401" cy="1854200"/>
        </p:xfrm>
        <a:graphic>
          <a:graphicData uri="http://schemas.openxmlformats.org/drawingml/2006/table">
            <a:tbl>
              <a:tblPr firstRow="1" bandRow="1">
                <a:tableStyleId>{5C22544A-7EE6-4342-B048-85BDC9FD1C3A}</a:tableStyleId>
              </a:tblPr>
              <a:tblGrid>
                <a:gridCol w="914400"/>
                <a:gridCol w="914400"/>
                <a:gridCol w="1219200"/>
                <a:gridCol w="1447800"/>
                <a:gridCol w="1752601"/>
              </a:tblGrid>
              <a:tr h="370840">
                <a:tc>
                  <a:txBody>
                    <a:bodyPr/>
                    <a:lstStyle/>
                    <a:p>
                      <a:r>
                        <a:rPr lang="en-US" sz="1800" i="1" dirty="0" smtClean="0">
                          <a:latin typeface="Cambria Math" pitchFamily="18" charset="0"/>
                          <a:ea typeface="Cambria Math" pitchFamily="18" charset="0"/>
                        </a:rPr>
                        <a:t>p</a:t>
                      </a:r>
                      <a:endParaRPr lang="en-US" dirty="0"/>
                    </a:p>
                  </a:txBody>
                  <a:tcPr/>
                </a:tc>
                <a:tc>
                  <a:txBody>
                    <a:bodyPr/>
                    <a:lstStyle/>
                    <a:p>
                      <a:r>
                        <a:rPr lang="en-US" sz="1800" i="1" dirty="0" smtClean="0">
                          <a:latin typeface="Cambria Math" pitchFamily="18" charset="0"/>
                          <a:ea typeface="Cambria Math" pitchFamily="18" charset="0"/>
                        </a:rPr>
                        <a:t>q</a:t>
                      </a:r>
                      <a:r>
                        <a:rPr lang="en-US" sz="1800" dirty="0" smtClean="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mbria Math"/>
                          <a:ea typeface="Cambria Math"/>
                        </a:rPr>
                        <a:t>¬</a:t>
                      </a:r>
                      <a:r>
                        <a:rPr lang="en-US" sz="1800" i="1" dirty="0" smtClean="0">
                          <a:latin typeface="Cambria Math" pitchFamily="18" charset="0"/>
                          <a:ea typeface="Cambria Math" pitchFamily="18" charset="0"/>
                        </a:rPr>
                        <a:t>p</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mbria Math"/>
                          <a:ea typeface="Cambria Math"/>
                        </a:rPr>
                        <a:t>¬</a:t>
                      </a:r>
                      <a:r>
                        <a:rPr lang="en-US" sz="1800" i="1" dirty="0" smtClean="0">
                          <a:latin typeface="Cambria Math" pitchFamily="18" charset="0"/>
                          <a:ea typeface="Cambria Math" pitchFamily="18" charset="0"/>
                        </a:rPr>
                        <a:t>p </a:t>
                      </a:r>
                      <a:r>
                        <a:rPr lang="en-US" sz="1800" i="0" dirty="0" smtClean="0">
                          <a:latin typeface="Cambria Math"/>
                          <a:ea typeface="Cambria Math"/>
                        </a:rPr>
                        <a:t>∨ </a:t>
                      </a:r>
                      <a:r>
                        <a:rPr lang="en-US" sz="1800" i="1" dirty="0" smtClean="0">
                          <a:latin typeface="Cambria Math" pitchFamily="18" charset="0"/>
                          <a:ea typeface="Cambria Math" pitchFamily="18" charset="0"/>
                        </a:rPr>
                        <a:t>q</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smtClean="0">
                          <a:latin typeface="Cambria Math" pitchFamily="18" charset="0"/>
                          <a:ea typeface="Cambria Math" pitchFamily="18" charset="0"/>
                        </a:rPr>
                        <a:t>p </a:t>
                      </a:r>
                      <a:r>
                        <a:rPr lang="en-US" sz="1800" i="0" dirty="0" smtClean="0">
                          <a:latin typeface="Cambria Math"/>
                          <a:ea typeface="Cambria Math"/>
                        </a:rPr>
                        <a:t>→</a:t>
                      </a:r>
                      <a:r>
                        <a:rPr lang="en-US" sz="1800" i="1" dirty="0" smtClean="0">
                          <a:latin typeface="Cambria Math"/>
                          <a:ea typeface="Cambria Math"/>
                        </a:rPr>
                        <a:t> </a:t>
                      </a:r>
                      <a:r>
                        <a:rPr lang="en-US" sz="1800" i="1" dirty="0" smtClean="0">
                          <a:latin typeface="Cambria Math" pitchFamily="18" charset="0"/>
                          <a:ea typeface="Cambria Math" pitchFamily="18" charset="0"/>
                        </a:rPr>
                        <a:t>q</a:t>
                      </a:r>
                      <a:endParaRPr lang="en-US" dirty="0" smtClean="0"/>
                    </a:p>
                  </a:txBody>
                  <a:tcPr/>
                </a:tc>
              </a:tr>
              <a:tr h="370840">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9CA217EF-0505-4C33-BB20-8A8DF2039023}" type="slidenum">
              <a:rPr lang="en-US" smtClean="0"/>
              <a:pPr/>
              <a:t>49</a:t>
            </a:fld>
            <a:endParaRPr lang="en-US"/>
          </a:p>
        </p:txBody>
      </p:sp>
    </p:spTree>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Powers of Binomial Expressions</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b="1" dirty="0" smtClean="0"/>
              <a:t>     Definition</a:t>
            </a:r>
            <a:r>
              <a:rPr lang="en-US" dirty="0" smtClean="0"/>
              <a:t>: A </a:t>
            </a:r>
            <a:r>
              <a:rPr lang="en-US" i="1" dirty="0" smtClean="0"/>
              <a:t>binomial</a:t>
            </a:r>
            <a:r>
              <a:rPr lang="en-US" dirty="0" smtClean="0"/>
              <a:t> expression is the sum of two terms, such as </a:t>
            </a:r>
            <a:r>
              <a:rPr lang="en-US" i="1" dirty="0" smtClean="0"/>
              <a:t>x </a:t>
            </a:r>
            <a:r>
              <a:rPr lang="en-US" dirty="0" smtClean="0"/>
              <a:t>+ </a:t>
            </a:r>
            <a:r>
              <a:rPr lang="en-US" i="1" dirty="0" smtClean="0"/>
              <a:t>y</a:t>
            </a:r>
            <a:r>
              <a:rPr lang="en-US" dirty="0" smtClean="0"/>
              <a:t>. (More generally, these terms can be products of constants and variables.)</a:t>
            </a:r>
          </a:p>
          <a:p>
            <a:r>
              <a:rPr lang="en-US" dirty="0" smtClean="0"/>
              <a:t>We  can use counting principles to find the coefficients in the expansion of (</a:t>
            </a:r>
            <a:r>
              <a:rPr lang="en-US" i="1" dirty="0" smtClean="0"/>
              <a:t>x </a:t>
            </a:r>
            <a:r>
              <a:rPr lang="en-US" dirty="0" smtClean="0"/>
              <a:t>+ </a:t>
            </a:r>
            <a:r>
              <a:rPr lang="en-US" i="1" dirty="0" smtClean="0"/>
              <a:t>y</a:t>
            </a:r>
            <a:r>
              <a:rPr lang="en-US" dirty="0" smtClean="0"/>
              <a:t>)</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a:t>
            </a:r>
            <a:r>
              <a:rPr lang="en-US" dirty="0" smtClean="0"/>
              <a:t>where </a:t>
            </a:r>
            <a:r>
              <a:rPr lang="en-US" i="1" dirty="0" smtClean="0"/>
              <a:t>n</a:t>
            </a:r>
            <a:r>
              <a:rPr lang="en-US" dirty="0" smtClean="0"/>
              <a:t> is a positive integer. </a:t>
            </a:r>
          </a:p>
          <a:p>
            <a:r>
              <a:rPr lang="en-US" dirty="0" smtClean="0"/>
              <a:t>To illustrate this idea, we first look at the process of expanding (</a:t>
            </a:r>
            <a:r>
              <a:rPr lang="en-US" i="1" dirty="0" smtClean="0"/>
              <a:t>x </a:t>
            </a:r>
            <a:r>
              <a:rPr lang="en-US" dirty="0" smtClean="0"/>
              <a:t>+ </a:t>
            </a:r>
            <a:r>
              <a:rPr lang="en-US" i="1" dirty="0" smtClean="0"/>
              <a:t>y</a:t>
            </a:r>
            <a:r>
              <a:rPr lang="en-US" dirty="0" smtClean="0"/>
              <a:t>)</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a:t>
            </a:r>
          </a:p>
          <a:p>
            <a:r>
              <a:rPr lang="en-US" dirty="0" smtClean="0"/>
              <a:t>(</a:t>
            </a:r>
            <a:r>
              <a:rPr lang="en-US" i="1" dirty="0" smtClean="0"/>
              <a:t>x </a:t>
            </a:r>
            <a:r>
              <a:rPr lang="en-US" dirty="0" smtClean="0"/>
              <a:t>+ </a:t>
            </a:r>
            <a:r>
              <a:rPr lang="en-US" i="1" dirty="0" smtClean="0"/>
              <a:t>y</a:t>
            </a:r>
            <a:r>
              <a:rPr lang="en-US" dirty="0" smtClean="0"/>
              <a:t>)</a:t>
            </a:r>
            <a:r>
              <a:rPr lang="en-US" dirty="0" smtClean="0">
                <a:latin typeface="Cambria Math" pitchFamily="18" charset="0"/>
                <a:ea typeface="Cambria Math" pitchFamily="18" charset="0"/>
              </a:rPr>
              <a:t> </a:t>
            </a:r>
            <a:r>
              <a:rPr lang="en-US" dirty="0" smtClean="0"/>
              <a:t>(</a:t>
            </a:r>
            <a:r>
              <a:rPr lang="en-US" i="1" dirty="0" smtClean="0"/>
              <a:t>x </a:t>
            </a:r>
            <a:r>
              <a:rPr lang="en-US" dirty="0" smtClean="0"/>
              <a:t>+ </a:t>
            </a:r>
            <a:r>
              <a:rPr lang="en-US" i="1" dirty="0" smtClean="0"/>
              <a:t>y</a:t>
            </a:r>
            <a:r>
              <a:rPr lang="en-US" dirty="0" smtClean="0"/>
              <a:t>) (</a:t>
            </a:r>
            <a:r>
              <a:rPr lang="en-US" i="1" dirty="0" smtClean="0"/>
              <a:t>x </a:t>
            </a:r>
            <a:r>
              <a:rPr lang="en-US" dirty="0" smtClean="0"/>
              <a:t>+ </a:t>
            </a:r>
            <a:r>
              <a:rPr lang="en-US" i="1" dirty="0" smtClean="0"/>
              <a:t>y</a:t>
            </a:r>
            <a:r>
              <a:rPr lang="en-US" dirty="0" smtClean="0"/>
              <a:t>) expands  into a sum of terms that are the product of a term from each of the three sums.</a:t>
            </a:r>
            <a:endParaRPr lang="en-US" baseline="30000" dirty="0" smtClean="0">
              <a:latin typeface="Cambria Math" pitchFamily="18" charset="0"/>
              <a:ea typeface="Cambria Math" pitchFamily="18" charset="0"/>
            </a:endParaRPr>
          </a:p>
          <a:p>
            <a:r>
              <a:rPr lang="en-US" dirty="0" smtClean="0">
                <a:latin typeface="Cambria Math" pitchFamily="18" charset="0"/>
                <a:ea typeface="Cambria Math" pitchFamily="18" charset="0"/>
              </a:rPr>
              <a:t>Terms of the form </a:t>
            </a:r>
            <a:r>
              <a:rPr lang="en-US" i="1" dirty="0" smtClean="0">
                <a:ea typeface="Cambria Math" pitchFamily="18" charset="0"/>
              </a:rPr>
              <a:t>x</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a:t>
            </a:r>
            <a:r>
              <a:rPr lang="en-US" i="1" dirty="0" smtClean="0">
                <a:ea typeface="Cambria Math" pitchFamily="18" charset="0"/>
              </a:rPr>
              <a:t> 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dirty="0" smtClean="0">
                <a:latin typeface="Cambria Math" pitchFamily="18" charset="0"/>
                <a:ea typeface="Cambria Math" pitchFamily="18" charset="0"/>
              </a:rPr>
              <a:t>, </a:t>
            </a:r>
            <a:r>
              <a:rPr lang="en-US" i="1" dirty="0" smtClean="0">
                <a:ea typeface="Cambria Math" pitchFamily="18" charset="0"/>
              </a:rPr>
              <a:t>x y</a:t>
            </a:r>
            <a:r>
              <a:rPr lang="en-US" baseline="30000" dirty="0" smtClean="0">
                <a:latin typeface="Cambria Math" pitchFamily="18" charset="0"/>
                <a:ea typeface="Cambria Math" pitchFamily="18" charset="0"/>
              </a:rPr>
              <a:t>2</a:t>
            </a:r>
            <a:r>
              <a:rPr lang="en-US" i="1" dirty="0" smtClean="0">
                <a:ea typeface="Cambria Math" pitchFamily="18" charset="0"/>
              </a:rPr>
              <a:t>,</a:t>
            </a:r>
            <a:r>
              <a:rPr lang="en-US" dirty="0" smtClean="0">
                <a:latin typeface="Cambria Math" pitchFamily="18" charset="0"/>
                <a:ea typeface="Cambria Math" pitchFamily="18" charset="0"/>
              </a:rPr>
              <a:t> </a:t>
            </a:r>
            <a:r>
              <a:rPr lang="en-US" i="1" dirty="0" smtClean="0">
                <a:ea typeface="Cambria Math" pitchFamily="18" charset="0"/>
              </a:rPr>
              <a:t>y</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arise. The question is what are the coefficients?</a:t>
            </a:r>
          </a:p>
          <a:p>
            <a:pPr lvl="1"/>
            <a:r>
              <a:rPr lang="en-US" dirty="0" smtClean="0">
                <a:latin typeface="Cambria Math" pitchFamily="18" charset="0"/>
                <a:ea typeface="Cambria Math" pitchFamily="18" charset="0"/>
              </a:rPr>
              <a:t>To obtain </a:t>
            </a:r>
            <a:r>
              <a:rPr lang="en-US" i="1" dirty="0" smtClean="0">
                <a:ea typeface="Cambria Math" pitchFamily="18" charset="0"/>
              </a:rPr>
              <a:t>x</a:t>
            </a:r>
            <a:r>
              <a:rPr lang="en-US" baseline="30000" dirty="0" smtClean="0">
                <a:latin typeface="Cambria Math" pitchFamily="18" charset="0"/>
                <a:ea typeface="Cambria Math" pitchFamily="18" charset="0"/>
              </a:rPr>
              <a:t>3 </a:t>
            </a:r>
            <a:r>
              <a:rPr lang="en-US" dirty="0" smtClean="0">
                <a:latin typeface="Cambria Math" pitchFamily="18" charset="0"/>
                <a:ea typeface="Cambria Math" pitchFamily="18" charset="0"/>
              </a:rPr>
              <a:t>, an </a:t>
            </a:r>
            <a:r>
              <a:rPr lang="en-US" i="1" dirty="0" smtClean="0">
                <a:ea typeface="Cambria Math" pitchFamily="18" charset="0"/>
              </a:rPr>
              <a:t>x</a:t>
            </a:r>
            <a:r>
              <a:rPr lang="en-US" dirty="0" smtClean="0">
                <a:latin typeface="Cambria Math" pitchFamily="18" charset="0"/>
                <a:ea typeface="Cambria Math" pitchFamily="18" charset="0"/>
              </a:rPr>
              <a:t> must be chosen from each of the sums. There is only one way to do this. So, the coefficient of</a:t>
            </a:r>
            <a:r>
              <a:rPr lang="en-US" i="1" dirty="0" smtClean="0">
                <a:ea typeface="Cambria Math" pitchFamily="18" charset="0"/>
              </a:rPr>
              <a:t> x</a:t>
            </a:r>
            <a:r>
              <a:rPr lang="en-US" baseline="30000" dirty="0" smtClean="0">
                <a:latin typeface="Cambria Math" pitchFamily="18" charset="0"/>
                <a:ea typeface="Cambria Math" pitchFamily="18" charset="0"/>
              </a:rPr>
              <a:t>3 </a:t>
            </a:r>
            <a:r>
              <a:rPr lang="en-US" dirty="0" smtClean="0">
                <a:latin typeface="Cambria Math" pitchFamily="18" charset="0"/>
                <a:ea typeface="Cambria Math" pitchFamily="18" charset="0"/>
              </a:rPr>
              <a:t>  is 1. </a:t>
            </a:r>
          </a:p>
          <a:p>
            <a:pPr lvl="1"/>
            <a:r>
              <a:rPr lang="en-US" dirty="0" smtClean="0">
                <a:latin typeface="Cambria Math" pitchFamily="18" charset="0"/>
                <a:ea typeface="Cambria Math" pitchFamily="18" charset="0"/>
              </a:rPr>
              <a:t>To obtain </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dirty="0" smtClean="0">
                <a:latin typeface="Cambria Math" pitchFamily="18" charset="0"/>
                <a:ea typeface="Cambria Math" pitchFamily="18" charset="0"/>
              </a:rPr>
              <a:t>, an </a:t>
            </a:r>
            <a:r>
              <a:rPr lang="en-US" i="1" dirty="0" smtClean="0">
                <a:ea typeface="Cambria Math" pitchFamily="18" charset="0"/>
              </a:rPr>
              <a:t>x</a:t>
            </a:r>
            <a:r>
              <a:rPr lang="en-US" dirty="0" smtClean="0">
                <a:latin typeface="Cambria Math" pitchFamily="18" charset="0"/>
                <a:ea typeface="Cambria Math" pitchFamily="18" charset="0"/>
              </a:rPr>
              <a:t> must be chosen from two of the sums and a </a:t>
            </a:r>
            <a:r>
              <a:rPr lang="en-US" i="1" dirty="0" smtClean="0">
                <a:latin typeface="Cambria Math" pitchFamily="18" charset="0"/>
                <a:ea typeface="Cambria Math" pitchFamily="18" charset="0"/>
              </a:rPr>
              <a:t>y</a:t>
            </a:r>
            <a:r>
              <a:rPr lang="en-US" dirty="0" smtClean="0">
                <a:latin typeface="Cambria Math" pitchFamily="18" charset="0"/>
                <a:ea typeface="Cambria Math" pitchFamily="18" charset="0"/>
              </a:rPr>
              <a:t>  from the other. There      are           ways to do this  and so the coefficient of </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dirty="0" smtClean="0">
                <a:latin typeface="Cambria Math" pitchFamily="18" charset="0"/>
                <a:ea typeface="Cambria Math" pitchFamily="18" charset="0"/>
              </a:rPr>
              <a:t> is 3. </a:t>
            </a:r>
          </a:p>
          <a:p>
            <a:pPr lvl="1"/>
            <a:r>
              <a:rPr lang="en-US" dirty="0" smtClean="0">
                <a:latin typeface="Cambria Math" pitchFamily="18" charset="0"/>
                <a:ea typeface="Cambria Math" pitchFamily="18" charset="0"/>
              </a:rPr>
              <a:t>To obtain </a:t>
            </a:r>
            <a:r>
              <a:rPr lang="en-US" i="1" dirty="0" smtClean="0">
                <a:ea typeface="Cambria Math" pitchFamily="18" charset="0"/>
              </a:rPr>
              <a:t>xy</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an </a:t>
            </a:r>
            <a:r>
              <a:rPr lang="en-US" i="1" dirty="0" smtClean="0">
                <a:ea typeface="Cambria Math" pitchFamily="18" charset="0"/>
              </a:rPr>
              <a:t>x</a:t>
            </a:r>
            <a:r>
              <a:rPr lang="en-US" dirty="0" smtClean="0">
                <a:latin typeface="Cambria Math" pitchFamily="18" charset="0"/>
                <a:ea typeface="Cambria Math" pitchFamily="18" charset="0"/>
              </a:rPr>
              <a:t> must be chosen from one of the sums and a </a:t>
            </a:r>
            <a:r>
              <a:rPr lang="en-US" i="1" dirty="0" smtClean="0">
                <a:latin typeface="Cambria Math" pitchFamily="18" charset="0"/>
                <a:ea typeface="Cambria Math" pitchFamily="18" charset="0"/>
              </a:rPr>
              <a:t>y</a:t>
            </a:r>
            <a:r>
              <a:rPr lang="en-US" dirty="0" smtClean="0">
                <a:latin typeface="Cambria Math" pitchFamily="18" charset="0"/>
                <a:ea typeface="Cambria Math" pitchFamily="18" charset="0"/>
              </a:rPr>
              <a:t>  from the other two . There  are          ways to do this  and so the coefficient of</a:t>
            </a:r>
            <a:r>
              <a:rPr lang="en-US" i="1" dirty="0" smtClean="0">
                <a:ea typeface="Cambria Math" pitchFamily="18" charset="0"/>
              </a:rPr>
              <a:t> xy</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is 3. </a:t>
            </a:r>
          </a:p>
          <a:p>
            <a:pPr lvl="1"/>
            <a:r>
              <a:rPr lang="en-US" dirty="0" smtClean="0">
                <a:latin typeface="Cambria Math" pitchFamily="18" charset="0"/>
                <a:ea typeface="Cambria Math" pitchFamily="18" charset="0"/>
              </a:rPr>
              <a:t>To obtain </a:t>
            </a:r>
            <a:r>
              <a:rPr lang="en-US" i="1" dirty="0" smtClean="0">
                <a:ea typeface="Cambria Math" pitchFamily="18" charset="0"/>
              </a:rPr>
              <a:t>y</a:t>
            </a:r>
            <a:r>
              <a:rPr lang="en-US" baseline="30000" dirty="0" smtClean="0">
                <a:latin typeface="Cambria Math" pitchFamily="18" charset="0"/>
                <a:ea typeface="Cambria Math" pitchFamily="18" charset="0"/>
              </a:rPr>
              <a:t>3 </a:t>
            </a:r>
            <a:r>
              <a:rPr lang="en-US" dirty="0" smtClean="0">
                <a:latin typeface="Cambria Math" pitchFamily="18" charset="0"/>
                <a:ea typeface="Cambria Math" pitchFamily="18" charset="0"/>
              </a:rPr>
              <a:t>, a </a:t>
            </a:r>
            <a:r>
              <a:rPr lang="en-US" i="1" dirty="0" smtClean="0">
                <a:ea typeface="Cambria Math" pitchFamily="18" charset="0"/>
              </a:rPr>
              <a:t>y</a:t>
            </a:r>
            <a:r>
              <a:rPr lang="en-US" dirty="0" smtClean="0">
                <a:latin typeface="Cambria Math" pitchFamily="18" charset="0"/>
                <a:ea typeface="Cambria Math" pitchFamily="18" charset="0"/>
              </a:rPr>
              <a:t> must be chosen from each of the sums. There is only one way to do this. So, the coefficient of</a:t>
            </a:r>
            <a:r>
              <a:rPr lang="en-US" i="1" dirty="0" smtClean="0">
                <a:ea typeface="Cambria Math" pitchFamily="18" charset="0"/>
              </a:rPr>
              <a:t> y</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is 1. </a:t>
            </a:r>
          </a:p>
          <a:p>
            <a:r>
              <a:rPr lang="en-US" dirty="0" smtClean="0"/>
              <a:t>We have used a counting argument to show that (</a:t>
            </a:r>
            <a:r>
              <a:rPr lang="en-US" i="1" dirty="0" smtClean="0"/>
              <a:t>x </a:t>
            </a:r>
            <a:r>
              <a:rPr lang="en-US" dirty="0" smtClean="0"/>
              <a:t>+ </a:t>
            </a:r>
            <a:r>
              <a:rPr lang="en-US" i="1" dirty="0" smtClean="0"/>
              <a:t>y</a:t>
            </a:r>
            <a:r>
              <a:rPr lang="en-US" dirty="0" smtClean="0"/>
              <a:t>)</a:t>
            </a:r>
            <a:r>
              <a:rPr lang="en-US" baseline="30000" dirty="0" smtClean="0">
                <a:latin typeface="Cambria Math" pitchFamily="18" charset="0"/>
                <a:ea typeface="Cambria Math" pitchFamily="18" charset="0"/>
              </a:rPr>
              <a:t>3</a:t>
            </a:r>
            <a:r>
              <a:rPr lang="en-US" dirty="0" smtClean="0"/>
              <a:t> = </a:t>
            </a:r>
            <a:r>
              <a:rPr lang="en-US" i="1" dirty="0" smtClean="0">
                <a:ea typeface="Cambria Math" pitchFamily="18" charset="0"/>
              </a:rPr>
              <a:t>x</a:t>
            </a:r>
            <a:r>
              <a:rPr lang="en-US" baseline="30000" dirty="0" smtClean="0">
                <a:latin typeface="Cambria Math" pitchFamily="18" charset="0"/>
                <a:ea typeface="Cambria Math" pitchFamily="18" charset="0"/>
              </a:rPr>
              <a:t>3</a:t>
            </a:r>
            <a:r>
              <a:rPr lang="en-US" i="1" dirty="0" smtClean="0"/>
              <a:t> +  </a:t>
            </a:r>
            <a:r>
              <a:rPr lang="en-US" dirty="0" smtClean="0">
                <a:latin typeface="Cambria Math" pitchFamily="18" charset="0"/>
                <a:ea typeface="Cambria Math" pitchFamily="18" charset="0"/>
              </a:rPr>
              <a:t>3</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i="1" dirty="0" smtClean="0">
                <a:latin typeface="Cambria Math" pitchFamily="18" charset="0"/>
                <a:ea typeface="Cambria Math" pitchFamily="18" charset="0"/>
              </a:rPr>
              <a:t> </a:t>
            </a:r>
            <a:r>
              <a:rPr lang="en-US" i="1" dirty="0" smtClean="0"/>
              <a:t> + </a:t>
            </a:r>
            <a:r>
              <a:rPr lang="en-US" dirty="0" smtClean="0">
                <a:latin typeface="Cambria Math" pitchFamily="18" charset="0"/>
                <a:ea typeface="Cambria Math" pitchFamily="18" charset="0"/>
              </a:rPr>
              <a:t>3</a:t>
            </a:r>
            <a:r>
              <a:rPr lang="en-US" i="1" dirty="0" smtClean="0">
                <a:ea typeface="Cambria Math" pitchFamily="18" charset="0"/>
              </a:rPr>
              <a:t>x y</a:t>
            </a:r>
            <a:r>
              <a:rPr lang="en-US" baseline="30000" dirty="0" smtClean="0">
                <a:latin typeface="Cambria Math" pitchFamily="18" charset="0"/>
                <a:ea typeface="Cambria Math" pitchFamily="18" charset="0"/>
              </a:rPr>
              <a:t>2</a:t>
            </a:r>
            <a:r>
              <a:rPr lang="en-US" i="1" dirty="0" smtClean="0"/>
              <a:t>  + </a:t>
            </a:r>
            <a:r>
              <a:rPr lang="en-US" i="1" dirty="0" smtClean="0">
                <a:ea typeface="Cambria Math" pitchFamily="18" charset="0"/>
              </a:rPr>
              <a:t>y</a:t>
            </a:r>
            <a:r>
              <a:rPr lang="en-US" baseline="30000" dirty="0" smtClean="0">
                <a:latin typeface="Cambria Math" pitchFamily="18" charset="0"/>
                <a:ea typeface="Cambria Math" pitchFamily="18" charset="0"/>
              </a:rPr>
              <a:t>3</a:t>
            </a:r>
            <a:r>
              <a:rPr lang="en-US" i="1" dirty="0" smtClean="0"/>
              <a:t> .</a:t>
            </a:r>
          </a:p>
          <a:p>
            <a:r>
              <a:rPr lang="en-US" dirty="0" smtClean="0">
                <a:latin typeface="Cambria Math" pitchFamily="18" charset="0"/>
                <a:ea typeface="Cambria Math" pitchFamily="18" charset="0"/>
              </a:rPr>
              <a:t>Next we present the binomial theorem gives the coefficients of the terms in the expansion of </a:t>
            </a:r>
            <a:r>
              <a:rPr lang="en-US" dirty="0" smtClean="0"/>
              <a:t>(</a:t>
            </a:r>
            <a:r>
              <a:rPr lang="en-US" i="1" dirty="0" smtClean="0"/>
              <a:t>x </a:t>
            </a:r>
            <a:r>
              <a:rPr lang="en-US" dirty="0" smtClean="0"/>
              <a:t>+ </a:t>
            </a:r>
            <a:r>
              <a:rPr lang="en-US" i="1" dirty="0" smtClean="0"/>
              <a:t>y</a:t>
            </a:r>
            <a:r>
              <a:rPr lang="en-US" dirty="0" smtClean="0"/>
              <a:t>)</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p>
          <a:p>
            <a:endParaRPr lang="en-US" dirty="0">
              <a:latin typeface="Cambria Math" pitchFamily="18" charset="0"/>
              <a:ea typeface="Cambria Math" pitchFamily="18" charset="0"/>
            </a:endParaRPr>
          </a:p>
        </p:txBody>
      </p:sp>
      <p:pic>
        <p:nvPicPr>
          <p:cNvPr id="6" name="Picture 5" descr="addin_tmp.png"/>
          <p:cNvPicPr>
            <a:picLocks noChangeAspect="1"/>
          </p:cNvPicPr>
          <p:nvPr>
            <p:custDataLst>
              <p:tags r:id="rId1"/>
            </p:custDataLst>
          </p:nvPr>
        </p:nvPicPr>
        <p:blipFill>
          <a:blip r:embed="rId4" cstate="print"/>
          <a:stretch>
            <a:fillRect/>
          </a:stretch>
        </p:blipFill>
        <p:spPr>
          <a:xfrm>
            <a:off x="1524000" y="4343400"/>
            <a:ext cx="259080" cy="24384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524000" y="4800600"/>
            <a:ext cx="259080" cy="243840"/>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490</a:t>
            </a:fld>
            <a:endParaRPr lang="en-US"/>
          </a:p>
        </p:txBody>
      </p:sp>
    </p:spTree>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Theorem </a:t>
            </a:r>
            <a:endParaRPr lang="en-US" dirty="0"/>
          </a:p>
        </p:txBody>
      </p:sp>
      <p:sp>
        <p:nvSpPr>
          <p:cNvPr id="3" name="Content Placeholder 2"/>
          <p:cNvSpPr>
            <a:spLocks noGrp="1"/>
          </p:cNvSpPr>
          <p:nvPr>
            <p:ph idx="1"/>
          </p:nvPr>
        </p:nvSpPr>
        <p:spPr/>
        <p:txBody>
          <a:bodyPr/>
          <a:lstStyle/>
          <a:p>
            <a:pPr>
              <a:buNone/>
            </a:pPr>
            <a:r>
              <a:rPr lang="en-US" b="1" dirty="0" smtClean="0"/>
              <a:t>   Binomial Theorem</a:t>
            </a:r>
            <a:r>
              <a:rPr lang="en-US" dirty="0" smtClean="0"/>
              <a:t>: Let </a:t>
            </a:r>
            <a:r>
              <a:rPr lang="en-US" i="1" dirty="0" smtClean="0"/>
              <a:t>x</a:t>
            </a:r>
            <a:r>
              <a:rPr lang="en-US" dirty="0" smtClean="0"/>
              <a:t> and </a:t>
            </a:r>
            <a:r>
              <a:rPr lang="en-US" i="1" dirty="0" smtClean="0"/>
              <a:t>y</a:t>
            </a:r>
            <a:r>
              <a:rPr lang="en-US" dirty="0" smtClean="0"/>
              <a:t> be variables, and </a:t>
            </a:r>
            <a:r>
              <a:rPr lang="en-US" i="1" dirty="0" smtClean="0"/>
              <a:t>n</a:t>
            </a:r>
            <a:r>
              <a:rPr lang="en-US" dirty="0" smtClean="0"/>
              <a:t> a nonnegative integer. Then:</a:t>
            </a:r>
          </a:p>
          <a:p>
            <a:pPr>
              <a:buNone/>
            </a:pPr>
            <a:endParaRPr lang="en-US" dirty="0" smtClean="0"/>
          </a:p>
          <a:p>
            <a:pPr>
              <a:buNone/>
            </a:pPr>
            <a:endParaRPr lang="en-US" dirty="0" smtClean="0"/>
          </a:p>
          <a:p>
            <a:pPr>
              <a:buNone/>
            </a:pPr>
            <a:r>
              <a:rPr lang="en-US" b="1" dirty="0" smtClean="0"/>
              <a:t>   Proof</a:t>
            </a:r>
            <a:r>
              <a:rPr lang="en-US" dirty="0" smtClean="0"/>
              <a:t>: We use combinatorial reasoning . The terms in the expansion of (</a:t>
            </a:r>
            <a:r>
              <a:rPr lang="en-US" i="1" dirty="0" smtClean="0"/>
              <a:t>x </a:t>
            </a:r>
            <a:r>
              <a:rPr lang="en-US" dirty="0" smtClean="0"/>
              <a:t>+ </a:t>
            </a:r>
            <a:r>
              <a:rPr lang="en-US" i="1" dirty="0" smtClean="0"/>
              <a:t>y</a:t>
            </a:r>
            <a:r>
              <a:rPr lang="en-US" dirty="0" smtClean="0"/>
              <a:t>)</a:t>
            </a:r>
            <a:r>
              <a:rPr lang="en-US" i="1" baseline="30000" dirty="0" smtClean="0">
                <a:latin typeface="Cambria Math" pitchFamily="18" charset="0"/>
                <a:ea typeface="Cambria Math" pitchFamily="18" charset="0"/>
              </a:rPr>
              <a:t>n</a:t>
            </a:r>
            <a:r>
              <a:rPr lang="en-US" dirty="0" smtClean="0"/>
              <a:t> are of the form </a:t>
            </a:r>
            <a:r>
              <a:rPr lang="en-US" i="1" dirty="0" err="1" smtClean="0"/>
              <a:t>x</a:t>
            </a:r>
            <a:r>
              <a:rPr lang="en-US" i="1" baseline="30000" dirty="0" err="1" smtClean="0"/>
              <a:t>n</a:t>
            </a:r>
            <a:r>
              <a:rPr lang="en-US" baseline="30000" dirty="0" err="1" smtClean="0">
                <a:latin typeface="Cambria Math"/>
                <a:ea typeface="Cambria Math"/>
              </a:rPr>
              <a:t>−</a:t>
            </a:r>
            <a:r>
              <a:rPr lang="en-US" i="1" baseline="30000" dirty="0" err="1" smtClean="0"/>
              <a:t>j</a:t>
            </a:r>
            <a:r>
              <a:rPr lang="en-US" i="1" dirty="0" err="1" smtClean="0"/>
              <a:t>y</a:t>
            </a:r>
            <a:r>
              <a:rPr lang="en-US" i="1" baseline="30000" dirty="0" err="1" smtClean="0"/>
              <a:t>j</a:t>
            </a:r>
            <a:r>
              <a:rPr lang="en-US" baseline="30000" dirty="0" smtClean="0"/>
              <a:t> </a:t>
            </a:r>
            <a:r>
              <a:rPr lang="en-US" dirty="0" smtClean="0"/>
              <a:t>for                  </a:t>
            </a:r>
            <a:r>
              <a:rPr lang="en-US" i="1" dirty="0" smtClean="0"/>
              <a:t>j</a:t>
            </a:r>
            <a:r>
              <a:rPr lang="en-US" dirty="0" smtClean="0"/>
              <a:t> = </a:t>
            </a:r>
            <a:r>
              <a:rPr lang="en-US" dirty="0" smtClean="0">
                <a:latin typeface="Cambria Math" pitchFamily="18" charset="0"/>
                <a:ea typeface="Cambria Math" pitchFamily="18" charset="0"/>
              </a:rPr>
              <a:t>0</a:t>
            </a:r>
            <a:r>
              <a:rPr lang="en-US" dirty="0" smtClean="0"/>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a:t>
            </a:r>
            <a:r>
              <a:rPr lang="en-US" i="1" dirty="0" smtClean="0"/>
              <a:t>n</a:t>
            </a:r>
            <a:r>
              <a:rPr lang="en-US" dirty="0" smtClean="0"/>
              <a:t>. To form the term </a:t>
            </a:r>
            <a:r>
              <a:rPr lang="en-US" i="1" dirty="0" smtClean="0"/>
              <a:t> </a:t>
            </a:r>
            <a:r>
              <a:rPr lang="en-US" i="1" dirty="0" err="1" smtClean="0"/>
              <a:t>x</a:t>
            </a:r>
            <a:r>
              <a:rPr lang="en-US" i="1" baseline="30000" dirty="0" err="1" smtClean="0"/>
              <a:t>n</a:t>
            </a:r>
            <a:r>
              <a:rPr lang="en-US" baseline="30000" dirty="0" err="1" smtClean="0">
                <a:latin typeface="Cambria Math"/>
                <a:ea typeface="Cambria Math"/>
              </a:rPr>
              <a:t>−</a:t>
            </a:r>
            <a:r>
              <a:rPr lang="en-US" i="1" baseline="30000" dirty="0" err="1" smtClean="0"/>
              <a:t>j</a:t>
            </a:r>
            <a:r>
              <a:rPr lang="en-US" i="1" dirty="0" err="1" smtClean="0"/>
              <a:t>y</a:t>
            </a:r>
            <a:r>
              <a:rPr lang="en-US" i="1" baseline="30000" dirty="0" err="1" smtClean="0"/>
              <a:t>j</a:t>
            </a:r>
            <a:r>
              <a:rPr lang="en-US" dirty="0" smtClean="0"/>
              <a:t>, it is necessary to choose  </a:t>
            </a:r>
            <a:r>
              <a:rPr lang="en-US" i="1" dirty="0" smtClean="0"/>
              <a:t>n</a:t>
            </a:r>
            <a:r>
              <a:rPr lang="en-US" dirty="0" smtClean="0">
                <a:latin typeface="Cambria Math"/>
                <a:ea typeface="Cambria Math"/>
              </a:rPr>
              <a:t>−</a:t>
            </a:r>
            <a:r>
              <a:rPr lang="en-US" i="1" dirty="0" smtClean="0"/>
              <a:t>j</a:t>
            </a:r>
            <a:r>
              <a:rPr lang="en-US" dirty="0" smtClean="0"/>
              <a:t>  </a:t>
            </a:r>
            <a:r>
              <a:rPr lang="en-US" i="1" dirty="0" err="1" smtClean="0"/>
              <a:t>x</a:t>
            </a:r>
            <a:r>
              <a:rPr lang="en-US" dirty="0" err="1" smtClean="0"/>
              <a:t>s</a:t>
            </a:r>
            <a:r>
              <a:rPr lang="en-US" dirty="0" smtClean="0"/>
              <a:t> from the </a:t>
            </a:r>
            <a:r>
              <a:rPr lang="en-US" i="1" dirty="0" smtClean="0"/>
              <a:t>n</a:t>
            </a:r>
            <a:r>
              <a:rPr lang="en-US" dirty="0" smtClean="0"/>
              <a:t> sums. Therefore,  the coefficient of </a:t>
            </a:r>
            <a:r>
              <a:rPr lang="en-US" i="1" dirty="0" err="1" smtClean="0"/>
              <a:t>x</a:t>
            </a:r>
            <a:r>
              <a:rPr lang="en-US" i="1" baseline="30000" dirty="0" err="1" smtClean="0"/>
              <a:t>n</a:t>
            </a:r>
            <a:r>
              <a:rPr lang="en-US" baseline="30000" dirty="0" err="1" smtClean="0">
                <a:latin typeface="Cambria Math"/>
                <a:ea typeface="Cambria Math"/>
              </a:rPr>
              <a:t>−</a:t>
            </a:r>
            <a:r>
              <a:rPr lang="en-US" i="1" baseline="30000" dirty="0" err="1" smtClean="0"/>
              <a:t>j</a:t>
            </a:r>
            <a:r>
              <a:rPr lang="en-US" i="1" dirty="0" err="1" smtClean="0"/>
              <a:t>y</a:t>
            </a:r>
            <a:r>
              <a:rPr lang="en-US" i="1" baseline="30000" dirty="0" err="1" smtClean="0"/>
              <a:t>j</a:t>
            </a:r>
            <a:r>
              <a:rPr lang="en-US" dirty="0" smtClean="0"/>
              <a:t>  is             which equals       .</a:t>
            </a:r>
            <a:endParaRPr lang="en-US" dirty="0"/>
          </a:p>
        </p:txBody>
      </p:sp>
      <p:pic>
        <p:nvPicPr>
          <p:cNvPr id="8" name="Picture 7" descr="addin_tmp.png"/>
          <p:cNvPicPr>
            <a:picLocks noChangeAspect="1"/>
          </p:cNvPicPr>
          <p:nvPr>
            <p:custDataLst>
              <p:tags r:id="rId1"/>
            </p:custDataLst>
          </p:nvPr>
        </p:nvPicPr>
        <p:blipFill>
          <a:blip r:embed="rId5" cstate="print"/>
          <a:stretch>
            <a:fillRect/>
          </a:stretch>
        </p:blipFill>
        <p:spPr>
          <a:xfrm>
            <a:off x="914400" y="2895600"/>
            <a:ext cx="7659529" cy="547211"/>
          </a:xfrm>
          <a:prstGeom prst="rect">
            <a:avLst/>
          </a:prstGeom>
        </p:spPr>
      </p:pic>
      <p:pic>
        <p:nvPicPr>
          <p:cNvPr id="15" name="Picture 14" descr="addin_tmp.png"/>
          <p:cNvPicPr>
            <a:picLocks noChangeAspect="1"/>
          </p:cNvPicPr>
          <p:nvPr>
            <p:custDataLst>
              <p:tags r:id="rId2"/>
            </p:custDataLst>
          </p:nvPr>
        </p:nvPicPr>
        <p:blipFill>
          <a:blip r:embed="rId6" cstate="print"/>
          <a:stretch>
            <a:fillRect/>
          </a:stretch>
        </p:blipFill>
        <p:spPr>
          <a:xfrm>
            <a:off x="4038600" y="5410200"/>
            <a:ext cx="716947" cy="396240"/>
          </a:xfrm>
          <a:prstGeom prst="rect">
            <a:avLst/>
          </a:prstGeom>
        </p:spPr>
      </p:pic>
      <p:pic>
        <p:nvPicPr>
          <p:cNvPr id="14" name="Picture 13" descr="addin_tmp.png"/>
          <p:cNvPicPr>
            <a:picLocks noChangeAspect="1"/>
          </p:cNvPicPr>
          <p:nvPr>
            <p:custDataLst>
              <p:tags r:id="rId3"/>
            </p:custDataLst>
          </p:nvPr>
        </p:nvPicPr>
        <p:blipFill>
          <a:blip r:embed="rId7" cstate="print"/>
          <a:stretch>
            <a:fillRect/>
          </a:stretch>
        </p:blipFill>
        <p:spPr>
          <a:xfrm>
            <a:off x="6858000" y="5410200"/>
            <a:ext cx="438340" cy="39624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491</a:t>
            </a:fld>
            <a:endParaRPr lang="en-US"/>
          </a:p>
        </p:txBody>
      </p:sp>
    </p:spTree>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Binomial Theorem</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What is the coefficient of </a:t>
            </a:r>
            <a:r>
              <a:rPr lang="en-US" i="1" dirty="0" smtClean="0"/>
              <a:t>x</a:t>
            </a:r>
            <a:r>
              <a:rPr lang="en-US" baseline="30000" dirty="0" smtClean="0">
                <a:latin typeface="Cambria Math" pitchFamily="18" charset="0"/>
                <a:ea typeface="Cambria Math" pitchFamily="18" charset="0"/>
              </a:rPr>
              <a:t>12</a:t>
            </a:r>
            <a:r>
              <a:rPr lang="en-US" i="1" dirty="0" smtClean="0"/>
              <a:t>y</a:t>
            </a:r>
            <a:r>
              <a:rPr lang="en-US" baseline="30000" dirty="0" smtClean="0">
                <a:latin typeface="Cambria Math" pitchFamily="18" charset="0"/>
                <a:ea typeface="Cambria Math" pitchFamily="18" charset="0"/>
              </a:rPr>
              <a:t>13</a:t>
            </a:r>
            <a:r>
              <a:rPr lang="en-US" dirty="0" smtClean="0"/>
              <a:t> in the expansion of (</a:t>
            </a:r>
            <a:r>
              <a:rPr lang="en-US" dirty="0" smtClean="0">
                <a:latin typeface="Cambria Math" pitchFamily="18" charset="0"/>
                <a:ea typeface="Cambria Math" pitchFamily="18" charset="0"/>
              </a:rPr>
              <a:t>2</a:t>
            </a:r>
            <a:r>
              <a:rPr lang="en-US" i="1" dirty="0" smtClean="0"/>
              <a:t>x</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a:t>
            </a:r>
            <a:r>
              <a:rPr lang="en-US" i="1" dirty="0" smtClean="0"/>
              <a:t>y</a:t>
            </a:r>
            <a:r>
              <a:rPr lang="en-US" dirty="0" smtClean="0"/>
              <a:t>)</a:t>
            </a:r>
            <a:r>
              <a:rPr lang="en-US" baseline="30000" dirty="0" smtClean="0">
                <a:latin typeface="Cambria Math" pitchFamily="18" charset="0"/>
                <a:ea typeface="Cambria Math" pitchFamily="18" charset="0"/>
              </a:rPr>
              <a:t>25</a:t>
            </a:r>
            <a:r>
              <a:rPr lang="en-US" dirty="0" smtClean="0"/>
              <a:t>?</a:t>
            </a:r>
          </a:p>
          <a:p>
            <a:pPr>
              <a:buNone/>
            </a:pPr>
            <a:r>
              <a:rPr lang="en-US" b="1" dirty="0" smtClean="0"/>
              <a:t>   Solution</a:t>
            </a:r>
            <a:r>
              <a:rPr lang="en-US" dirty="0" smtClean="0"/>
              <a:t>: We view the expression as (</a:t>
            </a:r>
            <a:r>
              <a:rPr lang="en-US" dirty="0" smtClean="0">
                <a:latin typeface="Cambria Math" pitchFamily="18" charset="0"/>
                <a:ea typeface="Cambria Math" pitchFamily="18" charset="0"/>
              </a:rPr>
              <a:t>2</a:t>
            </a:r>
            <a:r>
              <a:rPr lang="en-US" i="1" dirty="0" smtClean="0"/>
              <a:t>x</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3</a:t>
            </a:r>
            <a:r>
              <a:rPr lang="en-US" i="1" dirty="0" smtClean="0"/>
              <a:t>y)</a:t>
            </a:r>
            <a:r>
              <a:rPr lang="en-US" dirty="0" smtClean="0"/>
              <a:t>)</a:t>
            </a:r>
            <a:r>
              <a:rPr lang="en-US" baseline="30000" dirty="0" smtClean="0">
                <a:latin typeface="Cambria Math" pitchFamily="18" charset="0"/>
                <a:ea typeface="Cambria Math" pitchFamily="18" charset="0"/>
              </a:rPr>
              <a:t>25</a:t>
            </a:r>
            <a:r>
              <a:rPr lang="en-US" dirty="0" smtClean="0"/>
              <a:t>.        By the binomial theorem</a:t>
            </a:r>
          </a:p>
          <a:p>
            <a:pPr>
              <a:buNone/>
            </a:pPr>
            <a:endParaRPr lang="en-US" dirty="0" smtClean="0"/>
          </a:p>
          <a:p>
            <a:pPr>
              <a:buNone/>
            </a:pPr>
            <a:endParaRPr lang="en-US" baseline="30000"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Consequently, the coefficient of </a:t>
            </a:r>
            <a:r>
              <a:rPr lang="en-US" i="1" dirty="0" smtClean="0">
                <a:ea typeface="Cambria Math" pitchFamily="18" charset="0"/>
              </a:rPr>
              <a:t>x</a:t>
            </a:r>
            <a:r>
              <a:rPr lang="en-US" baseline="30000" dirty="0" smtClean="0">
                <a:latin typeface="Cambria Math" pitchFamily="18" charset="0"/>
                <a:ea typeface="Cambria Math" pitchFamily="18" charset="0"/>
              </a:rPr>
              <a:t>12</a:t>
            </a:r>
            <a:r>
              <a:rPr lang="en-US" i="1" dirty="0" smtClean="0">
                <a:ea typeface="Cambria Math" pitchFamily="18" charset="0"/>
              </a:rPr>
              <a:t>y</a:t>
            </a:r>
            <a:r>
              <a:rPr lang="en-US" baseline="30000" dirty="0" smtClean="0">
                <a:latin typeface="Cambria Math" pitchFamily="18" charset="0"/>
                <a:ea typeface="Cambria Math" pitchFamily="18" charset="0"/>
              </a:rPr>
              <a:t>13</a:t>
            </a:r>
            <a:r>
              <a:rPr lang="en-US" dirty="0" smtClean="0">
                <a:latin typeface="Cambria Math" pitchFamily="18" charset="0"/>
                <a:ea typeface="Cambria Math" pitchFamily="18" charset="0"/>
              </a:rPr>
              <a:t> in the expansion is obtained when </a:t>
            </a:r>
            <a:r>
              <a:rPr lang="en-US" i="1" dirty="0" smtClean="0">
                <a:latin typeface="Cambria Math" pitchFamily="18" charset="0"/>
                <a:ea typeface="Cambria Math" pitchFamily="18" charset="0"/>
              </a:rPr>
              <a:t>j</a:t>
            </a:r>
            <a:r>
              <a:rPr lang="en-US" dirty="0" smtClean="0">
                <a:latin typeface="Cambria Math" pitchFamily="18" charset="0"/>
                <a:ea typeface="Cambria Math" pitchFamily="18" charset="0"/>
              </a:rPr>
              <a:t> = 13.</a:t>
            </a:r>
            <a:endParaRPr lang="en-US" dirty="0" smtClean="0"/>
          </a:p>
          <a:p>
            <a:pPr>
              <a:buNone/>
            </a:pP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981200" y="3810000"/>
            <a:ext cx="3774758" cy="578644"/>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590800" y="5562600"/>
            <a:ext cx="2940368" cy="457200"/>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492</a:t>
            </a:fld>
            <a:endParaRPr lang="en-US"/>
          </a:p>
        </p:txBody>
      </p:sp>
    </p:spTree>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 Useful Identity</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Corollary </a:t>
            </a:r>
            <a:r>
              <a:rPr lang="en-US" b="1" dirty="0" smtClean="0">
                <a:latin typeface="Cambria Math" pitchFamily="18" charset="0"/>
                <a:ea typeface="Cambria Math" pitchFamily="18" charset="0"/>
              </a:rPr>
              <a:t>1</a:t>
            </a:r>
            <a:r>
              <a:rPr lang="en-US" dirty="0" smtClean="0"/>
              <a:t>: With </a:t>
            </a:r>
            <a:r>
              <a:rPr lang="en-US" i="1" dirty="0" smtClean="0"/>
              <a:t>n</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0,</a:t>
            </a:r>
          </a:p>
          <a:p>
            <a:endParaRPr lang="en-US" dirty="0" smtClean="0"/>
          </a:p>
          <a:p>
            <a:pPr>
              <a:buNone/>
            </a:pPr>
            <a:r>
              <a:rPr lang="en-US" b="1" dirty="0" smtClean="0"/>
              <a:t>    Proof</a:t>
            </a:r>
            <a:r>
              <a:rPr lang="en-US" dirty="0" smtClean="0"/>
              <a:t> (</a:t>
            </a:r>
            <a:r>
              <a:rPr lang="en-US" i="1" dirty="0" smtClean="0"/>
              <a:t>using binomial theorem</a:t>
            </a:r>
            <a:r>
              <a:rPr lang="en-US" dirty="0" smtClean="0"/>
              <a:t>): With </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and </a:t>
            </a:r>
            <a:r>
              <a:rPr lang="en-US" i="1" dirty="0" smtClean="0"/>
              <a:t>y</a:t>
            </a:r>
            <a:r>
              <a:rPr lang="en-US" dirty="0" smtClean="0"/>
              <a:t> = </a:t>
            </a:r>
            <a:r>
              <a:rPr lang="en-US" dirty="0" smtClean="0">
                <a:latin typeface="Cambria Math" pitchFamily="18" charset="0"/>
                <a:ea typeface="Cambria Math" pitchFamily="18" charset="0"/>
              </a:rPr>
              <a:t>1</a:t>
            </a:r>
            <a:r>
              <a:rPr lang="en-US" dirty="0" smtClean="0"/>
              <a:t>, from the binomial theorem we see that:</a:t>
            </a:r>
          </a:p>
          <a:p>
            <a:endParaRPr lang="en-US" dirty="0" smtClean="0"/>
          </a:p>
          <a:p>
            <a:pPr>
              <a:buNone/>
            </a:pPr>
            <a:endParaRPr lang="en-US" dirty="0" smtClean="0"/>
          </a:p>
          <a:p>
            <a:pPr>
              <a:buNone/>
            </a:pPr>
            <a:r>
              <a:rPr lang="en-US" b="1" dirty="0" smtClean="0"/>
              <a:t>    Proof</a:t>
            </a:r>
            <a:r>
              <a:rPr lang="en-US" dirty="0" smtClean="0"/>
              <a:t> (</a:t>
            </a:r>
            <a:r>
              <a:rPr lang="en-US" i="1" dirty="0" smtClean="0"/>
              <a:t>combinatorial</a:t>
            </a:r>
            <a:r>
              <a:rPr lang="en-US" dirty="0" smtClean="0"/>
              <a:t>): Consider the subsets of a set with </a:t>
            </a:r>
            <a:r>
              <a:rPr lang="en-US" i="1" dirty="0" smtClean="0"/>
              <a:t>n</a:t>
            </a:r>
            <a:r>
              <a:rPr lang="en-US" dirty="0" smtClean="0"/>
              <a:t> elements. There are        subsets with zero elements,       with one element,       with two elements, …, and       with </a:t>
            </a:r>
            <a:r>
              <a:rPr lang="en-US" i="1" dirty="0" smtClean="0"/>
              <a:t>n</a:t>
            </a:r>
            <a:r>
              <a:rPr lang="en-US" dirty="0" smtClean="0"/>
              <a:t> elements. Therefore the total is</a:t>
            </a:r>
          </a:p>
          <a:p>
            <a:pPr>
              <a:buNone/>
            </a:pPr>
            <a:endParaRPr lang="en-US" dirty="0" smtClean="0"/>
          </a:p>
          <a:p>
            <a:pPr>
              <a:buNone/>
            </a:pPr>
            <a:r>
              <a:rPr lang="en-US" dirty="0" smtClean="0"/>
              <a:t>    Since, we know that a set with </a:t>
            </a:r>
            <a:r>
              <a:rPr lang="en-US" i="1" dirty="0" smtClean="0"/>
              <a:t>n</a:t>
            </a:r>
            <a:r>
              <a:rPr lang="en-US" dirty="0" smtClean="0"/>
              <a:t> elements has </a:t>
            </a:r>
            <a:r>
              <a:rPr lang="en-US" dirty="0" smtClean="0">
                <a:latin typeface="Cambria Math" pitchFamily="18" charset="0"/>
                <a:ea typeface="Cambria Math" pitchFamily="18" charset="0"/>
              </a:rPr>
              <a:t>2</a:t>
            </a:r>
            <a:r>
              <a:rPr lang="en-US" i="1" baseline="30000" dirty="0" smtClean="0"/>
              <a:t>n</a:t>
            </a:r>
            <a:r>
              <a:rPr lang="en-US" dirty="0" smtClean="0"/>
              <a:t> subsets, we conclude:</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10" cstate="print"/>
          <a:stretch>
            <a:fillRect/>
          </a:stretch>
        </p:blipFill>
        <p:spPr>
          <a:xfrm>
            <a:off x="4038600" y="1911191"/>
            <a:ext cx="1370171" cy="527209"/>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1143000" y="3276600"/>
            <a:ext cx="4213384" cy="527209"/>
          </a:xfrm>
          <a:prstGeom prst="rect">
            <a:avLst/>
          </a:prstGeom>
        </p:spPr>
      </p:pic>
      <p:pic>
        <p:nvPicPr>
          <p:cNvPr id="12" name="Picture 11" descr="addin_tmp.png"/>
          <p:cNvPicPr>
            <a:picLocks noChangeAspect="1"/>
          </p:cNvPicPr>
          <p:nvPr>
            <p:custDataLst>
              <p:tags r:id="rId3"/>
            </p:custDataLst>
          </p:nvPr>
        </p:nvPicPr>
        <p:blipFill>
          <a:blip r:embed="rId12" cstate="print"/>
          <a:stretch>
            <a:fillRect/>
          </a:stretch>
        </p:blipFill>
        <p:spPr>
          <a:xfrm>
            <a:off x="3320415" y="4191000"/>
            <a:ext cx="337185" cy="304800"/>
          </a:xfrm>
          <a:prstGeom prst="rect">
            <a:avLst/>
          </a:prstGeom>
        </p:spPr>
      </p:pic>
      <p:pic>
        <p:nvPicPr>
          <p:cNvPr id="14" name="Picture 13" descr="addin_tmp.png"/>
          <p:cNvPicPr>
            <a:picLocks noChangeAspect="1"/>
          </p:cNvPicPr>
          <p:nvPr>
            <p:custDataLst>
              <p:tags r:id="rId4"/>
            </p:custDataLst>
          </p:nvPr>
        </p:nvPicPr>
        <p:blipFill>
          <a:blip r:embed="rId13" cstate="print"/>
          <a:stretch>
            <a:fillRect/>
          </a:stretch>
        </p:blipFill>
        <p:spPr>
          <a:xfrm>
            <a:off x="7086600" y="4191000"/>
            <a:ext cx="337185" cy="304800"/>
          </a:xfrm>
          <a:prstGeom prst="rect">
            <a:avLst/>
          </a:prstGeom>
        </p:spPr>
      </p:pic>
      <p:pic>
        <p:nvPicPr>
          <p:cNvPr id="17" name="Picture 16" descr="addin_tmp.png"/>
          <p:cNvPicPr>
            <a:picLocks noChangeAspect="1"/>
          </p:cNvPicPr>
          <p:nvPr>
            <p:custDataLst>
              <p:tags r:id="rId5"/>
            </p:custDataLst>
          </p:nvPr>
        </p:nvPicPr>
        <p:blipFill>
          <a:blip r:embed="rId14" cstate="print"/>
          <a:stretch>
            <a:fillRect/>
          </a:stretch>
        </p:blipFill>
        <p:spPr>
          <a:xfrm>
            <a:off x="3810000" y="4800600"/>
            <a:ext cx="950119" cy="527209"/>
          </a:xfrm>
          <a:prstGeom prst="rect">
            <a:avLst/>
          </a:prstGeom>
        </p:spPr>
      </p:pic>
      <p:pic>
        <p:nvPicPr>
          <p:cNvPr id="21" name="Picture 20" descr="addin_tmp.png"/>
          <p:cNvPicPr>
            <a:picLocks noChangeAspect="1"/>
          </p:cNvPicPr>
          <p:nvPr>
            <p:custDataLst>
              <p:tags r:id="rId6"/>
            </p:custDataLst>
          </p:nvPr>
        </p:nvPicPr>
        <p:blipFill>
          <a:blip r:embed="rId15" cstate="print"/>
          <a:stretch>
            <a:fillRect/>
          </a:stretch>
        </p:blipFill>
        <p:spPr>
          <a:xfrm>
            <a:off x="6139815" y="4495800"/>
            <a:ext cx="337185" cy="304800"/>
          </a:xfrm>
          <a:prstGeom prst="rect">
            <a:avLst/>
          </a:prstGeom>
        </p:spPr>
      </p:pic>
      <p:pic>
        <p:nvPicPr>
          <p:cNvPr id="20" name="Picture 19" descr="addin_tmp.png"/>
          <p:cNvPicPr>
            <a:picLocks noChangeAspect="1"/>
          </p:cNvPicPr>
          <p:nvPr>
            <p:custDataLst>
              <p:tags r:id="rId7"/>
            </p:custDataLst>
          </p:nvPr>
        </p:nvPicPr>
        <p:blipFill>
          <a:blip r:embed="rId16" cstate="print"/>
          <a:stretch>
            <a:fillRect/>
          </a:stretch>
        </p:blipFill>
        <p:spPr>
          <a:xfrm>
            <a:off x="1948815" y="4419600"/>
            <a:ext cx="337185" cy="304800"/>
          </a:xfrm>
          <a:prstGeom prst="rect">
            <a:avLst/>
          </a:prstGeom>
        </p:spPr>
      </p:pic>
      <p:pic>
        <p:nvPicPr>
          <p:cNvPr id="23" name="Picture 22" descr="addin_tmp.png"/>
          <p:cNvPicPr>
            <a:picLocks noChangeAspect="1"/>
          </p:cNvPicPr>
          <p:nvPr>
            <p:custDataLst>
              <p:tags r:id="rId8"/>
            </p:custDataLst>
          </p:nvPr>
        </p:nvPicPr>
        <p:blipFill>
          <a:blip r:embed="rId10" cstate="print"/>
          <a:stretch>
            <a:fillRect/>
          </a:stretch>
        </p:blipFill>
        <p:spPr>
          <a:xfrm>
            <a:off x="4038600" y="5791200"/>
            <a:ext cx="1370171" cy="527209"/>
          </a:xfrm>
          <a:prstGeom prst="rect">
            <a:avLst/>
          </a:prstGeom>
        </p:spPr>
      </p:pic>
      <p:sp>
        <p:nvSpPr>
          <p:cNvPr id="13" name="Isosceles Triangle 12"/>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flipV="1">
            <a:off x="8305800" y="3429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493</a:t>
            </a:fld>
            <a:endParaRPr lang="en-US"/>
          </a:p>
        </p:txBody>
      </p:sp>
    </p:spTree>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Pascal’s Identity </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Pascal’s Identity</a:t>
            </a:r>
            <a:r>
              <a:rPr lang="en-US" dirty="0" smtClean="0"/>
              <a:t>: If </a:t>
            </a:r>
            <a:r>
              <a:rPr lang="en-US" i="1" dirty="0" smtClean="0"/>
              <a:t>n</a:t>
            </a:r>
            <a:r>
              <a:rPr lang="en-US" dirty="0" smtClean="0"/>
              <a:t> and </a:t>
            </a:r>
            <a:r>
              <a:rPr lang="en-US" i="1" dirty="0" smtClean="0"/>
              <a:t>k</a:t>
            </a:r>
            <a:r>
              <a:rPr lang="en-US" dirty="0" smtClean="0"/>
              <a:t>  are integers with </a:t>
            </a:r>
            <a:r>
              <a:rPr lang="en-US" i="1" dirty="0" smtClean="0"/>
              <a:t>n</a:t>
            </a:r>
            <a:r>
              <a:rPr lang="en-US" dirty="0" smtClean="0"/>
              <a:t> </a:t>
            </a:r>
            <a:r>
              <a:rPr lang="en-US" dirty="0" smtClean="0">
                <a:latin typeface="Cambria Math"/>
                <a:ea typeface="Cambria Math"/>
              </a:rPr>
              <a:t>≥</a:t>
            </a:r>
            <a:r>
              <a:rPr lang="en-US" dirty="0" smtClean="0"/>
              <a:t> </a:t>
            </a:r>
            <a:r>
              <a:rPr lang="en-US" i="1" dirty="0" smtClean="0"/>
              <a:t>k</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0</a:t>
            </a:r>
            <a:r>
              <a:rPr lang="en-US" dirty="0" smtClean="0"/>
              <a:t>, then  </a:t>
            </a:r>
          </a:p>
          <a:p>
            <a:endParaRPr lang="en-US" dirty="0" smtClean="0"/>
          </a:p>
          <a:p>
            <a:endParaRPr lang="en-US" dirty="0" smtClean="0"/>
          </a:p>
          <a:p>
            <a:pPr>
              <a:buNone/>
            </a:pPr>
            <a:r>
              <a:rPr lang="en-US" b="1" dirty="0" smtClean="0"/>
              <a:t>   Proof </a:t>
            </a:r>
            <a:r>
              <a:rPr lang="en-US" dirty="0" smtClean="0"/>
              <a:t>(</a:t>
            </a:r>
            <a:r>
              <a:rPr lang="en-US" i="1" dirty="0" smtClean="0"/>
              <a:t>combinatorial</a:t>
            </a:r>
            <a:r>
              <a:rPr lang="en-US" dirty="0" smtClean="0"/>
              <a:t>): Let </a:t>
            </a:r>
            <a:r>
              <a:rPr lang="en-US" i="1" dirty="0" smtClean="0"/>
              <a:t>T</a:t>
            </a:r>
            <a:r>
              <a:rPr lang="en-US" dirty="0" smtClean="0"/>
              <a:t> be a set where |</a:t>
            </a:r>
            <a:r>
              <a:rPr lang="en-US" i="1" dirty="0" smtClean="0"/>
              <a:t>T|</a:t>
            </a:r>
            <a:r>
              <a:rPr lang="en-US" dirty="0" smtClean="0"/>
              <a:t> =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a:t>
            </a:r>
            <a:r>
              <a:rPr lang="en-US" i="1" dirty="0" smtClean="0"/>
              <a:t>a</a:t>
            </a:r>
            <a:r>
              <a:rPr lang="en-US" dirty="0" smtClean="0"/>
              <a:t> </a:t>
            </a:r>
            <a:r>
              <a:rPr lang="en-US" dirty="0" smtClean="0">
                <a:latin typeface="Cambria Math"/>
                <a:ea typeface="Cambria Math"/>
              </a:rPr>
              <a:t>∊</a:t>
            </a:r>
            <a:r>
              <a:rPr lang="en-US" i="1" dirty="0" smtClean="0"/>
              <a:t>T</a:t>
            </a:r>
            <a:r>
              <a:rPr lang="en-US" dirty="0" smtClean="0"/>
              <a:t>, and </a:t>
            </a:r>
            <a:r>
              <a:rPr lang="en-US" i="1" dirty="0" smtClean="0"/>
              <a:t>S</a:t>
            </a:r>
            <a:r>
              <a:rPr lang="en-US" dirty="0" smtClean="0"/>
              <a:t> = </a:t>
            </a:r>
            <a:r>
              <a:rPr lang="en-US" i="1" dirty="0" smtClean="0"/>
              <a:t>T</a:t>
            </a:r>
            <a:r>
              <a:rPr lang="en-US" dirty="0" smtClean="0"/>
              <a:t> </a:t>
            </a:r>
            <a:r>
              <a:rPr lang="en-US" dirty="0" smtClean="0">
                <a:latin typeface="Cambria Math"/>
                <a:ea typeface="Cambria Math"/>
              </a:rPr>
              <a:t>−</a:t>
            </a:r>
            <a:r>
              <a:rPr lang="en-US" dirty="0" smtClean="0"/>
              <a:t> {a}.  There are          subsets of </a:t>
            </a:r>
            <a:r>
              <a:rPr lang="en-US" i="1" dirty="0" smtClean="0"/>
              <a:t>T</a:t>
            </a:r>
            <a:r>
              <a:rPr lang="en-US" dirty="0" smtClean="0"/>
              <a:t> containing </a:t>
            </a:r>
            <a:r>
              <a:rPr lang="en-US" i="1" dirty="0" smtClean="0"/>
              <a:t>k</a:t>
            </a:r>
            <a:r>
              <a:rPr lang="en-US" dirty="0" smtClean="0"/>
              <a:t> elements. Each of these subsets either:</a:t>
            </a:r>
          </a:p>
          <a:p>
            <a:pPr lvl="1"/>
            <a:r>
              <a:rPr lang="en-US" dirty="0" smtClean="0"/>
              <a:t>contains </a:t>
            </a:r>
            <a:r>
              <a:rPr lang="en-US" i="1" dirty="0" smtClean="0"/>
              <a:t>a</a:t>
            </a:r>
            <a:r>
              <a:rPr lang="en-US" dirty="0" smtClean="0"/>
              <a:t> with </a:t>
            </a:r>
            <a:r>
              <a:rPr lang="en-US" i="1" dirty="0" smtClean="0"/>
              <a:t>k</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a:t>
            </a:r>
            <a:r>
              <a:rPr lang="en-US" dirty="0" smtClean="0"/>
              <a:t> other elements, or </a:t>
            </a:r>
          </a:p>
          <a:p>
            <a:pPr lvl="1"/>
            <a:r>
              <a:rPr lang="en-US" dirty="0" smtClean="0"/>
              <a:t>contains </a:t>
            </a:r>
            <a:r>
              <a:rPr lang="en-US" i="1" dirty="0" smtClean="0"/>
              <a:t>k</a:t>
            </a:r>
            <a:r>
              <a:rPr lang="en-US" dirty="0" smtClean="0"/>
              <a:t> elements of </a:t>
            </a:r>
            <a:r>
              <a:rPr lang="en-US" i="1" dirty="0" smtClean="0"/>
              <a:t>S</a:t>
            </a:r>
            <a:r>
              <a:rPr lang="en-US" dirty="0" smtClean="0"/>
              <a:t> and not </a:t>
            </a:r>
            <a:r>
              <a:rPr lang="en-US" i="1" dirty="0" smtClean="0"/>
              <a:t>a</a:t>
            </a:r>
            <a:r>
              <a:rPr lang="en-US" dirty="0" smtClean="0"/>
              <a:t>.</a:t>
            </a:r>
          </a:p>
          <a:p>
            <a:pPr>
              <a:buNone/>
            </a:pPr>
            <a:r>
              <a:rPr lang="en-US" dirty="0" smtClean="0"/>
              <a:t>   There are </a:t>
            </a:r>
          </a:p>
          <a:p>
            <a:pPr lvl="1"/>
            <a:r>
              <a:rPr lang="en-US" dirty="0" smtClean="0"/>
              <a:t>          </a:t>
            </a:r>
            <a:r>
              <a:rPr lang="en-US" dirty="0" smtClean="0">
                <a:latin typeface="Cambria Math" pitchFamily="18" charset="0"/>
                <a:ea typeface="Cambria Math" pitchFamily="18" charset="0"/>
              </a:rPr>
              <a:t>subsets of </a:t>
            </a:r>
            <a:r>
              <a:rPr lang="en-US" i="1" dirty="0" smtClean="0">
                <a:ea typeface="Cambria Math" pitchFamily="18" charset="0"/>
              </a:rPr>
              <a:t>k</a:t>
            </a:r>
            <a:r>
              <a:rPr lang="en-US" dirty="0" smtClean="0">
                <a:latin typeface="Cambria Math" pitchFamily="18" charset="0"/>
                <a:ea typeface="Cambria Math" pitchFamily="18" charset="0"/>
              </a:rPr>
              <a:t> elements that contain </a:t>
            </a:r>
            <a:r>
              <a:rPr lang="en-US" i="1" dirty="0" smtClean="0">
                <a:ea typeface="Cambria Math" pitchFamily="18" charset="0"/>
              </a:rPr>
              <a:t>a</a:t>
            </a:r>
            <a:r>
              <a:rPr lang="en-US" dirty="0" smtClean="0">
                <a:latin typeface="Cambria Math" pitchFamily="18" charset="0"/>
                <a:ea typeface="Cambria Math" pitchFamily="18" charset="0"/>
              </a:rPr>
              <a:t>, since there are</a:t>
            </a:r>
            <a:r>
              <a:rPr lang="en-US" dirty="0" smtClean="0"/>
              <a:t>          subsets of   </a:t>
            </a:r>
            <a:r>
              <a:rPr lang="en-US" i="1" dirty="0" smtClean="0"/>
              <a:t>k</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 elements of </a:t>
            </a:r>
            <a:r>
              <a:rPr lang="en-US" i="1" dirty="0" smtClean="0">
                <a:ea typeface="Cambria Math" pitchFamily="18" charset="0"/>
              </a:rPr>
              <a:t>S</a:t>
            </a:r>
            <a:r>
              <a:rPr lang="en-US" dirty="0" smtClean="0">
                <a:latin typeface="Cambria Math" pitchFamily="18" charset="0"/>
                <a:ea typeface="Cambria Math" pitchFamily="18" charset="0"/>
              </a:rPr>
              <a:t>, </a:t>
            </a:r>
          </a:p>
          <a:p>
            <a:pPr lvl="1"/>
            <a:r>
              <a:rPr lang="en-US" dirty="0" smtClean="0">
                <a:latin typeface="Cambria Math" pitchFamily="18" charset="0"/>
                <a:ea typeface="Cambria Math" pitchFamily="18" charset="0"/>
              </a:rPr>
              <a:t>       subsets of </a:t>
            </a:r>
            <a:r>
              <a:rPr lang="en-US" i="1" dirty="0" smtClean="0">
                <a:ea typeface="Cambria Math" pitchFamily="18" charset="0"/>
              </a:rPr>
              <a:t>k</a:t>
            </a:r>
            <a:r>
              <a:rPr lang="en-US" dirty="0" smtClean="0">
                <a:latin typeface="Cambria Math" pitchFamily="18" charset="0"/>
                <a:ea typeface="Cambria Math" pitchFamily="18" charset="0"/>
              </a:rPr>
              <a:t> elements of </a:t>
            </a:r>
            <a:r>
              <a:rPr lang="en-US" i="1" dirty="0" smtClean="0">
                <a:ea typeface="Cambria Math" pitchFamily="18" charset="0"/>
              </a:rPr>
              <a:t>T</a:t>
            </a:r>
            <a:r>
              <a:rPr lang="en-US" dirty="0" smtClean="0">
                <a:latin typeface="Cambria Math" pitchFamily="18" charset="0"/>
                <a:ea typeface="Cambria Math" pitchFamily="18" charset="0"/>
              </a:rPr>
              <a:t> that do not contain </a:t>
            </a:r>
            <a:r>
              <a:rPr lang="en-US" i="1" dirty="0" smtClean="0">
                <a:ea typeface="Cambria Math" pitchFamily="18" charset="0"/>
              </a:rPr>
              <a:t>a</a:t>
            </a:r>
            <a:r>
              <a:rPr lang="en-US" dirty="0" smtClean="0">
                <a:latin typeface="Cambria Math" pitchFamily="18" charset="0"/>
                <a:ea typeface="Cambria Math" pitchFamily="18" charset="0"/>
              </a:rPr>
              <a:t>, because there are       subsets of k elements of S.</a:t>
            </a:r>
          </a:p>
          <a:p>
            <a:pPr>
              <a:buNone/>
            </a:pPr>
            <a:r>
              <a:rPr lang="en-US" dirty="0" smtClean="0">
                <a:latin typeface="Cambria Math" pitchFamily="18" charset="0"/>
                <a:ea typeface="Cambria Math" pitchFamily="18" charset="0"/>
              </a:rPr>
              <a:t>   Hence,  </a:t>
            </a:r>
          </a:p>
          <a:p>
            <a:pPr>
              <a:buNone/>
            </a:pPr>
            <a:endParaRPr lang="en-US" dirty="0">
              <a:latin typeface="Cambria Math" pitchFamily="18" charset="0"/>
              <a:ea typeface="Cambria Math" pitchFamily="18" charset="0"/>
            </a:endParaRPr>
          </a:p>
        </p:txBody>
      </p:sp>
      <p:pic>
        <p:nvPicPr>
          <p:cNvPr id="4" name="Picture 3" descr="0511.jpg"/>
          <p:cNvPicPr>
            <a:picLocks noChangeAspect="1"/>
          </p:cNvPicPr>
          <p:nvPr/>
        </p:nvPicPr>
        <p:blipFill>
          <a:blip r:embed="rId9" cstate="print"/>
          <a:stretch>
            <a:fillRect/>
          </a:stretch>
        </p:blipFill>
        <p:spPr>
          <a:xfrm>
            <a:off x="7391400" y="152400"/>
            <a:ext cx="900684" cy="1043178"/>
          </a:xfrm>
          <a:prstGeom prst="rect">
            <a:avLst/>
          </a:prstGeom>
        </p:spPr>
      </p:pic>
      <p:sp>
        <p:nvSpPr>
          <p:cNvPr id="5" name="TextBox 4"/>
          <p:cNvSpPr txBox="1"/>
          <p:nvPr/>
        </p:nvSpPr>
        <p:spPr>
          <a:xfrm>
            <a:off x="5410200" y="228600"/>
            <a:ext cx="1676400" cy="646331"/>
          </a:xfrm>
          <a:prstGeom prst="rect">
            <a:avLst/>
          </a:prstGeom>
          <a:noFill/>
        </p:spPr>
        <p:txBody>
          <a:bodyPr wrap="square" rtlCol="0">
            <a:spAutoFit/>
          </a:bodyPr>
          <a:lstStyle/>
          <a:p>
            <a:r>
              <a:rPr lang="en-US" dirty="0" err="1" smtClean="0"/>
              <a:t>Blaise</a:t>
            </a:r>
            <a:r>
              <a:rPr lang="en-US" dirty="0" smtClean="0"/>
              <a:t> Pascal</a:t>
            </a:r>
          </a:p>
          <a:p>
            <a:r>
              <a:rPr lang="en-US" dirty="0" smtClean="0"/>
              <a:t>(</a:t>
            </a:r>
            <a:r>
              <a:rPr lang="en-US" dirty="0" smtClean="0">
                <a:latin typeface="Cambria Math" pitchFamily="18" charset="0"/>
                <a:ea typeface="Cambria Math" pitchFamily="18" charset="0"/>
              </a:rPr>
              <a:t>1623-1662</a:t>
            </a:r>
            <a:r>
              <a:rPr lang="en-US" dirty="0" smtClean="0"/>
              <a:t>)</a:t>
            </a:r>
            <a:endParaRPr lang="en-US" dirty="0"/>
          </a:p>
        </p:txBody>
      </p:sp>
      <p:pic>
        <p:nvPicPr>
          <p:cNvPr id="7" name="Picture 6" descr="addin_tmp.png"/>
          <p:cNvPicPr>
            <a:picLocks noChangeAspect="1"/>
          </p:cNvPicPr>
          <p:nvPr>
            <p:custDataLst>
              <p:tags r:id="rId1"/>
            </p:custDataLst>
          </p:nvPr>
        </p:nvPicPr>
        <p:blipFill>
          <a:blip r:embed="rId10" cstate="print"/>
          <a:stretch>
            <a:fillRect/>
          </a:stretch>
        </p:blipFill>
        <p:spPr>
          <a:xfrm>
            <a:off x="2819400" y="2362200"/>
            <a:ext cx="2908935" cy="457200"/>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3505200" y="3200400"/>
            <a:ext cx="555308" cy="304800"/>
          </a:xfrm>
          <a:prstGeom prst="rect">
            <a:avLst/>
          </a:prstGeom>
        </p:spPr>
      </p:pic>
      <p:pic>
        <p:nvPicPr>
          <p:cNvPr id="17" name="Picture 16" descr="addin_tmp.png"/>
          <p:cNvPicPr>
            <a:picLocks noChangeAspect="1"/>
          </p:cNvPicPr>
          <p:nvPr>
            <p:custDataLst>
              <p:tags r:id="rId3"/>
            </p:custDataLst>
          </p:nvPr>
        </p:nvPicPr>
        <p:blipFill>
          <a:blip r:embed="rId12" cstate="print"/>
          <a:stretch>
            <a:fillRect/>
          </a:stretch>
        </p:blipFill>
        <p:spPr>
          <a:xfrm>
            <a:off x="1219200" y="4800600"/>
            <a:ext cx="438912" cy="243840"/>
          </a:xfrm>
          <a:prstGeom prst="rect">
            <a:avLst/>
          </a:prstGeom>
        </p:spPr>
      </p:pic>
      <p:pic>
        <p:nvPicPr>
          <p:cNvPr id="18" name="Picture 17" descr="addin_tmp.png"/>
          <p:cNvPicPr>
            <a:picLocks noChangeAspect="1"/>
          </p:cNvPicPr>
          <p:nvPr>
            <p:custDataLst>
              <p:tags r:id="rId4"/>
            </p:custDataLst>
          </p:nvPr>
        </p:nvPicPr>
        <p:blipFill>
          <a:blip r:embed="rId12" cstate="print"/>
          <a:stretch>
            <a:fillRect/>
          </a:stretch>
        </p:blipFill>
        <p:spPr>
          <a:xfrm>
            <a:off x="7467600" y="4800600"/>
            <a:ext cx="438912" cy="243840"/>
          </a:xfrm>
          <a:prstGeom prst="rect">
            <a:avLst/>
          </a:prstGeom>
        </p:spPr>
      </p:pic>
      <p:pic>
        <p:nvPicPr>
          <p:cNvPr id="19" name="Picture 18" descr="addin_tmp.png"/>
          <p:cNvPicPr>
            <a:picLocks noChangeAspect="1"/>
          </p:cNvPicPr>
          <p:nvPr>
            <p:custDataLst>
              <p:tags r:id="rId5"/>
            </p:custDataLst>
          </p:nvPr>
        </p:nvPicPr>
        <p:blipFill>
          <a:blip r:embed="rId13" cstate="print"/>
          <a:stretch>
            <a:fillRect/>
          </a:stretch>
        </p:blipFill>
        <p:spPr>
          <a:xfrm>
            <a:off x="1143000" y="5334000"/>
            <a:ext cx="269748" cy="243840"/>
          </a:xfrm>
          <a:prstGeom prst="rect">
            <a:avLst/>
          </a:prstGeom>
        </p:spPr>
      </p:pic>
      <p:pic>
        <p:nvPicPr>
          <p:cNvPr id="20" name="Picture 19" descr="addin_tmp.png"/>
          <p:cNvPicPr>
            <a:picLocks noChangeAspect="1"/>
          </p:cNvPicPr>
          <p:nvPr>
            <p:custDataLst>
              <p:tags r:id="rId6"/>
            </p:custDataLst>
          </p:nvPr>
        </p:nvPicPr>
        <p:blipFill>
          <a:blip r:embed="rId13" cstate="print"/>
          <a:stretch>
            <a:fillRect/>
          </a:stretch>
        </p:blipFill>
        <p:spPr>
          <a:xfrm>
            <a:off x="1600200" y="5638800"/>
            <a:ext cx="269748" cy="243840"/>
          </a:xfrm>
          <a:prstGeom prst="rect">
            <a:avLst/>
          </a:prstGeom>
        </p:spPr>
      </p:pic>
      <p:pic>
        <p:nvPicPr>
          <p:cNvPr id="16" name="Picture 15" descr="addin_tmp.png"/>
          <p:cNvPicPr>
            <a:picLocks noChangeAspect="1"/>
          </p:cNvPicPr>
          <p:nvPr>
            <p:custDataLst>
              <p:tags r:id="rId7"/>
            </p:custDataLst>
          </p:nvPr>
        </p:nvPicPr>
        <p:blipFill>
          <a:blip r:embed="rId10" cstate="print"/>
          <a:stretch>
            <a:fillRect/>
          </a:stretch>
        </p:blipFill>
        <p:spPr>
          <a:xfrm>
            <a:off x="2362200" y="5943600"/>
            <a:ext cx="2908935" cy="457200"/>
          </a:xfrm>
          <a:prstGeom prst="rect">
            <a:avLst/>
          </a:prstGeom>
        </p:spPr>
      </p:pic>
      <p:sp>
        <p:nvSpPr>
          <p:cNvPr id="21" name="TextBox 20"/>
          <p:cNvSpPr txBox="1"/>
          <p:nvPr/>
        </p:nvSpPr>
        <p:spPr>
          <a:xfrm>
            <a:off x="6934200" y="5715000"/>
            <a:ext cx="1828800" cy="923330"/>
          </a:xfrm>
          <a:prstGeom prst="rect">
            <a:avLst/>
          </a:prstGeom>
          <a:noFill/>
        </p:spPr>
        <p:txBody>
          <a:bodyPr wrap="square" rtlCol="0">
            <a:spAutoFit/>
          </a:bodyPr>
          <a:lstStyle/>
          <a:p>
            <a:r>
              <a:rPr lang="en-US" i="1" dirty="0" smtClean="0"/>
              <a:t>See Exercise </a:t>
            </a:r>
            <a:r>
              <a:rPr lang="en-US" dirty="0" smtClean="0">
                <a:latin typeface="Cambria Math" pitchFamily="18" charset="0"/>
                <a:ea typeface="Cambria Math" pitchFamily="18" charset="0"/>
              </a:rPr>
              <a:t>19</a:t>
            </a:r>
            <a:r>
              <a:rPr lang="en-US" dirty="0" smtClean="0"/>
              <a:t> </a:t>
            </a:r>
            <a:r>
              <a:rPr lang="en-US" i="1" dirty="0" smtClean="0"/>
              <a:t>for an algebraic proof.</a:t>
            </a:r>
            <a:endParaRPr lang="en-US" i="1" dirty="0"/>
          </a:p>
        </p:txBody>
      </p:sp>
      <p:sp>
        <p:nvSpPr>
          <p:cNvPr id="14" name="Isosceles Triangle 13"/>
          <p:cNvSpPr/>
          <p:nvPr/>
        </p:nvSpPr>
        <p:spPr>
          <a:xfrm rot="5400000" flipV="1">
            <a:off x="58674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494</a:t>
            </a:fld>
            <a:endParaRPr lang="en-US"/>
          </a:p>
        </p:txBody>
      </p:sp>
    </p:spTree>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Pascal’s Triangle</a:t>
            </a:r>
            <a:endParaRPr lang="en-US" dirty="0"/>
          </a:p>
        </p:txBody>
      </p:sp>
      <p:pic>
        <p:nvPicPr>
          <p:cNvPr id="4" name="Content Placeholder 3" descr="0510.jpg"/>
          <p:cNvPicPr>
            <a:picLocks noGrp="1" noChangeAspect="1"/>
          </p:cNvPicPr>
          <p:nvPr>
            <p:ph idx="1"/>
          </p:nvPr>
        </p:nvPicPr>
        <p:blipFill>
          <a:blip r:embed="rId3" cstate="print"/>
          <a:stretch>
            <a:fillRect/>
          </a:stretch>
        </p:blipFill>
        <p:spPr>
          <a:xfrm>
            <a:off x="1905762" y="2466435"/>
            <a:ext cx="5332476" cy="3326892"/>
          </a:xfrm>
        </p:spPr>
      </p:pic>
      <p:sp>
        <p:nvSpPr>
          <p:cNvPr id="5" name="TextBox 4"/>
          <p:cNvSpPr txBox="1"/>
          <p:nvPr/>
        </p:nvSpPr>
        <p:spPr>
          <a:xfrm>
            <a:off x="228600" y="2209800"/>
            <a:ext cx="1981200" cy="1754326"/>
          </a:xfrm>
          <a:prstGeom prst="rect">
            <a:avLst/>
          </a:prstGeom>
          <a:noFill/>
          <a:ln>
            <a:solidFill>
              <a:schemeClr val="accent1"/>
            </a:solidFill>
          </a:ln>
        </p:spPr>
        <p:txBody>
          <a:bodyPr wrap="square" rtlCol="0">
            <a:spAutoFit/>
          </a:bodyPr>
          <a:lstStyle/>
          <a:p>
            <a:r>
              <a:rPr lang="en-US" dirty="0" smtClean="0"/>
              <a:t>The </a:t>
            </a:r>
            <a:r>
              <a:rPr lang="en-US" i="1" dirty="0" smtClean="0"/>
              <a:t>n</a:t>
            </a:r>
            <a:r>
              <a:rPr lang="en-US" dirty="0" smtClean="0"/>
              <a:t>th row in the triangle consists of the binomial coefficients       ,</a:t>
            </a:r>
          </a:p>
          <a:p>
            <a:r>
              <a:rPr lang="en-US" i="1" dirty="0" smtClean="0"/>
              <a:t>k</a:t>
            </a:r>
            <a:r>
              <a:rPr lang="en-US" dirty="0" smtClean="0"/>
              <a:t> = </a:t>
            </a:r>
            <a:r>
              <a:rPr lang="en-US" dirty="0" smtClean="0">
                <a:latin typeface="Cambria Math" pitchFamily="18" charset="0"/>
                <a:ea typeface="Cambria Math" pitchFamily="18" charset="0"/>
              </a:rPr>
              <a:t>0</a:t>
            </a:r>
            <a:r>
              <a:rPr lang="en-US" dirty="0" smtClean="0"/>
              <a:t>,</a:t>
            </a:r>
            <a:r>
              <a:rPr lang="en-US" dirty="0" smtClean="0">
                <a:latin typeface="Cambria Math" pitchFamily="18" charset="0"/>
                <a:ea typeface="Cambria Math" pitchFamily="18" charset="0"/>
              </a:rPr>
              <a:t>1</a:t>
            </a:r>
            <a:r>
              <a:rPr lang="en-US" dirty="0" smtClean="0"/>
              <a:t>,….,</a:t>
            </a:r>
            <a:r>
              <a:rPr lang="en-US" i="1" dirty="0" smtClean="0"/>
              <a:t>n</a:t>
            </a:r>
            <a:r>
              <a:rPr lang="en-US" dirty="0" smtClean="0"/>
              <a:t>.</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524000" y="3352800"/>
            <a:ext cx="269748" cy="243840"/>
          </a:xfrm>
          <a:prstGeom prst="rect">
            <a:avLst/>
          </a:prstGeom>
        </p:spPr>
      </p:pic>
      <p:sp>
        <p:nvSpPr>
          <p:cNvPr id="7" name="TextBox 6"/>
          <p:cNvSpPr txBox="1"/>
          <p:nvPr/>
        </p:nvSpPr>
        <p:spPr>
          <a:xfrm>
            <a:off x="533400" y="5934670"/>
            <a:ext cx="8153400" cy="646331"/>
          </a:xfrm>
          <a:prstGeom prst="rect">
            <a:avLst/>
          </a:prstGeom>
          <a:noFill/>
          <a:ln>
            <a:solidFill>
              <a:schemeClr val="accent1"/>
            </a:solidFill>
          </a:ln>
        </p:spPr>
        <p:txBody>
          <a:bodyPr wrap="square" rtlCol="0">
            <a:spAutoFit/>
          </a:bodyPr>
          <a:lstStyle/>
          <a:p>
            <a:r>
              <a:rPr lang="en-US" dirty="0" smtClean="0"/>
              <a:t>By Pascal’s identity, adding two </a:t>
            </a:r>
            <a:r>
              <a:rPr lang="en-US" smtClean="0"/>
              <a:t>adjacent binomial </a:t>
            </a:r>
            <a:r>
              <a:rPr lang="en-US" dirty="0" smtClean="0"/>
              <a:t>coefficients results is the  binomial coefficient in the next row between these two coefficients. </a:t>
            </a:r>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495</a:t>
            </a:fld>
            <a:endParaRPr lang="en-US"/>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Generalized Permutations and Combinations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6.5</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496</a:t>
            </a:fld>
            <a:endParaRPr lang="en-US"/>
          </a:p>
        </p:txBody>
      </p:sp>
    </p:spTree>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Permutations with Repetition</a:t>
            </a:r>
          </a:p>
          <a:p>
            <a:r>
              <a:rPr lang="en-US" dirty="0" smtClean="0"/>
              <a:t>Combinations with Repetition</a:t>
            </a:r>
          </a:p>
          <a:p>
            <a:r>
              <a:rPr lang="en-US" dirty="0" smtClean="0"/>
              <a:t>Permutations with Indistinguishable Objects</a:t>
            </a:r>
          </a:p>
          <a:p>
            <a:r>
              <a:rPr lang="en-US" dirty="0" smtClean="0"/>
              <a:t>Distributing Objects into Boxes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497</a:t>
            </a:fld>
            <a:endParaRPr lang="en-US"/>
          </a:p>
        </p:txBody>
      </p:sp>
    </p:spTree>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Permutations with Repetition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Theorem </a:t>
            </a:r>
            <a:r>
              <a:rPr lang="en-US" b="1" dirty="0" smtClean="0">
                <a:latin typeface="Cambria Math" pitchFamily="18" charset="0"/>
                <a:ea typeface="Cambria Math" pitchFamily="18" charset="0"/>
              </a:rPr>
              <a:t>1</a:t>
            </a:r>
            <a:r>
              <a:rPr lang="en-US" dirty="0" smtClean="0"/>
              <a:t>: The number of </a:t>
            </a:r>
            <a:r>
              <a:rPr lang="en-US" i="1" dirty="0" smtClean="0"/>
              <a:t>r</a:t>
            </a:r>
            <a:r>
              <a:rPr lang="en-US" dirty="0" smtClean="0"/>
              <a:t>-permutations of a set of </a:t>
            </a:r>
            <a:r>
              <a:rPr lang="en-US" i="1" dirty="0" smtClean="0"/>
              <a:t>n</a:t>
            </a:r>
            <a:r>
              <a:rPr lang="en-US" dirty="0" smtClean="0"/>
              <a:t> objects with repetition allowed is </a:t>
            </a:r>
            <a:r>
              <a:rPr lang="en-US" i="1" dirty="0" err="1" smtClean="0"/>
              <a:t>PR</a:t>
            </a:r>
            <a:r>
              <a:rPr lang="en-US" dirty="0" err="1" smtClean="0"/>
              <a:t>(</a:t>
            </a:r>
            <a:r>
              <a:rPr lang="en-US" i="1" dirty="0" err="1" smtClean="0"/>
              <a:t>n</a:t>
            </a:r>
            <a:r>
              <a:rPr lang="en-US" dirty="0" smtClean="0"/>
              <a:t>, </a:t>
            </a:r>
            <a:r>
              <a:rPr lang="en-US" i="1" dirty="0" err="1" smtClean="0"/>
              <a:t>r</a:t>
            </a:r>
            <a:r>
              <a:rPr lang="en-US" dirty="0" smtClean="0"/>
              <a:t>) = </a:t>
            </a:r>
            <a:r>
              <a:rPr lang="en-US" i="1" dirty="0" smtClean="0"/>
              <a:t>n</a:t>
            </a:r>
            <a:r>
              <a:rPr lang="en-US" i="1" baseline="30000" dirty="0" smtClean="0"/>
              <a:t>r</a:t>
            </a:r>
            <a:r>
              <a:rPr lang="en-US" dirty="0" smtClean="0"/>
              <a:t>.</a:t>
            </a:r>
          </a:p>
          <a:p>
            <a:pPr>
              <a:buNone/>
            </a:pPr>
            <a:r>
              <a:rPr lang="en-US" b="1" dirty="0" smtClean="0"/>
              <a:t>    Proof</a:t>
            </a:r>
            <a:r>
              <a:rPr lang="en-US" dirty="0" smtClean="0"/>
              <a:t>: There are </a:t>
            </a:r>
            <a:r>
              <a:rPr lang="en-US" i="1" dirty="0" smtClean="0"/>
              <a:t>n</a:t>
            </a:r>
            <a:r>
              <a:rPr lang="en-US" dirty="0" smtClean="0"/>
              <a:t> ways to select an element of the set for each of the </a:t>
            </a:r>
            <a:r>
              <a:rPr lang="en-US" i="1" dirty="0" smtClean="0"/>
              <a:t>r</a:t>
            </a:r>
            <a:r>
              <a:rPr lang="en-US" dirty="0" smtClean="0"/>
              <a:t> positions in the </a:t>
            </a:r>
            <a:r>
              <a:rPr lang="en-US" i="1" dirty="0" smtClean="0"/>
              <a:t>r</a:t>
            </a:r>
            <a:r>
              <a:rPr lang="en-US" dirty="0" smtClean="0"/>
              <a:t>-permutation when repetition is allowed. Hence, by the product rule there are </a:t>
            </a:r>
            <a:r>
              <a:rPr lang="en-US" i="1" dirty="0" smtClean="0"/>
              <a:t>n</a:t>
            </a:r>
            <a:r>
              <a:rPr lang="en-US" i="1" baseline="30000" dirty="0" smtClean="0"/>
              <a:t>r</a:t>
            </a:r>
            <a:r>
              <a:rPr lang="en-US" dirty="0" smtClean="0"/>
              <a:t> </a:t>
            </a:r>
            <a:r>
              <a:rPr lang="en-US" i="1" dirty="0" smtClean="0"/>
              <a:t>r</a:t>
            </a:r>
            <a:r>
              <a:rPr lang="en-US" dirty="0" smtClean="0"/>
              <a:t>-permutations with repetition.</a:t>
            </a:r>
          </a:p>
          <a:p>
            <a:pPr>
              <a:buNone/>
            </a:pPr>
            <a:endParaRPr lang="en-US" dirty="0" smtClean="0"/>
          </a:p>
          <a:p>
            <a:pPr>
              <a:buNone/>
            </a:pPr>
            <a:r>
              <a:rPr lang="en-US" b="1" dirty="0" smtClean="0"/>
              <a:t>    Example</a:t>
            </a:r>
            <a:r>
              <a:rPr lang="en-US" dirty="0" smtClean="0"/>
              <a:t>: How many strings of length </a:t>
            </a:r>
            <a:r>
              <a:rPr lang="en-US" i="1" dirty="0" smtClean="0"/>
              <a:t>r</a:t>
            </a:r>
            <a:r>
              <a:rPr lang="en-US" dirty="0" smtClean="0"/>
              <a:t> can be formed from the uppercase letters of the English alphabet?</a:t>
            </a:r>
          </a:p>
          <a:p>
            <a:pPr>
              <a:buNone/>
            </a:pPr>
            <a:r>
              <a:rPr lang="en-US" b="1" dirty="0" smtClean="0"/>
              <a:t>    Solution</a:t>
            </a:r>
            <a:r>
              <a:rPr lang="en-US" dirty="0" smtClean="0"/>
              <a:t>: The number of such strings is </a:t>
            </a:r>
            <a:r>
              <a:rPr lang="en-US" dirty="0" smtClean="0">
                <a:latin typeface="Cambria" pitchFamily="18" charset="0"/>
              </a:rPr>
              <a:t>26</a:t>
            </a:r>
            <a:r>
              <a:rPr lang="en-US" i="1" baseline="40000" dirty="0" smtClean="0"/>
              <a:t>r</a:t>
            </a:r>
            <a:r>
              <a:rPr lang="en-US" dirty="0" smtClean="0"/>
              <a:t>, which is the number of </a:t>
            </a:r>
            <a:r>
              <a:rPr lang="en-US" i="1" dirty="0" smtClean="0"/>
              <a:t>r</a:t>
            </a:r>
            <a:r>
              <a:rPr lang="en-US" dirty="0" smtClean="0"/>
              <a:t>-permutations of a set with </a:t>
            </a:r>
            <a:r>
              <a:rPr lang="en-US" dirty="0" smtClean="0">
                <a:latin typeface="Cambria Math" pitchFamily="18" charset="0"/>
                <a:ea typeface="Cambria Math" pitchFamily="18" charset="0"/>
              </a:rPr>
              <a:t>26</a:t>
            </a:r>
            <a:r>
              <a:rPr lang="en-US" dirty="0" smtClean="0"/>
              <a:t> elements. </a:t>
            </a:r>
            <a:endParaRPr lang="en-US" i="1" baseline="40000" dirty="0"/>
          </a:p>
        </p:txBody>
      </p:sp>
      <p:sp>
        <p:nvSpPr>
          <p:cNvPr id="4" name="Isosceles Triangle 3"/>
          <p:cNvSpPr/>
          <p:nvPr/>
        </p:nvSpPr>
        <p:spPr>
          <a:xfrm rot="5400000" flipV="1">
            <a:off x="8077200" y="3810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498</a:t>
            </a:fld>
            <a:endParaRPr lang="en-US"/>
          </a:p>
        </p:txBody>
      </p:sp>
    </p:spTree>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 with Repetition</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ways are there to select five bills from a box containing  at least five of each of the following denominations: </a:t>
            </a:r>
            <a:r>
              <a:rPr lang="en-US" sz="3200" dirty="0" smtClean="0"/>
              <a:t>$</a:t>
            </a:r>
            <a:r>
              <a:rPr lang="en-US" dirty="0" smtClean="0">
                <a:latin typeface="Cambria" pitchFamily="18" charset="0"/>
              </a:rPr>
              <a:t>1</a:t>
            </a:r>
            <a:r>
              <a:rPr lang="en-US" dirty="0" smtClean="0"/>
              <a:t>, </a:t>
            </a:r>
            <a:r>
              <a:rPr lang="en-US" sz="3200" dirty="0" smtClean="0"/>
              <a:t>$</a:t>
            </a:r>
            <a:r>
              <a:rPr lang="en-US" dirty="0" smtClean="0">
                <a:latin typeface="Cambria" pitchFamily="18" charset="0"/>
              </a:rPr>
              <a:t>2</a:t>
            </a:r>
            <a:r>
              <a:rPr lang="en-US" dirty="0" smtClean="0"/>
              <a:t>, </a:t>
            </a:r>
            <a:r>
              <a:rPr lang="en-US" sz="3200" dirty="0" smtClean="0"/>
              <a:t>$</a:t>
            </a:r>
            <a:r>
              <a:rPr lang="en-US" dirty="0" smtClean="0">
                <a:latin typeface="Cambria" pitchFamily="18" charset="0"/>
              </a:rPr>
              <a:t>5</a:t>
            </a:r>
            <a:r>
              <a:rPr lang="en-US" dirty="0" smtClean="0"/>
              <a:t>, </a:t>
            </a:r>
            <a:r>
              <a:rPr lang="en-US" sz="3200" dirty="0" smtClean="0"/>
              <a:t>$</a:t>
            </a:r>
            <a:r>
              <a:rPr lang="en-US" dirty="0" smtClean="0">
                <a:latin typeface="Cambria" pitchFamily="18" charset="0"/>
              </a:rPr>
              <a:t>10</a:t>
            </a:r>
            <a:r>
              <a:rPr lang="en-US" dirty="0" smtClean="0"/>
              <a:t>, </a:t>
            </a:r>
            <a:r>
              <a:rPr lang="en-US" sz="3200" dirty="0" smtClean="0"/>
              <a:t>$</a:t>
            </a:r>
            <a:r>
              <a:rPr lang="en-US" dirty="0" smtClean="0">
                <a:latin typeface="Cambria" pitchFamily="18" charset="0"/>
              </a:rPr>
              <a:t>20</a:t>
            </a:r>
            <a:r>
              <a:rPr lang="en-US" dirty="0" smtClean="0"/>
              <a:t>, </a:t>
            </a:r>
            <a:r>
              <a:rPr lang="en-US" sz="3200" dirty="0" smtClean="0"/>
              <a:t>$</a:t>
            </a:r>
            <a:r>
              <a:rPr lang="en-US" dirty="0" smtClean="0">
                <a:latin typeface="Cambria" pitchFamily="18" charset="0"/>
              </a:rPr>
              <a:t>50</a:t>
            </a:r>
            <a:r>
              <a:rPr lang="en-US" dirty="0" smtClean="0"/>
              <a:t>, and </a:t>
            </a:r>
            <a:r>
              <a:rPr lang="en-US" sz="3200" dirty="0" smtClean="0"/>
              <a:t>$</a:t>
            </a:r>
            <a:r>
              <a:rPr lang="en-US" dirty="0" smtClean="0">
                <a:latin typeface="Cambria" pitchFamily="18" charset="0"/>
              </a:rPr>
              <a:t>100</a:t>
            </a:r>
            <a:r>
              <a:rPr lang="en-US" dirty="0" smtClean="0"/>
              <a:t>? </a:t>
            </a:r>
            <a:r>
              <a:rPr lang="en-US" i="1" dirty="0" err="1" smtClean="0"/>
              <a:t>CR</a:t>
            </a:r>
            <a:r>
              <a:rPr lang="en-US" dirty="0" err="1" smtClean="0"/>
              <a:t>(</a:t>
            </a:r>
            <a:r>
              <a:rPr lang="en-US" i="1" dirty="0" err="1" smtClean="0"/>
              <a:t>n</a:t>
            </a:r>
            <a:r>
              <a:rPr lang="en-US" dirty="0" err="1" smtClean="0"/>
              <a:t>,</a:t>
            </a:r>
            <a:r>
              <a:rPr lang="en-US" i="1" dirty="0" err="1" smtClean="0"/>
              <a:t>r</a:t>
            </a:r>
            <a:r>
              <a:rPr lang="en-US" dirty="0" smtClean="0"/>
              <a:t>) = </a:t>
            </a:r>
            <a:r>
              <a:rPr lang="en-US" i="1" dirty="0" smtClean="0"/>
              <a:t>CR</a:t>
            </a:r>
            <a:r>
              <a:rPr lang="en-US" dirty="0" smtClean="0"/>
              <a:t>(</a:t>
            </a:r>
            <a:r>
              <a:rPr lang="en-US" dirty="0" smtClean="0">
                <a:latin typeface="Cambria" pitchFamily="18" charset="0"/>
              </a:rPr>
              <a:t>7</a:t>
            </a:r>
            <a:r>
              <a:rPr lang="en-US" dirty="0" smtClean="0"/>
              <a:t>,</a:t>
            </a:r>
            <a:r>
              <a:rPr lang="en-US" dirty="0" smtClean="0">
                <a:latin typeface="Cambria" pitchFamily="18" charset="0"/>
              </a:rPr>
              <a:t>5</a:t>
            </a:r>
            <a:r>
              <a:rPr lang="en-US" dirty="0" smtClean="0"/>
              <a:t>) </a:t>
            </a:r>
          </a:p>
          <a:p>
            <a:pPr>
              <a:buNone/>
            </a:pPr>
            <a:r>
              <a:rPr lang="en-US" b="1" dirty="0" smtClean="0"/>
              <a:t>   Solution</a:t>
            </a:r>
            <a:r>
              <a:rPr lang="en-US" dirty="0" smtClean="0"/>
              <a:t>: Place the selected bills in the appropriate position of a cash box illustrated below:</a:t>
            </a:r>
            <a:endParaRPr lang="en-US" dirty="0"/>
          </a:p>
        </p:txBody>
      </p:sp>
      <p:pic>
        <p:nvPicPr>
          <p:cNvPr id="4" name="Picture 3" descr="0513.jpg"/>
          <p:cNvPicPr>
            <a:picLocks noChangeAspect="1"/>
          </p:cNvPicPr>
          <p:nvPr/>
        </p:nvPicPr>
        <p:blipFill>
          <a:blip r:embed="rId2" cstate="print"/>
          <a:stretch>
            <a:fillRect/>
          </a:stretch>
        </p:blipFill>
        <p:spPr>
          <a:xfrm>
            <a:off x="2971800" y="4800600"/>
            <a:ext cx="3244596" cy="1113282"/>
          </a:xfrm>
          <a:prstGeom prst="rect">
            <a:avLst/>
          </a:prstGeom>
        </p:spPr>
      </p:pic>
      <p:sp>
        <p:nvSpPr>
          <p:cNvPr id="5" name="TextBox 4"/>
          <p:cNvSpPr txBox="1"/>
          <p:nvPr/>
        </p:nvSpPr>
        <p:spPr>
          <a:xfrm>
            <a:off x="5486400" y="6172200"/>
            <a:ext cx="1524000" cy="369332"/>
          </a:xfrm>
          <a:prstGeom prst="rect">
            <a:avLst/>
          </a:prstGeom>
          <a:noFill/>
        </p:spPr>
        <p:txBody>
          <a:bodyPr wrap="square" rtlCol="0">
            <a:spAutoFit/>
          </a:bodyPr>
          <a:lstStyle/>
          <a:p>
            <a:r>
              <a:rPr lang="en-US" i="1" dirty="0" smtClean="0"/>
              <a:t>continued </a:t>
            </a:r>
            <a:r>
              <a:rPr lang="en-US" dirty="0" smtClean="0">
                <a:latin typeface="Cambria Math"/>
                <a:ea typeface="Cambria Math"/>
              </a:rPr>
              <a:t>→</a:t>
            </a:r>
            <a:r>
              <a:rPr lang="en-US" i="1" dirty="0" smtClean="0"/>
              <a:t>  </a:t>
            </a:r>
            <a:endParaRPr lang="en-US" i="1"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499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Propositional Logic</a:t>
            </a:r>
          </a:p>
          <a:p>
            <a:pPr lvl="1"/>
            <a:r>
              <a:rPr lang="en-US" dirty="0" smtClean="0"/>
              <a:t>The Language of Propositions</a:t>
            </a:r>
          </a:p>
          <a:p>
            <a:pPr lvl="1"/>
            <a:r>
              <a:rPr lang="en-US" dirty="0" smtClean="0"/>
              <a:t>Applications</a:t>
            </a:r>
          </a:p>
          <a:p>
            <a:pPr lvl="1"/>
            <a:r>
              <a:rPr lang="en-US" dirty="0" smtClean="0"/>
              <a:t>Logical Equivalences</a:t>
            </a:r>
          </a:p>
          <a:p>
            <a:r>
              <a:rPr lang="en-US" dirty="0" smtClean="0"/>
              <a:t>Predicate Logic</a:t>
            </a:r>
          </a:p>
          <a:p>
            <a:pPr lvl="1"/>
            <a:r>
              <a:rPr lang="en-US" dirty="0" smtClean="0"/>
              <a:t>The Language of Quantifiers</a:t>
            </a:r>
          </a:p>
          <a:p>
            <a:pPr lvl="1"/>
            <a:r>
              <a:rPr lang="en-US" dirty="0" smtClean="0"/>
              <a:t>Logical Equivalences</a:t>
            </a:r>
          </a:p>
          <a:p>
            <a:pPr lvl="1"/>
            <a:r>
              <a:rPr lang="en-US" dirty="0" smtClean="0"/>
              <a:t>Nested Quantifiers</a:t>
            </a:r>
          </a:p>
          <a:p>
            <a:r>
              <a:rPr lang="en-US" dirty="0" smtClean="0"/>
              <a:t>Proofs</a:t>
            </a:r>
          </a:p>
          <a:p>
            <a:pPr lvl="1"/>
            <a:r>
              <a:rPr lang="en-US" dirty="0" smtClean="0"/>
              <a:t>Rules of Inference</a:t>
            </a:r>
          </a:p>
          <a:p>
            <a:pPr lvl="1"/>
            <a:r>
              <a:rPr lang="en-US" dirty="0" smtClean="0"/>
              <a:t>Proof Methods</a:t>
            </a:r>
          </a:p>
          <a:p>
            <a:pPr lvl="1"/>
            <a:r>
              <a:rPr lang="en-US" dirty="0" smtClean="0"/>
              <a:t>Proof Strategy</a:t>
            </a:r>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Morgan’s Laws</a:t>
            </a:r>
            <a:endParaRPr lang="en-US" dirty="0"/>
          </a:p>
        </p:txBody>
      </p:sp>
      <p:pic>
        <p:nvPicPr>
          <p:cNvPr id="4" name="Content Placeholder 3" descr="addin_tmp.png"/>
          <p:cNvPicPr>
            <a:picLocks noGrp="1" noChangeAspect="1"/>
          </p:cNvPicPr>
          <p:nvPr>
            <p:ph idx="1"/>
            <p:custDataLst>
              <p:tags r:id="rId1"/>
            </p:custDataLst>
          </p:nvPr>
        </p:nvPicPr>
        <p:blipFill>
          <a:blip r:embed="rId4" cstate="print"/>
          <a:stretch>
            <a:fillRect/>
          </a:stretch>
        </p:blipFill>
        <p:spPr>
          <a:xfrm>
            <a:off x="2286000" y="2055495"/>
            <a:ext cx="3123248" cy="382905"/>
          </a:xfrm>
        </p:spPr>
      </p:pic>
      <p:pic>
        <p:nvPicPr>
          <p:cNvPr id="6" name="Picture 5" descr="addin_tmp.png"/>
          <p:cNvPicPr>
            <a:picLocks noChangeAspect="1"/>
          </p:cNvPicPr>
          <p:nvPr>
            <p:custDataLst>
              <p:tags r:id="rId2"/>
            </p:custDataLst>
          </p:nvPr>
        </p:nvPicPr>
        <p:blipFill>
          <a:blip r:embed="rId5" cstate="print"/>
          <a:stretch>
            <a:fillRect/>
          </a:stretch>
        </p:blipFill>
        <p:spPr>
          <a:xfrm>
            <a:off x="2286000" y="2665095"/>
            <a:ext cx="3123248" cy="382905"/>
          </a:xfrm>
          <a:prstGeom prst="rect">
            <a:avLst/>
          </a:prstGeom>
        </p:spPr>
      </p:pic>
      <p:graphicFrame>
        <p:nvGraphicFramePr>
          <p:cNvPr id="9" name="Content Placeholder 3"/>
          <p:cNvGraphicFramePr>
            <a:graphicFrameLocks/>
          </p:cNvGraphicFramePr>
          <p:nvPr>
            <p:extLst>
              <p:ext uri="{D42A27DB-BD31-4B8C-83A1-F6EECF244321}">
                <p14:modId xmlns:p14="http://schemas.microsoft.com/office/powerpoint/2010/main" val="2665083406"/>
              </p:ext>
            </p:extLst>
          </p:nvPr>
        </p:nvGraphicFramePr>
        <p:xfrm>
          <a:off x="228600" y="4419600"/>
          <a:ext cx="8610601" cy="2006600"/>
        </p:xfrm>
        <a:graphic>
          <a:graphicData uri="http://schemas.openxmlformats.org/drawingml/2006/table">
            <a:tbl>
              <a:tblPr firstRow="1" bandRow="1">
                <a:tableStyleId>{5C22544A-7EE6-4342-B048-85BDC9FD1C3A}</a:tableStyleId>
              </a:tblPr>
              <a:tblGrid>
                <a:gridCol w="914400"/>
                <a:gridCol w="914400"/>
                <a:gridCol w="1219200"/>
                <a:gridCol w="990600"/>
                <a:gridCol w="1371600"/>
                <a:gridCol w="1447800"/>
                <a:gridCol w="1752601"/>
              </a:tblGrid>
              <a:tr h="401320">
                <a:tc>
                  <a:txBody>
                    <a:bodyPr/>
                    <a:lstStyle/>
                    <a:p>
                      <a:r>
                        <a:rPr lang="en-US" b="0" i="1" dirty="0" smtClean="0">
                          <a:latin typeface="Cambria Math" pitchFamily="18" charset="0"/>
                          <a:ea typeface="Cambria Math" pitchFamily="18" charset="0"/>
                        </a:rPr>
                        <a:t>p</a:t>
                      </a:r>
                      <a:endParaRPr lang="en-US" b="0" i="1" dirty="0">
                        <a:latin typeface="Cambria Math" pitchFamily="18" charset="0"/>
                        <a:ea typeface="Cambria Math" pitchFamily="18" charset="0"/>
                      </a:endParaRPr>
                    </a:p>
                  </a:txBody>
                  <a:tcPr/>
                </a:tc>
                <a:tc>
                  <a:txBody>
                    <a:bodyPr/>
                    <a:lstStyle/>
                    <a:p>
                      <a:r>
                        <a:rPr lang="en-US" b="0" i="1" dirty="0" smtClean="0">
                          <a:latin typeface="Cambria Math" pitchFamily="18" charset="0"/>
                          <a:ea typeface="Cambria Math" pitchFamily="18" charset="0"/>
                        </a:rPr>
                        <a:t>q</a:t>
                      </a:r>
                      <a:endParaRPr lang="en-US" b="0" i="1" dirty="0">
                        <a:latin typeface="Cambria Math" pitchFamily="18" charset="0"/>
                        <a:ea typeface="Cambria Math"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Cambria Math"/>
                          <a:ea typeface="Cambria Math"/>
                        </a:rPr>
                        <a:t>¬</a:t>
                      </a:r>
                      <a:r>
                        <a:rPr lang="en-US" b="0" i="1" dirty="0" smtClean="0">
                          <a:latin typeface="Cambria Math" pitchFamily="18" charset="0"/>
                          <a:ea typeface="Cambria Math" pitchFamily="18" charset="0"/>
                        </a:rPr>
                        <a:t>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Cambria Math"/>
                          <a:ea typeface="Cambria Math"/>
                        </a:rPr>
                        <a:t>¬</a:t>
                      </a:r>
                      <a:r>
                        <a:rPr lang="en-US" b="0" i="1" dirty="0" smtClean="0">
                          <a:latin typeface="Cambria Math" pitchFamily="18" charset="0"/>
                          <a:ea typeface="Cambria Math" pitchFamily="18" charset="0"/>
                        </a:rPr>
                        <a:t>q</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0" i="1" dirty="0" smtClean="0">
                          <a:latin typeface="Cambria Math" pitchFamily="18" charset="0"/>
                          <a:ea typeface="Cambria Math" pitchFamily="18" charset="0"/>
                        </a:rPr>
                        <a:t>p </a:t>
                      </a:r>
                      <a:r>
                        <a:rPr lang="en-US" b="0" i="0" dirty="0" smtClean="0">
                          <a:latin typeface="Cambria Math"/>
                          <a:ea typeface="Cambria Math"/>
                        </a:rPr>
                        <a:t>∨</a:t>
                      </a:r>
                      <a:r>
                        <a:rPr lang="en-US" b="0" i="1" dirty="0" smtClean="0">
                          <a:latin typeface="Cambria Math"/>
                          <a:ea typeface="Cambria Math"/>
                        </a:rPr>
                        <a:t> q</a:t>
                      </a:r>
                      <a:r>
                        <a:rPr lang="en-US" b="0" i="0" dirty="0" smtClean="0">
                          <a:latin typeface="Cambria Math"/>
                          <a:ea typeface="Cambria Math"/>
                        </a:rPr>
                        <a:t>)</a:t>
                      </a:r>
                      <a:endParaRPr lang="en-US" b="0" i="0" dirty="0" smtClean="0">
                        <a:latin typeface="Cambria Math" pitchFamily="18" charset="0"/>
                        <a:ea typeface="Cambria Math"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mbria Math"/>
                          <a:ea typeface="Cambria Math"/>
                        </a:rPr>
                        <a:t>¬</a:t>
                      </a:r>
                      <a:r>
                        <a:rPr lang="en-US" dirty="0" smtClean="0"/>
                        <a:t>(</a:t>
                      </a:r>
                      <a:r>
                        <a:rPr lang="en-US" b="0" i="1" dirty="0" smtClean="0">
                          <a:latin typeface="Cambria Math" pitchFamily="18" charset="0"/>
                          <a:ea typeface="Cambria Math" pitchFamily="18" charset="0"/>
                        </a:rPr>
                        <a:t>p </a:t>
                      </a:r>
                      <a:r>
                        <a:rPr lang="en-US" b="0" i="0" dirty="0" smtClean="0">
                          <a:latin typeface="Cambria Math"/>
                          <a:ea typeface="Cambria Math"/>
                        </a:rPr>
                        <a:t>∨</a:t>
                      </a:r>
                      <a:r>
                        <a:rPr lang="en-US" b="0" i="1" dirty="0" smtClean="0">
                          <a:latin typeface="Cambria Math"/>
                          <a:ea typeface="Cambria Math"/>
                        </a:rPr>
                        <a:t> q</a:t>
                      </a:r>
                      <a:r>
                        <a:rPr lang="en-US" b="0" i="0" dirty="0" smtClean="0">
                          <a:latin typeface="Cambria Math"/>
                          <a:ea typeface="Cambria Math"/>
                        </a:rPr>
                        <a:t>)</a:t>
                      </a:r>
                      <a:endParaRPr lang="en-US" b="0" i="0" dirty="0" smtClean="0">
                        <a:latin typeface="Cambria Math" pitchFamily="18" charset="0"/>
                        <a:ea typeface="Cambria Math"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Cambria Math"/>
                          <a:ea typeface="Cambria Math"/>
                        </a:rPr>
                        <a:t>¬</a:t>
                      </a:r>
                      <a:r>
                        <a:rPr lang="en-US" b="0" i="1" dirty="0" smtClean="0">
                          <a:latin typeface="Cambria Math" pitchFamily="18" charset="0"/>
                          <a:ea typeface="Cambria Math" pitchFamily="18" charset="0"/>
                        </a:rPr>
                        <a:t>p </a:t>
                      </a:r>
                      <a:r>
                        <a:rPr lang="en-US" b="0" i="0" dirty="0" smtClean="0">
                          <a:latin typeface="Cambria Math"/>
                          <a:ea typeface="Cambria Math"/>
                        </a:rPr>
                        <a:t>∧</a:t>
                      </a:r>
                      <a:r>
                        <a:rPr lang="en-US" b="0" i="1" dirty="0" smtClean="0">
                          <a:latin typeface="Cambria Math"/>
                          <a:ea typeface="Cambria Math"/>
                        </a:rPr>
                        <a:t> </a:t>
                      </a:r>
                      <a:r>
                        <a:rPr lang="en-US" b="0" i="0" dirty="0" smtClean="0">
                          <a:latin typeface="Cambria Math"/>
                          <a:ea typeface="Cambria Math"/>
                        </a:rPr>
                        <a:t>¬</a:t>
                      </a:r>
                      <a:r>
                        <a:rPr lang="en-US" b="0" i="1" dirty="0" smtClean="0">
                          <a:latin typeface="Cambria Math" pitchFamily="18" charset="0"/>
                          <a:ea typeface="Cambria Math" pitchFamily="18" charset="0"/>
                        </a:rPr>
                        <a:t>q</a:t>
                      </a:r>
                    </a:p>
                  </a:txBody>
                  <a:tcPr/>
                </a:tc>
              </a:tr>
              <a:tr h="401320">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401320">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p>
                  </a:txBody>
                  <a:tcPr/>
                </a:tc>
                <a:tc>
                  <a:txBody>
                    <a:bodyPr/>
                    <a:lstStyle/>
                    <a:p>
                      <a:r>
                        <a:rPr lang="en-US" dirty="0" smtClean="0"/>
                        <a:t>T</a:t>
                      </a:r>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40132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401320">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bl>
          </a:graphicData>
        </a:graphic>
      </p:graphicFrame>
      <p:sp>
        <p:nvSpPr>
          <p:cNvPr id="10" name="TextBox 9"/>
          <p:cNvSpPr txBox="1"/>
          <p:nvPr/>
        </p:nvSpPr>
        <p:spPr>
          <a:xfrm>
            <a:off x="457200" y="3810000"/>
            <a:ext cx="7239000" cy="369332"/>
          </a:xfrm>
          <a:prstGeom prst="rect">
            <a:avLst/>
          </a:prstGeom>
          <a:noFill/>
        </p:spPr>
        <p:txBody>
          <a:bodyPr wrap="square" rtlCol="0">
            <a:spAutoFit/>
          </a:bodyPr>
          <a:lstStyle/>
          <a:p>
            <a:r>
              <a:rPr lang="en-US" dirty="0" smtClean="0"/>
              <a:t>This truth table shows that De Morgan’s Second Law holds.</a:t>
            </a:r>
            <a:endParaRPr lang="en-US" dirty="0"/>
          </a:p>
        </p:txBody>
      </p:sp>
      <p:pic>
        <p:nvPicPr>
          <p:cNvPr id="11" name="Picture 10" descr="0106.jpg"/>
          <p:cNvPicPr>
            <a:picLocks noChangeAspect="1"/>
          </p:cNvPicPr>
          <p:nvPr/>
        </p:nvPicPr>
        <p:blipFill>
          <a:blip r:embed="rId6" cstate="print"/>
          <a:stretch>
            <a:fillRect/>
          </a:stretch>
        </p:blipFill>
        <p:spPr>
          <a:xfrm>
            <a:off x="6934200" y="914400"/>
            <a:ext cx="874014" cy="1021080"/>
          </a:xfrm>
          <a:prstGeom prst="rect">
            <a:avLst/>
          </a:prstGeom>
        </p:spPr>
      </p:pic>
      <p:sp>
        <p:nvSpPr>
          <p:cNvPr id="12" name="TextBox 11"/>
          <p:cNvSpPr txBox="1"/>
          <p:nvPr/>
        </p:nvSpPr>
        <p:spPr>
          <a:xfrm>
            <a:off x="6324600" y="2209800"/>
            <a:ext cx="2438400" cy="369332"/>
          </a:xfrm>
          <a:prstGeom prst="rect">
            <a:avLst/>
          </a:prstGeom>
          <a:noFill/>
        </p:spPr>
        <p:txBody>
          <a:bodyPr wrap="square" rtlCol="0">
            <a:spAutoFit/>
          </a:bodyPr>
          <a:lstStyle/>
          <a:p>
            <a:r>
              <a:rPr lang="en-US" dirty="0" smtClean="0"/>
              <a:t>Augustus De Morgan</a:t>
            </a:r>
            <a:endParaRPr lang="en-US" dirty="0"/>
          </a:p>
        </p:txBody>
      </p:sp>
      <p:sp>
        <p:nvSpPr>
          <p:cNvPr id="13" name="TextBox 12"/>
          <p:cNvSpPr txBox="1"/>
          <p:nvPr/>
        </p:nvSpPr>
        <p:spPr>
          <a:xfrm>
            <a:off x="6934200" y="2667000"/>
            <a:ext cx="1371600" cy="369332"/>
          </a:xfrm>
          <a:prstGeom prst="rect">
            <a:avLst/>
          </a:prstGeom>
          <a:noFill/>
        </p:spPr>
        <p:txBody>
          <a:bodyPr wrap="square" rtlCol="0">
            <a:spAutoFit/>
          </a:bodyPr>
          <a:lstStyle/>
          <a:p>
            <a:r>
              <a:rPr lang="en-US" dirty="0" smtClean="0"/>
              <a:t>1806-1871</a:t>
            </a:r>
            <a:endParaRPr lang="en-US" dirty="0"/>
          </a:p>
        </p:txBody>
      </p:sp>
      <p:sp>
        <p:nvSpPr>
          <p:cNvPr id="3" name="Rectangle 2"/>
          <p:cNvSpPr/>
          <p:nvPr/>
        </p:nvSpPr>
        <p:spPr>
          <a:xfrm>
            <a:off x="2057400" y="3212068"/>
            <a:ext cx="4572000" cy="369332"/>
          </a:xfrm>
          <a:prstGeom prst="rect">
            <a:avLst/>
          </a:prstGeom>
        </p:spPr>
        <p:txBody>
          <a:bodyPr>
            <a:spAutoFit/>
          </a:bodyPr>
          <a:lstStyle/>
          <a:p>
            <a:r>
              <a:rPr lang="en-US" i="1" dirty="0" smtClean="0"/>
              <a:t>Distribution of the negation operator</a:t>
            </a:r>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50</a:t>
            </a:fld>
            <a:endParaRPr lang="en-US"/>
          </a:p>
        </p:txBody>
      </p:sp>
    </p:spTree>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 with Repetition</a:t>
            </a:r>
            <a:endParaRPr lang="en-US" dirty="0"/>
          </a:p>
        </p:txBody>
      </p:sp>
      <p:sp>
        <p:nvSpPr>
          <p:cNvPr id="3" name="Content Placeholder 2"/>
          <p:cNvSpPr>
            <a:spLocks noGrp="1"/>
          </p:cNvSpPr>
          <p:nvPr>
            <p:ph idx="1"/>
          </p:nvPr>
        </p:nvSpPr>
        <p:spPr>
          <a:xfrm>
            <a:off x="457200" y="1935480"/>
            <a:ext cx="8229600" cy="4922520"/>
          </a:xfrm>
        </p:spPr>
        <p:txBody>
          <a:bodyPr>
            <a:normAutofit fontScale="77500" lnSpcReduction="20000"/>
          </a:bodyPr>
          <a:lstStyle/>
          <a:p>
            <a:r>
              <a:rPr lang="en-US" dirty="0" smtClean="0"/>
              <a:t>Some possible ways of </a:t>
            </a:r>
          </a:p>
          <a:p>
            <a:pPr>
              <a:buNone/>
            </a:pPr>
            <a:r>
              <a:rPr lang="en-US" dirty="0" smtClean="0"/>
              <a:t>      placing the five bills:</a:t>
            </a:r>
          </a:p>
          <a:p>
            <a:endParaRPr lang="en-US" dirty="0" smtClean="0"/>
          </a:p>
          <a:p>
            <a:endParaRPr lang="en-US" dirty="0" smtClean="0"/>
          </a:p>
          <a:p>
            <a:endParaRPr lang="en-US" dirty="0" smtClean="0"/>
          </a:p>
          <a:p>
            <a:pPr>
              <a:buNone/>
            </a:pPr>
            <a:endParaRPr lang="en-US" dirty="0" smtClean="0"/>
          </a:p>
          <a:p>
            <a:endParaRPr lang="en-US" dirty="0" smtClean="0"/>
          </a:p>
          <a:p>
            <a:r>
              <a:rPr lang="en-US" dirty="0" smtClean="0"/>
              <a:t>The number of ways to select five bills of seven types corresponds to the number of ways to arrange six (</a:t>
            </a:r>
            <a:r>
              <a:rPr lang="en-US" dirty="0" smtClean="0">
                <a:latin typeface="Cambria" pitchFamily="18" charset="0"/>
              </a:rPr>
              <a:t>7</a:t>
            </a:r>
            <a:r>
              <a:rPr lang="en-US" dirty="0" smtClean="0"/>
              <a:t> – </a:t>
            </a:r>
            <a:r>
              <a:rPr lang="en-US" dirty="0" smtClean="0">
                <a:latin typeface="Cambria" pitchFamily="18" charset="0"/>
              </a:rPr>
              <a:t>1</a:t>
            </a:r>
            <a:r>
              <a:rPr lang="en-US" dirty="0" smtClean="0"/>
              <a:t>) bars and five stars in a row. </a:t>
            </a:r>
          </a:p>
          <a:p>
            <a:r>
              <a:rPr lang="en-US" dirty="0" smtClean="0"/>
              <a:t>This is exactly equivalent to specify the position (</a:t>
            </a:r>
            <a:r>
              <a:rPr lang="en-US" dirty="0" smtClean="0">
                <a:latin typeface="Cambria" pitchFamily="18" charset="0"/>
              </a:rPr>
              <a:t>11</a:t>
            </a:r>
            <a:r>
              <a:rPr lang="en-US" dirty="0" smtClean="0"/>
              <a:t>) of the stars (</a:t>
            </a:r>
            <a:r>
              <a:rPr lang="en-US" dirty="0" smtClean="0">
                <a:latin typeface="Cambria" pitchFamily="18" charset="0"/>
              </a:rPr>
              <a:t>5</a:t>
            </a:r>
            <a:r>
              <a:rPr lang="en-US" dirty="0" smtClean="0"/>
              <a:t>).</a:t>
            </a:r>
          </a:p>
          <a:p>
            <a:r>
              <a:rPr lang="en-US" dirty="0" smtClean="0"/>
              <a:t>Which is the number of unordered selections of </a:t>
            </a:r>
            <a:r>
              <a:rPr lang="en-US" dirty="0" smtClean="0">
                <a:latin typeface="Cambria" pitchFamily="18" charset="0"/>
              </a:rPr>
              <a:t>5</a:t>
            </a:r>
            <a:r>
              <a:rPr lang="en-US" dirty="0" smtClean="0"/>
              <a:t> objects (stars) from a set of </a:t>
            </a:r>
            <a:r>
              <a:rPr lang="en-US" dirty="0" smtClean="0">
                <a:latin typeface="Cambria" pitchFamily="18" charset="0"/>
              </a:rPr>
              <a:t>11 </a:t>
            </a:r>
            <a:r>
              <a:rPr lang="en-US" dirty="0" smtClean="0"/>
              <a:t>(positions). Hence, there are</a:t>
            </a:r>
          </a:p>
          <a:p>
            <a:pPr>
              <a:buNone/>
            </a:pPr>
            <a:r>
              <a:rPr lang="en-US" dirty="0" smtClean="0"/>
              <a:t>         </a:t>
            </a:r>
          </a:p>
          <a:p>
            <a:pPr>
              <a:buNone/>
            </a:pPr>
            <a:endParaRPr lang="en-US" dirty="0" smtClean="0"/>
          </a:p>
          <a:p>
            <a:pPr>
              <a:buNone/>
            </a:pPr>
            <a:r>
              <a:rPr lang="en-US" dirty="0" smtClean="0"/>
              <a:t>    ways to choose five bills among seven types of bills.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4" name="Picture 3" descr="0514.jpg"/>
          <p:cNvPicPr>
            <a:picLocks noChangeAspect="1"/>
          </p:cNvPicPr>
          <p:nvPr/>
        </p:nvPicPr>
        <p:blipFill>
          <a:blip r:embed="rId3" cstate="print"/>
          <a:stretch>
            <a:fillRect/>
          </a:stretch>
        </p:blipFill>
        <p:spPr>
          <a:xfrm>
            <a:off x="4038600" y="1981200"/>
            <a:ext cx="3048000" cy="1918457"/>
          </a:xfrm>
          <a:prstGeom prst="rect">
            <a:avLst/>
          </a:prstGeom>
        </p:spPr>
      </p:pic>
      <p:pic>
        <p:nvPicPr>
          <p:cNvPr id="5" name="Picture 4" descr="addin_tmp.png"/>
          <p:cNvPicPr>
            <a:picLocks noChangeAspect="1"/>
          </p:cNvPicPr>
          <p:nvPr>
            <p:custDataLst>
              <p:tags r:id="rId1"/>
            </p:custDataLst>
          </p:nvPr>
        </p:nvPicPr>
        <p:blipFill>
          <a:blip r:embed="rId4" cstate="print"/>
          <a:stretch>
            <a:fillRect/>
          </a:stretch>
        </p:blipFill>
        <p:spPr>
          <a:xfrm>
            <a:off x="2590800" y="5625465"/>
            <a:ext cx="2295525" cy="318135"/>
          </a:xfrm>
          <a:prstGeom prst="rect">
            <a:avLst/>
          </a:prstGeom>
        </p:spPr>
      </p:pic>
      <p:sp>
        <p:nvSpPr>
          <p:cNvPr id="6" name="Slide Number Placeholder 5"/>
          <p:cNvSpPr>
            <a:spLocks noGrp="1"/>
          </p:cNvSpPr>
          <p:nvPr>
            <p:ph type="sldNum" sz="quarter" idx="12"/>
          </p:nvPr>
        </p:nvSpPr>
        <p:spPr/>
        <p:txBody>
          <a:bodyPr/>
          <a:lstStyle/>
          <a:p>
            <a:fld id="{8CD41AC4-40F7-4FE0-8905-74C6698904F3}" type="slidenum">
              <a:rPr lang="en-US" smtClean="0"/>
              <a:pPr/>
              <a:t>500</a:t>
            </a:fld>
            <a:endParaRPr lang="en-US"/>
          </a:p>
        </p:txBody>
      </p:sp>
    </p:spTree>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 with Repetition</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Theorem </a:t>
            </a:r>
            <a:r>
              <a:rPr lang="en-US" b="1" dirty="0" smtClean="0">
                <a:latin typeface="Cambria" pitchFamily="18" charset="0"/>
              </a:rPr>
              <a:t>2</a:t>
            </a:r>
            <a:r>
              <a:rPr lang="en-US" dirty="0" smtClean="0"/>
              <a:t>: The number 0f </a:t>
            </a:r>
            <a:r>
              <a:rPr lang="en-US" i="1" dirty="0" smtClean="0"/>
              <a:t>r</a:t>
            </a:r>
            <a:r>
              <a:rPr lang="en-US" dirty="0" smtClean="0"/>
              <a:t>-combinations from a set with </a:t>
            </a:r>
            <a:r>
              <a:rPr lang="en-US" i="1" dirty="0" smtClean="0"/>
              <a:t>n</a:t>
            </a:r>
            <a:r>
              <a:rPr lang="en-US" dirty="0" smtClean="0"/>
              <a:t> elements when repetition of elements is allowed is</a:t>
            </a:r>
          </a:p>
          <a:p>
            <a:pPr>
              <a:buNone/>
            </a:pPr>
            <a:r>
              <a:rPr lang="en-US" dirty="0" smtClean="0"/>
              <a:t>                       </a:t>
            </a:r>
            <a:r>
              <a:rPr lang="en-US" i="1" dirty="0" err="1" smtClean="0"/>
              <a:t>CR</a:t>
            </a:r>
            <a:r>
              <a:rPr lang="en-US" dirty="0" err="1" smtClean="0"/>
              <a:t>(</a:t>
            </a:r>
            <a:r>
              <a:rPr lang="en-US" i="1" dirty="0" err="1" smtClean="0"/>
              <a:t>n,r</a:t>
            </a:r>
            <a:r>
              <a:rPr lang="en-US" dirty="0" smtClean="0"/>
              <a:t>)</a:t>
            </a:r>
            <a:r>
              <a:rPr lang="en-US" i="1" dirty="0" smtClean="0"/>
              <a:t> = </a:t>
            </a:r>
            <a:r>
              <a:rPr lang="en-US" i="1" dirty="0" err="1" smtClean="0"/>
              <a:t>C</a:t>
            </a:r>
            <a:r>
              <a:rPr lang="en-US" dirty="0" err="1" smtClean="0"/>
              <a:t>(</a:t>
            </a:r>
            <a:r>
              <a:rPr lang="en-US" i="1" dirty="0" err="1" smtClean="0"/>
              <a:t>n</a:t>
            </a:r>
            <a:r>
              <a:rPr lang="en-US" i="1" dirty="0" smtClean="0"/>
              <a:t> + r – </a:t>
            </a:r>
            <a:r>
              <a:rPr lang="en-US" dirty="0" smtClean="0">
                <a:latin typeface="Cambria" pitchFamily="18" charset="0"/>
              </a:rPr>
              <a:t>1</a:t>
            </a:r>
            <a:r>
              <a:rPr lang="en-US" i="1" dirty="0" smtClean="0"/>
              <a:t>,r</a:t>
            </a:r>
            <a:r>
              <a:rPr lang="en-US" dirty="0" smtClean="0"/>
              <a:t>)</a:t>
            </a:r>
            <a:r>
              <a:rPr lang="en-US" i="1" dirty="0" smtClean="0"/>
              <a:t> = C</a:t>
            </a:r>
            <a:r>
              <a:rPr lang="en-US" dirty="0" smtClean="0"/>
              <a:t>(</a:t>
            </a:r>
            <a:r>
              <a:rPr lang="en-US" i="1" dirty="0" smtClean="0"/>
              <a:t>n + r – </a:t>
            </a:r>
            <a:r>
              <a:rPr lang="en-US" dirty="0" smtClean="0">
                <a:latin typeface="Cambria" pitchFamily="18" charset="0"/>
              </a:rPr>
              <a:t>1</a:t>
            </a:r>
            <a:r>
              <a:rPr lang="en-US" i="1" dirty="0" smtClean="0"/>
              <a:t>, n –</a:t>
            </a:r>
            <a:r>
              <a:rPr lang="en-US" dirty="0" smtClean="0">
                <a:latin typeface="Cambria" pitchFamily="18" charset="0"/>
              </a:rPr>
              <a:t>1</a:t>
            </a:r>
            <a:r>
              <a:rPr lang="en-US" dirty="0" smtClean="0"/>
              <a:t>).</a:t>
            </a:r>
          </a:p>
          <a:p>
            <a:pPr>
              <a:buNone/>
            </a:pPr>
            <a:r>
              <a:rPr lang="en-US" b="1" dirty="0" smtClean="0"/>
              <a:t>    Proof</a:t>
            </a:r>
            <a:r>
              <a:rPr lang="en-US" dirty="0" smtClean="0"/>
              <a:t>: Each </a:t>
            </a:r>
            <a:r>
              <a:rPr lang="en-US" i="1" dirty="0" smtClean="0"/>
              <a:t>r</a:t>
            </a:r>
            <a:r>
              <a:rPr lang="en-US" dirty="0" smtClean="0"/>
              <a:t>-combination of a set with </a:t>
            </a:r>
            <a:r>
              <a:rPr lang="en-US" i="1" dirty="0" smtClean="0"/>
              <a:t>n</a:t>
            </a:r>
            <a:r>
              <a:rPr lang="en-US" dirty="0" smtClean="0"/>
              <a:t> elements with repetition allowed can be represented by a list of </a:t>
            </a:r>
            <a:r>
              <a:rPr lang="en-US" i="1" dirty="0" smtClean="0"/>
              <a:t>n –</a:t>
            </a:r>
            <a:r>
              <a:rPr lang="en-US" dirty="0" smtClean="0">
                <a:latin typeface="Cambria" pitchFamily="18" charset="0"/>
              </a:rPr>
              <a:t>1 </a:t>
            </a:r>
            <a:r>
              <a:rPr lang="en-US" dirty="0" smtClean="0"/>
              <a:t>bars and </a:t>
            </a:r>
            <a:r>
              <a:rPr lang="en-US" i="1" dirty="0" smtClean="0"/>
              <a:t>r</a:t>
            </a:r>
            <a:r>
              <a:rPr lang="en-US" dirty="0" smtClean="0"/>
              <a:t> stars. The bars mark the </a:t>
            </a:r>
            <a:r>
              <a:rPr lang="en-US" i="1" dirty="0" smtClean="0"/>
              <a:t>n</a:t>
            </a:r>
            <a:r>
              <a:rPr lang="en-US" dirty="0" smtClean="0"/>
              <a:t> cells containing a star for each time the </a:t>
            </a:r>
            <a:r>
              <a:rPr lang="en-US" i="1" dirty="0" err="1" smtClean="0"/>
              <a:t>i</a:t>
            </a:r>
            <a:r>
              <a:rPr lang="en-US" dirty="0" err="1" smtClean="0"/>
              <a:t>th</a:t>
            </a:r>
            <a:r>
              <a:rPr lang="en-US" dirty="0" smtClean="0"/>
              <a:t> element of the set occurs in the combination.</a:t>
            </a:r>
          </a:p>
          <a:p>
            <a:pPr>
              <a:buNone/>
            </a:pPr>
            <a:endParaRPr lang="en-US" dirty="0" smtClean="0"/>
          </a:p>
          <a:p>
            <a:pPr>
              <a:buNone/>
            </a:pPr>
            <a:r>
              <a:rPr lang="en-US" dirty="0" smtClean="0"/>
              <a:t>    The number of such lists is </a:t>
            </a:r>
            <a:r>
              <a:rPr lang="en-US" i="1" dirty="0" smtClean="0"/>
              <a:t>C</a:t>
            </a:r>
            <a:r>
              <a:rPr lang="en-US" dirty="0" smtClean="0"/>
              <a:t>(</a:t>
            </a:r>
            <a:r>
              <a:rPr lang="en-US" i="1" dirty="0" smtClean="0"/>
              <a:t>n + r – </a:t>
            </a:r>
            <a:r>
              <a:rPr lang="en-US" dirty="0" smtClean="0">
                <a:latin typeface="Cambria" pitchFamily="18" charset="0"/>
              </a:rPr>
              <a:t>1</a:t>
            </a:r>
            <a:r>
              <a:rPr lang="en-US" i="1" dirty="0" smtClean="0"/>
              <a:t>, r</a:t>
            </a:r>
            <a:r>
              <a:rPr lang="en-US" dirty="0" smtClean="0"/>
              <a:t>)</a:t>
            </a:r>
            <a:r>
              <a:rPr lang="en-US" i="1" dirty="0" smtClean="0"/>
              <a:t>, </a:t>
            </a:r>
            <a:r>
              <a:rPr lang="en-US" dirty="0" smtClean="0"/>
              <a:t>because each list is a choice of the </a:t>
            </a:r>
            <a:r>
              <a:rPr lang="en-US" i="1" dirty="0" smtClean="0"/>
              <a:t>r</a:t>
            </a:r>
            <a:r>
              <a:rPr lang="en-US" dirty="0" smtClean="0"/>
              <a:t> positions to place the stars, from the total of           </a:t>
            </a:r>
            <a:r>
              <a:rPr lang="en-US" i="1" dirty="0" smtClean="0"/>
              <a:t>n + r – </a:t>
            </a:r>
            <a:r>
              <a:rPr lang="en-US" dirty="0" smtClean="0">
                <a:latin typeface="Cambria" pitchFamily="18" charset="0"/>
              </a:rPr>
              <a:t>1</a:t>
            </a:r>
            <a:r>
              <a:rPr lang="en-US" i="1" dirty="0" smtClean="0"/>
              <a:t>  </a:t>
            </a:r>
            <a:r>
              <a:rPr lang="en-US" dirty="0" smtClean="0"/>
              <a:t>positions to place the stars (and the bars).</a:t>
            </a:r>
          </a:p>
          <a:p>
            <a:pPr>
              <a:buNone/>
            </a:pPr>
            <a:r>
              <a:rPr lang="en-US" dirty="0"/>
              <a:t>	</a:t>
            </a:r>
            <a:r>
              <a:rPr lang="en-US" dirty="0" smtClean="0"/>
              <a:t>This is also equal to </a:t>
            </a:r>
            <a:r>
              <a:rPr lang="en-US" i="1" dirty="0" smtClean="0"/>
              <a:t>C</a:t>
            </a:r>
            <a:r>
              <a:rPr lang="en-US" dirty="0" smtClean="0"/>
              <a:t>(</a:t>
            </a:r>
            <a:r>
              <a:rPr lang="en-US" i="1" dirty="0" smtClean="0"/>
              <a:t>n + r – </a:t>
            </a:r>
            <a:r>
              <a:rPr lang="en-US" dirty="0" smtClean="0">
                <a:latin typeface="Cambria" pitchFamily="18" charset="0"/>
              </a:rPr>
              <a:t>1</a:t>
            </a:r>
            <a:r>
              <a:rPr lang="en-US" i="1" dirty="0" smtClean="0"/>
              <a:t>, n –</a:t>
            </a:r>
            <a:r>
              <a:rPr lang="en-US" dirty="0" smtClean="0">
                <a:latin typeface="Cambria" pitchFamily="18" charset="0"/>
              </a:rPr>
              <a:t>1</a:t>
            </a:r>
            <a:r>
              <a:rPr lang="en-US" dirty="0" smtClean="0"/>
              <a:t>), which is the number of ways to place the</a:t>
            </a:r>
            <a:r>
              <a:rPr lang="en-US" i="1" dirty="0" smtClean="0"/>
              <a:t> n –</a:t>
            </a:r>
            <a:r>
              <a:rPr lang="en-US" dirty="0" smtClean="0">
                <a:latin typeface="Cambria" pitchFamily="18" charset="0"/>
              </a:rPr>
              <a:t>1</a:t>
            </a:r>
            <a:r>
              <a:rPr lang="en-US" dirty="0" smtClean="0"/>
              <a:t> bars.</a:t>
            </a:r>
            <a:endParaRPr lang="en-US" dirty="0"/>
          </a:p>
        </p:txBody>
      </p:sp>
      <p:sp>
        <p:nvSpPr>
          <p:cNvPr id="4" name="Isosceles Triangle 3"/>
          <p:cNvSpPr/>
          <p:nvPr/>
        </p:nvSpPr>
        <p:spPr>
          <a:xfrm rot="5400000" flipV="1">
            <a:off x="84582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501</a:t>
            </a:fld>
            <a:endParaRPr lang="en-US"/>
          </a:p>
        </p:txBody>
      </p:sp>
    </p:spTree>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 with Repetition</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Example</a:t>
            </a:r>
            <a:r>
              <a:rPr lang="en-US" dirty="0" smtClean="0"/>
              <a:t>: How many solutions does the equation</a:t>
            </a:r>
          </a:p>
          <a:p>
            <a:pPr>
              <a:buNone/>
            </a:pPr>
            <a:r>
              <a:rPr lang="en-US" dirty="0" smtClean="0"/>
              <a:t>         </a:t>
            </a:r>
            <a:r>
              <a:rPr lang="en-US" i="1" dirty="0" smtClean="0"/>
              <a:t>x</a:t>
            </a:r>
            <a:r>
              <a:rPr lang="en-US" baseline="-25000" dirty="0" smtClean="0">
                <a:latin typeface="Cambria Math" pitchFamily="18" charset="0"/>
                <a:ea typeface="Cambria Math" pitchFamily="18" charset="0"/>
              </a:rPr>
              <a:t>1</a:t>
            </a:r>
            <a:r>
              <a:rPr lang="en-US" dirty="0" smtClean="0"/>
              <a:t> + </a:t>
            </a:r>
            <a:r>
              <a:rPr lang="en-US" i="1" dirty="0" smtClean="0"/>
              <a:t>x</a:t>
            </a:r>
            <a:r>
              <a:rPr lang="en-US" baseline="-25000" dirty="0" smtClean="0">
                <a:latin typeface="Cambria Math" pitchFamily="18" charset="0"/>
                <a:ea typeface="Cambria Math" pitchFamily="18" charset="0"/>
              </a:rPr>
              <a:t>2</a:t>
            </a:r>
            <a:r>
              <a:rPr lang="en-US" dirty="0" smtClean="0"/>
              <a:t> + </a:t>
            </a:r>
            <a:r>
              <a:rPr lang="en-US" i="1" dirty="0" smtClean="0"/>
              <a:t>x</a:t>
            </a:r>
            <a:r>
              <a:rPr lang="en-US" baseline="-25000"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11</a:t>
            </a:r>
          </a:p>
          <a:p>
            <a:pPr>
              <a:buNone/>
            </a:pPr>
            <a:r>
              <a:rPr lang="en-US" dirty="0" smtClean="0"/>
              <a:t>    have, where </a:t>
            </a:r>
            <a:r>
              <a:rPr lang="en-US" i="1" dirty="0" smtClean="0"/>
              <a:t>x</a:t>
            </a:r>
            <a:r>
              <a:rPr lang="en-US" baseline="-25000" dirty="0" smtClean="0">
                <a:latin typeface="Cambria Math" pitchFamily="18" charset="0"/>
                <a:ea typeface="Cambria Math" pitchFamily="18" charset="0"/>
              </a:rPr>
              <a:t>1</a:t>
            </a:r>
            <a:r>
              <a:rPr lang="en-US" dirty="0" smtClean="0"/>
              <a:t> , </a:t>
            </a:r>
            <a:r>
              <a:rPr lang="en-US" i="1" dirty="0" smtClean="0"/>
              <a:t>x</a:t>
            </a:r>
            <a:r>
              <a:rPr lang="en-US" baseline="-25000" dirty="0" smtClean="0">
                <a:latin typeface="Cambria Math" pitchFamily="18" charset="0"/>
                <a:ea typeface="Cambria Math" pitchFamily="18" charset="0"/>
              </a:rPr>
              <a:t>2</a:t>
            </a:r>
            <a:r>
              <a:rPr lang="en-US" dirty="0" smtClean="0"/>
              <a:t>   and</a:t>
            </a:r>
            <a:r>
              <a:rPr lang="en-US" i="1" dirty="0" smtClean="0"/>
              <a:t> x</a:t>
            </a:r>
            <a:r>
              <a:rPr lang="en-US" baseline="-25000" dirty="0" smtClean="0">
                <a:latin typeface="Cambria Math" pitchFamily="18" charset="0"/>
                <a:ea typeface="Cambria Math" pitchFamily="18" charset="0"/>
              </a:rPr>
              <a:t>3</a:t>
            </a:r>
            <a:r>
              <a:rPr lang="en-US" dirty="0" smtClean="0"/>
              <a:t> are nonnegative integers?</a:t>
            </a:r>
          </a:p>
          <a:p>
            <a:pPr>
              <a:buNone/>
            </a:pPr>
            <a:r>
              <a:rPr lang="en-US" b="1" dirty="0" smtClean="0"/>
              <a:t>    Solution</a:t>
            </a:r>
            <a:r>
              <a:rPr lang="en-US" dirty="0" smtClean="0"/>
              <a:t>: Each solution corresponds to a way to select </a:t>
            </a:r>
            <a:r>
              <a:rPr lang="en-US" dirty="0" smtClean="0">
                <a:latin typeface="Cambria Math" pitchFamily="18" charset="0"/>
                <a:ea typeface="Cambria Math" pitchFamily="18" charset="0"/>
              </a:rPr>
              <a:t>11</a:t>
            </a:r>
            <a:r>
              <a:rPr lang="en-US" dirty="0" smtClean="0"/>
              <a:t> items from a set with three types of element: </a:t>
            </a:r>
            <a:r>
              <a:rPr lang="en-US" i="1" dirty="0" smtClean="0"/>
              <a:t>x</a:t>
            </a:r>
            <a:r>
              <a:rPr lang="en-US" baseline="-25000" dirty="0" smtClean="0">
                <a:latin typeface="Cambria Math" pitchFamily="18" charset="0"/>
                <a:ea typeface="Cambria Math" pitchFamily="18" charset="0"/>
              </a:rPr>
              <a:t>1</a:t>
            </a:r>
            <a:r>
              <a:rPr lang="en-US" dirty="0" smtClean="0"/>
              <a:t> elements of type one, </a:t>
            </a:r>
            <a:r>
              <a:rPr lang="en-US" i="1" dirty="0" smtClean="0"/>
              <a:t>x</a:t>
            </a:r>
            <a:r>
              <a:rPr lang="en-US" baseline="-25000" dirty="0" smtClean="0">
                <a:latin typeface="Cambria Math" pitchFamily="18" charset="0"/>
                <a:ea typeface="Cambria Math" pitchFamily="18" charset="0"/>
              </a:rPr>
              <a:t>2</a:t>
            </a:r>
            <a:r>
              <a:rPr lang="en-US" dirty="0" smtClean="0"/>
              <a:t>  of type two, and </a:t>
            </a:r>
            <a:r>
              <a:rPr lang="en-US" i="1" dirty="0" smtClean="0"/>
              <a:t>x</a:t>
            </a:r>
            <a:r>
              <a:rPr lang="en-US" baseline="-25000" dirty="0" smtClean="0">
                <a:latin typeface="Cambria Math" pitchFamily="18" charset="0"/>
                <a:ea typeface="Cambria Math" pitchFamily="18" charset="0"/>
              </a:rPr>
              <a:t>3</a:t>
            </a:r>
            <a:r>
              <a:rPr lang="en-US" dirty="0" smtClean="0"/>
              <a:t> of type three. </a:t>
            </a:r>
          </a:p>
          <a:p>
            <a:pPr>
              <a:buNone/>
            </a:pPr>
            <a:r>
              <a:rPr lang="en-US" dirty="0" smtClean="0"/>
              <a:t>   By Theorem </a:t>
            </a:r>
            <a:r>
              <a:rPr lang="en-US" dirty="0" smtClean="0">
                <a:latin typeface="Cambria Math" pitchFamily="18" charset="0"/>
                <a:ea typeface="Cambria Math" pitchFamily="18" charset="0"/>
              </a:rPr>
              <a:t>2</a:t>
            </a:r>
            <a:r>
              <a:rPr lang="en-US" dirty="0" smtClean="0"/>
              <a:t> it follows that there are </a:t>
            </a:r>
            <a:r>
              <a:rPr lang="en-US" i="1" dirty="0" smtClean="0"/>
              <a:t>CR</a:t>
            </a:r>
            <a:r>
              <a:rPr lang="en-US" dirty="0" smtClean="0"/>
              <a:t>(</a:t>
            </a:r>
            <a:r>
              <a:rPr lang="en-US" dirty="0" smtClean="0">
                <a:latin typeface="Cambria" pitchFamily="18" charset="0"/>
              </a:rPr>
              <a:t>3</a:t>
            </a:r>
            <a:r>
              <a:rPr lang="en-US" i="1" dirty="0" smtClean="0"/>
              <a:t>,</a:t>
            </a:r>
            <a:r>
              <a:rPr lang="en-US" dirty="0" smtClean="0">
                <a:latin typeface="Cambria" pitchFamily="18" charset="0"/>
              </a:rPr>
              <a:t>11</a:t>
            </a:r>
            <a:r>
              <a:rPr lang="en-US" dirty="0" smtClean="0"/>
              <a:t>) =</a:t>
            </a:r>
          </a:p>
          <a:p>
            <a:pPr>
              <a:buNone/>
            </a:pPr>
            <a:endParaRPr lang="en-US" dirty="0" smtClean="0"/>
          </a:p>
          <a:p>
            <a:pPr>
              <a:buNone/>
            </a:pPr>
            <a:r>
              <a:rPr lang="en-US" dirty="0" smtClean="0"/>
              <a:t>    solutions.</a:t>
            </a:r>
            <a:endParaRPr lang="en-US"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1828800" y="5332095"/>
            <a:ext cx="5894070" cy="306705"/>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502</a:t>
            </a:fld>
            <a:endParaRPr lang="en-US"/>
          </a:p>
        </p:txBody>
      </p:sp>
    </p:spTree>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 with Repetition</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Example</a:t>
            </a:r>
            <a:r>
              <a:rPr lang="en-US" dirty="0" smtClean="0"/>
              <a:t>: Suppose that a cookie shop has four different kinds of cookies. How many different ways can six cookies be chosen? </a:t>
            </a:r>
          </a:p>
          <a:p>
            <a:pPr>
              <a:buNone/>
            </a:pPr>
            <a:r>
              <a:rPr lang="en-US" b="1" dirty="0" smtClean="0"/>
              <a:t>   Solution</a:t>
            </a:r>
            <a:r>
              <a:rPr lang="en-US" dirty="0" smtClean="0"/>
              <a:t>: The number of ways to choose six cookies is the number of  </a:t>
            </a:r>
            <a:r>
              <a:rPr lang="en-US" dirty="0" smtClean="0">
                <a:latin typeface="Cambria Math" pitchFamily="18" charset="0"/>
                <a:ea typeface="Cambria Math" pitchFamily="18" charset="0"/>
              </a:rPr>
              <a:t>6</a:t>
            </a:r>
            <a:r>
              <a:rPr lang="en-US" dirty="0" smtClean="0"/>
              <a:t>-combinations of a set with four elements. By Theorem </a:t>
            </a:r>
            <a:r>
              <a:rPr lang="en-US" dirty="0" smtClean="0">
                <a:latin typeface="Cambria Math" pitchFamily="18" charset="0"/>
                <a:ea typeface="Cambria Math" pitchFamily="18" charset="0"/>
              </a:rPr>
              <a:t>2 </a:t>
            </a:r>
          </a:p>
          <a:p>
            <a:pPr>
              <a:buNone/>
            </a:pP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is the number of ways to choose six cookies from the four kinds. </a:t>
            </a:r>
          </a:p>
          <a:p>
            <a:pPr>
              <a:buNone/>
            </a:pPr>
            <a:r>
              <a:rPr lang="en-US" dirty="0" smtClean="0">
                <a:latin typeface="Cambria Math" pitchFamily="18" charset="0"/>
                <a:ea typeface="Cambria Math" pitchFamily="18" charset="0"/>
              </a:rPr>
              <a:t>             </a:t>
            </a:r>
          </a:p>
          <a:p>
            <a:pPr>
              <a:buNone/>
            </a:pPr>
            <a:endParaRPr lang="en-US"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2514600" y="4648200"/>
            <a:ext cx="3253740" cy="312420"/>
          </a:xfrm>
          <a:prstGeom prst="rect">
            <a:avLst/>
          </a:prstGeom>
        </p:spPr>
      </p:pic>
      <p:pic>
        <p:nvPicPr>
          <p:cNvPr id="1028" name="Picture 4" descr="C:\Documents and Settings\Richard Scherl\Local Settings\Temporary Internet Files\Content.IE5\9NKIDEUA\MC900331606[1].wmf"/>
          <p:cNvPicPr>
            <a:picLocks noChangeAspect="1" noChangeArrowheads="1"/>
          </p:cNvPicPr>
          <p:nvPr/>
        </p:nvPicPr>
        <p:blipFill>
          <a:blip r:embed="rId4" cstate="print"/>
          <a:srcRect/>
          <a:stretch>
            <a:fillRect/>
          </a:stretch>
        </p:blipFill>
        <p:spPr bwMode="auto">
          <a:xfrm>
            <a:off x="7315200" y="116362"/>
            <a:ext cx="1447800" cy="1105439"/>
          </a:xfrm>
          <a:prstGeom prst="rect">
            <a:avLst/>
          </a:prstGeom>
          <a:noFill/>
        </p:spPr>
      </p:pic>
      <p:sp>
        <p:nvSpPr>
          <p:cNvPr id="5" name="Slide Number Placeholder 4"/>
          <p:cNvSpPr>
            <a:spLocks noGrp="1"/>
          </p:cNvSpPr>
          <p:nvPr>
            <p:ph type="sldNum" sz="quarter" idx="12"/>
          </p:nvPr>
        </p:nvSpPr>
        <p:spPr/>
        <p:txBody>
          <a:bodyPr/>
          <a:lstStyle/>
          <a:p>
            <a:fld id="{8CD41AC4-40F7-4FE0-8905-74C6698904F3}" type="slidenum">
              <a:rPr lang="en-US" smtClean="0"/>
              <a:pPr/>
              <a:t>503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229600" cy="1048512"/>
          </a:xfrm>
        </p:spPr>
        <p:txBody>
          <a:bodyPr>
            <a:noAutofit/>
          </a:bodyPr>
          <a:lstStyle/>
          <a:p>
            <a:r>
              <a:rPr lang="en-US" sz="2800" dirty="0" smtClean="0"/>
              <a:t>Summarizing the Formulas for Counting Permutations and Combinations with and without Repetition</a:t>
            </a:r>
            <a:endParaRPr lang="en-US" sz="2800" dirty="0"/>
          </a:p>
        </p:txBody>
      </p:sp>
      <p:pic>
        <p:nvPicPr>
          <p:cNvPr id="4" name="Content Placeholder 3" descr="table34.jpg"/>
          <p:cNvPicPr>
            <a:picLocks noGrp="1" noChangeAspect="1"/>
          </p:cNvPicPr>
          <p:nvPr>
            <p:ph idx="1"/>
          </p:nvPr>
        </p:nvPicPr>
        <p:blipFill>
          <a:blip r:embed="rId2" cstate="print"/>
          <a:stretch>
            <a:fillRect/>
          </a:stretch>
        </p:blipFill>
        <p:spPr>
          <a:xfrm>
            <a:off x="4114800" y="2362200"/>
            <a:ext cx="4885151" cy="3048000"/>
          </a:xfrm>
        </p:spPr>
      </p:pic>
      <p:sp>
        <p:nvSpPr>
          <p:cNvPr id="3" name="TextBox 2"/>
          <p:cNvSpPr txBox="1"/>
          <p:nvPr/>
        </p:nvSpPr>
        <p:spPr>
          <a:xfrm>
            <a:off x="762000" y="2590800"/>
            <a:ext cx="3200400" cy="2308324"/>
          </a:xfrm>
          <a:prstGeom prst="rect">
            <a:avLst/>
          </a:prstGeom>
          <a:noFill/>
        </p:spPr>
        <p:txBody>
          <a:bodyPr wrap="square" rtlCol="0">
            <a:spAutoFit/>
          </a:bodyPr>
          <a:lstStyle/>
          <a:p>
            <a:pPr marL="285750" indent="-285750">
              <a:buFont typeface="Arial"/>
              <a:buChar char="•"/>
            </a:pPr>
            <a:r>
              <a:rPr lang="en-US" dirty="0" smtClean="0"/>
              <a:t>Is the order important ?</a:t>
            </a:r>
          </a:p>
          <a:p>
            <a:pPr marL="742950" lvl="1" indent="-285750">
              <a:buFont typeface="Arial"/>
              <a:buChar char="•"/>
            </a:pPr>
            <a:r>
              <a:rPr lang="en-US" dirty="0" smtClean="0"/>
              <a:t>Yes: permutations</a:t>
            </a:r>
          </a:p>
          <a:p>
            <a:pPr lvl="1"/>
            <a:r>
              <a:rPr lang="en-US" dirty="0"/>
              <a:t> </a:t>
            </a:r>
            <a:r>
              <a:rPr lang="en-US" dirty="0" smtClean="0"/>
              <a:t>    or arrangements</a:t>
            </a:r>
          </a:p>
          <a:p>
            <a:pPr marL="742950" lvl="1" indent="-285750">
              <a:buFont typeface="Arial"/>
              <a:buChar char="•"/>
            </a:pPr>
            <a:r>
              <a:rPr lang="en-US" dirty="0" smtClean="0"/>
              <a:t>No: combinations</a:t>
            </a:r>
          </a:p>
          <a:p>
            <a:pPr marL="742950" lvl="1" indent="-285750">
              <a:buFont typeface="Arial"/>
              <a:buChar char="•"/>
            </a:pPr>
            <a:endParaRPr lang="en-US" dirty="0" smtClean="0"/>
          </a:p>
          <a:p>
            <a:pPr marL="285750" indent="-285750">
              <a:buFont typeface="Arial"/>
              <a:buChar char="•"/>
            </a:pPr>
            <a:r>
              <a:rPr lang="en-US" dirty="0" smtClean="0"/>
              <a:t>Are repetitions allowed ?</a:t>
            </a:r>
          </a:p>
          <a:p>
            <a:pPr marL="742950" lvl="1" indent="-285750">
              <a:buFont typeface="Arial"/>
              <a:buChar char="•"/>
            </a:pPr>
            <a:r>
              <a:rPr lang="en-US" dirty="0" smtClean="0"/>
              <a:t>Yes: with repetitions</a:t>
            </a:r>
          </a:p>
          <a:p>
            <a:pPr marL="742950" lvl="1" indent="-285750">
              <a:buFont typeface="Arial"/>
              <a:buChar char="•"/>
            </a:pPr>
            <a:r>
              <a:rPr lang="en-US" dirty="0" smtClean="0"/>
              <a:t>No: without repetition</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504</a:t>
            </a:fld>
            <a:endParaRPr lang="en-US"/>
          </a:p>
        </p:txBody>
      </p:sp>
    </p:spTree>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Permutations with Indistinguishable Objects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Example</a:t>
            </a:r>
            <a:r>
              <a:rPr lang="en-US" dirty="0" smtClean="0"/>
              <a:t>: How many different strings can be made by reordering the letters of the word </a:t>
            </a:r>
            <a:r>
              <a:rPr lang="en-US" i="1" dirty="0" smtClean="0"/>
              <a:t>SUCCESS</a:t>
            </a:r>
            <a:r>
              <a:rPr lang="en-US" dirty="0" smtClean="0"/>
              <a:t>.</a:t>
            </a:r>
          </a:p>
          <a:p>
            <a:pPr>
              <a:buNone/>
            </a:pPr>
            <a:r>
              <a:rPr lang="en-US" b="1" dirty="0" smtClean="0"/>
              <a:t>     Solution</a:t>
            </a:r>
            <a:r>
              <a:rPr lang="en-US" dirty="0" smtClean="0"/>
              <a:t>: There are seven possible positions for the three Ss, two Cs, one U, and one E. </a:t>
            </a:r>
          </a:p>
          <a:p>
            <a:pPr lvl="1"/>
            <a:r>
              <a:rPr lang="en-US" dirty="0" smtClean="0"/>
              <a:t>The three  Ss can be placed in </a:t>
            </a:r>
            <a:r>
              <a:rPr lang="en-US" i="1" dirty="0" smtClean="0"/>
              <a:t>C</a:t>
            </a:r>
            <a:r>
              <a:rPr lang="en-US" dirty="0" smtClean="0"/>
              <a:t>(</a:t>
            </a:r>
            <a:r>
              <a:rPr lang="en-US" dirty="0" smtClean="0">
                <a:latin typeface="Cambria Math" pitchFamily="18" charset="0"/>
                <a:ea typeface="Cambria Math" pitchFamily="18" charset="0"/>
              </a:rPr>
              <a:t>7</a:t>
            </a:r>
            <a:r>
              <a:rPr lang="en-US" dirty="0" smtClean="0"/>
              <a:t>,</a:t>
            </a:r>
            <a:r>
              <a:rPr lang="en-US" dirty="0" smtClean="0">
                <a:latin typeface="Cambria Math" pitchFamily="18" charset="0"/>
                <a:ea typeface="Cambria Math" pitchFamily="18" charset="0"/>
              </a:rPr>
              <a:t>3</a:t>
            </a:r>
            <a:r>
              <a:rPr lang="en-US" dirty="0" smtClean="0"/>
              <a:t>) different ways, leaving four positions free.</a:t>
            </a:r>
          </a:p>
          <a:p>
            <a:pPr lvl="1"/>
            <a:r>
              <a:rPr lang="en-US" dirty="0" smtClean="0"/>
              <a:t>The two  Cs can be placed in </a:t>
            </a:r>
            <a:r>
              <a:rPr lang="en-US" i="1" dirty="0" smtClean="0"/>
              <a:t>C</a:t>
            </a:r>
            <a:r>
              <a:rPr lang="en-US" dirty="0" smtClean="0"/>
              <a:t>(</a:t>
            </a:r>
            <a:r>
              <a:rPr lang="en-US" dirty="0" smtClean="0">
                <a:latin typeface="Cambria Math" pitchFamily="18" charset="0"/>
                <a:ea typeface="Cambria Math" pitchFamily="18" charset="0"/>
              </a:rPr>
              <a:t>4</a:t>
            </a:r>
            <a:r>
              <a:rPr lang="en-US" dirty="0" smtClean="0"/>
              <a:t>,</a:t>
            </a:r>
            <a:r>
              <a:rPr lang="en-US" dirty="0" smtClean="0">
                <a:latin typeface="Cambria Math" pitchFamily="18" charset="0"/>
                <a:ea typeface="Cambria Math" pitchFamily="18" charset="0"/>
              </a:rPr>
              <a:t>2</a:t>
            </a:r>
            <a:r>
              <a:rPr lang="en-US" dirty="0" smtClean="0"/>
              <a:t>) different ways, leaving two positions free. </a:t>
            </a:r>
          </a:p>
          <a:p>
            <a:pPr lvl="1"/>
            <a:r>
              <a:rPr lang="en-US" dirty="0" smtClean="0"/>
              <a:t>The U can be placed in </a:t>
            </a:r>
            <a:r>
              <a:rPr lang="en-US" i="1" dirty="0" smtClean="0"/>
              <a:t>C</a:t>
            </a:r>
            <a:r>
              <a:rPr lang="en-US" dirty="0" smtClean="0"/>
              <a:t>(</a:t>
            </a:r>
            <a:r>
              <a:rPr lang="en-US" dirty="0" smtClean="0">
                <a:latin typeface="Cambria Math" pitchFamily="18" charset="0"/>
                <a:ea typeface="Cambria Math" pitchFamily="18" charset="0"/>
              </a:rPr>
              <a:t>2</a:t>
            </a:r>
            <a:r>
              <a:rPr lang="en-US" dirty="0" smtClean="0"/>
              <a:t>,</a:t>
            </a:r>
            <a:r>
              <a:rPr lang="en-US" dirty="0" smtClean="0">
                <a:latin typeface="Cambria Math" pitchFamily="18" charset="0"/>
                <a:ea typeface="Cambria Math" pitchFamily="18" charset="0"/>
              </a:rPr>
              <a:t>1</a:t>
            </a:r>
            <a:r>
              <a:rPr lang="en-US" dirty="0" smtClean="0"/>
              <a:t>) different ways, leaving one position free. </a:t>
            </a:r>
          </a:p>
          <a:p>
            <a:pPr lvl="1"/>
            <a:r>
              <a:rPr lang="en-US" dirty="0" smtClean="0"/>
              <a:t>The E can be placed in </a:t>
            </a:r>
            <a:r>
              <a:rPr lang="en-US" i="1" dirty="0" smtClean="0"/>
              <a:t>C</a:t>
            </a:r>
            <a:r>
              <a:rPr lang="en-US" dirty="0" smtClean="0"/>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1</a:t>
            </a:r>
            <a:r>
              <a:rPr lang="en-US" dirty="0" smtClean="0"/>
              <a:t>) way.</a:t>
            </a:r>
          </a:p>
          <a:p>
            <a:pPr>
              <a:buNone/>
            </a:pPr>
            <a:r>
              <a:rPr lang="en-US" dirty="0" smtClean="0"/>
              <a:t>     By the product rule, the number of different strings is:</a:t>
            </a:r>
          </a:p>
          <a:p>
            <a:pPr>
              <a:buNone/>
            </a:pPr>
            <a:endParaRPr lang="en-US" dirty="0" smtClean="0"/>
          </a:p>
          <a:p>
            <a:pPr>
              <a:buNone/>
            </a:pPr>
            <a:endParaRPr lang="en-US" dirty="0" smtClean="0"/>
          </a:p>
          <a:p>
            <a:pPr>
              <a:buNone/>
            </a:pPr>
            <a:r>
              <a:rPr lang="en-US" dirty="0" smtClean="0"/>
              <a:t>    </a:t>
            </a:r>
            <a:r>
              <a:rPr lang="en-US" i="1" dirty="0" smtClean="0"/>
              <a:t>The reasoning can be generalized to the following theorem. </a:t>
            </a:r>
            <a:r>
              <a:rPr lang="en-US" i="1" dirty="0" smtClean="0">
                <a:latin typeface="Cambria Math"/>
                <a:ea typeface="Cambria Math"/>
              </a:rPr>
              <a:t>→</a:t>
            </a:r>
            <a:endParaRPr lang="en-US" i="1"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914401" y="5105401"/>
            <a:ext cx="7225665" cy="318135"/>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505</a:t>
            </a:fld>
            <a:endParaRPr lang="en-US"/>
          </a:p>
        </p:txBody>
      </p:sp>
    </p:spTree>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Permutations with Indistinguishable Objects</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b="1" dirty="0" smtClean="0"/>
              <a:t>    Theorem </a:t>
            </a:r>
            <a:r>
              <a:rPr lang="en-US" b="1" dirty="0" smtClean="0">
                <a:latin typeface="Cambria Math" pitchFamily="18" charset="0"/>
                <a:ea typeface="Cambria Math" pitchFamily="18" charset="0"/>
              </a:rPr>
              <a:t>3</a:t>
            </a:r>
            <a:r>
              <a:rPr lang="en-US" dirty="0" smtClean="0"/>
              <a:t>: The number of different permutations of </a:t>
            </a:r>
            <a:r>
              <a:rPr lang="en-US" i="1" dirty="0" smtClean="0"/>
              <a:t>n</a:t>
            </a:r>
            <a:r>
              <a:rPr lang="en-US" dirty="0" smtClean="0"/>
              <a:t> objects, where there are </a:t>
            </a:r>
            <a:r>
              <a:rPr lang="en-US" i="1" dirty="0" smtClean="0"/>
              <a:t>n</a:t>
            </a:r>
            <a:r>
              <a:rPr lang="en-US" baseline="-25000" dirty="0" smtClean="0">
                <a:latin typeface="Cambria Math" pitchFamily="18" charset="0"/>
                <a:ea typeface="Cambria Math" pitchFamily="18" charset="0"/>
              </a:rPr>
              <a:t>1</a:t>
            </a:r>
            <a:r>
              <a:rPr lang="en-US" dirty="0" smtClean="0"/>
              <a:t> indistinguishable objects of type  </a:t>
            </a:r>
            <a:r>
              <a:rPr lang="en-US" dirty="0" smtClean="0">
                <a:latin typeface="Cambria Math" pitchFamily="18" charset="0"/>
                <a:ea typeface="Cambria Math" pitchFamily="18" charset="0"/>
              </a:rPr>
              <a:t>1</a:t>
            </a:r>
            <a:r>
              <a:rPr lang="en-US" dirty="0" smtClean="0"/>
              <a:t>, </a:t>
            </a:r>
            <a:r>
              <a:rPr lang="en-US" i="1" dirty="0" smtClean="0"/>
              <a:t>n</a:t>
            </a:r>
            <a:r>
              <a:rPr lang="en-US" baseline="-25000" dirty="0" smtClean="0">
                <a:latin typeface="Cambria Math" pitchFamily="18" charset="0"/>
                <a:ea typeface="Cambria Math" pitchFamily="18" charset="0"/>
              </a:rPr>
              <a:t>2</a:t>
            </a:r>
            <a:r>
              <a:rPr lang="en-US" dirty="0" smtClean="0"/>
              <a:t> indistinguishable objects of                 type </a:t>
            </a:r>
            <a:r>
              <a:rPr lang="en-US" dirty="0" smtClean="0">
                <a:latin typeface="Cambria Math" pitchFamily="18" charset="0"/>
                <a:ea typeface="Cambria Math" pitchFamily="18" charset="0"/>
              </a:rPr>
              <a:t>2</a:t>
            </a:r>
            <a:r>
              <a:rPr lang="en-US" dirty="0" smtClean="0"/>
              <a:t>, …., and </a:t>
            </a:r>
            <a:r>
              <a:rPr lang="en-US" i="1" dirty="0" err="1" smtClean="0"/>
              <a:t>n</a:t>
            </a:r>
            <a:r>
              <a:rPr lang="en-US" i="1" baseline="-25000" dirty="0" err="1" smtClean="0"/>
              <a:t>k</a:t>
            </a:r>
            <a:r>
              <a:rPr lang="en-US" baseline="-25000" dirty="0" smtClean="0"/>
              <a:t> </a:t>
            </a:r>
            <a:r>
              <a:rPr lang="en-US" dirty="0" smtClean="0"/>
              <a:t>indistinguishable objects of type </a:t>
            </a:r>
            <a:r>
              <a:rPr lang="en-US" i="1" dirty="0" smtClean="0"/>
              <a:t>k</a:t>
            </a:r>
            <a:r>
              <a:rPr lang="en-US" dirty="0" smtClean="0"/>
              <a:t>, is:</a:t>
            </a:r>
          </a:p>
          <a:p>
            <a:endParaRPr lang="en-US" dirty="0" smtClean="0"/>
          </a:p>
          <a:p>
            <a:endParaRPr lang="en-US" dirty="0" smtClean="0"/>
          </a:p>
          <a:p>
            <a:pPr>
              <a:buNone/>
            </a:pPr>
            <a:r>
              <a:rPr lang="en-US" b="1" dirty="0" smtClean="0"/>
              <a:t>    Proof</a:t>
            </a:r>
            <a:r>
              <a:rPr lang="en-US" dirty="0" smtClean="0"/>
              <a:t>: By the product rule the total number of permutations is: </a:t>
            </a:r>
          </a:p>
          <a:p>
            <a:pPr>
              <a:buNone/>
            </a:pPr>
            <a:r>
              <a:rPr lang="en-US" dirty="0" smtClean="0"/>
              <a:t>       </a:t>
            </a:r>
            <a:r>
              <a:rPr lang="en-US" i="1" dirty="0" smtClean="0"/>
              <a:t>C</a:t>
            </a:r>
            <a:r>
              <a:rPr lang="en-US" dirty="0" smtClean="0"/>
              <a:t>(</a:t>
            </a:r>
            <a:r>
              <a:rPr lang="en-US" i="1" dirty="0" smtClean="0"/>
              <a:t>n</a:t>
            </a:r>
            <a:r>
              <a:rPr lang="en-US" dirty="0" smtClean="0"/>
              <a:t>, </a:t>
            </a:r>
            <a:r>
              <a:rPr lang="en-US" i="1" dirty="0" smtClean="0"/>
              <a:t>n</a:t>
            </a:r>
            <a:r>
              <a:rPr lang="en-US" baseline="-25000" dirty="0" smtClean="0">
                <a:latin typeface="Cambria Math" pitchFamily="18" charset="0"/>
                <a:ea typeface="Cambria Math" pitchFamily="18" charset="0"/>
              </a:rPr>
              <a:t>1</a:t>
            </a:r>
            <a:r>
              <a:rPr lang="en-US" dirty="0" smtClean="0"/>
              <a:t> )</a:t>
            </a:r>
            <a:r>
              <a:rPr lang="en-US" i="1" dirty="0" smtClean="0"/>
              <a:t> C</a:t>
            </a:r>
            <a:r>
              <a:rPr lang="en-US" dirty="0" smtClean="0"/>
              <a:t>(</a:t>
            </a:r>
            <a:r>
              <a:rPr lang="en-US" i="1" dirty="0" smtClean="0"/>
              <a:t>n</a:t>
            </a:r>
            <a:r>
              <a:rPr lang="en-US" i="1" dirty="0" smtClean="0">
                <a:latin typeface="Cambria Math"/>
                <a:ea typeface="Cambria Math"/>
              </a:rPr>
              <a:t> −</a:t>
            </a:r>
            <a:r>
              <a:rPr lang="en-US" i="1" dirty="0" smtClean="0"/>
              <a:t> n</a:t>
            </a:r>
            <a:r>
              <a:rPr lang="en-US" baseline="-25000" dirty="0" smtClean="0">
                <a:latin typeface="Cambria Math" pitchFamily="18" charset="0"/>
                <a:ea typeface="Cambria Math" pitchFamily="18" charset="0"/>
              </a:rPr>
              <a:t>1</a:t>
            </a:r>
            <a:r>
              <a:rPr lang="en-US" dirty="0" smtClean="0"/>
              <a:t>, </a:t>
            </a:r>
            <a:r>
              <a:rPr lang="en-US" i="1" dirty="0" smtClean="0"/>
              <a:t>n</a:t>
            </a:r>
            <a:r>
              <a:rPr lang="en-US" baseline="-25000" dirty="0" smtClean="0">
                <a:latin typeface="Cambria Math" pitchFamily="18" charset="0"/>
                <a:ea typeface="Cambria Math" pitchFamily="18" charset="0"/>
              </a:rPr>
              <a:t>2</a:t>
            </a:r>
            <a:r>
              <a:rPr lang="en-US" dirty="0" smtClean="0"/>
              <a:t> ) </a:t>
            </a:r>
            <a:r>
              <a:rPr lang="en-US" i="1" dirty="0" smtClean="0">
                <a:latin typeface="Cambria Math"/>
                <a:ea typeface="Cambria Math"/>
              </a:rPr>
              <a:t>∙∙∙ </a:t>
            </a:r>
            <a:r>
              <a:rPr lang="en-US" i="1" dirty="0" smtClean="0"/>
              <a:t>C</a:t>
            </a:r>
            <a:r>
              <a:rPr lang="en-US" dirty="0" smtClean="0"/>
              <a:t>(</a:t>
            </a:r>
            <a:r>
              <a:rPr lang="en-US" i="1" dirty="0" smtClean="0"/>
              <a:t>n </a:t>
            </a:r>
            <a:r>
              <a:rPr lang="en-US" i="1" dirty="0" smtClean="0">
                <a:latin typeface="Cambria Math"/>
                <a:ea typeface="Cambria Math"/>
              </a:rPr>
              <a:t>− </a:t>
            </a:r>
            <a:r>
              <a:rPr lang="en-US" i="1" dirty="0" smtClean="0"/>
              <a:t>n</a:t>
            </a:r>
            <a:r>
              <a:rPr lang="en-US" baseline="-25000" dirty="0" smtClean="0">
                <a:latin typeface="Cambria Math" pitchFamily="18" charset="0"/>
                <a:ea typeface="Cambria Math" pitchFamily="18" charset="0"/>
              </a:rPr>
              <a:t>1</a:t>
            </a:r>
            <a:r>
              <a:rPr lang="en-US" i="1" dirty="0" smtClean="0"/>
              <a:t> </a:t>
            </a:r>
            <a:r>
              <a:rPr lang="en-US" i="1" dirty="0" smtClean="0">
                <a:latin typeface="Cambria Math"/>
                <a:ea typeface="Cambria Math"/>
              </a:rPr>
              <a:t>−</a:t>
            </a:r>
            <a:r>
              <a:rPr lang="en-US" dirty="0" smtClean="0"/>
              <a:t> </a:t>
            </a:r>
            <a:r>
              <a:rPr lang="en-US" i="1" dirty="0" smtClean="0"/>
              <a:t>n</a:t>
            </a:r>
            <a:r>
              <a:rPr lang="en-US" baseline="-25000" dirty="0" smtClean="0">
                <a:latin typeface="Cambria Math" pitchFamily="18" charset="0"/>
                <a:ea typeface="Cambria Math" pitchFamily="18" charset="0"/>
              </a:rPr>
              <a:t>2</a:t>
            </a:r>
            <a:r>
              <a:rPr lang="en-US" i="1" dirty="0" smtClean="0"/>
              <a:t> </a:t>
            </a:r>
            <a:r>
              <a:rPr lang="en-US" i="1" dirty="0" smtClean="0">
                <a:latin typeface="Cambria Math"/>
                <a:ea typeface="Cambria Math"/>
              </a:rPr>
              <a:t>− ∙∙∙ − </a:t>
            </a:r>
            <a:r>
              <a:rPr lang="en-US" i="1" dirty="0" err="1" smtClean="0"/>
              <a:t>n</a:t>
            </a:r>
            <a:r>
              <a:rPr lang="en-US" i="1" baseline="-25000" dirty="0" err="1" smtClean="0"/>
              <a:t>k</a:t>
            </a:r>
            <a:r>
              <a:rPr lang="en-US" dirty="0" smtClean="0"/>
              <a:t>, </a:t>
            </a:r>
            <a:r>
              <a:rPr lang="en-US" i="1" dirty="0" err="1" smtClean="0"/>
              <a:t>n</a:t>
            </a:r>
            <a:r>
              <a:rPr lang="en-US" i="1" baseline="-25000" dirty="0" err="1" smtClean="0"/>
              <a:t>k</a:t>
            </a:r>
            <a:r>
              <a:rPr lang="en-US" dirty="0" smtClean="0"/>
              <a:t>)   since:</a:t>
            </a:r>
          </a:p>
          <a:p>
            <a:pPr lvl="1"/>
            <a:r>
              <a:rPr lang="en-US" dirty="0" smtClean="0"/>
              <a:t>The </a:t>
            </a:r>
            <a:r>
              <a:rPr lang="en-US" i="1" dirty="0" smtClean="0"/>
              <a:t>n</a:t>
            </a:r>
            <a:r>
              <a:rPr lang="en-US" baseline="-25000" dirty="0" smtClean="0">
                <a:latin typeface="Cambria Math" pitchFamily="18" charset="0"/>
                <a:ea typeface="Cambria Math" pitchFamily="18" charset="0"/>
              </a:rPr>
              <a:t>1 </a:t>
            </a:r>
            <a:r>
              <a:rPr lang="en-US" dirty="0" smtClean="0"/>
              <a:t>objects of type one can be placed in the </a:t>
            </a:r>
            <a:r>
              <a:rPr lang="en-US" i="1" dirty="0" smtClean="0"/>
              <a:t>n</a:t>
            </a:r>
            <a:r>
              <a:rPr lang="en-US" dirty="0" smtClean="0"/>
              <a:t> positions in </a:t>
            </a:r>
            <a:r>
              <a:rPr lang="en-US" i="1" dirty="0" smtClean="0"/>
              <a:t>C</a:t>
            </a:r>
            <a:r>
              <a:rPr lang="en-US" dirty="0" smtClean="0"/>
              <a:t>(</a:t>
            </a:r>
            <a:r>
              <a:rPr lang="en-US" i="1" dirty="0" smtClean="0"/>
              <a:t>n</a:t>
            </a:r>
            <a:r>
              <a:rPr lang="en-US" dirty="0" smtClean="0"/>
              <a:t>, </a:t>
            </a:r>
            <a:r>
              <a:rPr lang="en-US" i="1" dirty="0" smtClean="0"/>
              <a:t>n</a:t>
            </a:r>
            <a:r>
              <a:rPr lang="en-US" baseline="-25000" dirty="0" smtClean="0">
                <a:latin typeface="Cambria Math" pitchFamily="18" charset="0"/>
                <a:ea typeface="Cambria Math" pitchFamily="18" charset="0"/>
              </a:rPr>
              <a:t>1</a:t>
            </a:r>
            <a:r>
              <a:rPr lang="en-US" dirty="0" smtClean="0"/>
              <a:t> ) ways, leaving  </a:t>
            </a:r>
            <a:r>
              <a:rPr lang="en-US" i="1" dirty="0" smtClean="0"/>
              <a:t>n </a:t>
            </a:r>
            <a:r>
              <a:rPr lang="en-US" i="1" dirty="0" smtClean="0">
                <a:latin typeface="Cambria Math"/>
                <a:ea typeface="Cambria Math"/>
              </a:rPr>
              <a:t>− </a:t>
            </a:r>
            <a:r>
              <a:rPr lang="en-US" i="1" dirty="0" smtClean="0"/>
              <a:t>n</a:t>
            </a:r>
            <a:r>
              <a:rPr lang="en-US" baseline="-25000" dirty="0" smtClean="0">
                <a:latin typeface="Cambria Math" pitchFamily="18" charset="0"/>
                <a:ea typeface="Cambria Math" pitchFamily="18" charset="0"/>
              </a:rPr>
              <a:t>1</a:t>
            </a:r>
            <a:r>
              <a:rPr lang="en-US" dirty="0" smtClean="0">
                <a:latin typeface="Cambria" pitchFamily="18" charset="0"/>
              </a:rPr>
              <a:t> </a:t>
            </a:r>
            <a:r>
              <a:rPr lang="en-US" dirty="0" smtClean="0"/>
              <a:t>positions. </a:t>
            </a:r>
          </a:p>
          <a:p>
            <a:pPr lvl="1"/>
            <a:r>
              <a:rPr lang="en-US" dirty="0" smtClean="0"/>
              <a:t>Then the</a:t>
            </a:r>
            <a:r>
              <a:rPr lang="en-US" i="1" dirty="0" smtClean="0"/>
              <a:t> n</a:t>
            </a:r>
            <a:r>
              <a:rPr lang="en-US" baseline="-25000" dirty="0" smtClean="0">
                <a:latin typeface="Cambria Math" pitchFamily="18" charset="0"/>
                <a:ea typeface="Cambria Math" pitchFamily="18" charset="0"/>
              </a:rPr>
              <a:t>2 </a:t>
            </a:r>
            <a:r>
              <a:rPr lang="en-US" dirty="0" smtClean="0"/>
              <a:t>objects of type two can be placed in the </a:t>
            </a:r>
            <a:r>
              <a:rPr lang="en-US" i="1" dirty="0" smtClean="0"/>
              <a:t>n </a:t>
            </a:r>
            <a:r>
              <a:rPr lang="en-US" i="1" dirty="0" smtClean="0">
                <a:latin typeface="Cambria Math"/>
                <a:ea typeface="Cambria Math"/>
              </a:rPr>
              <a:t>−</a:t>
            </a:r>
            <a:r>
              <a:rPr lang="en-US" dirty="0" smtClean="0"/>
              <a:t> </a:t>
            </a:r>
            <a:r>
              <a:rPr lang="en-US" i="1" dirty="0" smtClean="0"/>
              <a:t>n</a:t>
            </a:r>
            <a:r>
              <a:rPr lang="en-US" baseline="-25000" dirty="0" smtClean="0">
                <a:latin typeface="Cambria Math" pitchFamily="18" charset="0"/>
                <a:ea typeface="Cambria Math" pitchFamily="18" charset="0"/>
              </a:rPr>
              <a:t>1 </a:t>
            </a:r>
            <a:r>
              <a:rPr lang="en-US" dirty="0" smtClean="0"/>
              <a:t>positions in                    </a:t>
            </a:r>
            <a:r>
              <a:rPr lang="en-US" i="1" dirty="0" smtClean="0"/>
              <a:t>C</a:t>
            </a:r>
            <a:r>
              <a:rPr lang="en-US" dirty="0" smtClean="0"/>
              <a:t>(</a:t>
            </a:r>
            <a:r>
              <a:rPr lang="en-US" i="1" dirty="0" smtClean="0"/>
              <a:t>n </a:t>
            </a:r>
            <a:r>
              <a:rPr lang="en-US" i="1" dirty="0" smtClean="0">
                <a:latin typeface="Cambria Math"/>
                <a:ea typeface="Cambria Math"/>
              </a:rPr>
              <a:t>− </a:t>
            </a:r>
            <a:r>
              <a:rPr lang="en-US" i="1" dirty="0" smtClean="0"/>
              <a:t>n</a:t>
            </a:r>
            <a:r>
              <a:rPr lang="en-US" baseline="-25000" dirty="0" smtClean="0">
                <a:latin typeface="Cambria Math" pitchFamily="18" charset="0"/>
                <a:ea typeface="Cambria Math" pitchFamily="18" charset="0"/>
              </a:rPr>
              <a:t>1</a:t>
            </a:r>
            <a:r>
              <a:rPr lang="en-US" dirty="0" smtClean="0"/>
              <a:t>, </a:t>
            </a:r>
            <a:r>
              <a:rPr lang="en-US" i="1" dirty="0" smtClean="0"/>
              <a:t>n</a:t>
            </a:r>
            <a:r>
              <a:rPr lang="en-US" baseline="-25000" dirty="0" smtClean="0">
                <a:latin typeface="Cambria Math" pitchFamily="18" charset="0"/>
                <a:ea typeface="Cambria Math" pitchFamily="18" charset="0"/>
              </a:rPr>
              <a:t>2</a:t>
            </a:r>
            <a:r>
              <a:rPr lang="en-US" dirty="0" smtClean="0"/>
              <a:t> ) ways, leaving </a:t>
            </a:r>
            <a:r>
              <a:rPr lang="en-US" i="1" dirty="0" smtClean="0"/>
              <a:t>n</a:t>
            </a:r>
            <a:r>
              <a:rPr lang="en-US" i="1" dirty="0" smtClean="0">
                <a:latin typeface="Cambria Math"/>
                <a:ea typeface="Cambria Math"/>
              </a:rPr>
              <a:t> −</a:t>
            </a:r>
            <a:r>
              <a:rPr lang="en-US" i="1" dirty="0" smtClean="0"/>
              <a:t> n</a:t>
            </a:r>
            <a:r>
              <a:rPr lang="en-US" baseline="-25000" dirty="0" smtClean="0">
                <a:latin typeface="Cambria Math" pitchFamily="18" charset="0"/>
                <a:ea typeface="Cambria Math" pitchFamily="18" charset="0"/>
              </a:rPr>
              <a:t>1</a:t>
            </a:r>
            <a:r>
              <a:rPr lang="en-US" i="1" dirty="0" smtClean="0"/>
              <a:t> </a:t>
            </a:r>
            <a:r>
              <a:rPr lang="en-US" i="1" dirty="0" smtClean="0">
                <a:latin typeface="Cambria Math"/>
                <a:ea typeface="Cambria Math"/>
              </a:rPr>
              <a:t>−</a:t>
            </a:r>
            <a:r>
              <a:rPr lang="en-US" dirty="0" smtClean="0"/>
              <a:t> </a:t>
            </a:r>
            <a:r>
              <a:rPr lang="en-US" i="1" dirty="0" smtClean="0"/>
              <a:t>n</a:t>
            </a:r>
            <a:r>
              <a:rPr lang="en-US" baseline="-25000" dirty="0" smtClean="0">
                <a:latin typeface="Cambria Math" pitchFamily="18" charset="0"/>
                <a:ea typeface="Cambria Math" pitchFamily="18" charset="0"/>
              </a:rPr>
              <a:t>2</a:t>
            </a:r>
            <a:r>
              <a:rPr lang="en-US" dirty="0" smtClean="0">
                <a:latin typeface="Cambria" pitchFamily="18" charset="0"/>
              </a:rPr>
              <a:t> </a:t>
            </a:r>
            <a:r>
              <a:rPr lang="en-US" dirty="0" smtClean="0"/>
              <a:t>positions. </a:t>
            </a:r>
          </a:p>
          <a:p>
            <a:pPr lvl="1"/>
            <a:r>
              <a:rPr lang="en-US" dirty="0" smtClean="0"/>
              <a:t>Continue in this fashion, until </a:t>
            </a:r>
            <a:r>
              <a:rPr lang="en-US" i="1" dirty="0" err="1" smtClean="0"/>
              <a:t>n</a:t>
            </a:r>
            <a:r>
              <a:rPr lang="en-US" i="1" baseline="-25000" dirty="0" err="1" smtClean="0"/>
              <a:t>k</a:t>
            </a:r>
            <a:r>
              <a:rPr lang="en-US" baseline="-25000" dirty="0" smtClean="0"/>
              <a:t> </a:t>
            </a:r>
            <a:r>
              <a:rPr lang="en-US" dirty="0" smtClean="0"/>
              <a:t>objects of type </a:t>
            </a:r>
            <a:r>
              <a:rPr lang="en-US" i="1" dirty="0" smtClean="0"/>
              <a:t>k</a:t>
            </a:r>
            <a:r>
              <a:rPr lang="en-US" dirty="0" smtClean="0"/>
              <a:t> are placed in                                  </a:t>
            </a:r>
            <a:r>
              <a:rPr lang="en-US" i="1" dirty="0" smtClean="0"/>
              <a:t>C</a:t>
            </a:r>
            <a:r>
              <a:rPr lang="en-US" dirty="0" smtClean="0"/>
              <a:t>(</a:t>
            </a:r>
            <a:r>
              <a:rPr lang="en-US" i="1" dirty="0" smtClean="0"/>
              <a:t>n </a:t>
            </a:r>
            <a:r>
              <a:rPr lang="en-US" i="1" dirty="0" smtClean="0">
                <a:latin typeface="Cambria Math"/>
                <a:ea typeface="Cambria Math"/>
              </a:rPr>
              <a:t>− </a:t>
            </a:r>
            <a:r>
              <a:rPr lang="en-US" i="1" dirty="0" smtClean="0"/>
              <a:t>n</a:t>
            </a:r>
            <a:r>
              <a:rPr lang="en-US" baseline="-25000" dirty="0" smtClean="0">
                <a:latin typeface="Cambria Math" pitchFamily="18" charset="0"/>
                <a:ea typeface="Cambria Math" pitchFamily="18" charset="0"/>
              </a:rPr>
              <a:t>1</a:t>
            </a:r>
            <a:r>
              <a:rPr lang="en-US" i="1" dirty="0" smtClean="0"/>
              <a:t> </a:t>
            </a:r>
            <a:r>
              <a:rPr lang="en-US" i="1" dirty="0" smtClean="0">
                <a:latin typeface="Cambria Math"/>
                <a:ea typeface="Cambria Math"/>
              </a:rPr>
              <a:t>−</a:t>
            </a:r>
            <a:r>
              <a:rPr lang="en-US" dirty="0" smtClean="0"/>
              <a:t> </a:t>
            </a:r>
            <a:r>
              <a:rPr lang="en-US" i="1" dirty="0" smtClean="0"/>
              <a:t>n</a:t>
            </a:r>
            <a:r>
              <a:rPr lang="en-US" baseline="-25000" dirty="0" smtClean="0">
                <a:latin typeface="Cambria Math" pitchFamily="18" charset="0"/>
                <a:ea typeface="Cambria Math" pitchFamily="18" charset="0"/>
              </a:rPr>
              <a:t>2</a:t>
            </a:r>
            <a:r>
              <a:rPr lang="en-US" i="1" dirty="0" smtClean="0"/>
              <a:t> </a:t>
            </a:r>
            <a:r>
              <a:rPr lang="en-US" i="1" dirty="0" smtClean="0">
                <a:latin typeface="Cambria Math"/>
                <a:ea typeface="Cambria Math"/>
              </a:rPr>
              <a:t>− ∙∙∙ − </a:t>
            </a:r>
            <a:r>
              <a:rPr lang="en-US" i="1" dirty="0" err="1" smtClean="0"/>
              <a:t>n</a:t>
            </a:r>
            <a:r>
              <a:rPr lang="en-US" i="1" baseline="-25000" dirty="0" err="1" smtClean="0"/>
              <a:t>k</a:t>
            </a:r>
            <a:r>
              <a:rPr lang="en-US" dirty="0" smtClean="0"/>
              <a:t>, </a:t>
            </a:r>
            <a:r>
              <a:rPr lang="en-US" i="1" dirty="0" err="1" smtClean="0"/>
              <a:t>n</a:t>
            </a:r>
            <a:r>
              <a:rPr lang="en-US" i="1" baseline="-25000" dirty="0" err="1" smtClean="0"/>
              <a:t>k</a:t>
            </a:r>
            <a:r>
              <a:rPr lang="en-US" dirty="0" smtClean="0"/>
              <a:t>) ways. </a:t>
            </a:r>
          </a:p>
          <a:p>
            <a:pPr>
              <a:buNone/>
            </a:pPr>
            <a:r>
              <a:rPr lang="en-US" dirty="0" smtClean="0"/>
              <a:t>    The product can be manipulated into the desired result as follows:</a:t>
            </a:r>
          </a:p>
          <a:p>
            <a:pPr>
              <a:buNone/>
            </a:pPr>
            <a:endParaRPr lang="en-US" dirty="0" smtClean="0"/>
          </a:p>
          <a:p>
            <a:pPr>
              <a:buNone/>
            </a:pPr>
            <a:endParaRPr lang="en-US" dirty="0" smtClean="0"/>
          </a:p>
          <a:p>
            <a:pPr>
              <a:buNone/>
            </a:pPr>
            <a:r>
              <a:rPr lang="en-US" dirty="0" smtClean="0"/>
              <a:t>   </a:t>
            </a:r>
          </a:p>
          <a:p>
            <a:endParaRPr lang="en-US" dirty="0" smtClean="0"/>
          </a:p>
          <a:p>
            <a:endParaRPr lang="en-US" dirty="0" smtClean="0"/>
          </a:p>
          <a:p>
            <a:endParaRPr lang="en-US" dirty="0" smtClean="0"/>
          </a:p>
          <a:p>
            <a:pPr>
              <a:buNone/>
            </a:pPr>
            <a:endParaRPr lang="en-US" dirty="0" smtClean="0"/>
          </a:p>
          <a:p>
            <a:pPr>
              <a:buNone/>
            </a:pP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3124200" y="2743200"/>
            <a:ext cx="1186815" cy="342900"/>
          </a:xfrm>
          <a:prstGeom prst="rect">
            <a:avLst/>
          </a:prstGeom>
        </p:spPr>
      </p:pic>
      <p:pic>
        <p:nvPicPr>
          <p:cNvPr id="10" name="Picture 9" descr="addin_tmp.png"/>
          <p:cNvPicPr>
            <a:picLocks noChangeAspect="1"/>
          </p:cNvPicPr>
          <p:nvPr>
            <p:custDataLst>
              <p:tags r:id="rId2"/>
            </p:custDataLst>
          </p:nvPr>
        </p:nvPicPr>
        <p:blipFill>
          <a:blip r:embed="rId5" cstate="print"/>
          <a:stretch>
            <a:fillRect/>
          </a:stretch>
        </p:blipFill>
        <p:spPr>
          <a:xfrm>
            <a:off x="1524000" y="5715001"/>
            <a:ext cx="6210300" cy="394335"/>
          </a:xfrm>
          <a:prstGeom prst="rect">
            <a:avLst/>
          </a:prstGeom>
        </p:spPr>
      </p:pic>
      <p:sp>
        <p:nvSpPr>
          <p:cNvPr id="6" name="Isosceles Triangle 5"/>
          <p:cNvSpPr/>
          <p:nvPr/>
        </p:nvSpPr>
        <p:spPr>
          <a:xfrm rot="5400000" flipV="1">
            <a:off x="84582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506</a:t>
            </a:fld>
            <a:endParaRPr lang="en-US"/>
          </a:p>
        </p:txBody>
      </p:sp>
    </p:spTree>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Distributing Objects into Boxes</a:t>
            </a:r>
            <a:endParaRPr lang="en-US" dirty="0"/>
          </a:p>
        </p:txBody>
      </p:sp>
      <p:sp>
        <p:nvSpPr>
          <p:cNvPr id="3" name="Content Placeholder 2"/>
          <p:cNvSpPr>
            <a:spLocks noGrp="1"/>
          </p:cNvSpPr>
          <p:nvPr>
            <p:ph idx="1"/>
          </p:nvPr>
        </p:nvSpPr>
        <p:spPr/>
        <p:txBody>
          <a:bodyPr/>
          <a:lstStyle/>
          <a:p>
            <a:r>
              <a:rPr lang="en-US" dirty="0" smtClean="0"/>
              <a:t>Many counting problems can be solved by counting the ways objects can be placed in boxes.</a:t>
            </a:r>
          </a:p>
          <a:p>
            <a:pPr lvl="1"/>
            <a:r>
              <a:rPr lang="en-US" dirty="0" smtClean="0"/>
              <a:t>The objects may be either different from each other (</a:t>
            </a:r>
            <a:r>
              <a:rPr lang="en-US" i="1" dirty="0" smtClean="0"/>
              <a:t>distinguishable</a:t>
            </a:r>
            <a:r>
              <a:rPr lang="en-US" dirty="0" smtClean="0"/>
              <a:t>) or identical (</a:t>
            </a:r>
            <a:r>
              <a:rPr lang="en-US" i="1" dirty="0" smtClean="0"/>
              <a:t>indistinguishable</a:t>
            </a:r>
            <a:r>
              <a:rPr lang="en-US" dirty="0" smtClean="0"/>
              <a:t>).</a:t>
            </a:r>
          </a:p>
          <a:p>
            <a:pPr lvl="1"/>
            <a:r>
              <a:rPr lang="en-US" dirty="0" smtClean="0"/>
              <a:t>The boxes may be labeled (</a:t>
            </a:r>
            <a:r>
              <a:rPr lang="en-US" i="1" dirty="0" smtClean="0"/>
              <a:t>distinguishable</a:t>
            </a:r>
            <a:r>
              <a:rPr lang="en-US" dirty="0" smtClean="0"/>
              <a:t>) or unlabeled (</a:t>
            </a:r>
            <a:r>
              <a:rPr lang="en-US" i="1" dirty="0" smtClean="0"/>
              <a:t>indistinguishable</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507</a:t>
            </a:fld>
            <a:endParaRPr lang="en-US"/>
          </a:p>
        </p:txBody>
      </p:sp>
    </p:spTree>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Distributing Objects into Boxes</a:t>
            </a:r>
            <a:endParaRPr lang="en-US" dirty="0"/>
          </a:p>
        </p:txBody>
      </p:sp>
      <p:sp>
        <p:nvSpPr>
          <p:cNvPr id="3" name="Content Placeholder 2"/>
          <p:cNvSpPr>
            <a:spLocks noGrp="1"/>
          </p:cNvSpPr>
          <p:nvPr>
            <p:ph idx="1"/>
          </p:nvPr>
        </p:nvSpPr>
        <p:spPr/>
        <p:txBody>
          <a:bodyPr>
            <a:normAutofit fontScale="85000" lnSpcReduction="20000"/>
          </a:bodyPr>
          <a:lstStyle/>
          <a:p>
            <a:r>
              <a:rPr lang="en-US" i="1" dirty="0" smtClean="0"/>
              <a:t>Distinguishable objects </a:t>
            </a:r>
            <a:r>
              <a:rPr lang="en-US" dirty="0" smtClean="0"/>
              <a:t>and </a:t>
            </a:r>
            <a:r>
              <a:rPr lang="en-US" i="1" dirty="0" smtClean="0"/>
              <a:t>distinguishable boxes</a:t>
            </a:r>
            <a:r>
              <a:rPr lang="en-US" dirty="0" smtClean="0"/>
              <a:t>.</a:t>
            </a:r>
          </a:p>
          <a:p>
            <a:pPr lvl="1"/>
            <a:r>
              <a:rPr lang="en-US" dirty="0" smtClean="0"/>
              <a:t>There are </a:t>
            </a:r>
            <a:r>
              <a:rPr lang="en-US" i="1" dirty="0" smtClean="0"/>
              <a:t>n</a:t>
            </a:r>
            <a:r>
              <a:rPr lang="en-US" dirty="0" smtClean="0"/>
              <a:t>!/(</a:t>
            </a:r>
            <a:r>
              <a:rPr lang="en-US" i="1" dirty="0" smtClean="0"/>
              <a:t>n</a:t>
            </a:r>
            <a:r>
              <a:rPr lang="en-US" baseline="-25000" dirty="0" smtClean="0">
                <a:latin typeface="Cambria Math" pitchFamily="18" charset="0"/>
                <a:ea typeface="Cambria Math" pitchFamily="18" charset="0"/>
              </a:rPr>
              <a:t>1</a:t>
            </a:r>
            <a:r>
              <a:rPr lang="en-US" dirty="0" smtClean="0"/>
              <a:t>!</a:t>
            </a:r>
            <a:r>
              <a:rPr lang="en-US" i="1" dirty="0" smtClean="0"/>
              <a:t>n</a:t>
            </a:r>
            <a:r>
              <a:rPr lang="en-US" baseline="-25000" dirty="0" smtClean="0">
                <a:latin typeface="Cambria Math" pitchFamily="18" charset="0"/>
                <a:ea typeface="Cambria Math" pitchFamily="18" charset="0"/>
              </a:rPr>
              <a:t>2</a:t>
            </a:r>
            <a:r>
              <a:rPr lang="en-US" dirty="0" smtClean="0"/>
              <a:t>! </a:t>
            </a:r>
            <a:r>
              <a:rPr lang="en-US" dirty="0" smtClean="0">
                <a:latin typeface="Cambria Math"/>
                <a:ea typeface="Cambria Math"/>
              </a:rPr>
              <a:t>∙∙∙</a:t>
            </a:r>
            <a:r>
              <a:rPr lang="en-US" i="1" dirty="0" err="1" smtClean="0"/>
              <a:t>n</a:t>
            </a:r>
            <a:r>
              <a:rPr lang="en-US" i="1" baseline="-25000" dirty="0" err="1" smtClean="0"/>
              <a:t>k</a:t>
            </a:r>
            <a:r>
              <a:rPr lang="en-US" dirty="0" smtClean="0"/>
              <a:t>!) ways to distribute </a:t>
            </a:r>
            <a:r>
              <a:rPr lang="en-US" i="1" dirty="0" smtClean="0"/>
              <a:t>n</a:t>
            </a:r>
            <a:r>
              <a:rPr lang="en-US" dirty="0" smtClean="0"/>
              <a:t> distinguishable objects into </a:t>
            </a:r>
            <a:r>
              <a:rPr lang="en-US" i="1" dirty="0" smtClean="0"/>
              <a:t>k</a:t>
            </a:r>
            <a:r>
              <a:rPr lang="en-US" dirty="0" smtClean="0"/>
              <a:t> distinguishable boxes.</a:t>
            </a:r>
          </a:p>
          <a:p>
            <a:pPr lvl="1"/>
            <a:r>
              <a:rPr lang="en-US" dirty="0" smtClean="0"/>
              <a:t>(</a:t>
            </a:r>
            <a:r>
              <a:rPr lang="en-US" i="1" dirty="0" smtClean="0"/>
              <a:t>See Exercises </a:t>
            </a:r>
            <a:r>
              <a:rPr lang="en-US" dirty="0" smtClean="0">
                <a:latin typeface="Cambria Math" pitchFamily="18" charset="0"/>
                <a:ea typeface="Cambria Math" pitchFamily="18" charset="0"/>
              </a:rPr>
              <a:t>47</a:t>
            </a:r>
            <a:r>
              <a:rPr lang="en-US" dirty="0" smtClean="0"/>
              <a:t> </a:t>
            </a:r>
            <a:r>
              <a:rPr lang="en-US" i="1" dirty="0" smtClean="0"/>
              <a:t>and</a:t>
            </a:r>
            <a:r>
              <a:rPr lang="en-US" dirty="0" smtClean="0"/>
              <a:t> </a:t>
            </a:r>
            <a:r>
              <a:rPr lang="en-US" dirty="0" smtClean="0">
                <a:latin typeface="Cambria Math" pitchFamily="18" charset="0"/>
                <a:ea typeface="Cambria Math" pitchFamily="18" charset="0"/>
              </a:rPr>
              <a:t>48 </a:t>
            </a:r>
            <a:r>
              <a:rPr lang="en-US" i="1" dirty="0" smtClean="0"/>
              <a:t>for two different proofs.</a:t>
            </a:r>
            <a:r>
              <a:rPr lang="en-US" dirty="0" smtClean="0"/>
              <a:t>)</a:t>
            </a:r>
          </a:p>
          <a:p>
            <a:pPr lvl="1"/>
            <a:r>
              <a:rPr lang="en-US" dirty="0" smtClean="0"/>
              <a:t>Example: There are </a:t>
            </a:r>
            <a:r>
              <a:rPr lang="en-US" dirty="0" smtClean="0">
                <a:latin typeface="Cambria Math" pitchFamily="18" charset="0"/>
                <a:ea typeface="Cambria Math" pitchFamily="18" charset="0"/>
              </a:rPr>
              <a:t>52!</a:t>
            </a:r>
            <a:r>
              <a:rPr lang="en-US" dirty="0" smtClean="0"/>
              <a:t>/(</a:t>
            </a:r>
            <a:r>
              <a:rPr lang="en-US" dirty="0" smtClean="0">
                <a:latin typeface="Cambria Math" pitchFamily="18" charset="0"/>
                <a:ea typeface="Cambria Math" pitchFamily="18" charset="0"/>
              </a:rPr>
              <a:t>5!5!5!5!32!</a:t>
            </a:r>
            <a:r>
              <a:rPr lang="en-US" dirty="0" smtClean="0"/>
              <a:t>) ways to distribute hands of </a:t>
            </a:r>
            <a:r>
              <a:rPr lang="en-US" dirty="0" smtClean="0">
                <a:latin typeface="Cambria Math" pitchFamily="18" charset="0"/>
                <a:ea typeface="Cambria Math" pitchFamily="18" charset="0"/>
              </a:rPr>
              <a:t>5</a:t>
            </a:r>
            <a:r>
              <a:rPr lang="en-US" dirty="0" smtClean="0"/>
              <a:t> cards each to four players.</a:t>
            </a:r>
          </a:p>
          <a:p>
            <a:r>
              <a:rPr lang="en-US" i="1" dirty="0" smtClean="0"/>
              <a:t>Indistinguishable objects </a:t>
            </a:r>
            <a:r>
              <a:rPr lang="en-US" dirty="0" smtClean="0"/>
              <a:t>and </a:t>
            </a:r>
            <a:r>
              <a:rPr lang="en-US" i="1" dirty="0" smtClean="0"/>
              <a:t>distinguishable boxes</a:t>
            </a:r>
            <a:r>
              <a:rPr lang="en-US" dirty="0" smtClean="0"/>
              <a:t>.</a:t>
            </a:r>
          </a:p>
          <a:p>
            <a:pPr lvl="1"/>
            <a:r>
              <a:rPr lang="en-US" dirty="0" smtClean="0"/>
              <a:t>There are </a:t>
            </a:r>
            <a:r>
              <a:rPr lang="en-US" i="1" dirty="0" smtClean="0"/>
              <a:t>C</a:t>
            </a:r>
            <a:r>
              <a:rPr lang="en-US" dirty="0" smtClean="0"/>
              <a:t>(</a:t>
            </a:r>
            <a:r>
              <a:rPr lang="en-US" i="1" dirty="0" smtClean="0"/>
              <a:t>n</a:t>
            </a:r>
            <a:r>
              <a:rPr lang="en-US" dirty="0" smtClean="0"/>
              <a:t> + </a:t>
            </a:r>
            <a:r>
              <a:rPr lang="en-US" i="1" dirty="0" smtClean="0"/>
              <a:t>r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 </a:t>
            </a:r>
            <a:r>
              <a:rPr lang="en-US" i="1" dirty="0" smtClean="0"/>
              <a:t>n</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 ways to place </a:t>
            </a:r>
            <a:r>
              <a:rPr lang="en-US" i="1" dirty="0" smtClean="0"/>
              <a:t>r</a:t>
            </a:r>
            <a:r>
              <a:rPr lang="en-US" dirty="0" smtClean="0"/>
              <a:t> indistinguishable objects into </a:t>
            </a:r>
            <a:r>
              <a:rPr lang="en-US" i="1" dirty="0" smtClean="0"/>
              <a:t>n</a:t>
            </a:r>
            <a:r>
              <a:rPr lang="en-US" dirty="0" smtClean="0"/>
              <a:t> distinguishable boxes.</a:t>
            </a:r>
          </a:p>
          <a:p>
            <a:pPr lvl="1"/>
            <a:r>
              <a:rPr lang="en-US" dirty="0" smtClean="0"/>
              <a:t>Proof based on one-to-one correspondence between                         </a:t>
            </a:r>
            <a:r>
              <a:rPr lang="en-US" i="1" dirty="0" smtClean="0"/>
              <a:t>n</a:t>
            </a:r>
            <a:r>
              <a:rPr lang="en-US" dirty="0" smtClean="0"/>
              <a:t>-combinations from a set with </a:t>
            </a:r>
            <a:r>
              <a:rPr lang="en-US" i="1" dirty="0" smtClean="0"/>
              <a:t>k</a:t>
            </a:r>
            <a:r>
              <a:rPr lang="en-US" dirty="0" smtClean="0"/>
              <a:t>-elements when repetition is allowed and the ways to place </a:t>
            </a:r>
            <a:r>
              <a:rPr lang="en-US" i="1" dirty="0" smtClean="0"/>
              <a:t>n</a:t>
            </a:r>
            <a:r>
              <a:rPr lang="en-US" dirty="0" smtClean="0"/>
              <a:t> indistinguishable objects into </a:t>
            </a:r>
            <a:r>
              <a:rPr lang="en-US" i="1" dirty="0" smtClean="0"/>
              <a:t>k</a:t>
            </a:r>
            <a:r>
              <a:rPr lang="en-US" dirty="0" smtClean="0"/>
              <a:t> distinguishable boxes.</a:t>
            </a:r>
          </a:p>
          <a:p>
            <a:pPr lvl="1"/>
            <a:r>
              <a:rPr lang="en-US" dirty="0" smtClean="0"/>
              <a:t>Example: There are </a:t>
            </a:r>
            <a:r>
              <a:rPr lang="en-US" i="1" dirty="0" smtClean="0"/>
              <a:t>C</a:t>
            </a:r>
            <a:r>
              <a:rPr lang="en-US" dirty="0" smtClean="0"/>
              <a:t>(</a:t>
            </a:r>
            <a:r>
              <a:rPr lang="en-US" dirty="0" smtClean="0">
                <a:latin typeface="Cambria Math" pitchFamily="18" charset="0"/>
                <a:ea typeface="Cambria Math" pitchFamily="18" charset="0"/>
              </a:rPr>
              <a:t>8</a:t>
            </a:r>
            <a:r>
              <a:rPr lang="en-US" dirty="0" smtClean="0"/>
              <a:t> + </a:t>
            </a:r>
            <a:r>
              <a:rPr lang="en-US" dirty="0" smtClean="0">
                <a:latin typeface="Cambria Math" pitchFamily="18" charset="0"/>
                <a:ea typeface="Cambria Math" pitchFamily="18" charset="0"/>
              </a:rPr>
              <a:t>10</a:t>
            </a:r>
            <a:r>
              <a:rPr lang="en-US" i="1"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10</a:t>
            </a:r>
            <a:r>
              <a:rPr lang="en-US" dirty="0" smtClean="0"/>
              <a:t>) = C(</a:t>
            </a:r>
            <a:r>
              <a:rPr lang="en-US" dirty="0" smtClean="0">
                <a:latin typeface="Cambria Math" pitchFamily="18" charset="0"/>
                <a:ea typeface="Cambria Math" pitchFamily="18" charset="0"/>
              </a:rPr>
              <a:t>17,10</a:t>
            </a:r>
            <a:r>
              <a:rPr lang="en-US" dirty="0" smtClean="0"/>
              <a:t>) = </a:t>
            </a:r>
            <a:r>
              <a:rPr lang="en-US" dirty="0" smtClean="0">
                <a:latin typeface="Cambria Math" pitchFamily="18" charset="0"/>
                <a:ea typeface="Cambria Math" pitchFamily="18" charset="0"/>
              </a:rPr>
              <a:t>19,448 </a:t>
            </a:r>
            <a:r>
              <a:rPr lang="en-US" dirty="0" smtClean="0"/>
              <a:t> ways to place </a:t>
            </a:r>
            <a:r>
              <a:rPr lang="en-US" dirty="0" smtClean="0">
                <a:latin typeface="Cambria Math" pitchFamily="18" charset="0"/>
                <a:ea typeface="Cambria Math" pitchFamily="18" charset="0"/>
              </a:rPr>
              <a:t>10</a:t>
            </a:r>
            <a:r>
              <a:rPr lang="en-US" dirty="0" smtClean="0"/>
              <a:t> indistinguishable objects into </a:t>
            </a:r>
            <a:r>
              <a:rPr lang="en-US" dirty="0" smtClean="0">
                <a:latin typeface="Cambria Math" pitchFamily="18" charset="0"/>
                <a:ea typeface="Cambria Math" pitchFamily="18" charset="0"/>
              </a:rPr>
              <a:t>8</a:t>
            </a:r>
            <a:r>
              <a:rPr lang="en-US" dirty="0" smtClean="0"/>
              <a:t> distinguishable boxes.</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508</a:t>
            </a:fld>
            <a:endParaRPr lang="en-US"/>
          </a:p>
        </p:txBody>
      </p:sp>
    </p:spTree>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Distributing Objects into Boxes</a:t>
            </a:r>
            <a:endParaRPr lang="en-US" dirty="0"/>
          </a:p>
        </p:txBody>
      </p:sp>
      <p:sp>
        <p:nvSpPr>
          <p:cNvPr id="3" name="Content Placeholder 2"/>
          <p:cNvSpPr>
            <a:spLocks noGrp="1"/>
          </p:cNvSpPr>
          <p:nvPr>
            <p:ph idx="1"/>
          </p:nvPr>
        </p:nvSpPr>
        <p:spPr/>
        <p:txBody>
          <a:bodyPr>
            <a:normAutofit fontScale="85000" lnSpcReduction="20000"/>
          </a:bodyPr>
          <a:lstStyle/>
          <a:p>
            <a:r>
              <a:rPr lang="en-US" i="1" dirty="0" smtClean="0"/>
              <a:t>Distinguishable objects </a:t>
            </a:r>
            <a:r>
              <a:rPr lang="en-US" dirty="0" smtClean="0"/>
              <a:t>and </a:t>
            </a:r>
            <a:r>
              <a:rPr lang="en-US" i="1" dirty="0" smtClean="0"/>
              <a:t>indistinguishable boxes</a:t>
            </a:r>
            <a:r>
              <a:rPr lang="en-US" dirty="0" smtClean="0"/>
              <a:t>.</a:t>
            </a:r>
          </a:p>
          <a:p>
            <a:pPr lvl="1"/>
            <a:r>
              <a:rPr lang="en-US" dirty="0" smtClean="0"/>
              <a:t>Example: There are </a:t>
            </a:r>
            <a:r>
              <a:rPr lang="en-US" dirty="0" smtClean="0">
                <a:latin typeface="Cambria Math" pitchFamily="18" charset="0"/>
                <a:ea typeface="Cambria Math" pitchFamily="18" charset="0"/>
              </a:rPr>
              <a:t>14</a:t>
            </a:r>
            <a:r>
              <a:rPr lang="en-US" dirty="0" smtClean="0"/>
              <a:t> ways to put four employees into three indistinguishable offices (</a:t>
            </a:r>
            <a:r>
              <a:rPr lang="en-US" i="1" dirty="0" smtClean="0"/>
              <a:t>see Example </a:t>
            </a:r>
            <a:r>
              <a:rPr lang="en-US" dirty="0" smtClean="0">
                <a:latin typeface="Cambria Math" pitchFamily="18" charset="0"/>
                <a:ea typeface="Cambria Math" pitchFamily="18" charset="0"/>
              </a:rPr>
              <a:t>10</a:t>
            </a:r>
            <a:r>
              <a:rPr lang="en-US" dirty="0" smtClean="0"/>
              <a:t>).</a:t>
            </a:r>
          </a:p>
          <a:p>
            <a:pPr lvl="1"/>
            <a:r>
              <a:rPr lang="en-US" dirty="0" smtClean="0"/>
              <a:t>There is no simple closed formula for the number of ways to distribute </a:t>
            </a:r>
            <a:r>
              <a:rPr lang="en-US" i="1" dirty="0" smtClean="0"/>
              <a:t>n</a:t>
            </a:r>
            <a:r>
              <a:rPr lang="en-US" dirty="0" smtClean="0"/>
              <a:t> distinguishable objects into </a:t>
            </a:r>
            <a:r>
              <a:rPr lang="en-US" i="1" dirty="0" smtClean="0"/>
              <a:t>j</a:t>
            </a:r>
            <a:r>
              <a:rPr lang="en-US" dirty="0" smtClean="0"/>
              <a:t> indistinguishable boxes. </a:t>
            </a:r>
          </a:p>
          <a:p>
            <a:pPr lvl="1"/>
            <a:r>
              <a:rPr lang="en-US" dirty="0" smtClean="0"/>
              <a:t>See the text for a formula involving </a:t>
            </a:r>
            <a:r>
              <a:rPr lang="en-US" i="1" dirty="0" err="1" smtClean="0"/>
              <a:t>Stirling</a:t>
            </a:r>
            <a:r>
              <a:rPr lang="en-US" i="1" dirty="0" smtClean="0"/>
              <a:t> numbers of the second kind</a:t>
            </a:r>
            <a:r>
              <a:rPr lang="en-US" dirty="0" smtClean="0"/>
              <a:t>.</a:t>
            </a:r>
          </a:p>
          <a:p>
            <a:r>
              <a:rPr lang="en-US" i="1" dirty="0" smtClean="0"/>
              <a:t>Indistinguishable objects </a:t>
            </a:r>
            <a:r>
              <a:rPr lang="en-US" dirty="0" smtClean="0"/>
              <a:t>and </a:t>
            </a:r>
            <a:r>
              <a:rPr lang="en-US" i="1" dirty="0" smtClean="0"/>
              <a:t>indistinguishable boxes</a:t>
            </a:r>
            <a:r>
              <a:rPr lang="en-US" dirty="0" smtClean="0"/>
              <a:t>.</a:t>
            </a:r>
          </a:p>
          <a:p>
            <a:pPr lvl="1"/>
            <a:r>
              <a:rPr lang="en-US" dirty="0" smtClean="0"/>
              <a:t>Example: There are </a:t>
            </a:r>
            <a:r>
              <a:rPr lang="en-US" dirty="0" smtClean="0">
                <a:latin typeface="Cambria Math" pitchFamily="18" charset="0"/>
                <a:ea typeface="Cambria Math" pitchFamily="18" charset="0"/>
              </a:rPr>
              <a:t>9</a:t>
            </a:r>
            <a:r>
              <a:rPr lang="en-US" dirty="0" smtClean="0"/>
              <a:t>  ways to pack six copies of the same book into four identical boxes (</a:t>
            </a:r>
            <a:r>
              <a:rPr lang="en-US" i="1" dirty="0" smtClean="0"/>
              <a:t>see Example </a:t>
            </a:r>
            <a:r>
              <a:rPr lang="en-US" dirty="0" smtClean="0">
                <a:latin typeface="Cambria Math" pitchFamily="18" charset="0"/>
                <a:ea typeface="Cambria Math" pitchFamily="18" charset="0"/>
              </a:rPr>
              <a:t>11</a:t>
            </a:r>
            <a:r>
              <a:rPr lang="en-US" dirty="0" smtClean="0"/>
              <a:t>).</a:t>
            </a:r>
          </a:p>
          <a:p>
            <a:pPr lvl="1"/>
            <a:r>
              <a:rPr lang="en-US" dirty="0" smtClean="0"/>
              <a:t>The number of ways of distributing </a:t>
            </a:r>
            <a:r>
              <a:rPr lang="en-US" i="1" dirty="0" smtClean="0"/>
              <a:t>n</a:t>
            </a:r>
            <a:r>
              <a:rPr lang="en-US" dirty="0" smtClean="0"/>
              <a:t> indistinguishable objects into </a:t>
            </a:r>
            <a:r>
              <a:rPr lang="en-US" i="1" dirty="0" smtClean="0"/>
              <a:t>k </a:t>
            </a:r>
            <a:r>
              <a:rPr lang="en-US" dirty="0" smtClean="0"/>
              <a:t>indistinguishable boxes equals </a:t>
            </a:r>
            <a:r>
              <a:rPr lang="en-US" i="1" dirty="0" err="1" smtClean="0"/>
              <a:t>p</a:t>
            </a:r>
            <a:r>
              <a:rPr lang="en-US" i="1" baseline="-25000" dirty="0" err="1" smtClean="0"/>
              <a:t>k</a:t>
            </a:r>
            <a:r>
              <a:rPr lang="en-US" dirty="0" smtClean="0"/>
              <a:t>(</a:t>
            </a:r>
            <a:r>
              <a:rPr lang="en-US" i="1" dirty="0" smtClean="0"/>
              <a:t>n</a:t>
            </a:r>
            <a:r>
              <a:rPr lang="en-US" dirty="0" smtClean="0"/>
              <a:t>), the number of ways to write </a:t>
            </a:r>
            <a:r>
              <a:rPr lang="en-US" i="1" dirty="0" smtClean="0"/>
              <a:t>n </a:t>
            </a:r>
            <a:r>
              <a:rPr lang="en-US" dirty="0" smtClean="0"/>
              <a:t>as the sum of at most </a:t>
            </a:r>
            <a:r>
              <a:rPr lang="en-US" i="1" dirty="0" smtClean="0"/>
              <a:t>k </a:t>
            </a:r>
            <a:r>
              <a:rPr lang="en-US" dirty="0" smtClean="0"/>
              <a:t>positive integers in increasing order. </a:t>
            </a:r>
          </a:p>
          <a:p>
            <a:pPr lvl="1"/>
            <a:r>
              <a:rPr lang="en-US" dirty="0" smtClean="0"/>
              <a:t>No simple closed formula exists for this number.</a:t>
            </a:r>
          </a:p>
          <a:p>
            <a:pPr lvl="1"/>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509</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Logical Equivalences</a:t>
            </a:r>
            <a:endParaRPr lang="en-US" dirty="0"/>
          </a:p>
        </p:txBody>
      </p:sp>
      <p:sp>
        <p:nvSpPr>
          <p:cNvPr id="3" name="Content Placeholder 2"/>
          <p:cNvSpPr>
            <a:spLocks noGrp="1"/>
          </p:cNvSpPr>
          <p:nvPr>
            <p:ph idx="1"/>
          </p:nvPr>
        </p:nvSpPr>
        <p:spPr/>
        <p:txBody>
          <a:bodyPr/>
          <a:lstStyle/>
          <a:p>
            <a:r>
              <a:rPr lang="en-US" dirty="0" smtClean="0"/>
              <a:t>Identity laws:                                  ,</a:t>
            </a:r>
          </a:p>
          <a:p>
            <a:endParaRPr lang="en-US" dirty="0" smtClean="0"/>
          </a:p>
          <a:p>
            <a:r>
              <a:rPr lang="en-US" dirty="0" smtClean="0"/>
              <a:t>Domination laws:                           ,</a:t>
            </a:r>
          </a:p>
          <a:p>
            <a:endParaRPr lang="en-US" dirty="0" smtClean="0"/>
          </a:p>
          <a:p>
            <a:r>
              <a:rPr lang="en-US" dirty="0" smtClean="0"/>
              <a:t>Idempotent laws:                             ,  </a:t>
            </a:r>
          </a:p>
          <a:p>
            <a:pPr>
              <a:buNone/>
            </a:pPr>
            <a:endParaRPr lang="en-US" dirty="0" smtClean="0"/>
          </a:p>
          <a:p>
            <a:r>
              <a:rPr lang="en-US" dirty="0" smtClean="0"/>
              <a:t>Double Negation law:</a:t>
            </a:r>
          </a:p>
          <a:p>
            <a:pPr>
              <a:buNone/>
            </a:pPr>
            <a:endParaRPr lang="en-US" dirty="0" smtClean="0"/>
          </a:p>
          <a:p>
            <a:r>
              <a:rPr lang="en-US" dirty="0" smtClean="0"/>
              <a:t>Negation laws:                                   ,</a:t>
            </a:r>
          </a:p>
          <a:p>
            <a:endParaRPr lang="en-US" dirty="0" smtClean="0"/>
          </a:p>
          <a:p>
            <a:pPr>
              <a:buNone/>
            </a:pPr>
            <a:endParaRPr lang="en-US" dirty="0" smtClean="0"/>
          </a:p>
          <a:p>
            <a:endParaRPr lang="en-US" dirty="0" smtClean="0"/>
          </a:p>
          <a:p>
            <a:pPr>
              <a:buNone/>
            </a:pPr>
            <a:endParaRPr lang="en-US" dirty="0"/>
          </a:p>
        </p:txBody>
      </p:sp>
      <p:pic>
        <p:nvPicPr>
          <p:cNvPr id="4" name="Picture 3" descr="addin_tmp.png"/>
          <p:cNvPicPr>
            <a:picLocks noChangeAspect="1"/>
          </p:cNvPicPr>
          <p:nvPr>
            <p:custDataLst>
              <p:tags r:id="rId1"/>
            </p:custDataLst>
          </p:nvPr>
        </p:nvPicPr>
        <p:blipFill>
          <a:blip r:embed="rId11" cstate="print"/>
          <a:stretch>
            <a:fillRect/>
          </a:stretch>
        </p:blipFill>
        <p:spPr>
          <a:xfrm>
            <a:off x="3886200" y="2057400"/>
            <a:ext cx="1591628" cy="331470"/>
          </a:xfrm>
          <a:prstGeom prst="rect">
            <a:avLst/>
          </a:prstGeom>
        </p:spPr>
      </p:pic>
      <p:pic>
        <p:nvPicPr>
          <p:cNvPr id="6" name="Picture 5" descr="addin_tmp.png"/>
          <p:cNvPicPr>
            <a:picLocks noChangeAspect="1"/>
          </p:cNvPicPr>
          <p:nvPr>
            <p:custDataLst>
              <p:tags r:id="rId2"/>
            </p:custDataLst>
          </p:nvPr>
        </p:nvPicPr>
        <p:blipFill>
          <a:blip r:embed="rId12" cstate="print"/>
          <a:stretch>
            <a:fillRect/>
          </a:stretch>
        </p:blipFill>
        <p:spPr>
          <a:xfrm>
            <a:off x="6172200" y="2057400"/>
            <a:ext cx="1614488" cy="334328"/>
          </a:xfrm>
          <a:prstGeom prst="rect">
            <a:avLst/>
          </a:prstGeom>
        </p:spPr>
      </p:pic>
      <p:pic>
        <p:nvPicPr>
          <p:cNvPr id="8" name="Picture 7" descr="addin_tmp.png"/>
          <p:cNvPicPr>
            <a:picLocks noChangeAspect="1"/>
          </p:cNvPicPr>
          <p:nvPr>
            <p:custDataLst>
              <p:tags r:id="rId3"/>
            </p:custDataLst>
          </p:nvPr>
        </p:nvPicPr>
        <p:blipFill>
          <a:blip r:embed="rId13" cstate="print"/>
          <a:stretch>
            <a:fillRect/>
          </a:stretch>
        </p:blipFill>
        <p:spPr>
          <a:xfrm>
            <a:off x="3810000" y="2971800"/>
            <a:ext cx="1674495" cy="331470"/>
          </a:xfrm>
          <a:prstGeom prst="rect">
            <a:avLst/>
          </a:prstGeom>
        </p:spPr>
      </p:pic>
      <p:pic>
        <p:nvPicPr>
          <p:cNvPr id="9" name="Picture 8" descr="addin_tmp.png"/>
          <p:cNvPicPr>
            <a:picLocks noChangeAspect="1"/>
          </p:cNvPicPr>
          <p:nvPr>
            <p:custDataLst>
              <p:tags r:id="rId4"/>
            </p:custDataLst>
          </p:nvPr>
        </p:nvPicPr>
        <p:blipFill>
          <a:blip r:embed="rId14" cstate="print"/>
          <a:stretch>
            <a:fillRect/>
          </a:stretch>
        </p:blipFill>
        <p:spPr>
          <a:xfrm>
            <a:off x="6172200" y="2895600"/>
            <a:ext cx="1714500" cy="334328"/>
          </a:xfrm>
          <a:prstGeom prst="rect">
            <a:avLst/>
          </a:prstGeom>
        </p:spPr>
      </p:pic>
      <p:pic>
        <p:nvPicPr>
          <p:cNvPr id="10" name="Picture 9" descr="addin_tmp.png"/>
          <p:cNvPicPr>
            <a:picLocks noChangeAspect="1"/>
          </p:cNvPicPr>
          <p:nvPr>
            <p:custDataLst>
              <p:tags r:id="rId5"/>
            </p:custDataLst>
          </p:nvPr>
        </p:nvPicPr>
        <p:blipFill>
          <a:blip r:embed="rId15" cstate="print"/>
          <a:stretch>
            <a:fillRect/>
          </a:stretch>
        </p:blipFill>
        <p:spPr>
          <a:xfrm>
            <a:off x="3962400" y="3886200"/>
            <a:ext cx="1508760" cy="300038"/>
          </a:xfrm>
          <a:prstGeom prst="rect">
            <a:avLst/>
          </a:prstGeom>
        </p:spPr>
      </p:pic>
      <p:pic>
        <p:nvPicPr>
          <p:cNvPr id="11" name="Picture 10" descr="addin_tmp.png"/>
          <p:cNvPicPr>
            <a:picLocks noChangeAspect="1"/>
          </p:cNvPicPr>
          <p:nvPr>
            <p:custDataLst>
              <p:tags r:id="rId6"/>
            </p:custDataLst>
          </p:nvPr>
        </p:nvPicPr>
        <p:blipFill>
          <a:blip r:embed="rId16" cstate="print"/>
          <a:stretch>
            <a:fillRect/>
          </a:stretch>
        </p:blipFill>
        <p:spPr>
          <a:xfrm>
            <a:off x="6248400" y="3886200"/>
            <a:ext cx="1508760" cy="300038"/>
          </a:xfrm>
          <a:prstGeom prst="rect">
            <a:avLst/>
          </a:prstGeom>
        </p:spPr>
      </p:pic>
      <p:pic>
        <p:nvPicPr>
          <p:cNvPr id="12" name="Picture 11" descr="addin_tmp.png"/>
          <p:cNvPicPr>
            <a:picLocks noChangeAspect="1"/>
          </p:cNvPicPr>
          <p:nvPr>
            <p:custDataLst>
              <p:tags r:id="rId7"/>
            </p:custDataLst>
          </p:nvPr>
        </p:nvPicPr>
        <p:blipFill>
          <a:blip r:embed="rId17" cstate="print"/>
          <a:stretch>
            <a:fillRect/>
          </a:stretch>
        </p:blipFill>
        <p:spPr>
          <a:xfrm>
            <a:off x="5029200" y="4798695"/>
            <a:ext cx="1665923" cy="382905"/>
          </a:xfrm>
          <a:prstGeom prst="rect">
            <a:avLst/>
          </a:prstGeom>
        </p:spPr>
      </p:pic>
      <p:pic>
        <p:nvPicPr>
          <p:cNvPr id="13" name="Picture 12" descr="addin_tmp.png"/>
          <p:cNvPicPr>
            <a:picLocks noChangeAspect="1"/>
          </p:cNvPicPr>
          <p:nvPr>
            <p:custDataLst>
              <p:tags r:id="rId8"/>
            </p:custDataLst>
          </p:nvPr>
        </p:nvPicPr>
        <p:blipFill>
          <a:blip r:embed="rId18" cstate="print"/>
          <a:stretch>
            <a:fillRect/>
          </a:stretch>
        </p:blipFill>
        <p:spPr>
          <a:xfrm>
            <a:off x="3962400" y="5791200"/>
            <a:ext cx="1843088" cy="331470"/>
          </a:xfrm>
          <a:prstGeom prst="rect">
            <a:avLst/>
          </a:prstGeom>
        </p:spPr>
      </p:pic>
      <p:pic>
        <p:nvPicPr>
          <p:cNvPr id="14" name="Picture 13" descr="addin_tmp.png"/>
          <p:cNvPicPr>
            <a:picLocks noChangeAspect="1"/>
          </p:cNvPicPr>
          <p:nvPr>
            <p:custDataLst>
              <p:tags r:id="rId9"/>
            </p:custDataLst>
          </p:nvPr>
        </p:nvPicPr>
        <p:blipFill>
          <a:blip r:embed="rId19" cstate="print"/>
          <a:stretch>
            <a:fillRect/>
          </a:stretch>
        </p:blipFill>
        <p:spPr>
          <a:xfrm>
            <a:off x="6553200" y="5791200"/>
            <a:ext cx="1860233" cy="334328"/>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51</a:t>
            </a:fld>
            <a:endParaRPr lang="en-US"/>
          </a:p>
        </p:txBody>
      </p:sp>
    </p:spTree>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Advanced Counting Techniques </a:t>
            </a:r>
            <a:endParaRPr lang="en-US" dirty="0"/>
          </a:p>
        </p:txBody>
      </p:sp>
      <p:sp>
        <p:nvSpPr>
          <p:cNvPr id="3" name="Subtitle 2"/>
          <p:cNvSpPr>
            <a:spLocks noGrp="1"/>
          </p:cNvSpPr>
          <p:nvPr>
            <p:ph type="subTitle" idx="1"/>
          </p:nvPr>
        </p:nvSpPr>
        <p:spPr/>
        <p:txBody>
          <a:bodyPr/>
          <a:lstStyle/>
          <a:p>
            <a:r>
              <a:rPr lang="en-US" dirty="0" smtClean="0"/>
              <a:t>Chapter 8</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510</a:t>
            </a:fld>
            <a:endParaRPr lang="en-US"/>
          </a:p>
        </p:txBody>
      </p:sp>
    </p:spTree>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Applications of Recurrence Relations</a:t>
            </a:r>
          </a:p>
          <a:p>
            <a:r>
              <a:rPr lang="en-US" dirty="0" smtClean="0"/>
              <a:t>Solving Linear Recurrence Relations</a:t>
            </a:r>
          </a:p>
          <a:p>
            <a:pPr lvl="1"/>
            <a:r>
              <a:rPr lang="en-US" dirty="0" smtClean="0"/>
              <a:t>Homogeneous Recurrence Relations</a:t>
            </a:r>
          </a:p>
          <a:p>
            <a:pPr lvl="1"/>
            <a:r>
              <a:rPr lang="en-US" dirty="0" err="1" smtClean="0"/>
              <a:t>Nonhomogeneous</a:t>
            </a:r>
            <a:r>
              <a:rPr lang="en-US" dirty="0" smtClean="0"/>
              <a:t> Recurrence Relations</a:t>
            </a:r>
          </a:p>
          <a:p>
            <a:r>
              <a:rPr lang="en-US" dirty="0" smtClean="0"/>
              <a:t>Generating Functions</a:t>
            </a:r>
          </a:p>
          <a:p>
            <a:r>
              <a:rPr lang="en-US" dirty="0" smtClean="0"/>
              <a:t>Inclusion-Exclusion</a:t>
            </a:r>
          </a:p>
          <a:p>
            <a:r>
              <a:rPr lang="en-US" dirty="0" smtClean="0"/>
              <a:t>Applications of Inclusion-Exclusion</a:t>
            </a:r>
          </a:p>
          <a:p>
            <a:pPr lvl="1">
              <a:buNone/>
            </a:pPr>
            <a:endParaRPr lang="en-US" dirty="0" smtClean="0"/>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511</a:t>
            </a:fld>
            <a:endParaRPr lang="en-US"/>
          </a:p>
        </p:txBody>
      </p:sp>
    </p:spTree>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Applications of Recurrence Relations</a:t>
            </a:r>
            <a:endParaRPr lang="en-US" dirty="0"/>
          </a:p>
        </p:txBody>
      </p:sp>
      <p:sp>
        <p:nvSpPr>
          <p:cNvPr id="3" name="Subtitle 2"/>
          <p:cNvSpPr>
            <a:spLocks noGrp="1"/>
          </p:cNvSpPr>
          <p:nvPr>
            <p:ph type="subTitle" idx="1"/>
          </p:nvPr>
        </p:nvSpPr>
        <p:spPr/>
        <p:txBody>
          <a:bodyPr/>
          <a:lstStyle/>
          <a:p>
            <a:r>
              <a:rPr lang="en-US" dirty="0" smtClean="0"/>
              <a:t>Section 8.</a:t>
            </a:r>
            <a:r>
              <a:rPr lang="en-US" dirty="0" smtClean="0">
                <a:latin typeface="Cambria Math" pitchFamily="18" charset="0"/>
                <a:ea typeface="Cambria Math" pitchFamily="18" charset="0"/>
              </a:rPr>
              <a:t>1</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512</a:t>
            </a:fld>
            <a:endParaRPr lang="en-US"/>
          </a:p>
        </p:txBody>
      </p:sp>
    </p:spTree>
  </p:cSld>
  <p:clrMapOvr>
    <a:masterClrMapping/>
  </p:clrMapOvr>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1143000"/>
          </a:xfrm>
        </p:spPr>
        <p:txBody>
          <a:bodyPr>
            <a:normAutofit fontScale="90000"/>
          </a:bodyPr>
          <a:lstStyle/>
          <a:p>
            <a:r>
              <a:rPr lang="en-US" dirty="0" smtClean="0"/>
              <a:t>Recurrence Relations </a:t>
            </a:r>
            <a:br>
              <a:rPr lang="en-US" dirty="0" smtClean="0"/>
            </a:br>
            <a:r>
              <a:rPr lang="en-US" sz="3600" dirty="0" smtClean="0"/>
              <a:t>(recalling definitions from Chapter 2)</a:t>
            </a:r>
            <a:endParaRPr lang="en-US" sz="3600" dirty="0"/>
          </a:p>
        </p:txBody>
      </p:sp>
      <p:sp>
        <p:nvSpPr>
          <p:cNvPr id="3" name="Content Placeholder 2"/>
          <p:cNvSpPr>
            <a:spLocks noGrp="1"/>
          </p:cNvSpPr>
          <p:nvPr>
            <p:ph idx="1"/>
          </p:nvPr>
        </p:nvSpPr>
        <p:spPr/>
        <p:txBody>
          <a:bodyPr>
            <a:normAutofit/>
          </a:bodyPr>
          <a:lstStyle/>
          <a:p>
            <a:pPr>
              <a:buNone/>
            </a:pPr>
            <a:r>
              <a:rPr lang="en-US" b="1" dirty="0" smtClean="0"/>
              <a:t>Definition: </a:t>
            </a:r>
            <a:r>
              <a:rPr lang="en-US" dirty="0" smtClean="0"/>
              <a:t>A </a:t>
            </a:r>
            <a:r>
              <a:rPr lang="en-US" i="1" dirty="0" smtClean="0"/>
              <a:t>recurrence relation </a:t>
            </a:r>
            <a:r>
              <a:rPr lang="en-US" dirty="0" smtClean="0"/>
              <a:t>for the sequence {</a:t>
            </a:r>
            <a:r>
              <a:rPr lang="en-US" i="1" dirty="0" smtClean="0"/>
              <a:t>a</a:t>
            </a:r>
            <a:r>
              <a:rPr lang="en-US" i="1" baseline="-25000" dirty="0" smtClean="0"/>
              <a:t>n</a:t>
            </a:r>
            <a:r>
              <a:rPr lang="en-US" dirty="0" smtClean="0"/>
              <a:t>}</a:t>
            </a:r>
            <a:r>
              <a:rPr lang="en-US" i="1" dirty="0" smtClean="0"/>
              <a:t> </a:t>
            </a:r>
            <a:r>
              <a:rPr lang="en-US" dirty="0" smtClean="0"/>
              <a:t>is an equation that expresses </a:t>
            </a:r>
            <a:r>
              <a:rPr lang="en-US" i="1" dirty="0" smtClean="0"/>
              <a:t>a</a:t>
            </a:r>
            <a:r>
              <a:rPr lang="en-US" i="1" baseline="-25000" dirty="0" smtClean="0"/>
              <a:t>n</a:t>
            </a:r>
            <a:r>
              <a:rPr lang="en-US" dirty="0" smtClean="0"/>
              <a:t> in terms of one or more of the previous terms of the sequence, namely, </a:t>
            </a:r>
            <a:r>
              <a:rPr lang="en-US" i="1" dirty="0" smtClean="0"/>
              <a:t>a</a:t>
            </a:r>
            <a:r>
              <a:rPr lang="en-US" baseline="-25000" dirty="0" smtClean="0">
                <a:latin typeface="Cambria Math" pitchFamily="18" charset="0"/>
                <a:ea typeface="Cambria Math" pitchFamily="18" charset="0"/>
              </a:rPr>
              <a:t>0</a:t>
            </a:r>
            <a:r>
              <a:rPr lang="en-US" i="1" dirty="0" smtClean="0"/>
              <a:t>, a</a:t>
            </a:r>
            <a:r>
              <a:rPr lang="en-US" baseline="-25000" dirty="0" smtClean="0"/>
              <a:t>1</a:t>
            </a:r>
            <a:r>
              <a:rPr lang="en-US" i="1" dirty="0" smtClean="0"/>
              <a:t>,…, a</a:t>
            </a:r>
            <a:r>
              <a:rPr lang="en-US" i="1" baseline="-25000" dirty="0" smtClean="0"/>
              <a:t>n</a:t>
            </a:r>
            <a:r>
              <a:rPr lang="en-US" baseline="-25000" dirty="0" smtClean="0"/>
              <a:t>-1</a:t>
            </a:r>
            <a:r>
              <a:rPr lang="en-US" dirty="0" smtClean="0"/>
              <a:t>, for all integers </a:t>
            </a:r>
            <a:r>
              <a:rPr lang="en-US" i="1" dirty="0" smtClean="0"/>
              <a:t>n</a:t>
            </a:r>
            <a:r>
              <a:rPr lang="en-US" dirty="0" smtClean="0"/>
              <a:t> with </a:t>
            </a:r>
            <a:r>
              <a:rPr lang="en-US" i="1" dirty="0" smtClean="0"/>
              <a:t>n ≥ n</a:t>
            </a:r>
            <a:r>
              <a:rPr lang="en-US" baseline="-25000" dirty="0" smtClean="0">
                <a:latin typeface="Cambria Math" pitchFamily="18" charset="0"/>
                <a:ea typeface="Cambria Math" pitchFamily="18" charset="0"/>
              </a:rPr>
              <a:t>0</a:t>
            </a:r>
            <a:r>
              <a:rPr lang="en-US" dirty="0" smtClean="0"/>
              <a:t>, where </a:t>
            </a:r>
            <a:r>
              <a:rPr lang="en-US" i="1" dirty="0" smtClean="0"/>
              <a:t>n</a:t>
            </a:r>
            <a:r>
              <a:rPr lang="en-US" baseline="-25000" dirty="0" smtClean="0">
                <a:latin typeface="Cambria Math" pitchFamily="18" charset="0"/>
                <a:ea typeface="Cambria Math" pitchFamily="18" charset="0"/>
              </a:rPr>
              <a:t>0</a:t>
            </a:r>
            <a:r>
              <a:rPr lang="en-US" dirty="0" smtClean="0"/>
              <a:t> is a nonnegative integer. </a:t>
            </a:r>
          </a:p>
          <a:p>
            <a:r>
              <a:rPr lang="en-US" dirty="0" smtClean="0"/>
              <a:t>A sequence is called a </a:t>
            </a:r>
            <a:r>
              <a:rPr lang="en-US" i="1" dirty="0" smtClean="0"/>
              <a:t>solution</a:t>
            </a:r>
            <a:r>
              <a:rPr lang="en-US" dirty="0" smtClean="0"/>
              <a:t> of a recurrence relation if its terms satisfy the recurrence relation.</a:t>
            </a:r>
          </a:p>
          <a:p>
            <a:r>
              <a:rPr lang="en-US" dirty="0" smtClean="0"/>
              <a:t>The </a:t>
            </a:r>
            <a:r>
              <a:rPr lang="en-US" i="1" dirty="0" smtClean="0"/>
              <a:t>initial conditions </a:t>
            </a:r>
            <a:r>
              <a:rPr lang="en-US" dirty="0" smtClean="0"/>
              <a:t>for a sequence specify the terms that precede the first term where the recurrence relation takes effect. </a:t>
            </a:r>
          </a:p>
        </p:txBody>
      </p:sp>
      <p:sp>
        <p:nvSpPr>
          <p:cNvPr id="4" name="Slide Number Placeholder 3"/>
          <p:cNvSpPr>
            <a:spLocks noGrp="1"/>
          </p:cNvSpPr>
          <p:nvPr>
            <p:ph type="sldNum" sz="quarter" idx="12"/>
          </p:nvPr>
        </p:nvSpPr>
        <p:spPr/>
        <p:txBody>
          <a:bodyPr/>
          <a:lstStyle/>
          <a:p>
            <a:fld id="{9CA217EF-0505-4C33-BB20-8A8DF2039023}" type="slidenum">
              <a:rPr lang="en-US" smtClean="0"/>
              <a:pPr/>
              <a:t>513</a:t>
            </a:fld>
            <a:endParaRPr lang="en-US"/>
          </a:p>
        </p:txBody>
      </p:sp>
    </p:spTree>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Rabbits and the Fibonacci Numbers</a:t>
            </a:r>
            <a:endParaRPr lang="en-US" sz="4000" dirty="0"/>
          </a:p>
        </p:txBody>
      </p:sp>
      <p:sp>
        <p:nvSpPr>
          <p:cNvPr id="3" name="Content Placeholder 2"/>
          <p:cNvSpPr>
            <a:spLocks noGrp="1"/>
          </p:cNvSpPr>
          <p:nvPr>
            <p:ph idx="1"/>
          </p:nvPr>
        </p:nvSpPr>
        <p:spPr/>
        <p:txBody>
          <a:bodyPr>
            <a:normAutofit lnSpcReduction="10000"/>
          </a:bodyPr>
          <a:lstStyle/>
          <a:p>
            <a:pPr>
              <a:buNone/>
            </a:pPr>
            <a:r>
              <a:rPr lang="en-US" b="1" dirty="0" smtClean="0"/>
              <a:t>    Example</a:t>
            </a:r>
            <a:r>
              <a:rPr lang="en-US" dirty="0" smtClean="0"/>
              <a:t>: A young pair of rabbits (one of each gender) is placed on an island.</a:t>
            </a:r>
          </a:p>
          <a:p>
            <a:pPr>
              <a:buNone/>
            </a:pPr>
            <a:r>
              <a:rPr lang="en-US" dirty="0"/>
              <a:t>	</a:t>
            </a:r>
            <a:r>
              <a:rPr lang="en-US" dirty="0" smtClean="0"/>
              <a:t>A pair of rabbits does not breed until they are </a:t>
            </a:r>
            <a:r>
              <a:rPr lang="en-US" dirty="0" smtClean="0">
                <a:latin typeface="Cambria Math" pitchFamily="18" charset="0"/>
                <a:ea typeface="Cambria Math" pitchFamily="18" charset="0"/>
              </a:rPr>
              <a:t>2 </a:t>
            </a:r>
            <a:r>
              <a:rPr lang="en-US" dirty="0" smtClean="0"/>
              <a:t>months old. After they are </a:t>
            </a:r>
            <a:r>
              <a:rPr lang="en-US" dirty="0" smtClean="0">
                <a:latin typeface="Cambria Math" pitchFamily="18" charset="0"/>
                <a:ea typeface="Cambria Math" pitchFamily="18" charset="0"/>
              </a:rPr>
              <a:t>2</a:t>
            </a:r>
            <a:r>
              <a:rPr lang="en-US" dirty="0" smtClean="0"/>
              <a:t> months old, each pair of rabbits produces another pair each month.</a:t>
            </a:r>
          </a:p>
          <a:p>
            <a:pPr>
              <a:buNone/>
            </a:pPr>
            <a:r>
              <a:rPr lang="en-US" dirty="0"/>
              <a:t>	</a:t>
            </a:r>
            <a:r>
              <a:rPr lang="en-US" dirty="0" smtClean="0"/>
              <a:t>Find a recurrence relation for the number of pairs of rabbits on the island after </a:t>
            </a:r>
            <a:r>
              <a:rPr lang="en-US" i="1" dirty="0" smtClean="0"/>
              <a:t>n</a:t>
            </a:r>
            <a:r>
              <a:rPr lang="en-US" dirty="0" smtClean="0"/>
              <a:t> months, assuming that rabbits never die.</a:t>
            </a:r>
          </a:p>
          <a:p>
            <a:pPr>
              <a:buNone/>
            </a:pPr>
            <a:endParaRPr lang="en-US" dirty="0" smtClean="0"/>
          </a:p>
          <a:p>
            <a:pPr>
              <a:buNone/>
            </a:pPr>
            <a:r>
              <a:rPr lang="en-US" dirty="0" smtClean="0"/>
              <a:t>    </a:t>
            </a:r>
            <a:r>
              <a:rPr lang="en-US" i="1" dirty="0" smtClean="0"/>
              <a:t>This is the original problem considered by Leonardo Pisano (Fibonacci) in the thirteenth century</a:t>
            </a:r>
            <a:r>
              <a:rPr lang="en-US" dirty="0" smtClean="0"/>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514</a:t>
            </a:fld>
            <a:endParaRPr lang="en-US"/>
          </a:p>
        </p:txBody>
      </p:sp>
    </p:spTree>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Rabbits and the </a:t>
            </a:r>
            <a:r>
              <a:rPr lang="en-US" sz="4000" dirty="0" err="1" smtClean="0"/>
              <a:t>Fiobonacci</a:t>
            </a:r>
            <a:r>
              <a:rPr lang="en-US" sz="4000" dirty="0" smtClean="0"/>
              <a:t> Numbers (</a:t>
            </a:r>
            <a:r>
              <a:rPr lang="en-US" sz="4000" i="1" dirty="0" smtClean="0"/>
              <a:t>cont.</a:t>
            </a:r>
            <a:r>
              <a:rPr lang="en-US" sz="4000" dirty="0" smtClean="0"/>
              <a:t>)</a:t>
            </a:r>
            <a:endParaRPr lang="en-US" sz="4000" dirty="0"/>
          </a:p>
        </p:txBody>
      </p:sp>
      <p:sp>
        <p:nvSpPr>
          <p:cNvPr id="3" name="Content Placeholder 2"/>
          <p:cNvSpPr>
            <a:spLocks noGrp="1"/>
          </p:cNvSpPr>
          <p:nvPr>
            <p:ph idx="1"/>
          </p:nvPr>
        </p:nvSpPr>
        <p:spPr>
          <a:xfrm>
            <a:off x="-152400" y="1600200"/>
            <a:ext cx="8229600" cy="4389120"/>
          </a:xfrm>
        </p:spPr>
        <p:txBody>
          <a:bodyPr>
            <a:normAutofit/>
          </a:bodyPr>
          <a:lstStyle/>
          <a:p>
            <a:pPr>
              <a:buNone/>
            </a:pPr>
            <a:r>
              <a:rPr lang="en-US" b="1" dirty="0" smtClean="0"/>
              <a:t>    </a:t>
            </a:r>
            <a:endParaRPr lang="en-US" dirty="0"/>
          </a:p>
        </p:txBody>
      </p:sp>
      <p:pic>
        <p:nvPicPr>
          <p:cNvPr id="4" name="Picture 3" descr="0701.jpg"/>
          <p:cNvPicPr>
            <a:picLocks noChangeAspect="1"/>
          </p:cNvPicPr>
          <p:nvPr/>
        </p:nvPicPr>
        <p:blipFill>
          <a:blip r:embed="rId2" cstate="print"/>
          <a:stretch>
            <a:fillRect/>
          </a:stretch>
        </p:blipFill>
        <p:spPr>
          <a:xfrm>
            <a:off x="1600200" y="2438400"/>
            <a:ext cx="5888736" cy="2737104"/>
          </a:xfrm>
          <a:prstGeom prst="rect">
            <a:avLst/>
          </a:prstGeom>
        </p:spPr>
      </p:pic>
      <p:sp>
        <p:nvSpPr>
          <p:cNvPr id="5" name="TextBox 4"/>
          <p:cNvSpPr txBox="1"/>
          <p:nvPr/>
        </p:nvSpPr>
        <p:spPr>
          <a:xfrm>
            <a:off x="838200" y="5473005"/>
            <a:ext cx="7543800" cy="400110"/>
          </a:xfrm>
          <a:prstGeom prst="rect">
            <a:avLst/>
          </a:prstGeom>
          <a:noFill/>
        </p:spPr>
        <p:txBody>
          <a:bodyPr wrap="square" rtlCol="0">
            <a:spAutoFit/>
          </a:bodyPr>
          <a:lstStyle/>
          <a:p>
            <a:r>
              <a:rPr lang="en-US" sz="2000" b="1" dirty="0" smtClean="0"/>
              <a:t>Modeling the Population Growth of Rabbits on an Island</a:t>
            </a:r>
            <a:endParaRPr lang="en-US" sz="2000" b="1" dirty="0"/>
          </a:p>
        </p:txBody>
      </p:sp>
      <p:sp>
        <p:nvSpPr>
          <p:cNvPr id="6" name="Slide Number Placeholder 5"/>
          <p:cNvSpPr>
            <a:spLocks noGrp="1"/>
          </p:cNvSpPr>
          <p:nvPr>
            <p:ph type="sldNum" sz="quarter" idx="12"/>
          </p:nvPr>
        </p:nvSpPr>
        <p:spPr/>
        <p:txBody>
          <a:bodyPr/>
          <a:lstStyle/>
          <a:p>
            <a:fld id="{9CA217EF-0505-4C33-BB20-8A8DF2039023}" type="slidenum">
              <a:rPr lang="en-US" smtClean="0"/>
              <a:pPr/>
              <a:t>515</a:t>
            </a:fld>
            <a:endParaRPr lang="en-US"/>
          </a:p>
        </p:txBody>
      </p:sp>
    </p:spTree>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Rabbits and the Fibonacci Numbers (</a:t>
            </a:r>
            <a:r>
              <a:rPr lang="en-US" sz="4000" i="1" dirty="0" smtClean="0"/>
              <a:t>cont.</a:t>
            </a:r>
            <a:r>
              <a:rPr lang="en-US" sz="4000" dirty="0" smtClean="0"/>
              <a:t>)</a:t>
            </a:r>
            <a:endParaRPr lang="en-US" sz="4000" dirty="0"/>
          </a:p>
        </p:txBody>
      </p:sp>
      <p:sp>
        <p:nvSpPr>
          <p:cNvPr id="3" name="Content Placeholder 2"/>
          <p:cNvSpPr>
            <a:spLocks noGrp="1"/>
          </p:cNvSpPr>
          <p:nvPr>
            <p:ph idx="1"/>
          </p:nvPr>
        </p:nvSpPr>
        <p:spPr>
          <a:solidFill>
            <a:schemeClr val="bg1"/>
          </a:solidFill>
        </p:spPr>
        <p:txBody>
          <a:bodyPr>
            <a:normAutofit fontScale="77500" lnSpcReduction="20000"/>
          </a:bodyPr>
          <a:lstStyle/>
          <a:p>
            <a:pPr>
              <a:buNone/>
            </a:pPr>
            <a:r>
              <a:rPr lang="en-US" b="1" dirty="0" smtClean="0"/>
              <a:t>    Solution</a:t>
            </a:r>
            <a:r>
              <a:rPr lang="en-US" dirty="0" smtClean="0"/>
              <a:t>: Let </a:t>
            </a:r>
            <a:r>
              <a:rPr lang="en-US" i="1" dirty="0" smtClean="0"/>
              <a:t>f</a:t>
            </a:r>
            <a:r>
              <a:rPr lang="en-US" i="1" baseline="-25000" dirty="0" smtClean="0"/>
              <a:t>n </a:t>
            </a:r>
            <a:r>
              <a:rPr lang="en-US" dirty="0" smtClean="0"/>
              <a:t> be the </a:t>
            </a:r>
            <a:r>
              <a:rPr lang="en-US" dirty="0" err="1" smtClean="0"/>
              <a:t>the</a:t>
            </a:r>
            <a:r>
              <a:rPr lang="en-US" dirty="0" smtClean="0"/>
              <a:t> number of pairs of rabbits after </a:t>
            </a:r>
            <a:r>
              <a:rPr lang="en-US" i="1" dirty="0" smtClean="0"/>
              <a:t>n</a:t>
            </a:r>
            <a:r>
              <a:rPr lang="en-US" dirty="0" smtClean="0"/>
              <a:t> months.</a:t>
            </a:r>
          </a:p>
          <a:p>
            <a:pPr lvl="1"/>
            <a:r>
              <a:rPr lang="en-US" sz="2600" dirty="0" smtClean="0"/>
              <a:t>There are  </a:t>
            </a:r>
            <a:r>
              <a:rPr lang="en-US" sz="2600" i="1" dirty="0" smtClean="0"/>
              <a:t>f</a:t>
            </a:r>
            <a:r>
              <a:rPr lang="en-US" sz="2600" baseline="-25000" dirty="0" smtClean="0">
                <a:latin typeface="Cambria Math" pitchFamily="18" charset="0"/>
                <a:ea typeface="Cambria Math" pitchFamily="18" charset="0"/>
              </a:rPr>
              <a:t>1</a:t>
            </a:r>
            <a:r>
              <a:rPr lang="en-US" sz="2600" i="1" dirty="0" smtClean="0"/>
              <a:t> = </a:t>
            </a:r>
            <a:r>
              <a:rPr lang="en-US" sz="2600" dirty="0" smtClean="0">
                <a:latin typeface="Cambria Math" pitchFamily="18" charset="0"/>
                <a:ea typeface="Cambria Math" pitchFamily="18" charset="0"/>
              </a:rPr>
              <a:t>1 pairs of rabbits on the island at the end of the first month. </a:t>
            </a:r>
            <a:endParaRPr lang="en-US" sz="2600" i="1" dirty="0" smtClean="0"/>
          </a:p>
          <a:p>
            <a:pPr lvl="1"/>
            <a:r>
              <a:rPr lang="en-US" sz="2600" dirty="0" smtClean="0"/>
              <a:t>We also have </a:t>
            </a:r>
            <a:r>
              <a:rPr lang="en-US" sz="2600" i="1" dirty="0" smtClean="0"/>
              <a:t>f</a:t>
            </a:r>
            <a:r>
              <a:rPr lang="en-US" sz="2600" baseline="-25000" dirty="0" smtClean="0">
                <a:latin typeface="Cambria Math" pitchFamily="18" charset="0"/>
                <a:ea typeface="Cambria Math" pitchFamily="18" charset="0"/>
              </a:rPr>
              <a:t>2</a:t>
            </a:r>
            <a:r>
              <a:rPr lang="en-US" sz="2600" i="1" dirty="0" smtClean="0"/>
              <a:t> = </a:t>
            </a:r>
            <a:r>
              <a:rPr lang="en-US" sz="2600" dirty="0" smtClean="0">
                <a:latin typeface="Cambria Math" pitchFamily="18" charset="0"/>
                <a:ea typeface="Cambria Math" pitchFamily="18" charset="0"/>
              </a:rPr>
              <a:t>1 </a:t>
            </a:r>
            <a:r>
              <a:rPr lang="en-US" sz="2600" dirty="0" smtClean="0"/>
              <a:t>because the pair does not breed during the first month</a:t>
            </a:r>
            <a:r>
              <a:rPr lang="en-US" sz="2600" i="1" dirty="0" smtClean="0"/>
              <a:t>.</a:t>
            </a:r>
          </a:p>
          <a:p>
            <a:pPr lvl="1"/>
            <a:r>
              <a:rPr lang="en-US" sz="2600" dirty="0" smtClean="0"/>
              <a:t>To find the number of pairs on the island after </a:t>
            </a:r>
            <a:r>
              <a:rPr lang="en-US" sz="2600" i="1" dirty="0" smtClean="0"/>
              <a:t>n</a:t>
            </a:r>
            <a:r>
              <a:rPr lang="en-US" sz="2600" dirty="0" smtClean="0"/>
              <a:t> months,</a:t>
            </a:r>
          </a:p>
          <a:p>
            <a:pPr lvl="2"/>
            <a:r>
              <a:rPr lang="en-US" sz="2300" dirty="0" smtClean="0"/>
              <a:t>add the number on the island after the previous month, </a:t>
            </a:r>
            <a:r>
              <a:rPr lang="en-US" sz="2300" i="1" dirty="0" smtClean="0"/>
              <a:t>f</a:t>
            </a:r>
            <a:r>
              <a:rPr lang="en-US" sz="2300" i="1" baseline="-25000" dirty="0" smtClean="0"/>
              <a:t>n</a:t>
            </a:r>
            <a:r>
              <a:rPr lang="en-US" sz="2300" baseline="-25000" dirty="0" smtClean="0"/>
              <a:t>-1</a:t>
            </a:r>
            <a:r>
              <a:rPr lang="en-US" sz="2300" dirty="0" smtClean="0"/>
              <a:t>,</a:t>
            </a:r>
          </a:p>
          <a:p>
            <a:pPr lvl="2"/>
            <a:r>
              <a:rPr lang="en-US" sz="2300" dirty="0" smtClean="0"/>
              <a:t>and the  number of newborn pairs, which equals </a:t>
            </a:r>
            <a:r>
              <a:rPr lang="en-US" sz="2300" i="1" dirty="0" smtClean="0"/>
              <a:t>f</a:t>
            </a:r>
            <a:r>
              <a:rPr lang="en-US" sz="2300" i="1" baseline="-25000" dirty="0" smtClean="0"/>
              <a:t>n</a:t>
            </a:r>
            <a:r>
              <a:rPr lang="en-US" sz="2300" baseline="-25000" dirty="0" smtClean="0"/>
              <a:t>-2</a:t>
            </a:r>
            <a:r>
              <a:rPr lang="en-US" sz="2300" dirty="0" smtClean="0"/>
              <a:t>, because each newborn pair comes from a pair at least two months old.</a:t>
            </a:r>
            <a:endParaRPr lang="en-US" sz="2300" i="1" dirty="0" smtClean="0"/>
          </a:p>
          <a:p>
            <a:pPr lvl="1"/>
            <a:endParaRPr lang="en-US" sz="2600" i="1" dirty="0" smtClean="0"/>
          </a:p>
          <a:p>
            <a:pPr marL="274320" lvl="2" indent="0">
              <a:spcBef>
                <a:spcPts val="0"/>
              </a:spcBef>
              <a:buNone/>
            </a:pPr>
            <a:r>
              <a:rPr lang="en-US" sz="2600" dirty="0" smtClean="0"/>
              <a:t>Consequently the sequence {</a:t>
            </a:r>
            <a:r>
              <a:rPr lang="en-US" sz="2600" i="1" dirty="0" smtClean="0"/>
              <a:t>f</a:t>
            </a:r>
            <a:r>
              <a:rPr lang="en-US" sz="2600" i="1" baseline="-25000" dirty="0" smtClean="0"/>
              <a:t>n</a:t>
            </a:r>
            <a:r>
              <a:rPr lang="en-US" sz="2600" i="1" dirty="0" smtClean="0"/>
              <a:t> </a:t>
            </a:r>
            <a:r>
              <a:rPr lang="en-US" sz="2600" dirty="0" smtClean="0"/>
              <a:t>} satisfies the recurrence relation                 </a:t>
            </a:r>
            <a:r>
              <a:rPr lang="en-US" sz="2600" i="1" dirty="0" smtClean="0"/>
              <a:t>f</a:t>
            </a:r>
            <a:r>
              <a:rPr lang="en-US" sz="2600" i="1" baseline="-25000" dirty="0" smtClean="0"/>
              <a:t>n</a:t>
            </a:r>
            <a:r>
              <a:rPr lang="en-US" sz="2600" i="1" dirty="0" smtClean="0"/>
              <a:t> = f</a:t>
            </a:r>
            <a:r>
              <a:rPr lang="en-US" sz="2600" i="1" baseline="-25000" dirty="0" smtClean="0"/>
              <a:t>n</a:t>
            </a:r>
            <a:r>
              <a:rPr lang="en-US" sz="2600" baseline="-25000" dirty="0" smtClean="0"/>
              <a:t>-1</a:t>
            </a:r>
            <a:r>
              <a:rPr lang="en-US" sz="2600" i="1" dirty="0" smtClean="0"/>
              <a:t>  +  f</a:t>
            </a:r>
            <a:r>
              <a:rPr lang="en-US" sz="2600" i="1" baseline="-25000" dirty="0" smtClean="0"/>
              <a:t>n</a:t>
            </a:r>
            <a:r>
              <a:rPr lang="en-US" sz="2600" baseline="-25000" dirty="0" smtClean="0"/>
              <a:t>-2</a:t>
            </a:r>
            <a:r>
              <a:rPr lang="en-US" sz="2600" i="1" baseline="-25000" dirty="0" smtClean="0"/>
              <a:t> </a:t>
            </a:r>
            <a:r>
              <a:rPr lang="en-US" sz="2600" dirty="0" smtClean="0"/>
              <a:t>  for  </a:t>
            </a:r>
            <a:r>
              <a:rPr lang="en-US" sz="2600" i="1" dirty="0" smtClean="0"/>
              <a:t>n</a:t>
            </a:r>
            <a:r>
              <a:rPr lang="en-US" sz="2600" dirty="0" smtClean="0"/>
              <a:t> </a:t>
            </a:r>
            <a:r>
              <a:rPr lang="en-US" sz="2600" dirty="0" smtClean="0">
                <a:latin typeface="Cambria Math"/>
                <a:ea typeface="Cambria Math"/>
              </a:rPr>
              <a:t>≥</a:t>
            </a:r>
            <a:r>
              <a:rPr lang="en-US" sz="2600" dirty="0" smtClean="0"/>
              <a:t>  </a:t>
            </a:r>
            <a:r>
              <a:rPr lang="en-US" sz="2600" dirty="0" smtClean="0">
                <a:latin typeface="Cambria Math" pitchFamily="18" charset="0"/>
                <a:ea typeface="Cambria Math" pitchFamily="18" charset="0"/>
              </a:rPr>
              <a:t>3</a:t>
            </a:r>
            <a:r>
              <a:rPr lang="en-US" sz="2600" dirty="0" smtClean="0"/>
              <a:t> with the initial conditions  </a:t>
            </a:r>
            <a:r>
              <a:rPr lang="en-US" sz="2600" i="1" dirty="0" smtClean="0"/>
              <a:t>f</a:t>
            </a:r>
            <a:r>
              <a:rPr lang="en-US" sz="2600" baseline="-25000" dirty="0" smtClean="0">
                <a:latin typeface="Cambria Math" pitchFamily="18" charset="0"/>
                <a:ea typeface="Cambria Math" pitchFamily="18" charset="0"/>
              </a:rPr>
              <a:t>1</a:t>
            </a:r>
            <a:r>
              <a:rPr lang="en-US" sz="2600" i="1" dirty="0" smtClean="0"/>
              <a:t> = </a:t>
            </a:r>
            <a:r>
              <a:rPr lang="en-US" sz="2600" dirty="0" smtClean="0">
                <a:latin typeface="Cambria Math" pitchFamily="18" charset="0"/>
                <a:ea typeface="Cambria Math" pitchFamily="18" charset="0"/>
              </a:rPr>
              <a:t>1</a:t>
            </a:r>
            <a:r>
              <a:rPr lang="en-US" sz="2600" dirty="0" smtClean="0"/>
              <a:t> and  </a:t>
            </a:r>
            <a:r>
              <a:rPr lang="en-US" sz="2600" i="1" dirty="0" smtClean="0"/>
              <a:t>f</a:t>
            </a:r>
            <a:r>
              <a:rPr lang="en-US" sz="2600" baseline="-25000" dirty="0" smtClean="0">
                <a:latin typeface="Cambria Math" pitchFamily="18" charset="0"/>
                <a:ea typeface="Cambria Math" pitchFamily="18" charset="0"/>
              </a:rPr>
              <a:t>2</a:t>
            </a:r>
            <a:r>
              <a:rPr lang="en-US" sz="2600" i="1" dirty="0" smtClean="0"/>
              <a:t> = </a:t>
            </a:r>
            <a:r>
              <a:rPr lang="en-US" sz="2600" dirty="0" smtClean="0">
                <a:latin typeface="Cambria Math" pitchFamily="18" charset="0"/>
                <a:ea typeface="Cambria Math" pitchFamily="18" charset="0"/>
              </a:rPr>
              <a:t>1</a:t>
            </a:r>
            <a:r>
              <a:rPr lang="en-US" sz="2600" i="1" dirty="0" smtClean="0"/>
              <a:t>. </a:t>
            </a:r>
          </a:p>
          <a:p>
            <a:pPr marL="274320" lvl="2" indent="0">
              <a:spcBef>
                <a:spcPts val="0"/>
              </a:spcBef>
              <a:buNone/>
            </a:pPr>
            <a:r>
              <a:rPr lang="en-US" sz="2600" dirty="0" smtClean="0"/>
              <a:t>The number of pairs of rabbits on the island after </a:t>
            </a:r>
            <a:r>
              <a:rPr lang="en-US" sz="2600" i="1" dirty="0" smtClean="0"/>
              <a:t>n</a:t>
            </a:r>
            <a:r>
              <a:rPr lang="en-US" sz="2600" dirty="0" smtClean="0"/>
              <a:t> months is given by the </a:t>
            </a:r>
            <a:r>
              <a:rPr lang="en-US" sz="2600" i="1" dirty="0" smtClean="0"/>
              <a:t>n</a:t>
            </a:r>
            <a:r>
              <a:rPr lang="en-US" sz="2600" dirty="0" smtClean="0"/>
              <a:t>th Fibonacci number.</a:t>
            </a:r>
            <a:endParaRPr lang="en-US" sz="2600" baseline="-25000" dirty="0" smtClean="0"/>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516</a:t>
            </a:fld>
            <a:endParaRPr lang="en-US"/>
          </a:p>
        </p:txBody>
      </p:sp>
    </p:spTree>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Counting Bit Strings</a:t>
            </a:r>
            <a:endParaRPr lang="en-US" sz="4000" dirty="0"/>
          </a:p>
        </p:txBody>
      </p:sp>
      <p:sp>
        <p:nvSpPr>
          <p:cNvPr id="3" name="Content Placeholder 2"/>
          <p:cNvSpPr>
            <a:spLocks noGrp="1"/>
          </p:cNvSpPr>
          <p:nvPr>
            <p:ph idx="1"/>
          </p:nvPr>
        </p:nvSpPr>
        <p:spPr/>
        <p:txBody>
          <a:bodyPr>
            <a:normAutofit fontScale="55000" lnSpcReduction="20000"/>
          </a:bodyPr>
          <a:lstStyle/>
          <a:p>
            <a:pPr>
              <a:buNone/>
            </a:pPr>
            <a:r>
              <a:rPr lang="en-US" b="1" dirty="0" smtClean="0"/>
              <a:t>      Example</a:t>
            </a:r>
            <a:r>
              <a:rPr lang="en-US" dirty="0" smtClean="0"/>
              <a:t>: Find a recurrence relation and give initial conditions for the number of bit strings of length </a:t>
            </a:r>
            <a:r>
              <a:rPr lang="en-US" i="1" dirty="0" smtClean="0"/>
              <a:t>n</a:t>
            </a:r>
            <a:r>
              <a:rPr lang="en-US" dirty="0" smtClean="0"/>
              <a:t> without two consecutive </a:t>
            </a:r>
            <a:r>
              <a:rPr lang="en-US" dirty="0" smtClean="0">
                <a:latin typeface="Cambria Math" pitchFamily="18" charset="0"/>
                <a:ea typeface="Cambria Math" pitchFamily="18" charset="0"/>
              </a:rPr>
              <a:t>0</a:t>
            </a:r>
            <a:r>
              <a:rPr lang="en-US" dirty="0" smtClean="0"/>
              <a:t>s. How many such bit strings are there of length five?</a:t>
            </a:r>
          </a:p>
          <a:p>
            <a:pPr>
              <a:buNone/>
            </a:pPr>
            <a:r>
              <a:rPr lang="en-US" b="1" dirty="0" smtClean="0"/>
              <a:t>      Solution</a:t>
            </a:r>
            <a:r>
              <a:rPr lang="en-US" dirty="0" smtClean="0"/>
              <a:t>: Let </a:t>
            </a:r>
            <a:r>
              <a:rPr lang="en-US" i="1" dirty="0" smtClean="0"/>
              <a:t>a</a:t>
            </a:r>
            <a:r>
              <a:rPr lang="en-US" i="1" baseline="-25000" dirty="0" smtClean="0"/>
              <a:t>n </a:t>
            </a:r>
            <a:r>
              <a:rPr lang="en-US" dirty="0" smtClean="0"/>
              <a:t> denote the number of bit strings of length </a:t>
            </a:r>
            <a:r>
              <a:rPr lang="en-US" i="1" dirty="0" err="1" smtClean="0"/>
              <a:t>n</a:t>
            </a:r>
            <a:r>
              <a:rPr lang="en-US" dirty="0" smtClean="0"/>
              <a:t> without two consecutive </a:t>
            </a:r>
            <a:r>
              <a:rPr lang="en-US" dirty="0" smtClean="0">
                <a:latin typeface="Cambria Math" pitchFamily="18" charset="0"/>
                <a:ea typeface="Cambria Math" pitchFamily="18" charset="0"/>
              </a:rPr>
              <a:t>0</a:t>
            </a:r>
            <a:r>
              <a:rPr lang="en-US" dirty="0" smtClean="0"/>
              <a:t>s.  To obtain a recurrence relation for {</a:t>
            </a:r>
            <a:r>
              <a:rPr lang="en-US" i="1" dirty="0" smtClean="0"/>
              <a:t>a</a:t>
            </a:r>
            <a:r>
              <a:rPr lang="en-US" i="1" baseline="-25000" dirty="0" smtClean="0"/>
              <a:t>n </a:t>
            </a:r>
            <a:r>
              <a:rPr lang="en-US" dirty="0" smtClean="0"/>
              <a:t>} note that the number of bit strings of length </a:t>
            </a:r>
            <a:r>
              <a:rPr lang="en-US" i="1" dirty="0" smtClean="0"/>
              <a:t>n</a:t>
            </a:r>
            <a:r>
              <a:rPr lang="en-US" dirty="0" smtClean="0"/>
              <a:t> that do not have two consecutive </a:t>
            </a:r>
            <a:r>
              <a:rPr lang="en-US" dirty="0" smtClean="0">
                <a:latin typeface="Cambria Math" pitchFamily="18" charset="0"/>
                <a:ea typeface="Cambria Math" pitchFamily="18" charset="0"/>
              </a:rPr>
              <a:t>0</a:t>
            </a:r>
            <a:r>
              <a:rPr lang="en-US" dirty="0" smtClean="0"/>
              <a:t>s is the number of bit strings ending with a </a:t>
            </a:r>
            <a:r>
              <a:rPr lang="en-US" dirty="0" smtClean="0">
                <a:latin typeface="Cambria Math" pitchFamily="18" charset="0"/>
                <a:ea typeface="Cambria Math" pitchFamily="18" charset="0"/>
              </a:rPr>
              <a:t>0</a:t>
            </a:r>
            <a:r>
              <a:rPr lang="en-US" dirty="0" smtClean="0"/>
              <a:t> plus the number of such bit strings ending with a </a:t>
            </a:r>
            <a:r>
              <a:rPr lang="en-US" dirty="0" smtClean="0">
                <a:latin typeface="Cambria Math" pitchFamily="18" charset="0"/>
                <a:ea typeface="Cambria Math" pitchFamily="18" charset="0"/>
              </a:rPr>
              <a:t>1</a:t>
            </a:r>
            <a:r>
              <a:rPr lang="en-US" dirty="0" smtClean="0"/>
              <a:t>. </a:t>
            </a:r>
          </a:p>
          <a:p>
            <a:pPr>
              <a:buNone/>
            </a:pPr>
            <a:endParaRPr lang="en-US" dirty="0" smtClean="0"/>
          </a:p>
          <a:p>
            <a:pPr>
              <a:buNone/>
            </a:pPr>
            <a:r>
              <a:rPr lang="en-US" dirty="0" smtClean="0"/>
              <a:t>      Now assume that </a:t>
            </a:r>
            <a:r>
              <a:rPr lang="en-US" i="1" dirty="0" smtClean="0"/>
              <a:t>n</a:t>
            </a:r>
            <a:r>
              <a:rPr lang="en-US" dirty="0" smtClean="0"/>
              <a:t> </a:t>
            </a:r>
            <a:r>
              <a:rPr lang="en-US" dirty="0" smtClean="0">
                <a:latin typeface="Cambria Math"/>
                <a:ea typeface="Cambria Math"/>
              </a:rPr>
              <a:t>≥ </a:t>
            </a:r>
            <a:r>
              <a:rPr lang="en-US" dirty="0" smtClean="0">
                <a:latin typeface="Cambria Math" pitchFamily="18" charset="0"/>
                <a:ea typeface="Cambria Math" pitchFamily="18" charset="0"/>
              </a:rPr>
              <a:t>3. </a:t>
            </a:r>
          </a:p>
          <a:p>
            <a:pPr lvl="1"/>
            <a:r>
              <a:rPr lang="en-US" dirty="0" smtClean="0">
                <a:latin typeface="Cambria Math" pitchFamily="18" charset="0"/>
                <a:ea typeface="Cambria Math" pitchFamily="18" charset="0"/>
              </a:rPr>
              <a:t>The bit strings of length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ending with 1 without two consecutive 0s are the bit strings of length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1 with no two consecutive 0s with a 1 added at the end. Hence, there are </a:t>
            </a:r>
            <a:r>
              <a:rPr lang="en-US" i="1" dirty="0" smtClean="0"/>
              <a:t>a</a:t>
            </a:r>
            <a:r>
              <a:rPr lang="en-US" i="1" baseline="-25000" dirty="0" smtClean="0"/>
              <a:t>n</a:t>
            </a:r>
            <a:r>
              <a:rPr lang="en-US" i="1" baseline="-25000" dirty="0" smtClean="0">
                <a:latin typeface="Cambria Math"/>
                <a:ea typeface="Cambria Math"/>
              </a:rPr>
              <a:t>−</a:t>
            </a:r>
            <a:r>
              <a:rPr lang="en-US" baseline="-25000" dirty="0" smtClean="0">
                <a:latin typeface="Cambria Math"/>
                <a:ea typeface="Cambria Math"/>
              </a:rPr>
              <a:t>1 </a:t>
            </a:r>
            <a:r>
              <a:rPr lang="en-US" dirty="0" smtClean="0">
                <a:latin typeface="Cambria Math" pitchFamily="18" charset="0"/>
                <a:ea typeface="Cambria Math" pitchFamily="18" charset="0"/>
              </a:rPr>
              <a:t> such bit strings.</a:t>
            </a:r>
          </a:p>
          <a:p>
            <a:pPr lvl="1"/>
            <a:r>
              <a:rPr lang="en-US" dirty="0" smtClean="0">
                <a:latin typeface="Cambria Math" pitchFamily="18" charset="0"/>
                <a:ea typeface="Cambria Math" pitchFamily="18" charset="0"/>
              </a:rPr>
              <a:t>The bit strings of length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ending with 0 without two consecutive 0s are the bit strings of length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2 with no two consecutive 0s with 10  at the end. Hence, there are </a:t>
            </a:r>
            <a:r>
              <a:rPr lang="en-US" i="1" dirty="0" smtClean="0"/>
              <a:t>a</a:t>
            </a:r>
            <a:r>
              <a:rPr lang="en-US" i="1" baseline="-25000" dirty="0" smtClean="0"/>
              <a:t>n</a:t>
            </a:r>
            <a:r>
              <a:rPr lang="en-US" i="1" baseline="-25000" dirty="0" smtClean="0">
                <a:latin typeface="Cambria Math"/>
                <a:ea typeface="Cambria Math"/>
              </a:rPr>
              <a:t>−</a:t>
            </a:r>
            <a:r>
              <a:rPr lang="en-US" baseline="-25000" dirty="0" smtClean="0">
                <a:latin typeface="Cambria Math"/>
                <a:ea typeface="Cambria Math"/>
              </a:rPr>
              <a:t>2 </a:t>
            </a:r>
            <a:r>
              <a:rPr lang="en-US" dirty="0" smtClean="0">
                <a:latin typeface="Cambria Math" pitchFamily="18" charset="0"/>
                <a:ea typeface="Cambria Math" pitchFamily="18" charset="0"/>
              </a:rPr>
              <a:t> such bit strings.</a:t>
            </a:r>
          </a:p>
          <a:p>
            <a:pPr>
              <a:buNone/>
            </a:pPr>
            <a:r>
              <a:rPr lang="en-US" dirty="0" smtClean="0">
                <a:latin typeface="Cambria Math" pitchFamily="18" charset="0"/>
                <a:ea typeface="Cambria Math" pitchFamily="18" charset="0"/>
              </a:rPr>
              <a:t>       We conclude that </a:t>
            </a:r>
            <a:r>
              <a:rPr lang="en-US" i="1" dirty="0" smtClean="0"/>
              <a:t>a</a:t>
            </a:r>
            <a:r>
              <a:rPr lang="en-US" i="1" baseline="-25000" dirty="0" smtClean="0"/>
              <a:t>n </a:t>
            </a:r>
            <a:r>
              <a:rPr lang="en-US" dirty="0" smtClean="0"/>
              <a:t> = </a:t>
            </a:r>
            <a:r>
              <a:rPr lang="en-US" i="1" dirty="0" smtClean="0"/>
              <a:t>a</a:t>
            </a:r>
            <a:r>
              <a:rPr lang="en-US" i="1" baseline="-25000" dirty="0" smtClean="0"/>
              <a:t>n</a:t>
            </a:r>
            <a:r>
              <a:rPr lang="en-US" i="1" baseline="-25000" dirty="0" smtClean="0">
                <a:latin typeface="Cambria Math"/>
                <a:ea typeface="Cambria Math"/>
              </a:rPr>
              <a:t>−</a:t>
            </a:r>
            <a:r>
              <a:rPr lang="en-US" baseline="-25000" dirty="0" smtClean="0">
                <a:latin typeface="Cambria Math"/>
                <a:ea typeface="Cambria Math"/>
              </a:rPr>
              <a:t>1</a:t>
            </a:r>
            <a:r>
              <a:rPr lang="en-US" dirty="0" smtClean="0"/>
              <a:t>  + </a:t>
            </a:r>
            <a:r>
              <a:rPr lang="en-US" i="1" dirty="0" smtClean="0"/>
              <a:t>a</a:t>
            </a:r>
            <a:r>
              <a:rPr lang="en-US" i="1" baseline="-25000" dirty="0" smtClean="0"/>
              <a:t>n</a:t>
            </a:r>
            <a:r>
              <a:rPr lang="en-US" i="1" baseline="-25000" dirty="0" smtClean="0">
                <a:latin typeface="Cambria Math"/>
                <a:ea typeface="Cambria Math"/>
              </a:rPr>
              <a:t>−</a:t>
            </a:r>
            <a:r>
              <a:rPr lang="en-US" baseline="-25000" dirty="0" smtClean="0">
                <a:latin typeface="Cambria Math"/>
                <a:ea typeface="Cambria Math"/>
              </a:rPr>
              <a:t>2</a:t>
            </a:r>
            <a:r>
              <a:rPr lang="en-US" dirty="0" smtClean="0"/>
              <a:t>  for </a:t>
            </a:r>
            <a:r>
              <a:rPr lang="en-US" i="1" dirty="0" smtClean="0"/>
              <a:t>n</a:t>
            </a:r>
            <a:r>
              <a:rPr lang="en-US" dirty="0" smtClean="0"/>
              <a:t> </a:t>
            </a:r>
            <a:r>
              <a:rPr lang="en-US" dirty="0" smtClean="0">
                <a:latin typeface="Cambria Math"/>
                <a:ea typeface="Cambria Math"/>
              </a:rPr>
              <a:t>≥ </a:t>
            </a:r>
            <a:r>
              <a:rPr lang="en-US" dirty="0" smtClean="0">
                <a:latin typeface="Cambria Math" pitchFamily="18" charset="0"/>
                <a:ea typeface="Cambria Math" pitchFamily="18" charset="0"/>
              </a:rPr>
              <a:t>3</a:t>
            </a:r>
            <a:r>
              <a:rPr lang="en-US" dirty="0" smtClean="0"/>
              <a:t>.</a:t>
            </a:r>
            <a:endParaRPr lang="en-US" dirty="0" smtClean="0">
              <a:latin typeface="Cambria Math" pitchFamily="18" charset="0"/>
              <a:ea typeface="Cambria Math" pitchFamily="18" charset="0"/>
            </a:endParaRPr>
          </a:p>
          <a:p>
            <a:pPr lvl="1"/>
            <a:endParaRPr lang="en-US" dirty="0" smtClean="0">
              <a:latin typeface="Cambria Math" pitchFamily="18" charset="0"/>
              <a:ea typeface="Cambria Math" pitchFamily="18" charset="0"/>
            </a:endParaRPr>
          </a:p>
          <a:p>
            <a:pPr lvl="2">
              <a:buNone/>
            </a:pPr>
            <a:r>
              <a:rPr lang="en-US" dirty="0" smtClean="0">
                <a:latin typeface="Cambria Math" pitchFamily="18" charset="0"/>
                <a:ea typeface="Cambria Math" pitchFamily="18" charset="0"/>
              </a:rPr>
              <a:t>      </a:t>
            </a:r>
          </a:p>
          <a:p>
            <a:pPr>
              <a:buNone/>
            </a:pPr>
            <a:endParaRPr lang="en-US" dirty="0" smtClean="0"/>
          </a:p>
          <a:p>
            <a:pPr>
              <a:buNone/>
            </a:pPr>
            <a:r>
              <a:rPr lang="en-US" dirty="0" smtClean="0"/>
              <a:t>    </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endParaRPr lang="en-US" dirty="0"/>
          </a:p>
        </p:txBody>
      </p:sp>
      <p:pic>
        <p:nvPicPr>
          <p:cNvPr id="5" name="Picture 4" descr="0704.jpg"/>
          <p:cNvPicPr>
            <a:picLocks noChangeAspect="1"/>
          </p:cNvPicPr>
          <p:nvPr/>
        </p:nvPicPr>
        <p:blipFill>
          <a:blip r:embed="rId2" cstate="print"/>
          <a:stretch>
            <a:fillRect/>
          </a:stretch>
        </p:blipFill>
        <p:spPr>
          <a:xfrm>
            <a:off x="2590800" y="4800600"/>
            <a:ext cx="3756660" cy="138303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517</a:t>
            </a:fld>
            <a:endParaRPr lang="en-US"/>
          </a:p>
        </p:txBody>
      </p:sp>
    </p:spTree>
  </p:cSld>
  <p:clrMapOvr>
    <a:masterClrMapping/>
  </p:clrMapOvr>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Bit Strings (</a:t>
            </a:r>
            <a:r>
              <a:rPr lang="en-US" sz="4000" i="1" dirty="0" smtClean="0"/>
              <a:t>continued</a:t>
            </a:r>
            <a:r>
              <a:rPr lang="en-US" sz="4000" dirty="0" smtClean="0"/>
              <a:t>)</a:t>
            </a:r>
            <a:endParaRPr lang="en-US" sz="4000" dirty="0"/>
          </a:p>
        </p:txBody>
      </p:sp>
      <p:sp>
        <p:nvSpPr>
          <p:cNvPr id="3" name="Content Placeholder 2"/>
          <p:cNvSpPr>
            <a:spLocks noGrp="1"/>
          </p:cNvSpPr>
          <p:nvPr>
            <p:ph idx="1"/>
          </p:nvPr>
        </p:nvSpPr>
        <p:spPr/>
        <p:txBody>
          <a:bodyPr>
            <a:normAutofit fontScale="62500" lnSpcReduction="20000"/>
          </a:bodyPr>
          <a:lstStyle/>
          <a:p>
            <a:pPr>
              <a:buNone/>
            </a:pPr>
            <a:r>
              <a:rPr lang="en-US" b="1" dirty="0" smtClean="0"/>
              <a:t>    </a:t>
            </a:r>
            <a:endParaRPr lang="en-US" dirty="0" smtClean="0"/>
          </a:p>
          <a:p>
            <a:pPr>
              <a:buNone/>
            </a:pPr>
            <a:r>
              <a:rPr lang="en-US" dirty="0" smtClean="0"/>
              <a:t>     The initial conditions are:</a:t>
            </a:r>
            <a:r>
              <a:rPr lang="en-US" dirty="0" smtClean="0">
                <a:latin typeface="Cambria Math" pitchFamily="18" charset="0"/>
                <a:ea typeface="Cambria Math" pitchFamily="18" charset="0"/>
              </a:rPr>
              <a:t> </a:t>
            </a:r>
          </a:p>
          <a:p>
            <a:pPr lvl="1"/>
            <a:r>
              <a:rPr lang="en-US" i="1" dirty="0" smtClean="0"/>
              <a:t>a</a:t>
            </a:r>
            <a:r>
              <a:rPr lang="en-US" baseline="-25000" dirty="0" smtClean="0">
                <a:latin typeface="Cambria Math"/>
                <a:ea typeface="Cambria Math"/>
              </a:rPr>
              <a:t>1 </a:t>
            </a:r>
            <a:r>
              <a:rPr lang="en-US" dirty="0" smtClean="0">
                <a:latin typeface="Cambria Math" pitchFamily="18" charset="0"/>
                <a:ea typeface="Cambria Math" pitchFamily="18" charset="0"/>
              </a:rPr>
              <a:t> = 2, since both the bit strings 0 and 1 do not have consecutive 0s.</a:t>
            </a:r>
          </a:p>
          <a:p>
            <a:pPr lvl="1"/>
            <a:r>
              <a:rPr lang="en-US" i="1" dirty="0" smtClean="0"/>
              <a:t>a</a:t>
            </a:r>
            <a:r>
              <a:rPr lang="en-US" baseline="-25000" dirty="0" smtClean="0">
                <a:latin typeface="Cambria Math"/>
                <a:ea typeface="Cambria Math"/>
              </a:rPr>
              <a:t>2 </a:t>
            </a:r>
            <a:r>
              <a:rPr lang="en-US" dirty="0" smtClean="0">
                <a:latin typeface="Cambria Math" pitchFamily="18" charset="0"/>
                <a:ea typeface="Cambria Math" pitchFamily="18" charset="0"/>
              </a:rPr>
              <a:t> = 3, since the bit strings 01, 10, and 11 do not have consecutive 0s, while 00 does.</a:t>
            </a:r>
          </a:p>
          <a:p>
            <a:pPr lvl="1"/>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To obtain </a:t>
            </a:r>
            <a:r>
              <a:rPr lang="en-US" i="1" dirty="0" smtClean="0"/>
              <a:t>a</a:t>
            </a:r>
            <a:r>
              <a:rPr lang="en-US" baseline="-25000" dirty="0" smtClean="0">
                <a:latin typeface="Cambria Math"/>
                <a:ea typeface="Cambria Math"/>
              </a:rPr>
              <a:t>5 </a:t>
            </a:r>
            <a:r>
              <a:rPr lang="en-US" dirty="0" smtClean="0">
                <a:latin typeface="Cambria Math" pitchFamily="18" charset="0"/>
                <a:ea typeface="Cambria Math" pitchFamily="18" charset="0"/>
              </a:rPr>
              <a:t>, we use the recurrence relation three times to find that:</a:t>
            </a:r>
          </a:p>
          <a:p>
            <a:pPr>
              <a:buNone/>
            </a:pPr>
            <a:endParaRPr lang="en-US" dirty="0" smtClean="0">
              <a:latin typeface="Cambria Math" pitchFamily="18" charset="0"/>
              <a:ea typeface="Cambria Math" pitchFamily="18" charset="0"/>
            </a:endParaRPr>
          </a:p>
          <a:p>
            <a:pPr lvl="1"/>
            <a:r>
              <a:rPr lang="en-US" dirty="0" smtClean="0">
                <a:latin typeface="Cambria Math" pitchFamily="18" charset="0"/>
                <a:ea typeface="Cambria Math" pitchFamily="18" charset="0"/>
              </a:rPr>
              <a:t> </a:t>
            </a:r>
            <a:r>
              <a:rPr lang="en-US" i="1" dirty="0" smtClean="0"/>
              <a:t>a</a:t>
            </a:r>
            <a:r>
              <a:rPr lang="en-US" baseline="-25000" dirty="0" smtClean="0">
                <a:latin typeface="Cambria Math"/>
                <a:ea typeface="Cambria Math"/>
              </a:rPr>
              <a:t>3</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t>a</a:t>
            </a:r>
            <a:r>
              <a:rPr lang="en-US" baseline="-25000" dirty="0" smtClean="0">
                <a:latin typeface="Cambria Math"/>
                <a:ea typeface="Cambria Math"/>
              </a:rPr>
              <a:t>2 </a:t>
            </a:r>
            <a:r>
              <a:rPr lang="en-US" dirty="0" smtClean="0">
                <a:latin typeface="Cambria Math" pitchFamily="18" charset="0"/>
                <a:ea typeface="Cambria Math" pitchFamily="18" charset="0"/>
              </a:rPr>
              <a:t> + </a:t>
            </a:r>
            <a:r>
              <a:rPr lang="en-US" i="1" dirty="0" smtClean="0"/>
              <a:t>a</a:t>
            </a:r>
            <a:r>
              <a:rPr lang="en-US" baseline="-25000" dirty="0" smtClean="0">
                <a:latin typeface="Cambria Math"/>
                <a:ea typeface="Cambria Math"/>
              </a:rPr>
              <a:t>1 </a:t>
            </a:r>
            <a:r>
              <a:rPr lang="en-US" dirty="0" smtClean="0">
                <a:latin typeface="Cambria Math" pitchFamily="18" charset="0"/>
                <a:ea typeface="Cambria Math" pitchFamily="18" charset="0"/>
              </a:rPr>
              <a:t> = 3 + 2 = 5</a:t>
            </a:r>
          </a:p>
          <a:p>
            <a:pPr lvl="1"/>
            <a:r>
              <a:rPr lang="en-US" i="1" dirty="0" smtClean="0"/>
              <a:t> a</a:t>
            </a:r>
            <a:r>
              <a:rPr lang="en-US" baseline="-25000" dirty="0" smtClean="0">
                <a:latin typeface="Cambria Math"/>
                <a:ea typeface="Cambria Math"/>
              </a:rPr>
              <a:t>4</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t>a</a:t>
            </a:r>
            <a:r>
              <a:rPr lang="en-US" baseline="-25000" dirty="0" smtClean="0">
                <a:latin typeface="Cambria Math"/>
                <a:ea typeface="Cambria Math"/>
              </a:rPr>
              <a:t>3 </a:t>
            </a:r>
            <a:r>
              <a:rPr lang="en-US" dirty="0" smtClean="0">
                <a:latin typeface="Cambria Math" pitchFamily="18" charset="0"/>
                <a:ea typeface="Cambria Math" pitchFamily="18" charset="0"/>
              </a:rPr>
              <a:t> + </a:t>
            </a:r>
            <a:r>
              <a:rPr lang="en-US" i="1" dirty="0" smtClean="0"/>
              <a:t>a</a:t>
            </a:r>
            <a:r>
              <a:rPr lang="en-US" baseline="-25000" dirty="0" smtClean="0">
                <a:latin typeface="Cambria Math"/>
                <a:ea typeface="Cambria Math"/>
              </a:rPr>
              <a:t>2 </a:t>
            </a:r>
            <a:r>
              <a:rPr lang="en-US" dirty="0" smtClean="0">
                <a:latin typeface="Cambria Math" pitchFamily="18" charset="0"/>
                <a:ea typeface="Cambria Math" pitchFamily="18" charset="0"/>
              </a:rPr>
              <a:t> = 5+ 3 = 8</a:t>
            </a:r>
          </a:p>
          <a:p>
            <a:pPr lvl="1"/>
            <a:r>
              <a:rPr lang="en-US" i="1" dirty="0" smtClean="0"/>
              <a:t> a</a:t>
            </a:r>
            <a:r>
              <a:rPr lang="en-US" baseline="-25000" dirty="0" smtClean="0">
                <a:latin typeface="Cambria Math"/>
                <a:ea typeface="Cambria Math"/>
              </a:rPr>
              <a:t>5</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t>a</a:t>
            </a:r>
            <a:r>
              <a:rPr lang="en-US" baseline="-25000" dirty="0" smtClean="0">
                <a:latin typeface="Cambria Math"/>
                <a:ea typeface="Cambria Math"/>
              </a:rPr>
              <a:t>4 </a:t>
            </a:r>
            <a:r>
              <a:rPr lang="en-US" dirty="0" smtClean="0">
                <a:latin typeface="Cambria Math" pitchFamily="18" charset="0"/>
                <a:ea typeface="Cambria Math" pitchFamily="18" charset="0"/>
              </a:rPr>
              <a:t> + </a:t>
            </a:r>
            <a:r>
              <a:rPr lang="en-US" i="1" dirty="0" smtClean="0"/>
              <a:t>a</a:t>
            </a:r>
            <a:r>
              <a:rPr lang="en-US" baseline="-25000" dirty="0" smtClean="0">
                <a:latin typeface="Cambria Math"/>
                <a:ea typeface="Cambria Math"/>
              </a:rPr>
              <a:t>3 </a:t>
            </a:r>
            <a:r>
              <a:rPr lang="en-US" dirty="0" smtClean="0">
                <a:latin typeface="Cambria Math" pitchFamily="18" charset="0"/>
                <a:ea typeface="Cambria Math" pitchFamily="18" charset="0"/>
              </a:rPr>
              <a:t> = 8+ 5 = 13</a:t>
            </a:r>
          </a:p>
          <a:p>
            <a:pPr lvl="2">
              <a:buNone/>
            </a:pPr>
            <a:r>
              <a:rPr lang="en-US" dirty="0" smtClean="0">
                <a:latin typeface="Cambria Math" pitchFamily="18" charset="0"/>
                <a:ea typeface="Cambria Math" pitchFamily="18" charset="0"/>
              </a:rPr>
              <a:t>      </a:t>
            </a:r>
          </a:p>
          <a:p>
            <a:pPr>
              <a:buNone/>
            </a:pPr>
            <a:endParaRPr lang="en-US" dirty="0" smtClean="0"/>
          </a:p>
          <a:p>
            <a:pPr>
              <a:buNone/>
            </a:pPr>
            <a:r>
              <a:rPr lang="en-US" dirty="0" smtClean="0"/>
              <a:t>    </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endParaRPr lang="en-US" dirty="0"/>
          </a:p>
        </p:txBody>
      </p:sp>
      <p:sp>
        <p:nvSpPr>
          <p:cNvPr id="6" name="TextBox 5"/>
          <p:cNvSpPr txBox="1"/>
          <p:nvPr/>
        </p:nvSpPr>
        <p:spPr>
          <a:xfrm>
            <a:off x="1371600" y="4953000"/>
            <a:ext cx="7086600" cy="923330"/>
          </a:xfrm>
          <a:prstGeom prst="rect">
            <a:avLst/>
          </a:prstGeom>
          <a:noFill/>
          <a:ln>
            <a:solidFill>
              <a:srgbClr val="0070C0"/>
            </a:solidFill>
          </a:ln>
        </p:spPr>
        <p:txBody>
          <a:bodyPr wrap="square" rtlCol="0">
            <a:spAutoFit/>
          </a:bodyPr>
          <a:lstStyle/>
          <a:p>
            <a:r>
              <a:rPr lang="en-US" dirty="0" smtClean="0"/>
              <a:t>Note that {</a:t>
            </a:r>
            <a:r>
              <a:rPr lang="en-US" i="1" dirty="0" smtClean="0"/>
              <a:t>a</a:t>
            </a:r>
            <a:r>
              <a:rPr lang="en-US" i="1" baseline="-25000" dirty="0" smtClean="0"/>
              <a:t>n </a:t>
            </a:r>
            <a:r>
              <a:rPr lang="en-US" dirty="0" smtClean="0"/>
              <a:t>} satisfies the same recurrence relation as the Fibonacci sequence. Since </a:t>
            </a:r>
            <a:r>
              <a:rPr lang="en-US" i="1" dirty="0" smtClean="0"/>
              <a:t>a</a:t>
            </a:r>
            <a:r>
              <a:rPr lang="en-US" baseline="-25000" dirty="0" smtClean="0">
                <a:latin typeface="Cambria Math"/>
                <a:ea typeface="Cambria Math"/>
              </a:rPr>
              <a:t>1 </a:t>
            </a:r>
            <a:r>
              <a:rPr lang="en-US" dirty="0" smtClean="0">
                <a:latin typeface="Cambria Math" pitchFamily="18" charset="0"/>
                <a:ea typeface="Cambria Math" pitchFamily="18" charset="0"/>
              </a:rPr>
              <a:t> =</a:t>
            </a:r>
            <a:r>
              <a:rPr lang="en-US" i="1" dirty="0" smtClean="0"/>
              <a:t> f</a:t>
            </a:r>
            <a:r>
              <a:rPr lang="en-US" baseline="-25000" dirty="0" smtClean="0">
                <a:latin typeface="Cambria Math" pitchFamily="18" charset="0"/>
                <a:ea typeface="Cambria Math" pitchFamily="18" charset="0"/>
              </a:rPr>
              <a:t>3 </a:t>
            </a:r>
            <a:r>
              <a:rPr lang="en-US" dirty="0" smtClean="0"/>
              <a:t> and  </a:t>
            </a:r>
            <a:r>
              <a:rPr lang="en-US" i="1" dirty="0" smtClean="0"/>
              <a:t>a</a:t>
            </a:r>
            <a:r>
              <a:rPr lang="en-US" baseline="-25000" dirty="0" smtClean="0">
                <a:latin typeface="Cambria Math"/>
                <a:ea typeface="Cambria Math"/>
              </a:rPr>
              <a:t>2 </a:t>
            </a:r>
            <a:r>
              <a:rPr lang="en-US" dirty="0" smtClean="0">
                <a:latin typeface="Cambria Math" pitchFamily="18" charset="0"/>
                <a:ea typeface="Cambria Math" pitchFamily="18" charset="0"/>
              </a:rPr>
              <a:t> =</a:t>
            </a:r>
            <a:r>
              <a:rPr lang="en-US" i="1" dirty="0" smtClean="0"/>
              <a:t> f</a:t>
            </a:r>
            <a:r>
              <a:rPr lang="en-US" baseline="-25000" dirty="0" smtClean="0">
                <a:latin typeface="Cambria Math" pitchFamily="18" charset="0"/>
                <a:ea typeface="Cambria Math" pitchFamily="18" charset="0"/>
              </a:rPr>
              <a:t>4 </a:t>
            </a:r>
            <a:r>
              <a:rPr lang="en-US" dirty="0" smtClean="0"/>
              <a:t>, we conclude that </a:t>
            </a:r>
            <a:r>
              <a:rPr lang="en-US" i="1" dirty="0" smtClean="0"/>
              <a:t>a</a:t>
            </a:r>
            <a:r>
              <a:rPr lang="en-US" i="1" baseline="-25000" dirty="0" smtClean="0">
                <a:ea typeface="Cambria Math"/>
              </a:rPr>
              <a:t>n</a:t>
            </a:r>
            <a:r>
              <a:rPr lang="en-US" baseline="-25000" dirty="0" smtClean="0">
                <a:latin typeface="Cambria Math"/>
                <a:ea typeface="Cambria Math"/>
              </a:rPr>
              <a:t> </a:t>
            </a:r>
            <a:r>
              <a:rPr lang="en-US" dirty="0" smtClean="0">
                <a:latin typeface="Cambria Math" pitchFamily="18" charset="0"/>
                <a:ea typeface="Cambria Math" pitchFamily="18" charset="0"/>
              </a:rPr>
              <a:t> =</a:t>
            </a:r>
            <a:r>
              <a:rPr lang="en-US" i="1" dirty="0" smtClean="0"/>
              <a:t> f</a:t>
            </a:r>
            <a:r>
              <a:rPr lang="en-US" i="1" baseline="-25000" dirty="0" smtClean="0">
                <a:latin typeface="Cambria Math" pitchFamily="18" charset="0"/>
                <a:ea typeface="Cambria Math" pitchFamily="18" charset="0"/>
              </a:rPr>
              <a:t>n</a:t>
            </a:r>
            <a:r>
              <a:rPr lang="en-US" baseline="-25000" dirty="0" smtClean="0">
                <a:latin typeface="Cambria Math" pitchFamily="18" charset="0"/>
                <a:ea typeface="Cambria Math" pitchFamily="18" charset="0"/>
              </a:rPr>
              <a:t>+2 </a:t>
            </a:r>
            <a:r>
              <a:rPr lang="en-US" dirty="0" smtClean="0"/>
              <a:t>.</a:t>
            </a:r>
            <a:endParaRPr lang="en-US" baseline="-25000" dirty="0" smtClean="0">
              <a:latin typeface="Cambria Math" pitchFamily="18" charset="0"/>
              <a:ea typeface="Cambria Math" pitchFamily="18" charset="0"/>
            </a:endParaRPr>
          </a:p>
          <a:p>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518</a:t>
            </a:fld>
            <a:endParaRPr lang="en-US"/>
          </a:p>
        </p:txBody>
      </p:sp>
    </p:spTree>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Solving Linear Recurrence Relations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8.2</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519</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Logical Equivalences (</a:t>
            </a:r>
            <a:r>
              <a:rPr lang="en-US" i="1" dirty="0"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Commutative laws:                              ,</a:t>
            </a:r>
          </a:p>
          <a:p>
            <a:pPr>
              <a:buNone/>
            </a:pPr>
            <a:endParaRPr lang="en-US" dirty="0" smtClean="0"/>
          </a:p>
          <a:p>
            <a:r>
              <a:rPr lang="en-US" dirty="0" smtClean="0"/>
              <a:t>Associative laws:</a:t>
            </a:r>
          </a:p>
          <a:p>
            <a:pPr>
              <a:buNone/>
            </a:pPr>
            <a:endParaRPr lang="en-US" dirty="0" smtClean="0"/>
          </a:p>
          <a:p>
            <a:r>
              <a:rPr lang="en-US" dirty="0" smtClean="0"/>
              <a:t>Distributive laws:</a:t>
            </a:r>
          </a:p>
          <a:p>
            <a:endParaRPr lang="en-US" dirty="0" smtClean="0"/>
          </a:p>
          <a:p>
            <a:endParaRPr lang="en-US" dirty="0" smtClean="0"/>
          </a:p>
          <a:p>
            <a:r>
              <a:rPr lang="en-US" dirty="0" smtClean="0"/>
              <a:t>Absorption laws:</a:t>
            </a:r>
          </a:p>
          <a:p>
            <a:endParaRPr lang="en-US" dirty="0" smtClean="0"/>
          </a:p>
          <a:p>
            <a:endParaRPr lang="en-US" dirty="0" smtClean="0"/>
          </a:p>
          <a:p>
            <a:endParaRPr lang="en-US" dirty="0" smtClean="0"/>
          </a:p>
          <a:p>
            <a:pPr>
              <a:buNone/>
            </a:pPr>
            <a:endParaRPr lang="en-US" dirty="0"/>
          </a:p>
        </p:txBody>
      </p:sp>
      <p:pic>
        <p:nvPicPr>
          <p:cNvPr id="8" name="Picture 7" descr="addin_tmp.png"/>
          <p:cNvPicPr>
            <a:picLocks noChangeAspect="1"/>
          </p:cNvPicPr>
          <p:nvPr>
            <p:custDataLst>
              <p:tags r:id="rId1"/>
            </p:custDataLst>
          </p:nvPr>
        </p:nvPicPr>
        <p:blipFill>
          <a:blip r:embed="rId9" cstate="print"/>
          <a:stretch>
            <a:fillRect/>
          </a:stretch>
        </p:blipFill>
        <p:spPr>
          <a:xfrm>
            <a:off x="3886200" y="2057400"/>
            <a:ext cx="2105978" cy="300038"/>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6477000" y="2057400"/>
            <a:ext cx="2105978" cy="300038"/>
          </a:xfrm>
          <a:prstGeom prst="rect">
            <a:avLst/>
          </a:prstGeom>
        </p:spPr>
      </p:pic>
      <p:pic>
        <p:nvPicPr>
          <p:cNvPr id="9" name="Picture 8" descr="addin_tmp.png"/>
          <p:cNvPicPr>
            <a:picLocks noChangeAspect="1"/>
          </p:cNvPicPr>
          <p:nvPr>
            <p:custDataLst>
              <p:tags r:id="rId3"/>
            </p:custDataLst>
          </p:nvPr>
        </p:nvPicPr>
        <p:blipFill>
          <a:blip r:embed="rId11" cstate="print"/>
          <a:stretch>
            <a:fillRect/>
          </a:stretch>
        </p:blipFill>
        <p:spPr>
          <a:xfrm>
            <a:off x="3810000" y="3352800"/>
            <a:ext cx="3823335" cy="382905"/>
          </a:xfrm>
          <a:prstGeom prst="rect">
            <a:avLst/>
          </a:prstGeom>
        </p:spPr>
      </p:pic>
      <p:pic>
        <p:nvPicPr>
          <p:cNvPr id="10" name="Picture 9" descr="addin_tmp.png"/>
          <p:cNvPicPr>
            <a:picLocks noChangeAspect="1"/>
          </p:cNvPicPr>
          <p:nvPr>
            <p:custDataLst>
              <p:tags r:id="rId4"/>
            </p:custDataLst>
          </p:nvPr>
        </p:nvPicPr>
        <p:blipFill>
          <a:blip r:embed="rId12" cstate="print"/>
          <a:stretch>
            <a:fillRect/>
          </a:stretch>
        </p:blipFill>
        <p:spPr>
          <a:xfrm>
            <a:off x="3810000" y="2895600"/>
            <a:ext cx="3823335" cy="382905"/>
          </a:xfrm>
          <a:prstGeom prst="rect">
            <a:avLst/>
          </a:prstGeom>
        </p:spPr>
      </p:pic>
      <p:pic>
        <p:nvPicPr>
          <p:cNvPr id="14" name="Picture 13" descr="addin_tmp.png"/>
          <p:cNvPicPr>
            <a:picLocks noChangeAspect="1"/>
          </p:cNvPicPr>
          <p:nvPr>
            <p:custDataLst>
              <p:tags r:id="rId5"/>
            </p:custDataLst>
          </p:nvPr>
        </p:nvPicPr>
        <p:blipFill>
          <a:blip r:embed="rId13" cstate="print"/>
          <a:stretch>
            <a:fillRect/>
          </a:stretch>
        </p:blipFill>
        <p:spPr>
          <a:xfrm>
            <a:off x="3733800" y="4419600"/>
            <a:ext cx="5026343" cy="382905"/>
          </a:xfrm>
          <a:prstGeom prst="rect">
            <a:avLst/>
          </a:prstGeom>
        </p:spPr>
      </p:pic>
      <p:pic>
        <p:nvPicPr>
          <p:cNvPr id="15" name="Picture 14" descr="addin_tmp.png"/>
          <p:cNvPicPr>
            <a:picLocks noChangeAspect="1"/>
          </p:cNvPicPr>
          <p:nvPr>
            <p:custDataLst>
              <p:tags r:id="rId6"/>
            </p:custDataLst>
          </p:nvPr>
        </p:nvPicPr>
        <p:blipFill>
          <a:blip r:embed="rId14" cstate="print"/>
          <a:stretch>
            <a:fillRect/>
          </a:stretch>
        </p:blipFill>
        <p:spPr>
          <a:xfrm>
            <a:off x="3733800" y="5334000"/>
            <a:ext cx="2408873" cy="382905"/>
          </a:xfrm>
          <a:prstGeom prst="rect">
            <a:avLst/>
          </a:prstGeom>
        </p:spPr>
      </p:pic>
      <p:pic>
        <p:nvPicPr>
          <p:cNvPr id="16" name="Picture 15" descr="addin_tmp.png"/>
          <p:cNvPicPr>
            <a:picLocks noChangeAspect="1"/>
          </p:cNvPicPr>
          <p:nvPr>
            <p:custDataLst>
              <p:tags r:id="rId7"/>
            </p:custDataLst>
          </p:nvPr>
        </p:nvPicPr>
        <p:blipFill>
          <a:blip r:embed="rId15" cstate="print"/>
          <a:stretch>
            <a:fillRect/>
          </a:stretch>
        </p:blipFill>
        <p:spPr>
          <a:xfrm>
            <a:off x="6400800" y="5334000"/>
            <a:ext cx="2408873" cy="382905"/>
          </a:xfrm>
          <a:prstGeom prst="rect">
            <a:avLst/>
          </a:prstGeom>
        </p:spPr>
      </p:pic>
      <p:pic>
        <p:nvPicPr>
          <p:cNvPr id="4" name="Picture 3"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33800" y="3934662"/>
            <a:ext cx="5029200" cy="398732"/>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52</a:t>
            </a:fld>
            <a:endParaRPr lang="en-US"/>
          </a:p>
        </p:txBody>
      </p:sp>
    </p:spTree>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Linear Homogeneous Recurrence Relations</a:t>
            </a:r>
          </a:p>
          <a:p>
            <a:r>
              <a:rPr lang="en-US" dirty="0" smtClean="0"/>
              <a:t>Solving Linear Homogeneous Recurrence Relations with Constant Coefficients. </a:t>
            </a:r>
          </a:p>
          <a:p>
            <a:r>
              <a:rPr lang="en-US" dirty="0" smtClean="0"/>
              <a:t>Solving Linear </a:t>
            </a:r>
            <a:r>
              <a:rPr lang="en-US" dirty="0" err="1" smtClean="0"/>
              <a:t>Nonhomogeneous</a:t>
            </a:r>
            <a:r>
              <a:rPr lang="en-US" dirty="0" smtClean="0"/>
              <a:t> Recurrence Relations with Constant Coefficients.</a:t>
            </a:r>
          </a:p>
        </p:txBody>
      </p:sp>
      <p:sp>
        <p:nvSpPr>
          <p:cNvPr id="4" name="Slide Number Placeholder 3"/>
          <p:cNvSpPr>
            <a:spLocks noGrp="1"/>
          </p:cNvSpPr>
          <p:nvPr>
            <p:ph type="sldNum" sz="quarter" idx="12"/>
          </p:nvPr>
        </p:nvSpPr>
        <p:spPr/>
        <p:txBody>
          <a:bodyPr/>
          <a:lstStyle/>
          <a:p>
            <a:fld id="{9CA217EF-0505-4C33-BB20-8A8DF2039023}" type="slidenum">
              <a:rPr lang="en-US" smtClean="0"/>
              <a:pPr/>
              <a:t>520</a:t>
            </a:fld>
            <a:endParaRPr lang="en-US"/>
          </a:p>
        </p:txBody>
      </p:sp>
    </p:spTree>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Homogeneous Recurrence Relations</a:t>
            </a:r>
            <a:endParaRPr lang="en-US" dirty="0"/>
          </a:p>
        </p:txBody>
      </p:sp>
      <p:sp>
        <p:nvSpPr>
          <p:cNvPr id="3" name="Content Placeholder 2"/>
          <p:cNvSpPr>
            <a:spLocks noGrp="1"/>
          </p:cNvSpPr>
          <p:nvPr>
            <p:ph idx="1"/>
          </p:nvPr>
        </p:nvSpPr>
        <p:spPr/>
        <p:txBody>
          <a:bodyPr/>
          <a:lstStyle/>
          <a:p>
            <a:pPr>
              <a:buNone/>
            </a:pPr>
            <a:r>
              <a:rPr lang="en-US" b="1" dirty="0" smtClean="0"/>
              <a:t>   </a:t>
            </a:r>
            <a:r>
              <a:rPr lang="en-US" sz="2400" b="1" dirty="0" smtClean="0"/>
              <a:t>Definition: </a:t>
            </a:r>
            <a:r>
              <a:rPr lang="en-US" sz="2400" dirty="0" smtClean="0"/>
              <a:t>A </a:t>
            </a:r>
            <a:r>
              <a:rPr lang="en-US" sz="2400" i="1" dirty="0" smtClean="0"/>
              <a:t>linear homogeneous recurrence relation of degree k with constant coefficients </a:t>
            </a:r>
            <a:r>
              <a:rPr lang="en-US" sz="2400" dirty="0" smtClean="0"/>
              <a:t>is a recurrence relation of the form </a:t>
            </a:r>
            <a:r>
              <a:rPr lang="en-US" sz="2400" i="1" dirty="0" smtClean="0"/>
              <a:t>a</a:t>
            </a:r>
            <a:r>
              <a:rPr lang="en-US" sz="2400" i="1" baseline="-25000" dirty="0" smtClean="0"/>
              <a:t>n</a:t>
            </a:r>
            <a:r>
              <a:rPr lang="en-US" sz="2400" i="1" dirty="0" smtClean="0"/>
              <a:t> = c</a:t>
            </a:r>
            <a:r>
              <a:rPr lang="en-US" sz="2400" baseline="-25000" dirty="0" smtClean="0">
                <a:latin typeface="Cambria Math" pitchFamily="18" charset="0"/>
                <a:ea typeface="Cambria Math" pitchFamily="18" charset="0"/>
              </a:rPr>
              <a:t>1</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c</a:t>
            </a:r>
            <a:r>
              <a:rPr lang="en-US" sz="2400" baseline="-25000" dirty="0" smtClean="0">
                <a:latin typeface="Cambria Math" pitchFamily="18" charset="0"/>
                <a:ea typeface="Cambria Math" pitchFamily="18" charset="0"/>
              </a:rPr>
              <a:t>2</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2</a:t>
            </a:r>
            <a:r>
              <a:rPr lang="en-US" sz="2400" i="1" dirty="0" smtClean="0"/>
              <a:t> + ….. + c</a:t>
            </a:r>
            <a:r>
              <a:rPr lang="en-US" sz="2400" i="1" baseline="-25000" dirty="0" smtClean="0"/>
              <a:t>k</a:t>
            </a:r>
            <a:r>
              <a:rPr lang="en-US" sz="2400" i="1" dirty="0" smtClean="0"/>
              <a:t> a</a:t>
            </a:r>
            <a:r>
              <a:rPr lang="en-US" sz="2400" i="1" baseline="-25000" dirty="0" smtClean="0"/>
              <a:t>n</a:t>
            </a:r>
            <a:r>
              <a:rPr lang="en-US" sz="2400" i="1" baseline="-25000" dirty="0" smtClean="0">
                <a:latin typeface="Cambria Math"/>
                <a:ea typeface="Cambria Math"/>
              </a:rPr>
              <a:t>−</a:t>
            </a:r>
            <a:r>
              <a:rPr lang="en-US" sz="2400" i="1" baseline="-25000" dirty="0" smtClean="0"/>
              <a:t>k ,</a:t>
            </a:r>
            <a:r>
              <a:rPr lang="en-US" sz="2400" b="1" dirty="0" smtClean="0"/>
              <a:t> </a:t>
            </a:r>
            <a:r>
              <a:rPr lang="en-US" sz="2400" dirty="0" smtClean="0"/>
              <a:t>where                </a:t>
            </a:r>
            <a:r>
              <a:rPr lang="en-US" sz="2400" i="1" dirty="0" smtClean="0"/>
              <a:t>c</a:t>
            </a:r>
            <a:r>
              <a:rPr lang="en-US" sz="2400" baseline="-25000" dirty="0" smtClean="0">
                <a:latin typeface="Cambria Math" pitchFamily="18" charset="0"/>
                <a:ea typeface="Cambria Math" pitchFamily="18" charset="0"/>
              </a:rPr>
              <a:t>1</a:t>
            </a:r>
            <a:r>
              <a:rPr lang="en-US" sz="2400" i="1" dirty="0" smtClean="0"/>
              <a:t>, c</a:t>
            </a:r>
            <a:r>
              <a:rPr lang="en-US" sz="2400" baseline="-25000" dirty="0" smtClean="0">
                <a:latin typeface="Cambria Math" pitchFamily="18" charset="0"/>
                <a:ea typeface="Cambria Math" pitchFamily="18" charset="0"/>
              </a:rPr>
              <a:t>2</a:t>
            </a:r>
            <a:r>
              <a:rPr lang="en-US" sz="2400" i="1" dirty="0" smtClean="0"/>
              <a:t>, ….,c</a:t>
            </a:r>
            <a:r>
              <a:rPr lang="en-US" sz="2400" i="1" baseline="-25000" dirty="0" smtClean="0"/>
              <a:t>k</a:t>
            </a:r>
            <a:r>
              <a:rPr lang="en-US" sz="2400" i="1" dirty="0" smtClean="0"/>
              <a:t> </a:t>
            </a:r>
            <a:r>
              <a:rPr lang="en-US" sz="2400" dirty="0" smtClean="0"/>
              <a:t>are real numbers, and </a:t>
            </a:r>
            <a:r>
              <a:rPr lang="en-US" sz="2400" i="1" dirty="0" smtClean="0"/>
              <a:t>c</a:t>
            </a:r>
            <a:r>
              <a:rPr lang="en-US" sz="2400" i="1" baseline="-25000" dirty="0" smtClean="0"/>
              <a:t>k</a:t>
            </a:r>
            <a:r>
              <a:rPr lang="en-US" sz="2400" i="1" dirty="0" smtClean="0"/>
              <a:t> </a:t>
            </a:r>
            <a:r>
              <a:rPr lang="en-US" sz="2400" dirty="0" smtClean="0">
                <a:latin typeface="Cambria Math"/>
                <a:ea typeface="Cambria Math"/>
              </a:rPr>
              <a:t>≠ </a:t>
            </a:r>
            <a:r>
              <a:rPr lang="en-US" sz="2400" dirty="0" smtClean="0">
                <a:latin typeface="Cambria Math" pitchFamily="18" charset="0"/>
                <a:ea typeface="Cambria Math" pitchFamily="18" charset="0"/>
              </a:rPr>
              <a:t>0 </a:t>
            </a:r>
            <a:endParaRPr lang="en-US" sz="2400" dirty="0">
              <a:latin typeface="Cambria Math" pitchFamily="18" charset="0"/>
              <a:ea typeface="Cambria Math" pitchFamily="18" charset="0"/>
            </a:endParaRPr>
          </a:p>
        </p:txBody>
      </p:sp>
      <p:sp>
        <p:nvSpPr>
          <p:cNvPr id="4" name="TextBox 3"/>
          <p:cNvSpPr txBox="1"/>
          <p:nvPr/>
        </p:nvSpPr>
        <p:spPr>
          <a:xfrm>
            <a:off x="533400" y="3886200"/>
            <a:ext cx="8305800" cy="1354217"/>
          </a:xfrm>
          <a:prstGeom prst="rect">
            <a:avLst/>
          </a:prstGeom>
          <a:noFill/>
          <a:ln>
            <a:solidFill>
              <a:schemeClr val="accent1"/>
            </a:solidFill>
          </a:ln>
        </p:spPr>
        <p:txBody>
          <a:bodyPr wrap="square" rtlCol="0">
            <a:spAutoFit/>
          </a:bodyPr>
          <a:lstStyle/>
          <a:p>
            <a:pPr>
              <a:buFont typeface="Arial" pitchFamily="34" charset="0"/>
              <a:buChar char="•"/>
            </a:pPr>
            <a:r>
              <a:rPr lang="en-US" dirty="0" smtClean="0"/>
              <a:t> </a:t>
            </a:r>
            <a:r>
              <a:rPr lang="en-US" sz="1600" dirty="0" smtClean="0"/>
              <a:t>it is </a:t>
            </a:r>
            <a:r>
              <a:rPr lang="en-US" sz="1600" i="1" dirty="0" smtClean="0"/>
              <a:t>linear </a:t>
            </a:r>
            <a:r>
              <a:rPr lang="en-US" sz="1600" dirty="0" smtClean="0"/>
              <a:t>because the right-hand side is a sum of the previous terms of the sequence each multiplied by a function of </a:t>
            </a:r>
            <a:r>
              <a:rPr lang="en-US" sz="1600" i="1" dirty="0" smtClean="0"/>
              <a:t>n</a:t>
            </a:r>
            <a:r>
              <a:rPr lang="en-US" sz="1600" dirty="0" smtClean="0"/>
              <a:t>.</a:t>
            </a:r>
          </a:p>
          <a:p>
            <a:pPr>
              <a:buFont typeface="Arial" pitchFamily="34" charset="0"/>
              <a:buChar char="•"/>
            </a:pPr>
            <a:r>
              <a:rPr lang="en-US" sz="1600" i="1" dirty="0" smtClean="0"/>
              <a:t> </a:t>
            </a:r>
            <a:r>
              <a:rPr lang="en-US" sz="1600" dirty="0" smtClean="0"/>
              <a:t>it is </a:t>
            </a:r>
            <a:r>
              <a:rPr lang="en-US" sz="1600" i="1" dirty="0" smtClean="0"/>
              <a:t>homogeneous </a:t>
            </a:r>
            <a:r>
              <a:rPr lang="en-US" sz="1600" dirty="0" smtClean="0"/>
              <a:t>because no terms occur that are not multiples of the </a:t>
            </a:r>
            <a:r>
              <a:rPr lang="en-US" sz="1600" i="1" dirty="0" err="1" smtClean="0"/>
              <a:t>a</a:t>
            </a:r>
            <a:r>
              <a:rPr lang="en-US" sz="1600" i="1" baseline="-25000" dirty="0" err="1" smtClean="0"/>
              <a:t>j</a:t>
            </a:r>
            <a:r>
              <a:rPr lang="en-US" sz="1600" dirty="0" err="1" smtClean="0"/>
              <a:t>s</a:t>
            </a:r>
            <a:r>
              <a:rPr lang="en-US" sz="1600" dirty="0" smtClean="0"/>
              <a:t>. Each coefficient is a constant.</a:t>
            </a:r>
          </a:p>
          <a:p>
            <a:pPr>
              <a:buFont typeface="Arial" pitchFamily="34" charset="0"/>
              <a:buChar char="•"/>
            </a:pPr>
            <a:r>
              <a:rPr lang="en-US" sz="1600" i="1" dirty="0" smtClean="0"/>
              <a:t> </a:t>
            </a:r>
            <a:r>
              <a:rPr lang="en-US" sz="1600" dirty="0" smtClean="0"/>
              <a:t>the </a:t>
            </a:r>
            <a:r>
              <a:rPr lang="en-US" sz="1600" i="1" dirty="0" smtClean="0"/>
              <a:t>degree </a:t>
            </a:r>
            <a:r>
              <a:rPr lang="en-US" sz="1600" dirty="0" smtClean="0"/>
              <a:t>is</a:t>
            </a:r>
            <a:r>
              <a:rPr lang="en-US" sz="1600" i="1" dirty="0" smtClean="0"/>
              <a:t> k  </a:t>
            </a:r>
            <a:r>
              <a:rPr lang="en-US" sz="1600" dirty="0" smtClean="0"/>
              <a:t>because  </a:t>
            </a:r>
            <a:r>
              <a:rPr lang="en-US" sz="1600" i="1" dirty="0" smtClean="0"/>
              <a:t>a</a:t>
            </a:r>
            <a:r>
              <a:rPr lang="en-US" sz="1600" i="1" baseline="-25000" dirty="0" smtClean="0"/>
              <a:t>n</a:t>
            </a:r>
            <a:r>
              <a:rPr lang="en-US" sz="1600" i="1" dirty="0" smtClean="0"/>
              <a:t> </a:t>
            </a:r>
            <a:r>
              <a:rPr lang="en-US" sz="1600" dirty="0" smtClean="0"/>
              <a:t>is expressed in terms of the previous </a:t>
            </a:r>
            <a:r>
              <a:rPr lang="en-US" sz="1600" i="1" dirty="0" smtClean="0"/>
              <a:t>k</a:t>
            </a:r>
            <a:r>
              <a:rPr lang="en-US" sz="1600" dirty="0" smtClean="0"/>
              <a:t> terms of the sequence. </a:t>
            </a:r>
            <a:endParaRPr lang="en-US" sz="1600" i="1" dirty="0"/>
          </a:p>
        </p:txBody>
      </p:sp>
      <p:sp>
        <p:nvSpPr>
          <p:cNvPr id="5" name="TextBox 4"/>
          <p:cNvSpPr txBox="1"/>
          <p:nvPr/>
        </p:nvSpPr>
        <p:spPr>
          <a:xfrm>
            <a:off x="609600" y="5715000"/>
            <a:ext cx="8305800" cy="584775"/>
          </a:xfrm>
          <a:prstGeom prst="rect">
            <a:avLst/>
          </a:prstGeom>
          <a:noFill/>
          <a:ln>
            <a:solidFill>
              <a:schemeClr val="accent1"/>
            </a:solidFill>
          </a:ln>
        </p:spPr>
        <p:txBody>
          <a:bodyPr wrap="square" rtlCol="0">
            <a:spAutoFit/>
          </a:bodyPr>
          <a:lstStyle/>
          <a:p>
            <a:r>
              <a:rPr lang="en-US" sz="1600" dirty="0" smtClean="0"/>
              <a:t>By induction, a sequence satisfying such a recurrence relation is uniquely determined by the recurrence relation and the </a:t>
            </a:r>
            <a:r>
              <a:rPr lang="en-US" sz="1600" i="1" dirty="0" smtClean="0"/>
              <a:t>k</a:t>
            </a:r>
            <a:r>
              <a:rPr lang="en-US" sz="1600" dirty="0" smtClean="0"/>
              <a:t> initial conditions </a:t>
            </a:r>
            <a:r>
              <a:rPr lang="en-US" sz="1600" i="1" dirty="0" smtClean="0"/>
              <a:t>a</a:t>
            </a:r>
            <a:r>
              <a:rPr lang="en-US" sz="1600" baseline="-25000" dirty="0" smtClean="0">
                <a:latin typeface="Cambria Math" pitchFamily="18" charset="0"/>
                <a:ea typeface="Cambria Math" pitchFamily="18" charset="0"/>
              </a:rPr>
              <a:t>0</a:t>
            </a:r>
            <a:r>
              <a:rPr lang="en-US" sz="1600" baseline="-25000" dirty="0" smtClean="0"/>
              <a:t> </a:t>
            </a:r>
            <a:r>
              <a:rPr lang="en-US" sz="1600" dirty="0" smtClean="0"/>
              <a:t> = </a:t>
            </a:r>
            <a:r>
              <a:rPr lang="en-US" sz="1600" i="1" dirty="0" smtClean="0"/>
              <a:t>C</a:t>
            </a:r>
            <a:r>
              <a:rPr lang="en-US" sz="1600" baseline="-25000" dirty="0" smtClean="0">
                <a:latin typeface="Cambria Math" pitchFamily="18" charset="0"/>
                <a:ea typeface="Cambria Math" pitchFamily="18" charset="0"/>
              </a:rPr>
              <a:t>1</a:t>
            </a:r>
            <a:r>
              <a:rPr lang="en-US" sz="1600" dirty="0" smtClean="0"/>
              <a:t>, </a:t>
            </a:r>
            <a:r>
              <a:rPr lang="en-US" sz="1600" i="1" dirty="0" smtClean="0"/>
              <a:t>a</a:t>
            </a:r>
            <a:r>
              <a:rPr lang="en-US" sz="1600" baseline="-25000" dirty="0" smtClean="0">
                <a:latin typeface="Cambria Math" pitchFamily="18" charset="0"/>
                <a:ea typeface="Cambria Math" pitchFamily="18" charset="0"/>
              </a:rPr>
              <a:t>0</a:t>
            </a:r>
            <a:r>
              <a:rPr lang="en-US" sz="1600" baseline="-25000" dirty="0" smtClean="0"/>
              <a:t> </a:t>
            </a:r>
            <a:r>
              <a:rPr lang="en-US" sz="1600" dirty="0" smtClean="0"/>
              <a:t> = </a:t>
            </a:r>
            <a:r>
              <a:rPr lang="en-US" sz="1600" i="1" dirty="0" smtClean="0"/>
              <a:t>C</a:t>
            </a:r>
            <a:r>
              <a:rPr lang="en-US" sz="1600" baseline="-25000" dirty="0" smtClean="0">
                <a:latin typeface="Cambria Math" pitchFamily="18" charset="0"/>
                <a:ea typeface="Cambria Math" pitchFamily="18" charset="0"/>
              </a:rPr>
              <a:t>1</a:t>
            </a:r>
            <a:r>
              <a:rPr lang="en-US" sz="1600" dirty="0" smtClean="0"/>
              <a:t> ,</a:t>
            </a:r>
            <a:r>
              <a:rPr lang="en-US" sz="1600" dirty="0" smtClean="0">
                <a:latin typeface="Cambria Math"/>
                <a:ea typeface="Cambria Math"/>
              </a:rPr>
              <a:t>…</a:t>
            </a:r>
            <a:r>
              <a:rPr lang="en-US" sz="1600" dirty="0" smtClean="0"/>
              <a:t> , </a:t>
            </a:r>
            <a:r>
              <a:rPr lang="en-US" sz="1600" i="1" dirty="0" smtClean="0"/>
              <a:t>a</a:t>
            </a:r>
            <a:r>
              <a:rPr lang="en-US" sz="1600" i="1" baseline="-25000" dirty="0" smtClean="0">
                <a:ea typeface="Cambria Math" pitchFamily="18" charset="0"/>
              </a:rPr>
              <a:t>k</a:t>
            </a:r>
            <a:r>
              <a:rPr lang="en-US" sz="1600" baseline="-25000" dirty="0" smtClean="0">
                <a:latin typeface="Cambria Math"/>
                <a:ea typeface="Cambria Math"/>
              </a:rPr>
              <a:t>−1</a:t>
            </a:r>
            <a:r>
              <a:rPr lang="en-US" sz="1600" baseline="-25000" dirty="0" smtClean="0"/>
              <a:t> </a:t>
            </a:r>
            <a:r>
              <a:rPr lang="en-US" sz="1600" dirty="0" smtClean="0"/>
              <a:t> = </a:t>
            </a:r>
            <a:r>
              <a:rPr lang="en-US" sz="1600" i="1" dirty="0" smtClean="0"/>
              <a:t>C</a:t>
            </a:r>
            <a:r>
              <a:rPr lang="en-US" sz="1600" i="1" baseline="-25000" dirty="0" smtClean="0">
                <a:ea typeface="Cambria Math" pitchFamily="18" charset="0"/>
              </a:rPr>
              <a:t>k</a:t>
            </a:r>
            <a:r>
              <a:rPr lang="en-US" sz="1600" baseline="-25000" dirty="0" smtClean="0">
                <a:latin typeface="Cambria Math"/>
                <a:ea typeface="Cambria Math"/>
              </a:rPr>
              <a:t>−1</a:t>
            </a:r>
            <a:r>
              <a:rPr lang="en-US" sz="1600" dirty="0" smtClean="0"/>
              <a:t>.</a:t>
            </a:r>
            <a:endParaRPr lang="en-US" sz="1600" dirty="0"/>
          </a:p>
        </p:txBody>
      </p:sp>
      <p:sp>
        <p:nvSpPr>
          <p:cNvPr id="6" name="Slide Number Placeholder 5"/>
          <p:cNvSpPr>
            <a:spLocks noGrp="1"/>
          </p:cNvSpPr>
          <p:nvPr>
            <p:ph type="sldNum" sz="quarter" idx="12"/>
          </p:nvPr>
        </p:nvSpPr>
        <p:spPr/>
        <p:txBody>
          <a:bodyPr/>
          <a:lstStyle/>
          <a:p>
            <a:fld id="{9CA217EF-0505-4C33-BB20-8A8DF2039023}" type="slidenum">
              <a:rPr lang="en-US" smtClean="0"/>
              <a:pPr/>
              <a:t>521</a:t>
            </a:fld>
            <a:endParaRPr lang="en-US"/>
          </a:p>
        </p:txBody>
      </p:sp>
    </p:spTree>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Homogeneous Recurrence Relations</a:t>
            </a:r>
            <a:endParaRPr lang="en-US" dirty="0"/>
          </a:p>
        </p:txBody>
      </p:sp>
      <p:sp>
        <p:nvSpPr>
          <p:cNvPr id="3" name="Content Placeholder 2"/>
          <p:cNvSpPr>
            <a:spLocks noGrp="1"/>
          </p:cNvSpPr>
          <p:nvPr>
            <p:ph idx="1"/>
          </p:nvPr>
        </p:nvSpPr>
        <p:spPr/>
        <p:txBody>
          <a:bodyPr/>
          <a:lstStyle/>
          <a:p>
            <a:pPr>
              <a:buNone/>
            </a:pPr>
            <a:r>
              <a:rPr lang="en-US" sz="2400" dirty="0" smtClean="0"/>
              <a:t>Assume {</a:t>
            </a:r>
            <a:r>
              <a:rPr lang="en-US" sz="2400" i="1" dirty="0" err="1" smtClean="0"/>
              <a:t>b</a:t>
            </a:r>
            <a:r>
              <a:rPr lang="en-US" sz="2400" i="1" baseline="-25000" dirty="0" err="1" smtClean="0"/>
              <a:t>n</a:t>
            </a:r>
            <a:r>
              <a:rPr lang="en-US" sz="2400" dirty="0" smtClean="0"/>
              <a:t>} and {</a:t>
            </a:r>
            <a:r>
              <a:rPr lang="en-US" sz="2400" i="1" dirty="0" err="1" smtClean="0"/>
              <a:t>d</a:t>
            </a:r>
            <a:r>
              <a:rPr lang="en-US" sz="2400" i="1" baseline="-25000" dirty="0" err="1" smtClean="0"/>
              <a:t>n</a:t>
            </a:r>
            <a:r>
              <a:rPr lang="en-US" sz="2400" dirty="0" smtClean="0"/>
              <a:t>} are solutions of the linear homogeneous recurrence relation of degree </a:t>
            </a:r>
            <a:r>
              <a:rPr lang="en-US" sz="2400" i="1" dirty="0" smtClean="0"/>
              <a:t>k</a:t>
            </a:r>
            <a:r>
              <a:rPr lang="en-US" sz="2400" dirty="0" smtClean="0"/>
              <a:t> with constant coefficients </a:t>
            </a:r>
            <a:r>
              <a:rPr lang="en-US" sz="2400" i="1" dirty="0" smtClean="0"/>
              <a:t>a</a:t>
            </a:r>
            <a:r>
              <a:rPr lang="en-US" sz="2400" i="1" baseline="-25000" dirty="0" smtClean="0"/>
              <a:t>n</a:t>
            </a:r>
            <a:r>
              <a:rPr lang="en-US" sz="2400" i="1" dirty="0" smtClean="0"/>
              <a:t> = c</a:t>
            </a:r>
            <a:r>
              <a:rPr lang="en-US" sz="2400" baseline="-25000" dirty="0" smtClean="0">
                <a:latin typeface="Cambria Math" pitchFamily="18" charset="0"/>
                <a:ea typeface="Cambria Math" pitchFamily="18" charset="0"/>
              </a:rPr>
              <a:t>1</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c</a:t>
            </a:r>
            <a:r>
              <a:rPr lang="en-US" sz="2400" baseline="-25000" dirty="0" smtClean="0">
                <a:latin typeface="Cambria Math" pitchFamily="18" charset="0"/>
                <a:ea typeface="Cambria Math" pitchFamily="18" charset="0"/>
              </a:rPr>
              <a:t>2</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2</a:t>
            </a:r>
            <a:r>
              <a:rPr lang="en-US" sz="2400" i="1" dirty="0" smtClean="0"/>
              <a:t> + ….. + c</a:t>
            </a:r>
            <a:r>
              <a:rPr lang="en-US" sz="2400" i="1" baseline="-25000" dirty="0" smtClean="0"/>
              <a:t>k</a:t>
            </a:r>
            <a:r>
              <a:rPr lang="en-US" sz="2400" i="1" dirty="0" smtClean="0"/>
              <a:t> a</a:t>
            </a:r>
            <a:r>
              <a:rPr lang="en-US" sz="2400" i="1" baseline="-25000" dirty="0" smtClean="0"/>
              <a:t>n</a:t>
            </a:r>
            <a:r>
              <a:rPr lang="en-US" sz="2400" i="1" baseline="-25000" dirty="0" smtClean="0">
                <a:latin typeface="Cambria Math"/>
                <a:ea typeface="Cambria Math"/>
              </a:rPr>
              <a:t>−</a:t>
            </a:r>
            <a:r>
              <a:rPr lang="en-US" sz="2400" i="1" baseline="-25000" dirty="0" smtClean="0"/>
              <a:t>k</a:t>
            </a:r>
          </a:p>
          <a:p>
            <a:pPr>
              <a:buNone/>
            </a:pPr>
            <a:endParaRPr lang="en-US" sz="2400" dirty="0" smtClean="0"/>
          </a:p>
          <a:p>
            <a:pPr>
              <a:buNone/>
            </a:pPr>
            <a:r>
              <a:rPr lang="en-US" sz="2400" dirty="0" smtClean="0"/>
              <a:t>Then, </a:t>
            </a:r>
            <a:r>
              <a:rPr lang="el-GR" sz="2400" i="1" dirty="0" smtClean="0"/>
              <a:t>α</a:t>
            </a:r>
            <a:r>
              <a:rPr lang="nl-BE" sz="2400" baseline="-25000" dirty="0" smtClean="0"/>
              <a:t>1</a:t>
            </a:r>
            <a:r>
              <a:rPr lang="nl-BE" sz="2400" i="1" dirty="0" smtClean="0"/>
              <a:t> </a:t>
            </a:r>
            <a:r>
              <a:rPr lang="en-US" sz="2400" i="1" dirty="0" err="1" smtClean="0"/>
              <a:t>b</a:t>
            </a:r>
            <a:r>
              <a:rPr lang="en-US" sz="2400" i="1" baseline="-25000" dirty="0" err="1" smtClean="0"/>
              <a:t>n</a:t>
            </a:r>
            <a:r>
              <a:rPr lang="en-US" sz="2400" dirty="0" smtClean="0"/>
              <a:t> + </a:t>
            </a:r>
            <a:r>
              <a:rPr lang="el-GR" sz="2400" i="1" dirty="0" smtClean="0"/>
              <a:t>α</a:t>
            </a:r>
            <a:r>
              <a:rPr lang="nl-BE" sz="2400" baseline="-25000" dirty="0" smtClean="0"/>
              <a:t>2</a:t>
            </a:r>
            <a:r>
              <a:rPr lang="nl-BE" sz="2400" i="1" dirty="0" smtClean="0"/>
              <a:t> </a:t>
            </a:r>
            <a:r>
              <a:rPr lang="en-US" sz="2400" i="1" dirty="0" err="1" smtClean="0"/>
              <a:t>d</a:t>
            </a:r>
            <a:r>
              <a:rPr lang="en-US" sz="2400" i="1" baseline="-25000" dirty="0" err="1" smtClean="0"/>
              <a:t>n</a:t>
            </a:r>
            <a:r>
              <a:rPr lang="en-US" sz="2400" dirty="0" smtClean="0"/>
              <a:t> is also a solution of </a:t>
            </a:r>
            <a:r>
              <a:rPr lang="en-US" sz="2400" dirty="0"/>
              <a:t>this recurrence relation</a:t>
            </a:r>
            <a:r>
              <a:rPr lang="en-US" sz="2400" dirty="0" smtClean="0"/>
              <a:t>.</a:t>
            </a:r>
            <a:endParaRPr lang="en-US" sz="2400"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522</a:t>
            </a:fld>
            <a:endParaRPr lang="en-US"/>
          </a:p>
        </p:txBody>
      </p:sp>
    </p:spTree>
    <p:extLst>
      <p:ext uri="{BB962C8B-B14F-4D97-AF65-F5344CB8AC3E}">
        <p14:creationId xmlns:p14="http://schemas.microsoft.com/office/powerpoint/2010/main" val="44469857"/>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Linear Homogeneous Recurrence Relations </a:t>
            </a:r>
            <a:endParaRPr lang="en-US" dirty="0"/>
          </a:p>
        </p:txBody>
      </p:sp>
      <p:sp>
        <p:nvSpPr>
          <p:cNvPr id="3" name="Content Placeholder 2"/>
          <p:cNvSpPr>
            <a:spLocks noGrp="1"/>
          </p:cNvSpPr>
          <p:nvPr>
            <p:ph idx="1"/>
          </p:nvPr>
        </p:nvSpPr>
        <p:spPr/>
        <p:txBody>
          <a:bodyPr/>
          <a:lstStyle/>
          <a:p>
            <a:r>
              <a:rPr lang="en-US" i="1" dirty="0" err="1" smtClean="0"/>
              <a:t>P</a:t>
            </a:r>
            <a:r>
              <a:rPr lang="en-US" i="1" baseline="-25000" dirty="0" err="1" smtClean="0"/>
              <a:t>n</a:t>
            </a:r>
            <a:r>
              <a:rPr lang="en-US" i="1" dirty="0" smtClean="0"/>
              <a:t> = </a:t>
            </a:r>
            <a:r>
              <a:rPr lang="en-US" dirty="0" smtClean="0">
                <a:latin typeface="Cambria Math" pitchFamily="18" charset="0"/>
                <a:ea typeface="Cambria Math" pitchFamily="18" charset="0"/>
              </a:rPr>
              <a:t>(1.11)</a:t>
            </a:r>
            <a:r>
              <a:rPr lang="en-US" i="1" dirty="0" smtClean="0"/>
              <a:t>P</a:t>
            </a:r>
            <a:r>
              <a:rPr lang="en-US" i="1" baseline="-25000" dirty="0" smtClean="0"/>
              <a:t>n</a:t>
            </a:r>
            <a:r>
              <a:rPr lang="en-US" baseline="-25000" dirty="0" smtClean="0"/>
              <a:t>-1</a:t>
            </a:r>
            <a:r>
              <a:rPr lang="en-US" i="1" baseline="-25000" dirty="0" smtClean="0"/>
              <a:t> </a:t>
            </a:r>
            <a:r>
              <a:rPr lang="en-US" i="1" dirty="0" smtClean="0"/>
              <a:t>    </a:t>
            </a:r>
            <a:r>
              <a:rPr lang="en-US" dirty="0" smtClean="0">
                <a:solidFill>
                  <a:srgbClr val="FF0000"/>
                </a:solidFill>
              </a:rPr>
              <a:t>linear homogeneous recurrence relation of degree one</a:t>
            </a:r>
          </a:p>
          <a:p>
            <a:r>
              <a:rPr lang="en-US" dirty="0" smtClean="0"/>
              <a:t> </a:t>
            </a:r>
            <a:r>
              <a:rPr lang="en-US" i="1" dirty="0" smtClean="0"/>
              <a:t>f</a:t>
            </a:r>
            <a:r>
              <a:rPr lang="en-US" i="1" baseline="-25000" dirty="0" smtClean="0"/>
              <a:t>n</a:t>
            </a:r>
            <a:r>
              <a:rPr lang="en-US" i="1" dirty="0" smtClean="0"/>
              <a:t> = f</a:t>
            </a:r>
            <a:r>
              <a:rPr lang="en-US" i="1" baseline="-25000" dirty="0" smtClean="0"/>
              <a:t>n-1 </a:t>
            </a:r>
            <a:r>
              <a:rPr lang="en-US" i="1" dirty="0" smtClean="0"/>
              <a:t> + f</a:t>
            </a:r>
            <a:r>
              <a:rPr lang="en-US" i="1" baseline="-25000" dirty="0" smtClean="0"/>
              <a:t>n-2</a:t>
            </a:r>
            <a:r>
              <a:rPr lang="en-US" dirty="0" smtClean="0"/>
              <a:t>   </a:t>
            </a:r>
            <a:r>
              <a:rPr lang="en-US" dirty="0" smtClean="0">
                <a:solidFill>
                  <a:srgbClr val="FF0000"/>
                </a:solidFill>
              </a:rPr>
              <a:t>linear homogeneous recurrence relation of degree two</a:t>
            </a:r>
            <a:endParaRPr lang="en-US" i="1" baseline="-25000" dirty="0" smtClean="0">
              <a:solidFill>
                <a:srgbClr val="FF0000"/>
              </a:solidFill>
            </a:endParaRPr>
          </a:p>
          <a:p>
            <a:r>
              <a:rPr lang="en-US" i="1" dirty="0" smtClean="0"/>
              <a:t>                     </a:t>
            </a:r>
            <a:r>
              <a:rPr lang="en-US" i="1" baseline="-25000" dirty="0" smtClean="0"/>
              <a:t>                    </a:t>
            </a:r>
            <a:r>
              <a:rPr lang="en-US" dirty="0" smtClean="0">
                <a:solidFill>
                  <a:srgbClr val="FF0000"/>
                </a:solidFill>
              </a:rPr>
              <a:t>not linear</a:t>
            </a:r>
            <a:endParaRPr lang="en-US" i="1" baseline="-25000" dirty="0" smtClean="0">
              <a:solidFill>
                <a:srgbClr val="FF0000"/>
              </a:solidFill>
            </a:endParaRPr>
          </a:p>
          <a:p>
            <a:r>
              <a:rPr lang="en-US" i="1" dirty="0" err="1" smtClean="0"/>
              <a:t>H</a:t>
            </a:r>
            <a:r>
              <a:rPr lang="en-US" i="1" baseline="-25000" dirty="0" err="1" smtClean="0"/>
              <a:t>n</a:t>
            </a:r>
            <a:r>
              <a:rPr lang="en-US" i="1" dirty="0" smtClean="0"/>
              <a:t> = </a:t>
            </a:r>
            <a:r>
              <a:rPr lang="en-US" dirty="0" smtClean="0">
                <a:latin typeface="Cambria Math" pitchFamily="18" charset="0"/>
                <a:ea typeface="Cambria Math" pitchFamily="18" charset="0"/>
              </a:rPr>
              <a:t>2</a:t>
            </a:r>
            <a:r>
              <a:rPr lang="en-US" i="1" dirty="0" smtClean="0"/>
              <a:t>H</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1</a:t>
            </a:r>
            <a:r>
              <a:rPr lang="en-US" i="1" dirty="0" smtClean="0"/>
              <a:t> + </a:t>
            </a:r>
            <a:r>
              <a:rPr lang="en-US" dirty="0" smtClean="0">
                <a:latin typeface="Cambria Math" pitchFamily="18" charset="0"/>
                <a:ea typeface="Cambria Math" pitchFamily="18" charset="0"/>
              </a:rPr>
              <a:t>1</a:t>
            </a:r>
            <a:r>
              <a:rPr lang="en-US" i="1" dirty="0" smtClean="0"/>
              <a:t>   </a:t>
            </a:r>
            <a:r>
              <a:rPr lang="en-US" dirty="0" smtClean="0">
                <a:solidFill>
                  <a:srgbClr val="FF0000"/>
                </a:solidFill>
              </a:rPr>
              <a:t>not homogeneous</a:t>
            </a:r>
            <a:endParaRPr lang="en-US" i="1" dirty="0" smtClean="0">
              <a:solidFill>
                <a:srgbClr val="FF0000"/>
              </a:solidFill>
            </a:endParaRPr>
          </a:p>
          <a:p>
            <a:r>
              <a:rPr lang="en-US" i="1" dirty="0" err="1" smtClean="0"/>
              <a:t>B</a:t>
            </a:r>
            <a:r>
              <a:rPr lang="en-US" i="1" baseline="-25000" dirty="0" err="1" smtClean="0"/>
              <a:t>n</a:t>
            </a:r>
            <a:r>
              <a:rPr lang="en-US" i="1" dirty="0" smtClean="0"/>
              <a:t> = nB</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1 </a:t>
            </a:r>
            <a:r>
              <a:rPr lang="en-US" i="1" baseline="-25000" dirty="0" smtClean="0"/>
              <a:t> </a:t>
            </a:r>
            <a:r>
              <a:rPr lang="en-US" dirty="0" smtClean="0">
                <a:solidFill>
                  <a:srgbClr val="FF0000"/>
                </a:solidFill>
              </a:rPr>
              <a:t>coefficients are not constants </a:t>
            </a:r>
            <a:endParaRPr lang="en-US" i="1" baseline="-25000" dirty="0">
              <a:solidFill>
                <a:srgbClr val="FF0000"/>
              </a:solidFill>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838200" y="3733800"/>
            <a:ext cx="2433638" cy="345281"/>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523</a:t>
            </a:fld>
            <a:endParaRPr lang="en-US"/>
          </a:p>
        </p:txBody>
      </p:sp>
    </p:spTree>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Linear Homogeneous Recurrence Relations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basic approach is to look for solutions of the form                          </a:t>
            </a:r>
            <a:r>
              <a:rPr lang="en-US" i="1" dirty="0" smtClean="0"/>
              <a:t>a</a:t>
            </a:r>
            <a:r>
              <a:rPr lang="en-US" i="1" baseline="-25000" dirty="0" smtClean="0"/>
              <a:t>n</a:t>
            </a:r>
            <a:r>
              <a:rPr lang="en-US" dirty="0" smtClean="0"/>
              <a:t> = </a:t>
            </a:r>
            <a:r>
              <a:rPr lang="en-US" i="1" dirty="0" err="1" smtClean="0"/>
              <a:t>r</a:t>
            </a:r>
            <a:r>
              <a:rPr lang="en-US" i="1" baseline="30000" dirty="0" err="1" smtClean="0"/>
              <a:t>n</a:t>
            </a:r>
            <a:r>
              <a:rPr lang="en-US" dirty="0" smtClean="0"/>
              <a:t>, where </a:t>
            </a:r>
            <a:r>
              <a:rPr lang="en-US" i="1" dirty="0" smtClean="0"/>
              <a:t>r</a:t>
            </a:r>
            <a:r>
              <a:rPr lang="en-US" dirty="0" smtClean="0"/>
              <a:t> is a constant.  </a:t>
            </a:r>
          </a:p>
          <a:p>
            <a:r>
              <a:rPr lang="en-US" dirty="0" smtClean="0"/>
              <a:t>Note that </a:t>
            </a:r>
            <a:r>
              <a:rPr lang="en-US" i="1" dirty="0" smtClean="0"/>
              <a:t>a</a:t>
            </a:r>
            <a:r>
              <a:rPr lang="en-US" i="1" baseline="-25000" dirty="0" smtClean="0"/>
              <a:t>n</a:t>
            </a:r>
            <a:r>
              <a:rPr lang="en-US" dirty="0" smtClean="0"/>
              <a:t> = </a:t>
            </a:r>
            <a:r>
              <a:rPr lang="en-US" i="1" dirty="0" err="1" smtClean="0"/>
              <a:t>r</a:t>
            </a:r>
            <a:r>
              <a:rPr lang="en-US" i="1" baseline="30000" dirty="0" err="1" smtClean="0"/>
              <a:t>n</a:t>
            </a:r>
            <a:r>
              <a:rPr lang="en-US" dirty="0" smtClean="0"/>
              <a:t>  is a solution to the recurrence equation </a:t>
            </a:r>
            <a:r>
              <a:rPr lang="en-US" sz="2800" i="1" dirty="0" smtClean="0"/>
              <a:t>a</a:t>
            </a:r>
            <a:r>
              <a:rPr lang="en-US" sz="2800" i="1" baseline="-25000" dirty="0" smtClean="0"/>
              <a:t>n</a:t>
            </a:r>
            <a:r>
              <a:rPr lang="en-US" sz="2800" i="1" dirty="0" smtClean="0"/>
              <a:t> = c</a:t>
            </a:r>
            <a:r>
              <a:rPr lang="en-US" sz="2800" baseline="-25000" dirty="0" smtClean="0">
                <a:latin typeface="Cambria Math" pitchFamily="18" charset="0"/>
                <a:ea typeface="Cambria Math" pitchFamily="18" charset="0"/>
              </a:rPr>
              <a:t>1</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1</a:t>
            </a:r>
            <a:r>
              <a:rPr lang="en-US" sz="2800" i="1" baseline="-25000" dirty="0" smtClean="0"/>
              <a:t> </a:t>
            </a:r>
            <a:r>
              <a:rPr lang="en-US" sz="2800" i="1" dirty="0" smtClean="0"/>
              <a:t>+ c</a:t>
            </a:r>
            <a:r>
              <a:rPr lang="en-US" sz="2800" baseline="-25000" dirty="0" smtClean="0">
                <a:latin typeface="Cambria Math" pitchFamily="18" charset="0"/>
                <a:ea typeface="Cambria Math" pitchFamily="18" charset="0"/>
              </a:rPr>
              <a:t>2</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2</a:t>
            </a:r>
            <a:r>
              <a:rPr lang="en-US" sz="2800" i="1" dirty="0" smtClean="0"/>
              <a:t> + </a:t>
            </a:r>
            <a:r>
              <a:rPr lang="en-US" sz="2800" dirty="0" smtClean="0">
                <a:latin typeface="Cambria Math"/>
                <a:ea typeface="Cambria Math"/>
              </a:rPr>
              <a:t>⋯</a:t>
            </a:r>
            <a:r>
              <a:rPr lang="en-US" sz="2800" i="1" dirty="0" smtClean="0"/>
              <a:t> + c</a:t>
            </a:r>
            <a:r>
              <a:rPr lang="en-US" sz="2800" i="1" baseline="-25000" dirty="0" smtClean="0"/>
              <a:t>k</a:t>
            </a:r>
            <a:r>
              <a:rPr lang="en-US" sz="2800" i="1" dirty="0" smtClean="0"/>
              <a:t> a</a:t>
            </a:r>
            <a:r>
              <a:rPr lang="en-US" sz="2800" i="1" baseline="-25000" dirty="0" smtClean="0"/>
              <a:t>n</a:t>
            </a:r>
            <a:r>
              <a:rPr lang="en-US" sz="2800" i="1" baseline="-25000" dirty="0" smtClean="0">
                <a:latin typeface="Cambria Math"/>
                <a:ea typeface="Cambria Math"/>
              </a:rPr>
              <a:t>−</a:t>
            </a:r>
            <a:r>
              <a:rPr lang="en-US" sz="2800" i="1" baseline="-25000" dirty="0" smtClean="0"/>
              <a:t>k  </a:t>
            </a:r>
            <a:r>
              <a:rPr lang="en-US" sz="2800" dirty="0" smtClean="0"/>
              <a:t> if and only if                                 </a:t>
            </a:r>
            <a:r>
              <a:rPr lang="en-US" i="1" dirty="0" err="1" smtClean="0"/>
              <a:t>r</a:t>
            </a:r>
            <a:r>
              <a:rPr lang="en-US" i="1" baseline="30000" dirty="0" err="1" smtClean="0"/>
              <a:t>n</a:t>
            </a:r>
            <a:r>
              <a:rPr lang="en-US" dirty="0" smtClean="0"/>
              <a:t> </a:t>
            </a:r>
            <a:r>
              <a:rPr lang="en-US" sz="2400" i="1" dirty="0" smtClean="0"/>
              <a:t>= c</a:t>
            </a:r>
            <a:r>
              <a:rPr lang="en-US" sz="2400" baseline="-25000" dirty="0" smtClean="0">
                <a:latin typeface="Cambria Math" pitchFamily="18" charset="0"/>
                <a:ea typeface="Cambria Math" pitchFamily="18" charset="0"/>
              </a:rPr>
              <a:t>1</a:t>
            </a:r>
            <a:r>
              <a:rPr lang="en-US" sz="2400" i="1" dirty="0" smtClean="0"/>
              <a:t>r</a:t>
            </a:r>
            <a:r>
              <a:rPr lang="en-US" sz="2400" i="1" baseline="30000" dirty="0" smtClean="0"/>
              <a:t>n</a:t>
            </a:r>
            <a:r>
              <a:rPr lang="en-US" sz="2400" i="1" baseline="30000" dirty="0" smtClean="0">
                <a:latin typeface="Cambria Math"/>
                <a:ea typeface="Cambria Math"/>
              </a:rPr>
              <a:t>−</a:t>
            </a:r>
            <a:r>
              <a:rPr lang="en-US" sz="2400" baseline="30000" dirty="0" smtClean="0">
                <a:latin typeface="Cambria Math" pitchFamily="18" charset="0"/>
                <a:ea typeface="Cambria Math" pitchFamily="18" charset="0"/>
              </a:rPr>
              <a:t>1</a:t>
            </a:r>
            <a:r>
              <a:rPr lang="en-US" sz="2400" i="1" baseline="30000" dirty="0" smtClean="0"/>
              <a:t> </a:t>
            </a:r>
            <a:r>
              <a:rPr lang="en-US" sz="2400" i="1" dirty="0" smtClean="0"/>
              <a:t>+ c</a:t>
            </a:r>
            <a:r>
              <a:rPr lang="en-US" sz="2400" baseline="-25000" dirty="0" smtClean="0">
                <a:latin typeface="Cambria Math" pitchFamily="18" charset="0"/>
                <a:ea typeface="Cambria Math" pitchFamily="18" charset="0"/>
              </a:rPr>
              <a:t>2</a:t>
            </a:r>
            <a:r>
              <a:rPr lang="en-US" sz="2400" i="1" dirty="0" smtClean="0"/>
              <a:t>r</a:t>
            </a:r>
            <a:r>
              <a:rPr lang="en-US" sz="2400" i="1" baseline="30000" dirty="0" smtClean="0"/>
              <a:t>n</a:t>
            </a:r>
            <a:r>
              <a:rPr lang="en-US" sz="2400" i="1" baseline="30000" dirty="0" smtClean="0">
                <a:latin typeface="Cambria Math"/>
                <a:ea typeface="Cambria Math"/>
              </a:rPr>
              <a:t>−</a:t>
            </a:r>
            <a:r>
              <a:rPr lang="en-US" sz="2400" baseline="30000" dirty="0" smtClean="0">
                <a:latin typeface="Cambria Math" pitchFamily="18" charset="0"/>
                <a:ea typeface="Cambria Math" pitchFamily="18" charset="0"/>
              </a:rPr>
              <a:t>2</a:t>
            </a:r>
            <a:r>
              <a:rPr lang="en-US" sz="2400" i="1" baseline="30000" dirty="0" smtClean="0"/>
              <a:t> </a:t>
            </a:r>
            <a:r>
              <a:rPr lang="en-US" sz="2400" i="1" dirty="0" smtClean="0"/>
              <a:t>+ </a:t>
            </a:r>
            <a:r>
              <a:rPr lang="en-US" sz="2400" dirty="0" smtClean="0">
                <a:latin typeface="Cambria Math"/>
                <a:ea typeface="Cambria Math"/>
              </a:rPr>
              <a:t>⋯ </a:t>
            </a:r>
            <a:r>
              <a:rPr lang="en-US" sz="2400" i="1" dirty="0" smtClean="0"/>
              <a:t>+ c</a:t>
            </a:r>
            <a:r>
              <a:rPr lang="en-US" sz="2400" i="1" baseline="-25000" dirty="0" smtClean="0"/>
              <a:t>k</a:t>
            </a:r>
            <a:r>
              <a:rPr lang="en-US" sz="2400" i="1" dirty="0" smtClean="0"/>
              <a:t> </a:t>
            </a:r>
            <a:r>
              <a:rPr lang="en-US" sz="2400" i="1" dirty="0" err="1" smtClean="0"/>
              <a:t>r</a:t>
            </a:r>
            <a:r>
              <a:rPr lang="en-US" sz="2400" i="1" baseline="30000" dirty="0" err="1" smtClean="0"/>
              <a:t>n</a:t>
            </a:r>
            <a:r>
              <a:rPr lang="en-US" sz="2400" baseline="30000" dirty="0" smtClean="0">
                <a:latin typeface="Cambria Math"/>
                <a:ea typeface="Cambria Math"/>
              </a:rPr>
              <a:t>−</a:t>
            </a:r>
            <a:r>
              <a:rPr lang="en-US" sz="2400" i="1" baseline="30000" dirty="0" smtClean="0"/>
              <a:t>k</a:t>
            </a:r>
            <a:r>
              <a:rPr lang="en-US" sz="2400" baseline="30000" dirty="0" smtClean="0"/>
              <a:t> </a:t>
            </a:r>
            <a:r>
              <a:rPr lang="en-US" dirty="0" smtClean="0"/>
              <a:t>.</a:t>
            </a:r>
          </a:p>
          <a:p>
            <a:r>
              <a:rPr lang="en-US" dirty="0" smtClean="0"/>
              <a:t>Algebraic manipulation yields the </a:t>
            </a:r>
            <a:r>
              <a:rPr lang="en-US" i="1" dirty="0" smtClean="0"/>
              <a:t>characteristic equation</a:t>
            </a:r>
            <a:r>
              <a:rPr lang="en-US" dirty="0" smtClean="0"/>
              <a:t>: </a:t>
            </a:r>
          </a:p>
          <a:p>
            <a:pPr>
              <a:buNone/>
            </a:pPr>
            <a:r>
              <a:rPr lang="en-US" dirty="0" smtClean="0"/>
              <a:t>      </a:t>
            </a:r>
            <a:r>
              <a:rPr lang="en-US" i="1" dirty="0" err="1" smtClean="0"/>
              <a:t>r</a:t>
            </a:r>
            <a:r>
              <a:rPr lang="en-US" i="1" baseline="30000" dirty="0" err="1" smtClean="0"/>
              <a:t>k</a:t>
            </a:r>
            <a:r>
              <a:rPr lang="en-US" dirty="0" smtClean="0"/>
              <a:t> </a:t>
            </a:r>
            <a:r>
              <a:rPr lang="en-US" sz="2800" dirty="0" smtClean="0">
                <a:latin typeface="Cambria Math"/>
                <a:ea typeface="Cambria Math"/>
              </a:rPr>
              <a:t>−</a:t>
            </a:r>
            <a:r>
              <a:rPr lang="en-US" sz="2800" i="1" dirty="0" smtClean="0"/>
              <a:t> c</a:t>
            </a:r>
            <a:r>
              <a:rPr lang="en-US" sz="2800" baseline="-25000" dirty="0" smtClean="0">
                <a:latin typeface="Cambria Math" pitchFamily="18" charset="0"/>
                <a:ea typeface="Cambria Math" pitchFamily="18" charset="0"/>
              </a:rPr>
              <a:t>1</a:t>
            </a:r>
            <a:r>
              <a:rPr lang="en-US" sz="2800" i="1" dirty="0" smtClean="0"/>
              <a:t>r</a:t>
            </a:r>
            <a:r>
              <a:rPr lang="en-US" sz="2800" i="1" baseline="30000" dirty="0" smtClean="0"/>
              <a:t>k</a:t>
            </a:r>
            <a:r>
              <a:rPr lang="en-US" sz="2800" i="1" baseline="30000" dirty="0" smtClean="0">
                <a:latin typeface="Cambria Math"/>
                <a:ea typeface="Cambria Math"/>
              </a:rPr>
              <a:t>−</a:t>
            </a:r>
            <a:r>
              <a:rPr lang="en-US" sz="2800" baseline="30000" dirty="0" smtClean="0">
                <a:latin typeface="Cambria Math" pitchFamily="18" charset="0"/>
                <a:ea typeface="Cambria Math" pitchFamily="18" charset="0"/>
              </a:rPr>
              <a:t>1</a:t>
            </a:r>
            <a:r>
              <a:rPr lang="en-US" sz="2800" i="1" baseline="30000" dirty="0" smtClean="0"/>
              <a:t> </a:t>
            </a:r>
            <a:r>
              <a:rPr lang="en-US" sz="2800" i="1" dirty="0" smtClean="0"/>
              <a:t> </a:t>
            </a:r>
            <a:r>
              <a:rPr lang="en-US" sz="2800" i="1" dirty="0" smtClean="0">
                <a:latin typeface="Cambria Math"/>
                <a:ea typeface="Cambria Math"/>
              </a:rPr>
              <a:t>−</a:t>
            </a:r>
            <a:r>
              <a:rPr lang="en-US" sz="2800" i="1" dirty="0" smtClean="0"/>
              <a:t> c</a:t>
            </a:r>
            <a:r>
              <a:rPr lang="en-US" sz="2800" baseline="-25000" dirty="0" smtClean="0">
                <a:latin typeface="Cambria Math" pitchFamily="18" charset="0"/>
                <a:ea typeface="Cambria Math" pitchFamily="18" charset="0"/>
              </a:rPr>
              <a:t>2</a:t>
            </a:r>
            <a:r>
              <a:rPr lang="en-US" sz="2800" i="1" dirty="0" smtClean="0"/>
              <a:t>r</a:t>
            </a:r>
            <a:r>
              <a:rPr lang="en-US" sz="2800" i="1" baseline="30000" dirty="0" smtClean="0"/>
              <a:t>k</a:t>
            </a:r>
            <a:r>
              <a:rPr lang="en-US" sz="2800" i="1" baseline="30000" dirty="0" smtClean="0">
                <a:latin typeface="Cambria Math"/>
                <a:ea typeface="Cambria Math"/>
              </a:rPr>
              <a:t>−</a:t>
            </a:r>
            <a:r>
              <a:rPr lang="en-US" sz="2800" baseline="30000" dirty="0" smtClean="0">
                <a:latin typeface="Cambria Math" pitchFamily="18" charset="0"/>
                <a:ea typeface="Cambria Math" pitchFamily="18" charset="0"/>
              </a:rPr>
              <a:t>2</a:t>
            </a:r>
            <a:r>
              <a:rPr lang="en-US" sz="2800" i="1" baseline="30000" dirty="0" smtClean="0"/>
              <a:t> </a:t>
            </a:r>
            <a:r>
              <a:rPr lang="en-US" sz="2800" i="1" dirty="0" smtClean="0">
                <a:latin typeface="Cambria Math"/>
                <a:ea typeface="Cambria Math"/>
              </a:rPr>
              <a:t>−</a:t>
            </a:r>
            <a:r>
              <a:rPr lang="en-US" sz="2800" i="1" dirty="0" smtClean="0"/>
              <a:t> </a:t>
            </a:r>
            <a:r>
              <a:rPr lang="en-US" sz="2800" dirty="0" smtClean="0">
                <a:latin typeface="Cambria Math"/>
                <a:ea typeface="Cambria Math"/>
              </a:rPr>
              <a:t>⋯</a:t>
            </a:r>
            <a:r>
              <a:rPr lang="en-US" sz="2800" i="1" dirty="0" smtClean="0"/>
              <a:t> </a:t>
            </a:r>
            <a:r>
              <a:rPr lang="en-US" sz="2800" i="1" dirty="0" smtClean="0">
                <a:latin typeface="Cambria Math"/>
                <a:ea typeface="Cambria Math"/>
              </a:rPr>
              <a:t>−</a:t>
            </a:r>
            <a:r>
              <a:rPr lang="en-US" sz="2800" i="1" dirty="0" smtClean="0"/>
              <a:t> c</a:t>
            </a:r>
            <a:r>
              <a:rPr lang="en-US" sz="2800" i="1" baseline="-25000" dirty="0" smtClean="0"/>
              <a:t>k</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1</a:t>
            </a:r>
            <a:r>
              <a:rPr lang="en-US" sz="2800" i="1" dirty="0" smtClean="0"/>
              <a:t>r</a:t>
            </a:r>
            <a:r>
              <a:rPr lang="en-US" sz="2800" baseline="30000" dirty="0" smtClean="0"/>
              <a:t>  </a:t>
            </a:r>
            <a:r>
              <a:rPr lang="en-US" sz="2800" dirty="0" smtClean="0">
                <a:latin typeface="Cambria Math"/>
                <a:ea typeface="Cambria Math"/>
              </a:rPr>
              <a:t>− </a:t>
            </a:r>
            <a:r>
              <a:rPr lang="en-US" sz="2800" i="1" dirty="0" smtClean="0"/>
              <a:t>c</a:t>
            </a:r>
            <a:r>
              <a:rPr lang="en-US" sz="2400" i="1" baseline="-25000" dirty="0" smtClean="0"/>
              <a:t>k   </a:t>
            </a:r>
            <a:r>
              <a:rPr lang="en-US" sz="2400" dirty="0" smtClean="0"/>
              <a:t>= </a:t>
            </a:r>
            <a:r>
              <a:rPr lang="en-US" sz="2400" dirty="0" smtClean="0">
                <a:latin typeface="Cambria Math" pitchFamily="18" charset="0"/>
                <a:ea typeface="Cambria Math" pitchFamily="18" charset="0"/>
              </a:rPr>
              <a:t>0</a:t>
            </a:r>
            <a:endParaRPr lang="en-US" dirty="0" smtClean="0"/>
          </a:p>
          <a:p>
            <a:r>
              <a:rPr lang="en-US" dirty="0" smtClean="0"/>
              <a:t>The sequence {</a:t>
            </a:r>
            <a:r>
              <a:rPr lang="en-US" i="1" dirty="0" smtClean="0"/>
              <a:t>a</a:t>
            </a:r>
            <a:r>
              <a:rPr lang="en-US" i="1" baseline="-25000" dirty="0" smtClean="0"/>
              <a:t>n</a:t>
            </a:r>
            <a:r>
              <a:rPr lang="en-US" dirty="0" smtClean="0"/>
              <a:t>} with  </a:t>
            </a:r>
            <a:r>
              <a:rPr lang="en-US" i="1" dirty="0" smtClean="0"/>
              <a:t>a</a:t>
            </a:r>
            <a:r>
              <a:rPr lang="en-US" i="1" baseline="-25000" dirty="0" smtClean="0"/>
              <a:t>n</a:t>
            </a:r>
            <a:r>
              <a:rPr lang="en-US" dirty="0" smtClean="0"/>
              <a:t> = </a:t>
            </a:r>
            <a:r>
              <a:rPr lang="en-US" i="1" dirty="0" err="1" smtClean="0"/>
              <a:t>r</a:t>
            </a:r>
            <a:r>
              <a:rPr lang="en-US" i="1" baseline="30000" dirty="0" err="1" smtClean="0"/>
              <a:t>n</a:t>
            </a:r>
            <a:r>
              <a:rPr lang="en-US" dirty="0" smtClean="0"/>
              <a:t> is a solution if and only if </a:t>
            </a:r>
            <a:r>
              <a:rPr lang="en-US" i="1" dirty="0" smtClean="0"/>
              <a:t>r</a:t>
            </a:r>
            <a:r>
              <a:rPr lang="en-US" dirty="0" smtClean="0"/>
              <a:t> is a solution to the characteristic equation. </a:t>
            </a:r>
          </a:p>
          <a:p>
            <a:r>
              <a:rPr lang="en-US" dirty="0" smtClean="0"/>
              <a:t>The solutions to the characteristic equation are called the </a:t>
            </a:r>
            <a:r>
              <a:rPr lang="en-US" i="1" dirty="0" smtClean="0"/>
              <a:t>characteristic roots </a:t>
            </a:r>
            <a:r>
              <a:rPr lang="en-US" dirty="0" smtClean="0"/>
              <a:t>of the recurrence relation. The roots are used to give an explicit formula for all the solutions of the recurrence relation. </a:t>
            </a:r>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524</a:t>
            </a:fld>
            <a:endParaRPr lang="en-US"/>
          </a:p>
        </p:txBody>
      </p:sp>
    </p:spTree>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Solving Linear Homogeneous Recurrence Relations of Degree Two</a:t>
            </a:r>
            <a:endParaRPr lang="en-US" sz="3600" dirty="0"/>
          </a:p>
        </p:txBody>
      </p:sp>
      <p:sp>
        <p:nvSpPr>
          <p:cNvPr id="3" name="Content Placeholder 2"/>
          <p:cNvSpPr>
            <a:spLocks noGrp="1"/>
          </p:cNvSpPr>
          <p:nvPr>
            <p:ph idx="1"/>
          </p:nvPr>
        </p:nvSpPr>
        <p:spPr/>
        <p:txBody>
          <a:bodyPr>
            <a:normAutofit lnSpcReduction="10000"/>
          </a:bodyPr>
          <a:lstStyle/>
          <a:p>
            <a:pPr>
              <a:buNone/>
            </a:pPr>
            <a:r>
              <a:rPr lang="en-US" b="1" dirty="0" smtClean="0"/>
              <a:t>   Theorem </a:t>
            </a:r>
            <a:r>
              <a:rPr lang="en-US" b="1" dirty="0" smtClean="0">
                <a:latin typeface="Cambria Math" pitchFamily="18" charset="0"/>
                <a:ea typeface="Cambria Math" pitchFamily="18" charset="0"/>
              </a:rPr>
              <a:t>1</a:t>
            </a:r>
            <a:r>
              <a:rPr lang="en-US" dirty="0" smtClean="0"/>
              <a:t>:  Let </a:t>
            </a:r>
            <a:r>
              <a:rPr lang="en-US" i="1" dirty="0" smtClean="0"/>
              <a:t>c</a:t>
            </a:r>
            <a:r>
              <a:rPr lang="en-US" baseline="-25000" dirty="0" smtClean="0">
                <a:latin typeface="Cambria Math" pitchFamily="18" charset="0"/>
                <a:ea typeface="Cambria Math" pitchFamily="18" charset="0"/>
              </a:rPr>
              <a:t>1</a:t>
            </a:r>
            <a:r>
              <a:rPr lang="en-US" dirty="0" smtClean="0"/>
              <a:t> and </a:t>
            </a:r>
            <a:r>
              <a:rPr lang="en-US" i="1" dirty="0" smtClean="0"/>
              <a:t>c</a:t>
            </a:r>
            <a:r>
              <a:rPr lang="en-US" baseline="-25000" dirty="0" smtClean="0">
                <a:latin typeface="Cambria Math" pitchFamily="18" charset="0"/>
                <a:ea typeface="Cambria Math" pitchFamily="18" charset="0"/>
              </a:rPr>
              <a:t>2</a:t>
            </a:r>
            <a:r>
              <a:rPr lang="en-US" i="1" dirty="0" smtClean="0"/>
              <a:t> </a:t>
            </a:r>
            <a:r>
              <a:rPr lang="en-US" dirty="0" smtClean="0"/>
              <a:t>be real numbers. Suppose that </a:t>
            </a:r>
            <a:r>
              <a:rPr lang="en-US" i="1" dirty="0" smtClean="0"/>
              <a:t>r</a:t>
            </a:r>
            <a:r>
              <a:rPr lang="en-US" baseline="30000" dirty="0" smtClean="0">
                <a:latin typeface="Cambria Math" pitchFamily="18" charset="0"/>
                <a:ea typeface="Cambria Math" pitchFamily="18" charset="0"/>
              </a:rPr>
              <a:t>2</a:t>
            </a:r>
            <a:r>
              <a:rPr lang="en-US" i="1" dirty="0" smtClean="0"/>
              <a:t> – c</a:t>
            </a:r>
            <a:r>
              <a:rPr lang="en-US" baseline="-25000" dirty="0" smtClean="0">
                <a:latin typeface="Cambria Math" pitchFamily="18" charset="0"/>
                <a:ea typeface="Cambria Math" pitchFamily="18" charset="0"/>
              </a:rPr>
              <a:t>1</a:t>
            </a:r>
            <a:r>
              <a:rPr lang="en-US" i="1" dirty="0" smtClean="0"/>
              <a:t>r – c</a:t>
            </a:r>
            <a:r>
              <a:rPr lang="en-US" baseline="-25000" dirty="0" smtClean="0">
                <a:latin typeface="Cambria Math" pitchFamily="18" charset="0"/>
                <a:ea typeface="Cambria Math" pitchFamily="18" charset="0"/>
              </a:rPr>
              <a:t>2</a:t>
            </a:r>
            <a:r>
              <a:rPr lang="en-US" i="1" dirty="0" smtClean="0"/>
              <a:t> = </a:t>
            </a:r>
            <a:r>
              <a:rPr lang="en-US" dirty="0" smtClean="0">
                <a:latin typeface="Cambria Math" pitchFamily="18" charset="0"/>
                <a:ea typeface="Cambria Math" pitchFamily="18" charset="0"/>
              </a:rPr>
              <a:t>0</a:t>
            </a:r>
            <a:r>
              <a:rPr lang="en-US" i="1" dirty="0" smtClean="0"/>
              <a:t> </a:t>
            </a:r>
            <a:r>
              <a:rPr lang="en-US" dirty="0" smtClean="0"/>
              <a:t>has two distinct roots </a:t>
            </a:r>
            <a:r>
              <a:rPr lang="en-US" i="1" dirty="0" smtClean="0"/>
              <a:t>r</a:t>
            </a:r>
            <a:r>
              <a:rPr lang="en-US" baseline="-25000" dirty="0" smtClean="0"/>
              <a:t>1</a:t>
            </a:r>
            <a:r>
              <a:rPr lang="en-US" dirty="0" smtClean="0"/>
              <a:t> and </a:t>
            </a:r>
            <a:r>
              <a:rPr lang="en-US" i="1" dirty="0" smtClean="0"/>
              <a:t>r</a:t>
            </a:r>
            <a:r>
              <a:rPr lang="en-US" baseline="-25000" dirty="0" smtClean="0"/>
              <a:t>2</a:t>
            </a:r>
            <a:r>
              <a:rPr lang="en-US" dirty="0" smtClean="0"/>
              <a:t>. Then the sequence {</a:t>
            </a:r>
            <a:r>
              <a:rPr lang="en-US" i="1" dirty="0" smtClean="0"/>
              <a:t>a</a:t>
            </a:r>
            <a:r>
              <a:rPr lang="en-US" i="1" baseline="-25000" dirty="0" smtClean="0"/>
              <a:t>n</a:t>
            </a:r>
            <a:r>
              <a:rPr lang="en-US" dirty="0" smtClean="0"/>
              <a:t>} is a solution to the recurrence    relation </a:t>
            </a:r>
            <a:r>
              <a:rPr lang="en-US" i="1" dirty="0" smtClean="0"/>
              <a:t>a</a:t>
            </a:r>
            <a:r>
              <a:rPr lang="en-US" i="1" baseline="-25000" dirty="0" smtClean="0"/>
              <a:t>n</a:t>
            </a:r>
            <a:r>
              <a:rPr lang="en-US" i="1" dirty="0" smtClean="0"/>
              <a:t> = </a:t>
            </a:r>
            <a:r>
              <a:rPr lang="en-US" dirty="0" smtClean="0"/>
              <a:t>c</a:t>
            </a:r>
            <a:r>
              <a:rPr lang="en-US" baseline="-25000" dirty="0" smtClean="0">
                <a:latin typeface="Cambria Math" pitchFamily="18" charset="0"/>
                <a:ea typeface="Cambria Math" pitchFamily="18" charset="0"/>
              </a:rPr>
              <a:t>1</a:t>
            </a:r>
            <a:r>
              <a:rPr lang="en-US" i="1" dirty="0" smtClean="0"/>
              <a:t>a</a:t>
            </a:r>
            <a:r>
              <a:rPr lang="en-US" i="1" baseline="-25000" dirty="0" smtClean="0"/>
              <a:t>n</a:t>
            </a:r>
            <a:r>
              <a:rPr lang="en-US" baseline="-25000" dirty="0" smtClean="0">
                <a:latin typeface="Cambria Math"/>
                <a:ea typeface="Cambria Math"/>
              </a:rPr>
              <a:t>−</a:t>
            </a:r>
            <a:r>
              <a:rPr lang="en-US" baseline="-25000" dirty="0" smtClean="0">
                <a:latin typeface="Cambria Math" pitchFamily="18" charset="0"/>
                <a:ea typeface="Cambria Math" pitchFamily="18" charset="0"/>
              </a:rPr>
              <a:t>1</a:t>
            </a:r>
            <a:r>
              <a:rPr lang="en-US" i="1" dirty="0" smtClean="0"/>
              <a:t> + c</a:t>
            </a:r>
            <a:r>
              <a:rPr lang="en-US" baseline="-25000" dirty="0" smtClean="0">
                <a:latin typeface="Cambria Math" pitchFamily="18" charset="0"/>
                <a:ea typeface="Cambria Math" pitchFamily="18" charset="0"/>
              </a:rPr>
              <a:t>2</a:t>
            </a:r>
            <a:r>
              <a:rPr lang="en-US" i="1" dirty="0" smtClean="0"/>
              <a:t>a</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2</a:t>
            </a:r>
            <a:r>
              <a:rPr lang="en-US" i="1" dirty="0" smtClean="0"/>
              <a:t> </a:t>
            </a:r>
            <a:r>
              <a:rPr lang="en-US" dirty="0" smtClean="0"/>
              <a:t>with initial conditions if and only if</a:t>
            </a:r>
          </a:p>
          <a:p>
            <a:endParaRPr lang="en-US" dirty="0" smtClean="0"/>
          </a:p>
          <a:p>
            <a:endParaRPr lang="en-US" dirty="0" smtClean="0"/>
          </a:p>
          <a:p>
            <a:pPr>
              <a:buNone/>
            </a:pPr>
            <a:r>
              <a:rPr lang="en-US" dirty="0" smtClean="0"/>
              <a:t>    for </a:t>
            </a:r>
            <a:r>
              <a:rPr lang="en-US" i="1" dirty="0" smtClean="0"/>
              <a:t>n = </a:t>
            </a:r>
            <a:r>
              <a:rPr lang="en-US" dirty="0" smtClean="0">
                <a:latin typeface="Cambria Math" pitchFamily="18" charset="0"/>
                <a:ea typeface="Cambria Math" pitchFamily="18" charset="0"/>
              </a:rPr>
              <a:t>0</a:t>
            </a:r>
            <a:r>
              <a:rPr lang="en-US" i="1" dirty="0" smtClean="0"/>
              <a:t>,</a:t>
            </a:r>
            <a:r>
              <a:rPr lang="en-US" dirty="0" smtClean="0">
                <a:latin typeface="Cambria Math" pitchFamily="18" charset="0"/>
                <a:ea typeface="Cambria Math" pitchFamily="18" charset="0"/>
              </a:rPr>
              <a:t>1</a:t>
            </a:r>
            <a:r>
              <a:rPr lang="en-US" i="1" dirty="0" smtClean="0"/>
              <a:t>,</a:t>
            </a:r>
            <a:r>
              <a:rPr lang="en-US" dirty="0" smtClean="0">
                <a:latin typeface="Cambria Math" pitchFamily="18" charset="0"/>
                <a:ea typeface="Cambria Math" pitchFamily="18" charset="0"/>
              </a:rPr>
              <a:t>2</a:t>
            </a:r>
            <a:r>
              <a:rPr lang="en-US" i="1" dirty="0" smtClean="0"/>
              <a:t>,… </a:t>
            </a:r>
            <a:r>
              <a:rPr lang="en-US" dirty="0" smtClean="0"/>
              <a:t>, where </a:t>
            </a:r>
            <a:r>
              <a:rPr lang="el-GR" i="1" dirty="0" smtClean="0"/>
              <a:t>α</a:t>
            </a:r>
            <a:r>
              <a:rPr lang="en-US" baseline="-25000" dirty="0" smtClean="0">
                <a:latin typeface="Cambria Math" pitchFamily="18" charset="0"/>
                <a:ea typeface="Cambria Math" pitchFamily="18" charset="0"/>
              </a:rPr>
              <a:t>1</a:t>
            </a:r>
            <a:r>
              <a:rPr lang="en-US" baseline="-25000" dirty="0" smtClean="0"/>
              <a:t> </a:t>
            </a:r>
            <a:r>
              <a:rPr lang="en-US" dirty="0" smtClean="0"/>
              <a:t>and</a:t>
            </a:r>
            <a:r>
              <a:rPr lang="en-US" baseline="-25000" dirty="0" smtClean="0"/>
              <a:t> </a:t>
            </a:r>
            <a:r>
              <a:rPr lang="el-GR" i="1" dirty="0" smtClean="0"/>
              <a:t>α</a:t>
            </a:r>
            <a:r>
              <a:rPr lang="en-US" baseline="-25000" dirty="0" smtClean="0">
                <a:latin typeface="Cambria Math" pitchFamily="18" charset="0"/>
                <a:ea typeface="Cambria Math" pitchFamily="18" charset="0"/>
              </a:rPr>
              <a:t>2</a:t>
            </a:r>
            <a:r>
              <a:rPr lang="en-US" dirty="0" smtClean="0"/>
              <a:t> are constants.</a:t>
            </a:r>
          </a:p>
          <a:p>
            <a:pPr>
              <a:buNone/>
            </a:pPr>
            <a:endParaRPr lang="en-US" baseline="-25000" dirty="0"/>
          </a:p>
          <a:p>
            <a:pPr>
              <a:buNone/>
            </a:pPr>
            <a:r>
              <a:rPr lang="en-US" baseline="-25000" dirty="0" smtClean="0"/>
              <a:t>	</a:t>
            </a:r>
            <a:r>
              <a:rPr lang="nl-BE" dirty="0" smtClean="0"/>
              <a:t>This direct solution can represent all the possible sequences verifying </a:t>
            </a:r>
            <a:r>
              <a:rPr lang="en-US" i="1" dirty="0"/>
              <a:t>a</a:t>
            </a:r>
            <a:r>
              <a:rPr lang="en-US" i="1" baseline="-25000" dirty="0"/>
              <a:t>n</a:t>
            </a:r>
            <a:r>
              <a:rPr lang="en-US" i="1" dirty="0"/>
              <a:t> = </a:t>
            </a:r>
            <a:r>
              <a:rPr lang="en-US" dirty="0"/>
              <a:t>c</a:t>
            </a:r>
            <a:r>
              <a:rPr lang="en-US" baseline="-25000" dirty="0">
                <a:latin typeface="Cambria Math" pitchFamily="18" charset="0"/>
                <a:ea typeface="Cambria Math" pitchFamily="18" charset="0"/>
              </a:rPr>
              <a:t>1</a:t>
            </a:r>
            <a:r>
              <a:rPr lang="en-US" i="1" dirty="0"/>
              <a:t>a</a:t>
            </a:r>
            <a:r>
              <a:rPr lang="en-US" i="1" baseline="-25000" dirty="0"/>
              <a:t>n</a:t>
            </a:r>
            <a:r>
              <a:rPr lang="en-US" baseline="-25000" dirty="0">
                <a:latin typeface="Cambria Math"/>
                <a:ea typeface="Cambria Math"/>
              </a:rPr>
              <a:t>−</a:t>
            </a:r>
            <a:r>
              <a:rPr lang="en-US" baseline="-25000" dirty="0">
                <a:latin typeface="Cambria Math" pitchFamily="18" charset="0"/>
                <a:ea typeface="Cambria Math" pitchFamily="18" charset="0"/>
              </a:rPr>
              <a:t>1</a:t>
            </a:r>
            <a:r>
              <a:rPr lang="en-US" i="1" dirty="0"/>
              <a:t> + c</a:t>
            </a:r>
            <a:r>
              <a:rPr lang="en-US" baseline="-25000" dirty="0">
                <a:latin typeface="Cambria Math" pitchFamily="18" charset="0"/>
                <a:ea typeface="Cambria Math" pitchFamily="18" charset="0"/>
              </a:rPr>
              <a:t>2</a:t>
            </a:r>
            <a:r>
              <a:rPr lang="en-US" i="1" dirty="0"/>
              <a:t>a</a:t>
            </a:r>
            <a:r>
              <a:rPr lang="en-US" i="1" baseline="-25000" dirty="0"/>
              <a:t>n</a:t>
            </a:r>
            <a:r>
              <a:rPr lang="en-US" i="1" baseline="-25000" dirty="0">
                <a:latin typeface="Cambria Math"/>
                <a:ea typeface="Cambria Math"/>
              </a:rPr>
              <a:t>−</a:t>
            </a:r>
            <a:r>
              <a:rPr lang="en-US" baseline="-25000" dirty="0" smtClean="0">
                <a:latin typeface="Cambria Math" pitchFamily="18" charset="0"/>
                <a:ea typeface="Cambria Math" pitchFamily="18" charset="0"/>
              </a:rPr>
              <a:t>2</a:t>
            </a:r>
            <a:r>
              <a:rPr lang="nl-BE" dirty="0" smtClean="0"/>
              <a:t>. </a:t>
            </a:r>
            <a:endParaRPr lang="en-US" baseline="-25000"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067" y="3894009"/>
            <a:ext cx="2716133" cy="347974"/>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525</a:t>
            </a:fld>
            <a:endParaRPr lang="en-US"/>
          </a:p>
        </p:txBody>
      </p:sp>
    </p:spTree>
  </p:cSld>
  <p:clrMapOvr>
    <a:masterClrMapping/>
  </p:clrMapOvr>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smtClean="0"/>
              <a:t>Solving </a:t>
            </a:r>
            <a:r>
              <a:rPr lang="en-US" sz="3600" dirty="0" smtClean="0"/>
              <a:t>Linear Homogeneous Recurrence Relations of Degree Two</a:t>
            </a:r>
            <a:endParaRPr lang="en-US" sz="3600"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a:t>
            </a:r>
            <a:r>
              <a:rPr lang="en-US" b="1" dirty="0"/>
              <a:t>P</a:t>
            </a:r>
            <a:r>
              <a:rPr lang="en-US" b="1" dirty="0" smtClean="0"/>
              <a:t>roof</a:t>
            </a:r>
            <a:r>
              <a:rPr lang="en-US" dirty="0" smtClean="0"/>
              <a:t>:  The roots </a:t>
            </a:r>
            <a:r>
              <a:rPr lang="en-US" dirty="0"/>
              <a:t>(</a:t>
            </a:r>
            <a:r>
              <a:rPr lang="en-US" i="1" dirty="0"/>
              <a:t>r</a:t>
            </a:r>
            <a:r>
              <a:rPr lang="en-US" baseline="-25000" dirty="0"/>
              <a:t>1</a:t>
            </a:r>
            <a:r>
              <a:rPr lang="en-US" dirty="0"/>
              <a:t>)</a:t>
            </a:r>
            <a:r>
              <a:rPr lang="en-US" i="1" baseline="30000" dirty="0"/>
              <a:t>n</a:t>
            </a:r>
            <a:r>
              <a:rPr lang="en-US" dirty="0" smtClean="0"/>
              <a:t> and </a:t>
            </a:r>
            <a:r>
              <a:rPr lang="en-US" dirty="0"/>
              <a:t>(</a:t>
            </a:r>
            <a:r>
              <a:rPr lang="en-US" i="1" dirty="0"/>
              <a:t>r</a:t>
            </a:r>
            <a:r>
              <a:rPr lang="en-US" baseline="-25000" dirty="0"/>
              <a:t>2</a:t>
            </a:r>
            <a:r>
              <a:rPr lang="en-US" dirty="0"/>
              <a:t>)</a:t>
            </a:r>
            <a:r>
              <a:rPr lang="en-US" i="1" baseline="30000" dirty="0"/>
              <a:t>n</a:t>
            </a:r>
            <a:r>
              <a:rPr lang="en-US" dirty="0" smtClean="0"/>
              <a:t> are solutions of the recurrence equation.</a:t>
            </a:r>
          </a:p>
          <a:p>
            <a:pPr>
              <a:buNone/>
            </a:pPr>
            <a:r>
              <a:rPr lang="en-US" dirty="0" smtClean="0"/>
              <a:t>	Thus, </a:t>
            </a:r>
            <a:r>
              <a:rPr lang="el-GR" i="1" dirty="0"/>
              <a:t>α</a:t>
            </a:r>
            <a:r>
              <a:rPr lang="en-US" baseline="-25000" dirty="0" smtClean="0">
                <a:latin typeface="Cambria Math" pitchFamily="18" charset="0"/>
                <a:ea typeface="Cambria Math" pitchFamily="18" charset="0"/>
              </a:rPr>
              <a:t>1</a:t>
            </a:r>
            <a:r>
              <a:rPr lang="en-US" dirty="0" smtClean="0"/>
              <a:t>(</a:t>
            </a:r>
            <a:r>
              <a:rPr lang="en-US" i="1" dirty="0" smtClean="0"/>
              <a:t>r</a:t>
            </a:r>
            <a:r>
              <a:rPr lang="en-US" baseline="-25000" dirty="0" smtClean="0"/>
              <a:t>1</a:t>
            </a:r>
            <a:r>
              <a:rPr lang="en-US" dirty="0" smtClean="0"/>
              <a:t>)</a:t>
            </a:r>
            <a:r>
              <a:rPr lang="en-US" i="1" baseline="30000" dirty="0" smtClean="0"/>
              <a:t>n</a:t>
            </a:r>
            <a:r>
              <a:rPr lang="en-US" baseline="-25000" dirty="0" smtClean="0"/>
              <a:t> </a:t>
            </a:r>
            <a:r>
              <a:rPr lang="en-US" dirty="0" smtClean="0"/>
              <a:t>+</a:t>
            </a:r>
            <a:r>
              <a:rPr lang="en-US" baseline="-25000" dirty="0" smtClean="0"/>
              <a:t> </a:t>
            </a:r>
            <a:r>
              <a:rPr lang="el-GR" i="1" dirty="0" smtClean="0"/>
              <a:t>α</a:t>
            </a:r>
            <a:r>
              <a:rPr lang="en-US" baseline="-25000" dirty="0" smtClean="0">
                <a:latin typeface="Cambria Math" pitchFamily="18" charset="0"/>
                <a:ea typeface="Cambria Math" pitchFamily="18" charset="0"/>
              </a:rPr>
              <a:t>2</a:t>
            </a:r>
            <a:r>
              <a:rPr lang="en-US" dirty="0" smtClean="0"/>
              <a:t>(</a:t>
            </a:r>
            <a:r>
              <a:rPr lang="en-US" i="1" dirty="0" smtClean="0"/>
              <a:t>r</a:t>
            </a:r>
            <a:r>
              <a:rPr lang="en-US" baseline="-25000" dirty="0" smtClean="0"/>
              <a:t>2</a:t>
            </a:r>
            <a:r>
              <a:rPr lang="en-US" dirty="0" smtClean="0"/>
              <a:t>)</a:t>
            </a:r>
            <a:r>
              <a:rPr lang="en-US" i="1" baseline="30000" dirty="0" smtClean="0"/>
              <a:t>n</a:t>
            </a:r>
            <a:r>
              <a:rPr lang="en-US" baseline="-25000" dirty="0" smtClean="0"/>
              <a:t> </a:t>
            </a:r>
            <a:r>
              <a:rPr lang="en-US" dirty="0" smtClean="0"/>
              <a:t>with arbitrary </a:t>
            </a:r>
            <a:r>
              <a:rPr lang="el-GR" i="1" dirty="0"/>
              <a:t>α</a:t>
            </a:r>
            <a:r>
              <a:rPr lang="en-US" baseline="-25000" dirty="0">
                <a:latin typeface="Cambria Math" pitchFamily="18" charset="0"/>
                <a:ea typeface="Cambria Math" pitchFamily="18" charset="0"/>
              </a:rPr>
              <a:t>1</a:t>
            </a:r>
            <a:r>
              <a:rPr lang="en-US" dirty="0" smtClean="0"/>
              <a:t>, </a:t>
            </a:r>
            <a:r>
              <a:rPr lang="el-GR" i="1" dirty="0"/>
              <a:t>α</a:t>
            </a:r>
            <a:r>
              <a:rPr lang="en-US" baseline="-25000" dirty="0">
                <a:latin typeface="Cambria Math" pitchFamily="18" charset="0"/>
                <a:ea typeface="Cambria Math" pitchFamily="18" charset="0"/>
              </a:rPr>
              <a:t>2</a:t>
            </a:r>
            <a:r>
              <a:rPr lang="en-US" dirty="0" smtClean="0"/>
              <a:t> is also a solution of the recurrence equation.</a:t>
            </a:r>
          </a:p>
          <a:p>
            <a:pPr>
              <a:buNone/>
            </a:pPr>
            <a:r>
              <a:rPr lang="en-US" dirty="0"/>
              <a:t>	</a:t>
            </a:r>
            <a:endParaRPr lang="en-US" dirty="0" smtClean="0"/>
          </a:p>
          <a:p>
            <a:pPr>
              <a:buNone/>
            </a:pPr>
            <a:r>
              <a:rPr lang="en-US" dirty="0"/>
              <a:t>	</a:t>
            </a:r>
            <a:r>
              <a:rPr lang="en-US" dirty="0" smtClean="0"/>
              <a:t>- Moreover, if </a:t>
            </a:r>
            <a:r>
              <a:rPr lang="en-US" i="1" dirty="0"/>
              <a:t>r</a:t>
            </a:r>
            <a:r>
              <a:rPr lang="en-US" baseline="-25000" dirty="0"/>
              <a:t>1</a:t>
            </a:r>
            <a:r>
              <a:rPr lang="en-US" dirty="0" smtClean="0"/>
              <a:t> ≠ </a:t>
            </a:r>
            <a:r>
              <a:rPr lang="en-US" i="1" dirty="0"/>
              <a:t>r</a:t>
            </a:r>
            <a:r>
              <a:rPr lang="en-US" baseline="-25000" dirty="0"/>
              <a:t>2</a:t>
            </a:r>
            <a:r>
              <a:rPr lang="en-US" dirty="0" smtClean="0"/>
              <a:t>, </a:t>
            </a:r>
            <a:r>
              <a:rPr lang="en-US" dirty="0"/>
              <a:t>w</a:t>
            </a:r>
            <a:r>
              <a:rPr lang="en-US" dirty="0" smtClean="0"/>
              <a:t>e can find uniquely </a:t>
            </a:r>
            <a:r>
              <a:rPr lang="el-GR" i="1" dirty="0"/>
              <a:t>α</a:t>
            </a:r>
            <a:r>
              <a:rPr lang="en-US" baseline="-25000" dirty="0">
                <a:latin typeface="Cambria Math" pitchFamily="18" charset="0"/>
                <a:ea typeface="Cambria Math" pitchFamily="18" charset="0"/>
              </a:rPr>
              <a:t>1</a:t>
            </a:r>
            <a:r>
              <a:rPr lang="en-US" dirty="0" smtClean="0"/>
              <a:t> and </a:t>
            </a:r>
            <a:r>
              <a:rPr lang="el-GR" i="1" dirty="0"/>
              <a:t>α</a:t>
            </a:r>
            <a:r>
              <a:rPr lang="en-US" baseline="-25000" dirty="0">
                <a:latin typeface="Cambria Math" pitchFamily="18" charset="0"/>
                <a:ea typeface="Cambria Math" pitchFamily="18" charset="0"/>
              </a:rPr>
              <a:t>2</a:t>
            </a:r>
            <a:r>
              <a:rPr lang="en-US" dirty="0" smtClean="0"/>
              <a:t> in order to verify the initial conditions (IC), </a:t>
            </a:r>
            <a:r>
              <a:rPr lang="el-GR" i="1" dirty="0"/>
              <a:t>α</a:t>
            </a:r>
            <a:r>
              <a:rPr lang="en-US" baseline="-25000" dirty="0">
                <a:latin typeface="Cambria Math" pitchFamily="18" charset="0"/>
                <a:ea typeface="Cambria Math" pitchFamily="18" charset="0"/>
              </a:rPr>
              <a:t>1</a:t>
            </a:r>
            <a:r>
              <a:rPr lang="en-US" dirty="0" smtClean="0"/>
              <a:t> + </a:t>
            </a:r>
            <a:r>
              <a:rPr lang="el-GR" i="1" dirty="0"/>
              <a:t>α</a:t>
            </a:r>
            <a:r>
              <a:rPr lang="en-US" baseline="-25000" dirty="0">
                <a:latin typeface="Cambria Math" pitchFamily="18" charset="0"/>
                <a:ea typeface="Cambria Math" pitchFamily="18" charset="0"/>
              </a:rPr>
              <a:t>2</a:t>
            </a:r>
            <a:r>
              <a:rPr lang="en-US" dirty="0" smtClean="0"/>
              <a:t> = </a:t>
            </a:r>
            <a:r>
              <a:rPr lang="en-US" i="1" dirty="0" smtClean="0"/>
              <a:t>a</a:t>
            </a:r>
            <a:r>
              <a:rPr lang="en-US" baseline="-25000" dirty="0" smtClean="0"/>
              <a:t>0</a:t>
            </a:r>
            <a:r>
              <a:rPr lang="en-US" dirty="0" smtClean="0"/>
              <a:t> and </a:t>
            </a:r>
            <a:r>
              <a:rPr lang="el-GR" i="1" dirty="0"/>
              <a:t>α</a:t>
            </a:r>
            <a:r>
              <a:rPr lang="en-US" baseline="-25000" dirty="0">
                <a:latin typeface="Cambria Math" pitchFamily="18" charset="0"/>
                <a:ea typeface="Cambria Math" pitchFamily="18" charset="0"/>
              </a:rPr>
              <a:t>1</a:t>
            </a:r>
            <a:r>
              <a:rPr lang="en-US" dirty="0"/>
              <a:t> </a:t>
            </a:r>
            <a:r>
              <a:rPr lang="en-US" i="1" dirty="0"/>
              <a:t>r</a:t>
            </a:r>
            <a:r>
              <a:rPr lang="en-US" baseline="-25000" dirty="0"/>
              <a:t>1</a:t>
            </a:r>
            <a:r>
              <a:rPr lang="en-US" dirty="0" smtClean="0"/>
              <a:t> + </a:t>
            </a:r>
            <a:r>
              <a:rPr lang="el-GR" i="1" dirty="0"/>
              <a:t>α</a:t>
            </a:r>
            <a:r>
              <a:rPr lang="en-US" baseline="-25000" dirty="0" smtClean="0">
                <a:latin typeface="Cambria Math" pitchFamily="18" charset="0"/>
                <a:ea typeface="Cambria Math" pitchFamily="18" charset="0"/>
              </a:rPr>
              <a:t>2</a:t>
            </a:r>
            <a:r>
              <a:rPr lang="en-US" i="1" dirty="0" smtClean="0"/>
              <a:t>r</a:t>
            </a:r>
            <a:r>
              <a:rPr lang="en-US" baseline="-25000" dirty="0" smtClean="0"/>
              <a:t>2</a:t>
            </a:r>
            <a:r>
              <a:rPr lang="en-US" dirty="0" smtClean="0"/>
              <a:t> = </a:t>
            </a:r>
            <a:r>
              <a:rPr lang="en-US" i="1" dirty="0" smtClean="0"/>
              <a:t>a</a:t>
            </a:r>
            <a:r>
              <a:rPr lang="en-US" baseline="-25000" dirty="0" smtClean="0"/>
              <a:t>1</a:t>
            </a:r>
            <a:r>
              <a:rPr lang="en-US" dirty="0" smtClean="0"/>
              <a:t>. Thus, </a:t>
            </a:r>
            <a:r>
              <a:rPr lang="el-GR" i="1" dirty="0"/>
              <a:t>α</a:t>
            </a:r>
            <a:r>
              <a:rPr lang="en-US" baseline="-25000" dirty="0" smtClean="0">
                <a:latin typeface="Cambria Math" pitchFamily="18" charset="0"/>
                <a:ea typeface="Cambria Math" pitchFamily="18" charset="0"/>
              </a:rPr>
              <a:t>1</a:t>
            </a:r>
            <a:r>
              <a:rPr lang="en-US" dirty="0" smtClean="0"/>
              <a:t>(</a:t>
            </a:r>
            <a:r>
              <a:rPr lang="en-US" i="1" dirty="0" smtClean="0"/>
              <a:t>r</a:t>
            </a:r>
            <a:r>
              <a:rPr lang="en-US" baseline="-25000" dirty="0" smtClean="0"/>
              <a:t>1</a:t>
            </a:r>
            <a:r>
              <a:rPr lang="en-US" dirty="0" smtClean="0"/>
              <a:t>)</a:t>
            </a:r>
            <a:r>
              <a:rPr lang="en-US" i="1" baseline="30000" dirty="0" smtClean="0"/>
              <a:t>n</a:t>
            </a:r>
            <a:r>
              <a:rPr lang="en-US" baseline="-25000" dirty="0" smtClean="0"/>
              <a:t> </a:t>
            </a:r>
            <a:r>
              <a:rPr lang="en-US" dirty="0"/>
              <a:t>+</a:t>
            </a:r>
            <a:r>
              <a:rPr lang="en-US" baseline="-25000" dirty="0"/>
              <a:t> </a:t>
            </a:r>
            <a:r>
              <a:rPr lang="el-GR" i="1" dirty="0"/>
              <a:t>α</a:t>
            </a:r>
            <a:r>
              <a:rPr lang="en-US" baseline="-25000" dirty="0" smtClean="0">
                <a:latin typeface="Cambria Math" pitchFamily="18" charset="0"/>
                <a:ea typeface="Cambria Math" pitchFamily="18" charset="0"/>
              </a:rPr>
              <a:t>2</a:t>
            </a:r>
            <a:r>
              <a:rPr lang="en-US" dirty="0" smtClean="0"/>
              <a:t>(</a:t>
            </a:r>
            <a:r>
              <a:rPr lang="en-US" i="1" dirty="0" smtClean="0"/>
              <a:t>r</a:t>
            </a:r>
            <a:r>
              <a:rPr lang="en-US" baseline="-25000" dirty="0" smtClean="0"/>
              <a:t>2</a:t>
            </a:r>
            <a:r>
              <a:rPr lang="en-US" dirty="0" smtClean="0"/>
              <a:t>)</a:t>
            </a:r>
            <a:r>
              <a:rPr lang="en-US" i="1" baseline="30000" dirty="0" smtClean="0"/>
              <a:t>n</a:t>
            </a:r>
            <a:r>
              <a:rPr lang="en-US" baseline="-25000" dirty="0" smtClean="0"/>
              <a:t> </a:t>
            </a:r>
            <a:r>
              <a:rPr lang="en-US" dirty="0" smtClean="0"/>
              <a:t>verifies the recurrence relation for </a:t>
            </a:r>
            <a:r>
              <a:rPr lang="en-US" i="1" dirty="0"/>
              <a:t>n = </a:t>
            </a:r>
            <a:r>
              <a:rPr lang="en-US" dirty="0">
                <a:latin typeface="Cambria Math" pitchFamily="18" charset="0"/>
                <a:ea typeface="Cambria Math" pitchFamily="18" charset="0"/>
              </a:rPr>
              <a:t>0</a:t>
            </a:r>
            <a:r>
              <a:rPr lang="en-US" i="1" dirty="0"/>
              <a:t>,</a:t>
            </a:r>
            <a:r>
              <a:rPr lang="en-US" dirty="0">
                <a:latin typeface="Cambria Math" pitchFamily="18" charset="0"/>
                <a:ea typeface="Cambria Math" pitchFamily="18" charset="0"/>
              </a:rPr>
              <a:t>1</a:t>
            </a:r>
            <a:r>
              <a:rPr lang="en-US" dirty="0" smtClean="0"/>
              <a:t>.</a:t>
            </a:r>
          </a:p>
          <a:p>
            <a:pPr>
              <a:buNone/>
            </a:pPr>
            <a:endParaRPr lang="en-US" dirty="0" smtClean="0"/>
          </a:p>
          <a:p>
            <a:pPr>
              <a:buNone/>
            </a:pPr>
            <a:r>
              <a:rPr lang="en-US" dirty="0" smtClean="0"/>
              <a:t>	- Then, since, for a given set of IC, the sequence {</a:t>
            </a:r>
            <a:r>
              <a:rPr lang="en-US" i="1" dirty="0" smtClean="0"/>
              <a:t>a</a:t>
            </a:r>
            <a:r>
              <a:rPr lang="en-US" i="1" baseline="-25000" dirty="0" smtClean="0"/>
              <a:t>n</a:t>
            </a:r>
            <a:r>
              <a:rPr lang="en-US" dirty="0"/>
              <a:t>} for </a:t>
            </a:r>
            <a:r>
              <a:rPr lang="en-US" i="1" dirty="0"/>
              <a:t>n = </a:t>
            </a:r>
            <a:r>
              <a:rPr lang="en-US" dirty="0" smtClean="0">
                <a:latin typeface="Cambria Math" pitchFamily="18" charset="0"/>
                <a:ea typeface="Cambria Math" pitchFamily="18" charset="0"/>
              </a:rPr>
              <a:t>2</a:t>
            </a:r>
            <a:r>
              <a:rPr lang="en-US" i="1" dirty="0" smtClean="0"/>
              <a:t>,…</a:t>
            </a:r>
            <a:r>
              <a:rPr lang="en-US" dirty="0" smtClean="0"/>
              <a:t> is determined uniquely by </a:t>
            </a:r>
            <a:r>
              <a:rPr lang="en-US" i="1" dirty="0"/>
              <a:t>a</a:t>
            </a:r>
            <a:r>
              <a:rPr lang="en-US" i="1" baseline="-25000" dirty="0"/>
              <a:t>n</a:t>
            </a:r>
            <a:r>
              <a:rPr lang="en-US" i="1" dirty="0"/>
              <a:t> = </a:t>
            </a:r>
            <a:r>
              <a:rPr lang="en-US" dirty="0"/>
              <a:t>c</a:t>
            </a:r>
            <a:r>
              <a:rPr lang="en-US" baseline="-25000" dirty="0">
                <a:latin typeface="Cambria Math" pitchFamily="18" charset="0"/>
                <a:ea typeface="Cambria Math" pitchFamily="18" charset="0"/>
              </a:rPr>
              <a:t>1</a:t>
            </a:r>
            <a:r>
              <a:rPr lang="en-US" i="1" dirty="0"/>
              <a:t>a</a:t>
            </a:r>
            <a:r>
              <a:rPr lang="en-US" i="1" baseline="-25000" dirty="0"/>
              <a:t>n</a:t>
            </a:r>
            <a:r>
              <a:rPr lang="en-US" baseline="-25000" dirty="0">
                <a:latin typeface="Cambria Math"/>
                <a:ea typeface="Cambria Math"/>
              </a:rPr>
              <a:t>−</a:t>
            </a:r>
            <a:r>
              <a:rPr lang="en-US" baseline="-25000" dirty="0">
                <a:latin typeface="Cambria Math" pitchFamily="18" charset="0"/>
                <a:ea typeface="Cambria Math" pitchFamily="18" charset="0"/>
              </a:rPr>
              <a:t>1</a:t>
            </a:r>
            <a:r>
              <a:rPr lang="en-US" i="1" dirty="0"/>
              <a:t> + c</a:t>
            </a:r>
            <a:r>
              <a:rPr lang="en-US" baseline="-25000" dirty="0">
                <a:latin typeface="Cambria Math" pitchFamily="18" charset="0"/>
                <a:ea typeface="Cambria Math" pitchFamily="18" charset="0"/>
              </a:rPr>
              <a:t>2</a:t>
            </a:r>
            <a:r>
              <a:rPr lang="en-US" i="1" dirty="0"/>
              <a:t>a</a:t>
            </a:r>
            <a:r>
              <a:rPr lang="en-US" i="1" baseline="-25000" dirty="0"/>
              <a:t>n</a:t>
            </a:r>
            <a:r>
              <a:rPr lang="en-US" i="1" baseline="-25000" dirty="0">
                <a:latin typeface="Cambria Math"/>
                <a:ea typeface="Cambria Math"/>
              </a:rPr>
              <a:t>−</a:t>
            </a:r>
            <a:r>
              <a:rPr lang="en-US" baseline="-25000" dirty="0">
                <a:latin typeface="Cambria Math" pitchFamily="18" charset="0"/>
                <a:ea typeface="Cambria Math" pitchFamily="18" charset="0"/>
              </a:rPr>
              <a:t>2</a:t>
            </a:r>
            <a:r>
              <a:rPr lang="en-US" dirty="0" smtClean="0"/>
              <a:t> and </a:t>
            </a:r>
            <a:r>
              <a:rPr lang="el-GR" i="1" dirty="0"/>
              <a:t>α</a:t>
            </a:r>
            <a:r>
              <a:rPr lang="en-US" baseline="-25000" dirty="0">
                <a:latin typeface="Cambria Math" pitchFamily="18" charset="0"/>
                <a:ea typeface="Cambria Math" pitchFamily="18" charset="0"/>
              </a:rPr>
              <a:t>1</a:t>
            </a:r>
            <a:r>
              <a:rPr lang="en-US" dirty="0"/>
              <a:t>(</a:t>
            </a:r>
            <a:r>
              <a:rPr lang="en-US" i="1" dirty="0"/>
              <a:t>r</a:t>
            </a:r>
            <a:r>
              <a:rPr lang="en-US" baseline="-25000" dirty="0"/>
              <a:t>1</a:t>
            </a:r>
            <a:r>
              <a:rPr lang="en-US" dirty="0"/>
              <a:t>)</a:t>
            </a:r>
            <a:r>
              <a:rPr lang="en-US" i="1" baseline="30000" dirty="0"/>
              <a:t>n</a:t>
            </a:r>
            <a:r>
              <a:rPr lang="en-US" baseline="-25000" dirty="0"/>
              <a:t> </a:t>
            </a:r>
            <a:r>
              <a:rPr lang="en-US" dirty="0"/>
              <a:t>+</a:t>
            </a:r>
            <a:r>
              <a:rPr lang="en-US" baseline="-25000" dirty="0"/>
              <a:t> </a:t>
            </a:r>
            <a:r>
              <a:rPr lang="el-GR" i="1" dirty="0"/>
              <a:t>α</a:t>
            </a:r>
            <a:r>
              <a:rPr lang="en-US" baseline="-25000" dirty="0">
                <a:latin typeface="Cambria Math" pitchFamily="18" charset="0"/>
                <a:ea typeface="Cambria Math" pitchFamily="18" charset="0"/>
              </a:rPr>
              <a:t>2</a:t>
            </a:r>
            <a:r>
              <a:rPr lang="en-US" dirty="0"/>
              <a:t>(</a:t>
            </a:r>
            <a:r>
              <a:rPr lang="en-US" i="1" dirty="0"/>
              <a:t>r</a:t>
            </a:r>
            <a:r>
              <a:rPr lang="en-US" baseline="-25000" dirty="0"/>
              <a:t>2</a:t>
            </a:r>
            <a:r>
              <a:rPr lang="en-US" dirty="0"/>
              <a:t>)</a:t>
            </a:r>
            <a:r>
              <a:rPr lang="en-US" i="1" baseline="30000" dirty="0"/>
              <a:t>n</a:t>
            </a:r>
            <a:r>
              <a:rPr lang="en-US" dirty="0" smtClean="0"/>
              <a:t> verifies exactly the recurrence equation </a:t>
            </a:r>
            <a:r>
              <a:rPr lang="en-US" i="1" dirty="0" smtClean="0"/>
              <a:t>a</a:t>
            </a:r>
            <a:r>
              <a:rPr lang="en-US" i="1" baseline="-25000" dirty="0" smtClean="0"/>
              <a:t>n</a:t>
            </a:r>
            <a:r>
              <a:rPr lang="en-US" i="1" dirty="0" smtClean="0"/>
              <a:t> = </a:t>
            </a:r>
            <a:r>
              <a:rPr lang="en-US" dirty="0" smtClean="0"/>
              <a:t>c</a:t>
            </a:r>
            <a:r>
              <a:rPr lang="en-US" baseline="-25000" dirty="0" smtClean="0">
                <a:latin typeface="Cambria Math" pitchFamily="18" charset="0"/>
                <a:ea typeface="Cambria Math" pitchFamily="18" charset="0"/>
              </a:rPr>
              <a:t>1</a:t>
            </a:r>
            <a:r>
              <a:rPr lang="en-US" i="1" dirty="0" smtClean="0"/>
              <a:t>a</a:t>
            </a:r>
            <a:r>
              <a:rPr lang="en-US" i="1" baseline="-25000" dirty="0" smtClean="0"/>
              <a:t>n</a:t>
            </a:r>
            <a:r>
              <a:rPr lang="en-US" baseline="-25000" dirty="0" smtClean="0">
                <a:latin typeface="Cambria Math"/>
                <a:ea typeface="Cambria Math"/>
              </a:rPr>
              <a:t>−</a:t>
            </a:r>
            <a:r>
              <a:rPr lang="en-US" baseline="-25000" dirty="0" smtClean="0">
                <a:latin typeface="Cambria Math" pitchFamily="18" charset="0"/>
                <a:ea typeface="Cambria Math" pitchFamily="18" charset="0"/>
              </a:rPr>
              <a:t>1</a:t>
            </a:r>
            <a:r>
              <a:rPr lang="en-US" i="1" dirty="0" smtClean="0"/>
              <a:t> + c</a:t>
            </a:r>
            <a:r>
              <a:rPr lang="en-US" baseline="-25000" dirty="0" smtClean="0">
                <a:latin typeface="Cambria Math" pitchFamily="18" charset="0"/>
                <a:ea typeface="Cambria Math" pitchFamily="18" charset="0"/>
              </a:rPr>
              <a:t>2</a:t>
            </a:r>
            <a:r>
              <a:rPr lang="en-US" i="1" dirty="0" smtClean="0"/>
              <a:t>a</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2</a:t>
            </a:r>
            <a:r>
              <a:rPr lang="en-US" i="1" dirty="0" smtClean="0"/>
              <a:t> </a:t>
            </a:r>
            <a:r>
              <a:rPr lang="en-US" dirty="0" smtClean="0"/>
              <a:t>for the same initial conditions, we must have</a:t>
            </a:r>
          </a:p>
          <a:p>
            <a:endParaRPr lang="en-US" dirty="0" smtClean="0"/>
          </a:p>
          <a:p>
            <a:endParaRPr lang="en-US" dirty="0" smtClean="0"/>
          </a:p>
          <a:p>
            <a:pPr>
              <a:buNone/>
            </a:pPr>
            <a:r>
              <a:rPr lang="en-US" dirty="0" smtClean="0"/>
              <a:t>    for </a:t>
            </a:r>
            <a:r>
              <a:rPr lang="en-US" i="1" dirty="0" smtClean="0"/>
              <a:t>n = </a:t>
            </a:r>
            <a:r>
              <a:rPr lang="en-US" dirty="0" smtClean="0">
                <a:latin typeface="Cambria Math" pitchFamily="18" charset="0"/>
                <a:ea typeface="Cambria Math" pitchFamily="18" charset="0"/>
              </a:rPr>
              <a:t>0</a:t>
            </a:r>
            <a:r>
              <a:rPr lang="en-US" i="1" dirty="0" smtClean="0"/>
              <a:t>,</a:t>
            </a:r>
            <a:r>
              <a:rPr lang="en-US" dirty="0" smtClean="0">
                <a:latin typeface="Cambria Math" pitchFamily="18" charset="0"/>
                <a:ea typeface="Cambria Math" pitchFamily="18" charset="0"/>
              </a:rPr>
              <a:t>1</a:t>
            </a:r>
            <a:r>
              <a:rPr lang="en-US" i="1" dirty="0" smtClean="0"/>
              <a:t>,</a:t>
            </a:r>
            <a:r>
              <a:rPr lang="en-US" dirty="0" smtClean="0">
                <a:latin typeface="Cambria Math" pitchFamily="18" charset="0"/>
                <a:ea typeface="Cambria Math" pitchFamily="18" charset="0"/>
              </a:rPr>
              <a:t>2</a:t>
            </a:r>
            <a:r>
              <a:rPr lang="en-US" i="1" dirty="0" smtClean="0"/>
              <a:t>,… </a:t>
            </a:r>
            <a:r>
              <a:rPr lang="en-US" dirty="0" smtClean="0"/>
              <a:t>, where </a:t>
            </a:r>
            <a:r>
              <a:rPr lang="el-GR" i="1" dirty="0" smtClean="0"/>
              <a:t>α</a:t>
            </a:r>
            <a:r>
              <a:rPr lang="en-US" baseline="-25000" dirty="0" smtClean="0">
                <a:latin typeface="Cambria Math" pitchFamily="18" charset="0"/>
                <a:ea typeface="Cambria Math" pitchFamily="18" charset="0"/>
              </a:rPr>
              <a:t>1</a:t>
            </a:r>
            <a:r>
              <a:rPr lang="en-US" baseline="-25000" dirty="0" smtClean="0"/>
              <a:t> </a:t>
            </a:r>
            <a:r>
              <a:rPr lang="en-US" dirty="0" smtClean="0"/>
              <a:t>and</a:t>
            </a:r>
            <a:r>
              <a:rPr lang="en-US" baseline="-25000" dirty="0" smtClean="0"/>
              <a:t> </a:t>
            </a:r>
            <a:r>
              <a:rPr lang="el-GR" i="1" dirty="0" smtClean="0"/>
              <a:t>α</a:t>
            </a:r>
            <a:r>
              <a:rPr lang="en-US" baseline="-25000" dirty="0" smtClean="0">
                <a:latin typeface="Cambria Math" pitchFamily="18" charset="0"/>
                <a:ea typeface="Cambria Math" pitchFamily="18" charset="0"/>
              </a:rPr>
              <a:t>2</a:t>
            </a:r>
            <a:r>
              <a:rPr lang="en-US" dirty="0" smtClean="0"/>
              <a:t> are set by the IC.</a:t>
            </a: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5386551"/>
            <a:ext cx="2563733" cy="328449"/>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526</a:t>
            </a:fld>
            <a:endParaRPr lang="en-US"/>
          </a:p>
        </p:txBody>
      </p:sp>
    </p:spTree>
    <p:extLst>
      <p:ext uri="{BB962C8B-B14F-4D97-AF65-F5344CB8AC3E}">
        <p14:creationId xmlns:p14="http://schemas.microsoft.com/office/powerpoint/2010/main" val="1327264256"/>
      </p:ext>
    </p:extLst>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Theorem 1</a:t>
            </a:r>
            <a:endParaRPr lang="en-US" dirty="0"/>
          </a:p>
        </p:txBody>
      </p:sp>
      <p:sp>
        <p:nvSpPr>
          <p:cNvPr id="3" name="Content Placeholder 2"/>
          <p:cNvSpPr>
            <a:spLocks noGrp="1"/>
          </p:cNvSpPr>
          <p:nvPr>
            <p:ph idx="1"/>
          </p:nvPr>
        </p:nvSpPr>
        <p:spPr>
          <a:xfrm>
            <a:off x="457200" y="1935480"/>
            <a:ext cx="8229600" cy="4770120"/>
          </a:xfrm>
        </p:spPr>
        <p:txBody>
          <a:bodyPr>
            <a:noAutofit/>
          </a:bodyPr>
          <a:lstStyle/>
          <a:p>
            <a:pPr>
              <a:buNone/>
            </a:pPr>
            <a:r>
              <a:rPr lang="en-US" sz="1400" dirty="0" smtClean="0"/>
              <a:t>   </a:t>
            </a:r>
            <a:r>
              <a:rPr lang="en-US" sz="1600" dirty="0" smtClean="0"/>
              <a:t> </a:t>
            </a:r>
            <a:r>
              <a:rPr lang="en-US" sz="1600" b="1" dirty="0" smtClean="0"/>
              <a:t>Example</a:t>
            </a:r>
            <a:r>
              <a:rPr lang="en-US" sz="1600" dirty="0" smtClean="0"/>
              <a:t>: What is the solution to the recurrence relation  </a:t>
            </a:r>
          </a:p>
          <a:p>
            <a:pPr>
              <a:buNone/>
            </a:pPr>
            <a:r>
              <a:rPr lang="en-US" sz="1600" dirty="0" smtClean="0"/>
              <a:t>           </a:t>
            </a:r>
          </a:p>
          <a:p>
            <a:pPr>
              <a:buNone/>
            </a:pPr>
            <a:r>
              <a:rPr lang="en-US" sz="1600" dirty="0" smtClean="0"/>
              <a:t>            </a:t>
            </a:r>
            <a:r>
              <a:rPr lang="en-US" sz="1600" i="1" dirty="0" smtClean="0"/>
              <a:t>a</a:t>
            </a:r>
            <a:r>
              <a:rPr lang="en-US" sz="1600" i="1" baseline="-25000" dirty="0" smtClean="0"/>
              <a:t>n</a:t>
            </a:r>
            <a:r>
              <a:rPr lang="en-US" sz="1600" dirty="0" smtClean="0"/>
              <a:t> = </a:t>
            </a:r>
            <a:r>
              <a:rPr lang="en-US" sz="1600" i="1" dirty="0" smtClean="0"/>
              <a:t>a</a:t>
            </a:r>
            <a:r>
              <a:rPr lang="en-US" sz="1600" i="1" baseline="-25000" dirty="0" smtClean="0"/>
              <a:t>n</a:t>
            </a:r>
            <a:r>
              <a:rPr lang="en-US" sz="1600" baseline="-25000" dirty="0" smtClean="0">
                <a:latin typeface="Cambria Math"/>
                <a:ea typeface="Cambria Math"/>
              </a:rPr>
              <a:t>−</a:t>
            </a:r>
            <a:r>
              <a:rPr lang="en-US" sz="1600" baseline="-25000" dirty="0" smtClean="0">
                <a:latin typeface="Cambria Math" pitchFamily="18" charset="0"/>
                <a:ea typeface="Cambria Math" pitchFamily="18" charset="0"/>
              </a:rPr>
              <a:t>1</a:t>
            </a:r>
            <a:r>
              <a:rPr lang="en-US" sz="1600" dirty="0" smtClean="0"/>
              <a:t> + </a:t>
            </a:r>
            <a:r>
              <a:rPr lang="en-US" sz="1600" dirty="0" smtClean="0">
                <a:latin typeface="Cambria Math" pitchFamily="18" charset="0"/>
                <a:ea typeface="Cambria Math" pitchFamily="18" charset="0"/>
              </a:rPr>
              <a:t>2</a:t>
            </a:r>
            <a:r>
              <a:rPr lang="en-US" sz="1600" i="1" dirty="0" smtClean="0"/>
              <a:t>a</a:t>
            </a:r>
            <a:r>
              <a:rPr lang="en-US" sz="1600" i="1" baseline="-25000" dirty="0" smtClean="0"/>
              <a:t>n</a:t>
            </a:r>
            <a:r>
              <a:rPr lang="en-US" sz="1600" baseline="-25000" dirty="0" smtClean="0">
                <a:latin typeface="Cambria Math"/>
                <a:ea typeface="Cambria Math"/>
              </a:rPr>
              <a:t>−</a:t>
            </a:r>
            <a:r>
              <a:rPr lang="en-US" sz="1600" baseline="-25000" dirty="0" smtClean="0">
                <a:latin typeface="Cambria Math" pitchFamily="18" charset="0"/>
                <a:ea typeface="Cambria Math" pitchFamily="18" charset="0"/>
              </a:rPr>
              <a:t>2</a:t>
            </a:r>
            <a:r>
              <a:rPr lang="en-US" sz="1600" dirty="0" smtClean="0"/>
              <a:t> with </a:t>
            </a:r>
            <a:r>
              <a:rPr lang="en-US" sz="1600" i="1" dirty="0" smtClean="0"/>
              <a:t>a</a:t>
            </a:r>
            <a:r>
              <a:rPr lang="en-US" sz="1600" baseline="-25000" dirty="0" smtClean="0">
                <a:latin typeface="Cambria Math" pitchFamily="18" charset="0"/>
                <a:ea typeface="Cambria Math" pitchFamily="18" charset="0"/>
              </a:rPr>
              <a:t>0</a:t>
            </a:r>
            <a:r>
              <a:rPr lang="en-US" sz="1600" dirty="0" smtClean="0"/>
              <a:t> = </a:t>
            </a:r>
            <a:r>
              <a:rPr lang="en-US" sz="1600" dirty="0" smtClean="0">
                <a:latin typeface="Cambria Math" pitchFamily="18" charset="0"/>
                <a:ea typeface="Cambria Math" pitchFamily="18" charset="0"/>
              </a:rPr>
              <a:t>2</a:t>
            </a:r>
            <a:r>
              <a:rPr lang="en-US" sz="1600" dirty="0" smtClean="0"/>
              <a:t> and </a:t>
            </a:r>
            <a:r>
              <a:rPr lang="en-US" sz="1600" i="1" dirty="0" smtClean="0">
                <a:ea typeface="Cambria Math" pitchFamily="18" charset="0"/>
              </a:rPr>
              <a:t>a</a:t>
            </a:r>
            <a:r>
              <a:rPr lang="en-US" sz="1600" baseline="-25000" dirty="0" smtClean="0">
                <a:latin typeface="Cambria Math" pitchFamily="18" charset="0"/>
                <a:ea typeface="Cambria Math" pitchFamily="18" charset="0"/>
              </a:rPr>
              <a:t>1</a:t>
            </a:r>
            <a:r>
              <a:rPr lang="en-US" sz="1600" dirty="0" smtClean="0"/>
              <a:t> = </a:t>
            </a:r>
            <a:r>
              <a:rPr lang="en-US" sz="1600" dirty="0" smtClean="0">
                <a:latin typeface="Cambria Math" pitchFamily="18" charset="0"/>
                <a:ea typeface="Cambria Math" pitchFamily="18" charset="0"/>
              </a:rPr>
              <a:t>7</a:t>
            </a:r>
            <a:r>
              <a:rPr lang="en-US" sz="1600" dirty="0" smtClean="0"/>
              <a:t>? </a:t>
            </a:r>
          </a:p>
          <a:p>
            <a:pPr>
              <a:buNone/>
            </a:pPr>
            <a:endParaRPr lang="en-US" sz="1600" dirty="0" smtClean="0"/>
          </a:p>
          <a:p>
            <a:pPr>
              <a:buNone/>
            </a:pPr>
            <a:r>
              <a:rPr lang="en-US" sz="1600" b="1" dirty="0" smtClean="0"/>
              <a:t>    Solution</a:t>
            </a:r>
            <a:r>
              <a:rPr lang="en-US" sz="1600" dirty="0" smtClean="0"/>
              <a:t>: The characteristic equation is  </a:t>
            </a:r>
            <a:r>
              <a:rPr lang="en-US" sz="1600" i="1" dirty="0" smtClean="0"/>
              <a:t>r</a:t>
            </a:r>
            <a:r>
              <a:rPr lang="en-US" sz="1600" baseline="30000" dirty="0" smtClean="0">
                <a:latin typeface="Cambria Math" pitchFamily="18" charset="0"/>
                <a:ea typeface="Cambria Math" pitchFamily="18" charset="0"/>
              </a:rPr>
              <a:t>2</a:t>
            </a:r>
            <a:r>
              <a:rPr lang="en-US" sz="1600" i="1" dirty="0" smtClean="0"/>
              <a:t> </a:t>
            </a:r>
            <a:r>
              <a:rPr lang="en-US" sz="1600" i="1" dirty="0" smtClean="0">
                <a:latin typeface="Cambria Math"/>
                <a:ea typeface="Cambria Math"/>
              </a:rPr>
              <a:t>−</a:t>
            </a:r>
            <a:r>
              <a:rPr lang="en-US" sz="1600" i="1" dirty="0" smtClean="0"/>
              <a:t>  r </a:t>
            </a:r>
            <a:r>
              <a:rPr lang="en-US" sz="1600" i="1" dirty="0" smtClean="0">
                <a:latin typeface="Cambria Math"/>
                <a:ea typeface="Cambria Math"/>
              </a:rPr>
              <a:t>−</a:t>
            </a:r>
            <a:r>
              <a:rPr lang="en-US" sz="1600" i="1" dirty="0" smtClean="0"/>
              <a:t> </a:t>
            </a:r>
            <a:r>
              <a:rPr lang="en-US" sz="1600" dirty="0" smtClean="0">
                <a:latin typeface="Cambria Math" pitchFamily="18" charset="0"/>
                <a:ea typeface="Cambria Math" pitchFamily="18" charset="0"/>
              </a:rPr>
              <a:t>2</a:t>
            </a:r>
            <a:r>
              <a:rPr lang="en-US" sz="1600" i="1" dirty="0" smtClean="0"/>
              <a:t> = </a:t>
            </a:r>
            <a:r>
              <a:rPr lang="en-US" sz="1600" dirty="0" smtClean="0">
                <a:latin typeface="Cambria Math" pitchFamily="18" charset="0"/>
                <a:ea typeface="Cambria Math" pitchFamily="18" charset="0"/>
              </a:rPr>
              <a:t>0. </a:t>
            </a:r>
            <a:r>
              <a:rPr lang="en-US" sz="1600" i="1" dirty="0" smtClean="0"/>
              <a:t>  </a:t>
            </a:r>
          </a:p>
          <a:p>
            <a:pPr>
              <a:buNone/>
            </a:pPr>
            <a:r>
              <a:rPr lang="en-US" sz="1600" i="1" dirty="0" smtClean="0"/>
              <a:t>    </a:t>
            </a:r>
            <a:r>
              <a:rPr lang="en-US" sz="1600" dirty="0" smtClean="0"/>
              <a:t>Its roots are </a:t>
            </a:r>
            <a:r>
              <a:rPr lang="en-US" sz="1600" i="1" dirty="0" smtClean="0"/>
              <a:t>r = </a:t>
            </a:r>
            <a:r>
              <a:rPr lang="en-US" sz="1600" dirty="0" smtClean="0">
                <a:latin typeface="Cambria Math" pitchFamily="18" charset="0"/>
                <a:ea typeface="Cambria Math" pitchFamily="18" charset="0"/>
              </a:rPr>
              <a:t>2 </a:t>
            </a:r>
            <a:r>
              <a:rPr lang="en-US" sz="1600" dirty="0" smtClean="0"/>
              <a:t>and </a:t>
            </a:r>
            <a:r>
              <a:rPr lang="en-US" sz="1600" i="1" dirty="0" smtClean="0"/>
              <a:t>r = </a:t>
            </a:r>
            <a:r>
              <a:rPr lang="en-US" sz="1600" i="1" dirty="0" smtClean="0">
                <a:latin typeface="Cambria Math"/>
                <a:ea typeface="Cambria Math"/>
              </a:rPr>
              <a:t>−</a:t>
            </a:r>
            <a:r>
              <a:rPr lang="en-US" sz="1600" dirty="0" smtClean="0">
                <a:latin typeface="Cambria Math" pitchFamily="18" charset="0"/>
                <a:ea typeface="Cambria Math" pitchFamily="18" charset="0"/>
              </a:rPr>
              <a:t>1</a:t>
            </a:r>
            <a:r>
              <a:rPr lang="en-US" sz="1600" i="1" dirty="0" smtClean="0"/>
              <a:t> . </a:t>
            </a:r>
            <a:r>
              <a:rPr lang="en-US" sz="1600" dirty="0" smtClean="0"/>
              <a:t>Therefore, {</a:t>
            </a:r>
            <a:r>
              <a:rPr lang="en-US" sz="1600" i="1" dirty="0" smtClean="0"/>
              <a:t>a</a:t>
            </a:r>
            <a:r>
              <a:rPr lang="en-US" sz="1600" i="1" baseline="-25000" dirty="0" smtClean="0"/>
              <a:t>n</a:t>
            </a:r>
            <a:r>
              <a:rPr lang="en-US" sz="1600" dirty="0" smtClean="0"/>
              <a:t>}</a:t>
            </a:r>
            <a:r>
              <a:rPr lang="en-US" sz="1600" i="1" dirty="0" smtClean="0"/>
              <a:t> </a:t>
            </a:r>
            <a:r>
              <a:rPr lang="en-US" sz="1600" dirty="0" smtClean="0"/>
              <a:t>is a solution to the recurrence relation if and only if  </a:t>
            </a:r>
            <a:r>
              <a:rPr lang="en-US" sz="1600" i="1" dirty="0" smtClean="0"/>
              <a:t>a</a:t>
            </a:r>
            <a:r>
              <a:rPr lang="en-US" sz="1600" i="1" baseline="-25000" dirty="0" smtClean="0"/>
              <a:t>n</a:t>
            </a:r>
            <a:r>
              <a:rPr lang="en-US" sz="1600" i="1" dirty="0" smtClean="0"/>
              <a:t> = </a:t>
            </a:r>
            <a:r>
              <a:rPr lang="el-GR" sz="1600" i="1" dirty="0" smtClean="0"/>
              <a:t>α</a:t>
            </a:r>
            <a:r>
              <a:rPr lang="en-US" sz="1600" baseline="-25000" dirty="0" smtClean="0">
                <a:latin typeface="Cambria Math" pitchFamily="18" charset="0"/>
                <a:ea typeface="Cambria Math" pitchFamily="18" charset="0"/>
              </a:rPr>
              <a:t>1</a:t>
            </a:r>
            <a:r>
              <a:rPr lang="en-US" sz="1600" dirty="0" smtClean="0">
                <a:latin typeface="Cambria Math" pitchFamily="18" charset="0"/>
                <a:ea typeface="Cambria Math" pitchFamily="18" charset="0"/>
              </a:rPr>
              <a:t>2</a:t>
            </a:r>
            <a:r>
              <a:rPr lang="en-US" sz="1600" i="1" baseline="30000" dirty="0" smtClean="0"/>
              <a:t>n</a:t>
            </a:r>
            <a:r>
              <a:rPr lang="en-US" sz="1600" i="1" dirty="0" smtClean="0"/>
              <a:t> + </a:t>
            </a:r>
            <a:r>
              <a:rPr lang="el-GR" sz="1600" i="1" dirty="0" smtClean="0"/>
              <a:t>α</a:t>
            </a:r>
            <a:r>
              <a:rPr lang="en-US" sz="1600" baseline="-25000" dirty="0" smtClean="0">
                <a:latin typeface="Cambria Math" pitchFamily="18" charset="0"/>
                <a:ea typeface="Cambria Math" pitchFamily="18" charset="0"/>
              </a:rPr>
              <a:t>2</a:t>
            </a:r>
            <a:r>
              <a:rPr lang="en-US" sz="1600" dirty="0" smtClean="0"/>
              <a:t>(</a:t>
            </a:r>
            <a:r>
              <a:rPr lang="en-US" sz="1600" i="1" dirty="0" smtClean="0">
                <a:latin typeface="Cambria Math"/>
                <a:ea typeface="Cambria Math"/>
              </a:rPr>
              <a:t>−</a:t>
            </a:r>
            <a:r>
              <a:rPr lang="en-US" sz="1600" dirty="0" smtClean="0">
                <a:latin typeface="Cambria Math" pitchFamily="18" charset="0"/>
                <a:ea typeface="Cambria Math" pitchFamily="18" charset="0"/>
              </a:rPr>
              <a:t>1</a:t>
            </a:r>
            <a:r>
              <a:rPr lang="en-US" sz="1600" i="1" dirty="0" smtClean="0"/>
              <a:t>)</a:t>
            </a:r>
            <a:r>
              <a:rPr lang="en-US" sz="1600" i="1" baseline="30000" dirty="0" smtClean="0"/>
              <a:t>n</a:t>
            </a:r>
            <a:r>
              <a:rPr lang="en-US" sz="1600" dirty="0" smtClean="0"/>
              <a:t>, for some constants </a:t>
            </a:r>
            <a:r>
              <a:rPr lang="el-GR" sz="1600" i="1" dirty="0" smtClean="0"/>
              <a:t>α</a:t>
            </a:r>
            <a:r>
              <a:rPr lang="en-US" sz="1600" baseline="-25000" dirty="0" smtClean="0">
                <a:latin typeface="Cambria Math" pitchFamily="18" charset="0"/>
                <a:ea typeface="Cambria Math" pitchFamily="18" charset="0"/>
              </a:rPr>
              <a:t>1</a:t>
            </a:r>
            <a:r>
              <a:rPr lang="en-US" sz="1600" i="1" dirty="0" smtClean="0"/>
              <a:t> </a:t>
            </a:r>
            <a:r>
              <a:rPr lang="en-US" sz="1600" dirty="0" smtClean="0"/>
              <a:t>and</a:t>
            </a:r>
            <a:r>
              <a:rPr lang="en-US" sz="1600" i="1" dirty="0" smtClean="0"/>
              <a:t> </a:t>
            </a:r>
            <a:r>
              <a:rPr lang="el-GR" sz="1600" i="1" dirty="0" smtClean="0"/>
              <a:t>α</a:t>
            </a:r>
            <a:r>
              <a:rPr lang="en-US" sz="1600" baseline="-25000" dirty="0" smtClean="0">
                <a:latin typeface="Cambria Math" pitchFamily="18" charset="0"/>
                <a:ea typeface="Cambria Math" pitchFamily="18" charset="0"/>
              </a:rPr>
              <a:t>2</a:t>
            </a:r>
            <a:r>
              <a:rPr lang="en-US" sz="1600" dirty="0" smtClean="0"/>
              <a:t>.</a:t>
            </a:r>
          </a:p>
          <a:p>
            <a:pPr>
              <a:buNone/>
            </a:pPr>
            <a:r>
              <a:rPr lang="en-US" sz="1600" dirty="0" smtClean="0"/>
              <a:t>      </a:t>
            </a:r>
          </a:p>
          <a:p>
            <a:pPr>
              <a:buNone/>
            </a:pPr>
            <a:r>
              <a:rPr lang="en-US" sz="1600" dirty="0" smtClean="0"/>
              <a:t>     To find the constants  </a:t>
            </a:r>
            <a:r>
              <a:rPr lang="el-GR" sz="1600" dirty="0" smtClean="0"/>
              <a:t>α</a:t>
            </a:r>
            <a:r>
              <a:rPr lang="en-US" sz="1600" baseline="-25000" dirty="0" smtClean="0">
                <a:latin typeface="Cambria Math" pitchFamily="18" charset="0"/>
                <a:ea typeface="Cambria Math" pitchFamily="18" charset="0"/>
              </a:rPr>
              <a:t>1</a:t>
            </a:r>
            <a:r>
              <a:rPr lang="en-US" sz="1600" dirty="0" smtClean="0"/>
              <a:t> and </a:t>
            </a:r>
            <a:r>
              <a:rPr lang="el-GR" sz="1600" dirty="0" smtClean="0"/>
              <a:t>α</a:t>
            </a:r>
            <a:r>
              <a:rPr lang="en-US" sz="1600" baseline="-25000" dirty="0" smtClean="0">
                <a:latin typeface="Cambria Math" pitchFamily="18" charset="0"/>
                <a:ea typeface="Cambria Math" pitchFamily="18" charset="0"/>
              </a:rPr>
              <a:t>2</a:t>
            </a:r>
            <a:r>
              <a:rPr lang="en-US" sz="1600" dirty="0" smtClean="0"/>
              <a:t>, note that</a:t>
            </a:r>
          </a:p>
          <a:p>
            <a:pPr>
              <a:buNone/>
            </a:pPr>
            <a:endParaRPr lang="en-US" sz="1600" dirty="0" smtClean="0"/>
          </a:p>
          <a:p>
            <a:pPr>
              <a:buNone/>
            </a:pPr>
            <a:r>
              <a:rPr lang="en-US" sz="1600" dirty="0" smtClean="0"/>
              <a:t>            </a:t>
            </a:r>
            <a:r>
              <a:rPr lang="en-US" sz="1600" i="1" dirty="0" smtClean="0"/>
              <a:t>a</a:t>
            </a:r>
            <a:r>
              <a:rPr lang="en-US" sz="1600" baseline="-25000" dirty="0" smtClean="0">
                <a:latin typeface="Cambria Math" pitchFamily="18" charset="0"/>
                <a:ea typeface="Cambria Math" pitchFamily="18" charset="0"/>
              </a:rPr>
              <a:t>0</a:t>
            </a:r>
            <a:r>
              <a:rPr lang="en-US" sz="1600" dirty="0" smtClean="0"/>
              <a:t> = </a:t>
            </a:r>
            <a:r>
              <a:rPr lang="en-US" sz="1600" dirty="0" smtClean="0">
                <a:latin typeface="Cambria Math" pitchFamily="18" charset="0"/>
                <a:ea typeface="Cambria Math" pitchFamily="18" charset="0"/>
              </a:rPr>
              <a:t>2</a:t>
            </a:r>
            <a:r>
              <a:rPr lang="en-US" sz="1600" dirty="0" smtClean="0"/>
              <a:t> = </a:t>
            </a:r>
            <a:r>
              <a:rPr lang="el-GR" sz="1600" i="1" dirty="0" smtClean="0"/>
              <a:t>α</a:t>
            </a:r>
            <a:r>
              <a:rPr lang="en-US" sz="1600" baseline="-25000" dirty="0" smtClean="0">
                <a:latin typeface="Cambria Math" pitchFamily="18" charset="0"/>
                <a:ea typeface="Cambria Math" pitchFamily="18" charset="0"/>
              </a:rPr>
              <a:t>1</a:t>
            </a:r>
            <a:r>
              <a:rPr lang="en-US" sz="1600" i="1" dirty="0" smtClean="0"/>
              <a:t> + </a:t>
            </a:r>
            <a:r>
              <a:rPr lang="el-GR" sz="1600" i="1" dirty="0" smtClean="0"/>
              <a:t>α</a:t>
            </a:r>
            <a:r>
              <a:rPr lang="en-US" sz="1600" baseline="-25000" dirty="0" smtClean="0">
                <a:latin typeface="Cambria Math" pitchFamily="18" charset="0"/>
                <a:ea typeface="Cambria Math" pitchFamily="18" charset="0"/>
              </a:rPr>
              <a:t>2</a:t>
            </a:r>
            <a:r>
              <a:rPr lang="en-US" sz="1600" dirty="0" smtClean="0"/>
              <a:t>  and  </a:t>
            </a:r>
            <a:r>
              <a:rPr lang="en-US" sz="1600" i="1" dirty="0" smtClean="0"/>
              <a:t>a</a:t>
            </a:r>
            <a:r>
              <a:rPr lang="en-US" sz="1600" baseline="-25000" dirty="0" smtClean="0">
                <a:latin typeface="Cambria Math" pitchFamily="18" charset="0"/>
                <a:ea typeface="Cambria Math" pitchFamily="18" charset="0"/>
              </a:rPr>
              <a:t>1</a:t>
            </a:r>
            <a:r>
              <a:rPr lang="en-US" sz="1600" dirty="0" smtClean="0"/>
              <a:t> = </a:t>
            </a:r>
            <a:r>
              <a:rPr lang="en-US" sz="1600" dirty="0" smtClean="0">
                <a:latin typeface="Cambria Math" pitchFamily="18" charset="0"/>
                <a:ea typeface="Cambria Math" pitchFamily="18" charset="0"/>
              </a:rPr>
              <a:t>7</a:t>
            </a:r>
            <a:r>
              <a:rPr lang="en-US" sz="1600" dirty="0" smtClean="0"/>
              <a:t> = </a:t>
            </a:r>
            <a:r>
              <a:rPr lang="el-GR" sz="1600" dirty="0" smtClean="0"/>
              <a:t>α</a:t>
            </a:r>
            <a:r>
              <a:rPr lang="en-US" sz="1600" baseline="-25000" dirty="0" smtClean="0">
                <a:latin typeface="Cambria Math" pitchFamily="18" charset="0"/>
                <a:ea typeface="Cambria Math" pitchFamily="18" charset="0"/>
              </a:rPr>
              <a:t>1</a:t>
            </a:r>
            <a:r>
              <a:rPr lang="en-US" sz="1600" dirty="0" smtClean="0">
                <a:latin typeface="Cambria Math" pitchFamily="18" charset="0"/>
                <a:ea typeface="Cambria Math" pitchFamily="18" charset="0"/>
              </a:rPr>
              <a:t>2</a:t>
            </a:r>
            <a:r>
              <a:rPr lang="en-US" sz="1600" dirty="0" smtClean="0"/>
              <a:t> + </a:t>
            </a:r>
            <a:r>
              <a:rPr lang="el-GR" sz="1600" dirty="0" smtClean="0"/>
              <a:t>α</a:t>
            </a:r>
            <a:r>
              <a:rPr lang="en-US" sz="1600" baseline="-25000" dirty="0" smtClean="0">
                <a:latin typeface="Cambria Math" pitchFamily="18" charset="0"/>
                <a:ea typeface="Cambria Math" pitchFamily="18" charset="0"/>
              </a:rPr>
              <a:t>2</a:t>
            </a:r>
            <a:r>
              <a:rPr lang="en-US" sz="1600" dirty="0" smtClean="0"/>
              <a:t>(</a:t>
            </a:r>
            <a:r>
              <a:rPr lang="en-US" sz="1600" dirty="0" smtClean="0">
                <a:latin typeface="Cambria Math"/>
                <a:ea typeface="Cambria Math"/>
              </a:rPr>
              <a:t>−</a:t>
            </a:r>
            <a:r>
              <a:rPr lang="en-US" sz="1600" dirty="0" smtClean="0">
                <a:latin typeface="Cambria Math" pitchFamily="18" charset="0"/>
                <a:ea typeface="Cambria Math" pitchFamily="18" charset="0"/>
              </a:rPr>
              <a:t>1</a:t>
            </a:r>
            <a:r>
              <a:rPr lang="en-US" sz="1600" dirty="0" smtClean="0"/>
              <a:t>).</a:t>
            </a:r>
          </a:p>
          <a:p>
            <a:pPr>
              <a:buNone/>
            </a:pPr>
            <a:endParaRPr lang="en-US" sz="1600" dirty="0" smtClean="0"/>
          </a:p>
          <a:p>
            <a:pPr>
              <a:buNone/>
            </a:pPr>
            <a:r>
              <a:rPr lang="en-US" sz="1600" dirty="0" smtClean="0"/>
              <a:t>     Solving these equations, we find that   </a:t>
            </a:r>
            <a:r>
              <a:rPr lang="el-GR" sz="1600" dirty="0" smtClean="0"/>
              <a:t>α</a:t>
            </a:r>
            <a:r>
              <a:rPr lang="en-US" sz="1600" baseline="-25000" dirty="0" smtClean="0">
                <a:latin typeface="Cambria Math" pitchFamily="18" charset="0"/>
                <a:ea typeface="Cambria Math" pitchFamily="18" charset="0"/>
              </a:rPr>
              <a:t>1</a:t>
            </a:r>
            <a:r>
              <a:rPr lang="en-US" sz="1600" baseline="-25000" dirty="0" smtClean="0"/>
              <a:t> </a:t>
            </a:r>
            <a:r>
              <a:rPr lang="en-US" sz="1600" dirty="0" smtClean="0"/>
              <a:t> = </a:t>
            </a:r>
            <a:r>
              <a:rPr lang="en-US" sz="1600" dirty="0" smtClean="0">
                <a:latin typeface="Cambria Math" pitchFamily="18" charset="0"/>
                <a:ea typeface="Cambria Math" pitchFamily="18" charset="0"/>
              </a:rPr>
              <a:t>3</a:t>
            </a:r>
            <a:r>
              <a:rPr lang="en-US" sz="1600" dirty="0" smtClean="0"/>
              <a:t> and </a:t>
            </a:r>
            <a:r>
              <a:rPr lang="el-GR" sz="1600" dirty="0" smtClean="0"/>
              <a:t>α</a:t>
            </a:r>
            <a:r>
              <a:rPr lang="en-US" sz="1600" baseline="-25000" dirty="0" smtClean="0">
                <a:latin typeface="Cambria Math" pitchFamily="18" charset="0"/>
                <a:ea typeface="Cambria Math" pitchFamily="18" charset="0"/>
              </a:rPr>
              <a:t>2</a:t>
            </a:r>
            <a:r>
              <a:rPr lang="en-US" sz="1600" baseline="-25000" dirty="0" smtClean="0"/>
              <a:t> </a:t>
            </a:r>
            <a:r>
              <a:rPr lang="en-US" sz="1600" dirty="0" smtClean="0"/>
              <a:t> = </a:t>
            </a:r>
            <a:r>
              <a:rPr lang="en-US" sz="1600" dirty="0" smtClean="0">
                <a:latin typeface="Cambria Math"/>
                <a:ea typeface="Cambria Math"/>
              </a:rPr>
              <a:t>−</a:t>
            </a:r>
            <a:r>
              <a:rPr lang="en-US" sz="1600" dirty="0" smtClean="0">
                <a:latin typeface="Cambria Math" pitchFamily="18" charset="0"/>
                <a:ea typeface="Cambria Math" pitchFamily="18" charset="0"/>
              </a:rPr>
              <a:t>1. </a:t>
            </a:r>
            <a:r>
              <a:rPr lang="en-US" sz="1600" dirty="0" smtClean="0"/>
              <a:t> </a:t>
            </a:r>
            <a:endParaRPr lang="en-US" sz="1600" baseline="-25000" dirty="0" smtClean="0"/>
          </a:p>
          <a:p>
            <a:pPr>
              <a:buNone/>
            </a:pPr>
            <a:endParaRPr lang="en-US" sz="1600" baseline="-25000" dirty="0" smtClean="0"/>
          </a:p>
          <a:p>
            <a:pPr>
              <a:buNone/>
            </a:pPr>
            <a:r>
              <a:rPr lang="en-US" sz="1600" dirty="0" smtClean="0"/>
              <a:t>     Hence, the solution is the sequence {</a:t>
            </a:r>
            <a:r>
              <a:rPr lang="en-US" sz="1600" i="1" dirty="0" smtClean="0"/>
              <a:t>a</a:t>
            </a:r>
            <a:r>
              <a:rPr lang="en-US" sz="1600" i="1" baseline="-25000" dirty="0" smtClean="0"/>
              <a:t>n</a:t>
            </a:r>
            <a:r>
              <a:rPr lang="en-US" sz="1600" dirty="0" smtClean="0"/>
              <a:t>}</a:t>
            </a:r>
            <a:r>
              <a:rPr lang="en-US" sz="1600" i="1" dirty="0" smtClean="0"/>
              <a:t> </a:t>
            </a:r>
            <a:r>
              <a:rPr lang="en-US" sz="1600" dirty="0" smtClean="0"/>
              <a:t>with   </a:t>
            </a:r>
            <a:r>
              <a:rPr lang="en-US" sz="1600" i="1" dirty="0" smtClean="0"/>
              <a:t>a</a:t>
            </a:r>
            <a:r>
              <a:rPr lang="en-US" sz="1600" i="1" baseline="-25000" dirty="0" smtClean="0"/>
              <a:t>n</a:t>
            </a:r>
            <a:r>
              <a:rPr lang="en-US" sz="1600" dirty="0" smtClean="0"/>
              <a:t> = </a:t>
            </a:r>
            <a:r>
              <a:rPr lang="en-US" sz="1600" dirty="0" smtClean="0">
                <a:latin typeface="Cambria Math" pitchFamily="18" charset="0"/>
                <a:ea typeface="Cambria Math" pitchFamily="18" charset="0"/>
              </a:rPr>
              <a:t>3∙2</a:t>
            </a:r>
            <a:r>
              <a:rPr lang="en-US" sz="1600" i="1" baseline="30000" dirty="0" smtClean="0"/>
              <a:t>n</a:t>
            </a:r>
            <a:r>
              <a:rPr lang="en-US" sz="1600" dirty="0" smtClean="0"/>
              <a:t> </a:t>
            </a:r>
            <a:r>
              <a:rPr lang="en-US" sz="1600" dirty="0" smtClean="0">
                <a:latin typeface="Cambria Math"/>
                <a:ea typeface="Cambria Math"/>
              </a:rPr>
              <a:t>−</a:t>
            </a:r>
            <a:r>
              <a:rPr lang="en-US" sz="1600" dirty="0" smtClean="0"/>
              <a:t> (</a:t>
            </a:r>
            <a:r>
              <a:rPr lang="en-US" sz="1600" dirty="0" smtClean="0">
                <a:latin typeface="Cambria Math"/>
                <a:ea typeface="Cambria Math"/>
              </a:rPr>
              <a:t>−</a:t>
            </a:r>
            <a:r>
              <a:rPr lang="en-US" sz="1600" dirty="0" smtClean="0">
                <a:latin typeface="Cambria Math" pitchFamily="18" charset="0"/>
                <a:ea typeface="Cambria Math" pitchFamily="18" charset="0"/>
              </a:rPr>
              <a:t>1</a:t>
            </a:r>
            <a:r>
              <a:rPr lang="en-US" sz="1600" dirty="0" smtClean="0"/>
              <a:t>)</a:t>
            </a:r>
            <a:r>
              <a:rPr lang="en-US" sz="1600" i="1" baseline="30000" dirty="0" smtClean="0"/>
              <a:t>n</a:t>
            </a:r>
            <a:r>
              <a:rPr lang="en-US" sz="1600" dirty="0" smtClean="0"/>
              <a:t>.</a:t>
            </a:r>
          </a:p>
          <a:p>
            <a:pPr>
              <a:buNone/>
            </a:pPr>
            <a:endParaRPr lang="en-US" sz="1600" i="1" baseline="30000" dirty="0" smtClean="0"/>
          </a:p>
          <a:p>
            <a:pPr>
              <a:buNone/>
            </a:pPr>
            <a:r>
              <a:rPr lang="en-US" sz="1600" dirty="0" smtClean="0"/>
              <a:t>  </a:t>
            </a:r>
          </a:p>
          <a:p>
            <a:pPr>
              <a:buNone/>
            </a:pPr>
            <a:r>
              <a:rPr lang="en-US" sz="1600" dirty="0" smtClean="0"/>
              <a:t>    </a:t>
            </a:r>
            <a:endParaRPr lang="en-US" sz="1600"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527</a:t>
            </a:fld>
            <a:endParaRPr lang="en-US"/>
          </a:p>
        </p:txBody>
      </p:sp>
    </p:spTree>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Autofit/>
          </a:bodyPr>
          <a:lstStyle/>
          <a:p>
            <a:r>
              <a:rPr lang="en-US" sz="3200" dirty="0" smtClean="0"/>
              <a:t>An Explicit Formula for the Fibonacci Numbers</a:t>
            </a:r>
            <a:endParaRPr lang="en-US" sz="3200" dirty="0"/>
          </a:p>
        </p:txBody>
      </p:sp>
      <p:sp>
        <p:nvSpPr>
          <p:cNvPr id="3" name="Content Placeholder 2"/>
          <p:cNvSpPr>
            <a:spLocks noGrp="1"/>
          </p:cNvSpPr>
          <p:nvPr>
            <p:ph idx="1"/>
          </p:nvPr>
        </p:nvSpPr>
        <p:spPr/>
        <p:txBody>
          <a:bodyPr>
            <a:normAutofit fontScale="92500" lnSpcReduction="10000"/>
          </a:bodyPr>
          <a:lstStyle/>
          <a:p>
            <a:pPr>
              <a:buNone/>
            </a:pPr>
            <a:r>
              <a:rPr lang="en-US" i="1" dirty="0" smtClean="0"/>
              <a:t>    </a:t>
            </a:r>
            <a:r>
              <a:rPr lang="en-US" dirty="0" smtClean="0"/>
              <a:t>We can use Theorem </a:t>
            </a:r>
            <a:r>
              <a:rPr lang="en-US" dirty="0" smtClean="0">
                <a:latin typeface="Cambria Math" pitchFamily="18" charset="0"/>
                <a:ea typeface="Cambria Math" pitchFamily="18" charset="0"/>
              </a:rPr>
              <a:t>1</a:t>
            </a:r>
            <a:r>
              <a:rPr lang="en-US" dirty="0" smtClean="0"/>
              <a:t> to find an explicit formula for the Fibonacci numbers. The sequence of Fibonacci numbers satisfies the recurrence relation   </a:t>
            </a:r>
            <a:r>
              <a:rPr lang="en-US" i="1" dirty="0" smtClean="0"/>
              <a:t>f</a:t>
            </a:r>
            <a:r>
              <a:rPr lang="en-US" i="1" baseline="-25000" dirty="0" smtClean="0"/>
              <a:t>n</a:t>
            </a:r>
            <a:r>
              <a:rPr lang="en-US" i="1" dirty="0" smtClean="0"/>
              <a:t> = f</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1</a:t>
            </a:r>
            <a:r>
              <a:rPr lang="en-US" i="1" dirty="0" smtClean="0"/>
              <a:t>  +  f</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2</a:t>
            </a:r>
            <a:r>
              <a:rPr lang="en-US" dirty="0" smtClean="0"/>
              <a:t> with the initial conditions:</a:t>
            </a:r>
            <a:r>
              <a:rPr lang="en-US" i="1" baseline="-25000" dirty="0" smtClean="0"/>
              <a:t> </a:t>
            </a:r>
            <a:r>
              <a:rPr lang="en-US" i="1" dirty="0" smtClean="0"/>
              <a:t> f</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0  </a:t>
            </a:r>
            <a:r>
              <a:rPr lang="en-US" dirty="0" smtClean="0"/>
              <a:t>and </a:t>
            </a:r>
            <a:r>
              <a:rPr lang="en-US" i="1" dirty="0" smtClean="0"/>
              <a:t>f</a:t>
            </a:r>
            <a:r>
              <a:rPr lang="en-US" baseline="-25000" dirty="0" smtClean="0">
                <a:latin typeface="Cambria Math" pitchFamily="18" charset="0"/>
                <a:ea typeface="Cambria Math" pitchFamily="18" charset="0"/>
              </a:rPr>
              <a:t>1</a:t>
            </a:r>
            <a:r>
              <a:rPr lang="en-US" i="1" dirty="0" smtClean="0"/>
              <a:t> = </a:t>
            </a:r>
            <a:r>
              <a:rPr lang="en-US" dirty="0" smtClean="0">
                <a:latin typeface="Cambria Math" pitchFamily="18" charset="0"/>
                <a:ea typeface="Cambria Math" pitchFamily="18" charset="0"/>
              </a:rPr>
              <a:t>1</a:t>
            </a:r>
            <a:r>
              <a:rPr lang="en-US" dirty="0" smtClean="0"/>
              <a:t>.</a:t>
            </a:r>
          </a:p>
          <a:p>
            <a:pPr>
              <a:buNone/>
            </a:pPr>
            <a:endParaRPr lang="en-US" dirty="0" smtClean="0">
              <a:latin typeface="Cambria Math" pitchFamily="18" charset="0"/>
              <a:ea typeface="Cambria Math" pitchFamily="18" charset="0"/>
            </a:endParaRPr>
          </a:p>
          <a:p>
            <a:pPr>
              <a:buNone/>
            </a:pPr>
            <a:r>
              <a:rPr lang="en-US" i="1" dirty="0" smtClean="0"/>
              <a:t>    </a:t>
            </a:r>
            <a:r>
              <a:rPr lang="en-US" b="1" dirty="0" smtClean="0"/>
              <a:t>Solution</a:t>
            </a:r>
            <a:r>
              <a:rPr lang="en-US" dirty="0" smtClean="0"/>
              <a:t>:  The roots of the characteristic equation                            </a:t>
            </a:r>
            <a:r>
              <a:rPr lang="en-US" i="1" dirty="0" smtClean="0"/>
              <a:t>r</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a:t>
            </a:r>
            <a:r>
              <a:rPr lang="en-US" i="1" dirty="0" smtClean="0"/>
              <a:t>– r – </a:t>
            </a:r>
            <a:r>
              <a:rPr lang="en-US" dirty="0" smtClean="0">
                <a:latin typeface="Cambria Math" pitchFamily="18" charset="0"/>
                <a:ea typeface="Cambria Math" pitchFamily="18" charset="0"/>
              </a:rPr>
              <a:t>1</a:t>
            </a:r>
            <a:r>
              <a:rPr lang="en-US" i="1" dirty="0" smtClean="0"/>
              <a:t> = </a:t>
            </a:r>
            <a:r>
              <a:rPr lang="en-US" dirty="0" smtClean="0">
                <a:latin typeface="Cambria Math" pitchFamily="18" charset="0"/>
                <a:ea typeface="Cambria Math" pitchFamily="18" charset="0"/>
              </a:rPr>
              <a:t>0 are</a:t>
            </a:r>
          </a:p>
          <a:p>
            <a:pPr>
              <a:buNone/>
            </a:pPr>
            <a:endParaRPr lang="en-US" dirty="0" smtClean="0">
              <a:latin typeface="Cambria Math" pitchFamily="18" charset="0"/>
              <a:ea typeface="Cambria Math" pitchFamily="18" charset="0"/>
            </a:endParaRPr>
          </a:p>
          <a:p>
            <a:pPr>
              <a:buNone/>
            </a:pPr>
            <a:endParaRPr lang="en-US" dirty="0" smtClean="0">
              <a:latin typeface="Cambria Math" pitchFamily="18" charset="0"/>
              <a:ea typeface="Cambria Math" pitchFamily="18" charset="0"/>
            </a:endParaRPr>
          </a:p>
          <a:p>
            <a:pPr>
              <a:buNone/>
            </a:pP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a:t>
            </a:r>
          </a:p>
          <a:p>
            <a:pPr>
              <a:buNone/>
            </a:pPr>
            <a:endParaRPr lang="en-US" i="1" dirty="0" smtClean="0"/>
          </a:p>
          <a:p>
            <a:endParaRPr lang="en-US" i="1" dirty="0" smtClean="0"/>
          </a:p>
          <a:p>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3429000" y="4343400"/>
            <a:ext cx="1671638" cy="517208"/>
          </a:xfrm>
          <a:prstGeom prst="rect">
            <a:avLst/>
          </a:prstGeom>
        </p:spPr>
      </p:pic>
      <p:pic>
        <p:nvPicPr>
          <p:cNvPr id="10" name="Picture 9" descr="addin_tmp.png"/>
          <p:cNvPicPr>
            <a:picLocks noChangeAspect="1"/>
          </p:cNvPicPr>
          <p:nvPr>
            <p:custDataLst>
              <p:tags r:id="rId2"/>
            </p:custDataLst>
          </p:nvPr>
        </p:nvPicPr>
        <p:blipFill>
          <a:blip r:embed="rId5" cstate="print"/>
          <a:stretch>
            <a:fillRect/>
          </a:stretch>
        </p:blipFill>
        <p:spPr>
          <a:xfrm>
            <a:off x="3505200" y="5181600"/>
            <a:ext cx="1677353" cy="517208"/>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528</a:t>
            </a:fld>
            <a:endParaRPr lang="en-US"/>
          </a:p>
        </p:txBody>
      </p:sp>
    </p:spTree>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Fibonacci Numbers (</a:t>
            </a:r>
            <a:r>
              <a:rPr lang="en-US" sz="4000" i="1" dirty="0" smtClean="0"/>
              <a:t>continued</a:t>
            </a:r>
            <a:r>
              <a:rPr lang="en-US" sz="4000" dirty="0" smtClean="0"/>
              <a:t>)</a:t>
            </a:r>
            <a:endParaRPr lang="en-US" sz="4000" dirty="0"/>
          </a:p>
        </p:txBody>
      </p:sp>
      <p:pic>
        <p:nvPicPr>
          <p:cNvPr id="13" name="Picture 12" descr="addin_tmp.png"/>
          <p:cNvPicPr>
            <a:picLocks noChangeAspect="1"/>
          </p:cNvPicPr>
          <p:nvPr>
            <p:custDataLst>
              <p:tags r:id="rId1"/>
            </p:custDataLst>
          </p:nvPr>
        </p:nvPicPr>
        <p:blipFill>
          <a:blip r:embed="rId8" cstate="print"/>
          <a:stretch>
            <a:fillRect/>
          </a:stretch>
        </p:blipFill>
        <p:spPr>
          <a:xfrm>
            <a:off x="3200400" y="2438400"/>
            <a:ext cx="3562350" cy="472440"/>
          </a:xfrm>
          <a:prstGeom prst="rect">
            <a:avLst/>
          </a:prstGeom>
        </p:spPr>
      </p:pic>
      <p:sp>
        <p:nvSpPr>
          <p:cNvPr id="6" name="Content Placeholder 5"/>
          <p:cNvSpPr>
            <a:spLocks noGrp="1"/>
          </p:cNvSpPr>
          <p:nvPr>
            <p:ph idx="1"/>
          </p:nvPr>
        </p:nvSpPr>
        <p:spPr>
          <a:xfrm>
            <a:off x="685800" y="1981200"/>
            <a:ext cx="8229600" cy="4389120"/>
          </a:xfrm>
        </p:spPr>
        <p:txBody>
          <a:bodyPr>
            <a:normAutofit/>
          </a:bodyPr>
          <a:lstStyle/>
          <a:p>
            <a:pPr>
              <a:buNone/>
            </a:pPr>
            <a:r>
              <a:rPr lang="en-US" dirty="0" smtClean="0"/>
              <a:t>     Therefore by Theorem </a:t>
            </a:r>
            <a:r>
              <a:rPr lang="en-US" dirty="0" smtClean="0">
                <a:latin typeface="Cambria Math" pitchFamily="18" charset="0"/>
                <a:ea typeface="Cambria Math" pitchFamily="18" charset="0"/>
              </a:rPr>
              <a:t>1</a:t>
            </a:r>
            <a:endParaRPr lang="en-US" dirty="0" smtClean="0"/>
          </a:p>
          <a:p>
            <a:pPr>
              <a:buNone/>
            </a:pPr>
            <a:endParaRPr lang="en-US" dirty="0" smtClean="0"/>
          </a:p>
          <a:p>
            <a:pPr>
              <a:buNone/>
            </a:pPr>
            <a:r>
              <a:rPr lang="en-US" dirty="0" smtClean="0"/>
              <a:t>     for some constants</a:t>
            </a:r>
            <a:r>
              <a:rPr lang="el-GR" i="1" dirty="0" smtClean="0"/>
              <a:t> α</a:t>
            </a:r>
            <a:r>
              <a:rPr lang="en-US" baseline="-25000" dirty="0" smtClean="0">
                <a:latin typeface="Cambria Math" pitchFamily="18" charset="0"/>
                <a:ea typeface="Cambria Math" pitchFamily="18" charset="0"/>
              </a:rPr>
              <a:t>1</a:t>
            </a:r>
            <a:r>
              <a:rPr lang="en-US" i="1" dirty="0" smtClean="0"/>
              <a:t> </a:t>
            </a:r>
            <a:r>
              <a:rPr lang="en-US" dirty="0" smtClean="0"/>
              <a:t>and</a:t>
            </a:r>
            <a:r>
              <a:rPr lang="en-US" i="1" dirty="0" smtClean="0"/>
              <a:t> </a:t>
            </a:r>
            <a:r>
              <a:rPr lang="el-GR" i="1" dirty="0" smtClean="0"/>
              <a:t>α</a:t>
            </a:r>
            <a:r>
              <a:rPr lang="en-US" baseline="-25000" dirty="0" smtClean="0">
                <a:latin typeface="Cambria Math" pitchFamily="18" charset="0"/>
                <a:ea typeface="Cambria Math" pitchFamily="18" charset="0"/>
              </a:rPr>
              <a:t>2</a:t>
            </a:r>
            <a:r>
              <a:rPr lang="en-US" dirty="0" smtClean="0"/>
              <a:t>.</a:t>
            </a:r>
          </a:p>
          <a:p>
            <a:pPr>
              <a:buNone/>
            </a:pPr>
            <a:r>
              <a:rPr lang="en-US" dirty="0" smtClean="0"/>
              <a:t>    Using the initial conditions </a:t>
            </a:r>
            <a:r>
              <a:rPr lang="en-US" i="1" dirty="0" smtClean="0"/>
              <a:t>f</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0 </a:t>
            </a:r>
            <a:r>
              <a:rPr lang="en-US" dirty="0" smtClean="0"/>
              <a:t>and  </a:t>
            </a:r>
            <a:r>
              <a:rPr lang="en-US" i="1" dirty="0" smtClean="0"/>
              <a:t>f</a:t>
            </a:r>
            <a:r>
              <a:rPr lang="en-US" baseline="-25000" dirty="0" smtClean="0">
                <a:latin typeface="Cambria Math" pitchFamily="18" charset="0"/>
                <a:ea typeface="Cambria Math" pitchFamily="18" charset="0"/>
              </a:rPr>
              <a:t>1</a:t>
            </a:r>
            <a:r>
              <a:rPr lang="en-US" i="1" dirty="0" smtClean="0"/>
              <a:t> = </a:t>
            </a:r>
            <a:r>
              <a:rPr lang="en-US" dirty="0" smtClean="0">
                <a:latin typeface="Cambria Math" pitchFamily="18" charset="0"/>
                <a:ea typeface="Cambria Math" pitchFamily="18" charset="0"/>
              </a:rPr>
              <a:t>1</a:t>
            </a:r>
            <a:r>
              <a:rPr lang="en-US" dirty="0" smtClean="0"/>
              <a:t> , we have</a:t>
            </a:r>
          </a:p>
          <a:p>
            <a:pPr>
              <a:buNone/>
            </a:pPr>
            <a:endParaRPr lang="en-US" dirty="0" smtClean="0"/>
          </a:p>
          <a:p>
            <a:pPr>
              <a:buNone/>
            </a:pPr>
            <a:endParaRPr lang="en-US" dirty="0" smtClean="0"/>
          </a:p>
          <a:p>
            <a:pPr>
              <a:buNone/>
            </a:pPr>
            <a:r>
              <a:rPr lang="en-US" dirty="0" smtClean="0"/>
              <a:t>     Solving, we obtain                                     .</a:t>
            </a:r>
          </a:p>
          <a:p>
            <a:pPr>
              <a:buNone/>
            </a:pPr>
            <a:r>
              <a:rPr lang="en-US" dirty="0" smtClean="0"/>
              <a:t>     Hence, </a:t>
            </a:r>
          </a:p>
          <a:p>
            <a:pPr>
              <a:buNone/>
            </a:pPr>
            <a:endParaRPr lang="en-US" dirty="0" smtClean="0"/>
          </a:p>
          <a:p>
            <a:endParaRPr lang="en-US" dirty="0" smtClean="0"/>
          </a:p>
          <a:p>
            <a:endParaRPr lang="en-US" dirty="0"/>
          </a:p>
        </p:txBody>
      </p:sp>
      <p:pic>
        <p:nvPicPr>
          <p:cNvPr id="14" name="Picture 13" descr="addin_tmp.png"/>
          <p:cNvPicPr>
            <a:picLocks noChangeAspect="1"/>
          </p:cNvPicPr>
          <p:nvPr>
            <p:custDataLst>
              <p:tags r:id="rId2"/>
            </p:custDataLst>
          </p:nvPr>
        </p:nvPicPr>
        <p:blipFill>
          <a:blip r:embed="rId9" cstate="print"/>
          <a:stretch>
            <a:fillRect/>
          </a:stretch>
        </p:blipFill>
        <p:spPr>
          <a:xfrm>
            <a:off x="2057400" y="3962401"/>
            <a:ext cx="1878330" cy="230505"/>
          </a:xfrm>
          <a:prstGeom prst="rect">
            <a:avLst/>
          </a:prstGeom>
        </p:spPr>
      </p:pic>
      <p:pic>
        <p:nvPicPr>
          <p:cNvPr id="11" name="Picture 10" descr="addin_tmp.png"/>
          <p:cNvPicPr>
            <a:picLocks noChangeAspect="1"/>
          </p:cNvPicPr>
          <p:nvPr>
            <p:custDataLst>
              <p:tags r:id="rId3"/>
            </p:custDataLst>
          </p:nvPr>
        </p:nvPicPr>
        <p:blipFill>
          <a:blip r:embed="rId10" cstate="print"/>
          <a:stretch>
            <a:fillRect/>
          </a:stretch>
        </p:blipFill>
        <p:spPr>
          <a:xfrm>
            <a:off x="2057400" y="4343400"/>
            <a:ext cx="3726180" cy="457200"/>
          </a:xfrm>
          <a:prstGeom prst="rect">
            <a:avLst/>
          </a:prstGeom>
        </p:spPr>
      </p:pic>
      <p:pic>
        <p:nvPicPr>
          <p:cNvPr id="18" name="Picture 17" descr="addin_tmp.png"/>
          <p:cNvPicPr>
            <a:picLocks noChangeAspect="1"/>
          </p:cNvPicPr>
          <p:nvPr>
            <p:custDataLst>
              <p:tags r:id="rId4"/>
            </p:custDataLst>
          </p:nvPr>
        </p:nvPicPr>
        <p:blipFill>
          <a:blip r:embed="rId11" cstate="print"/>
          <a:stretch>
            <a:fillRect/>
          </a:stretch>
        </p:blipFill>
        <p:spPr>
          <a:xfrm>
            <a:off x="4038600" y="4975860"/>
            <a:ext cx="902970" cy="358140"/>
          </a:xfrm>
          <a:prstGeom prst="rect">
            <a:avLst/>
          </a:prstGeom>
        </p:spPr>
      </p:pic>
      <p:pic>
        <p:nvPicPr>
          <p:cNvPr id="19" name="Picture 18" descr="addin_tmp.png"/>
          <p:cNvPicPr>
            <a:picLocks noChangeAspect="1"/>
          </p:cNvPicPr>
          <p:nvPr>
            <p:custDataLst>
              <p:tags r:id="rId5"/>
            </p:custDataLst>
          </p:nvPr>
        </p:nvPicPr>
        <p:blipFill>
          <a:blip r:embed="rId12" cstate="print"/>
          <a:stretch>
            <a:fillRect/>
          </a:stretch>
        </p:blipFill>
        <p:spPr>
          <a:xfrm>
            <a:off x="5410200" y="4975860"/>
            <a:ext cx="1099185" cy="358140"/>
          </a:xfrm>
          <a:prstGeom prst="rect">
            <a:avLst/>
          </a:prstGeom>
        </p:spPr>
      </p:pic>
      <p:pic>
        <p:nvPicPr>
          <p:cNvPr id="12" name="Picture 11" descr="addin_tmp.png"/>
          <p:cNvPicPr>
            <a:picLocks noChangeAspect="1"/>
          </p:cNvPicPr>
          <p:nvPr>
            <p:custDataLst>
              <p:tags r:id="rId6"/>
            </p:custDataLst>
          </p:nvPr>
        </p:nvPicPr>
        <p:blipFill>
          <a:blip r:embed="rId13" cstate="print"/>
          <a:stretch>
            <a:fillRect/>
          </a:stretch>
        </p:blipFill>
        <p:spPr>
          <a:xfrm>
            <a:off x="3048001" y="5638800"/>
            <a:ext cx="3667125" cy="472440"/>
          </a:xfrm>
          <a:prstGeom prst="rect">
            <a:avLst/>
          </a:prstGeom>
        </p:spPr>
      </p:pic>
      <p:sp>
        <p:nvSpPr>
          <p:cNvPr id="21" name="TextBox 20"/>
          <p:cNvSpPr txBox="1"/>
          <p:nvPr/>
        </p:nvSpPr>
        <p:spPr>
          <a:xfrm>
            <a:off x="5791200" y="4343400"/>
            <a:ext cx="381000" cy="369332"/>
          </a:xfrm>
          <a:prstGeom prst="rect">
            <a:avLst/>
          </a:prstGeom>
          <a:noFill/>
        </p:spPr>
        <p:txBody>
          <a:bodyPr wrap="square" rtlCol="0">
            <a:spAutoFit/>
          </a:bodyPr>
          <a:lstStyle/>
          <a:p>
            <a:r>
              <a:rPr lang="en-US" dirty="0" smtClean="0"/>
              <a:t>.</a:t>
            </a:r>
            <a:endParaRPr lang="en-US" dirty="0"/>
          </a:p>
        </p:txBody>
      </p:sp>
      <p:sp>
        <p:nvSpPr>
          <p:cNvPr id="15" name="TextBox 14"/>
          <p:cNvSpPr txBox="1"/>
          <p:nvPr/>
        </p:nvSpPr>
        <p:spPr>
          <a:xfrm>
            <a:off x="5029200" y="4899660"/>
            <a:ext cx="243978" cy="369332"/>
          </a:xfrm>
          <a:prstGeom prst="rect">
            <a:avLst/>
          </a:prstGeom>
          <a:noFill/>
        </p:spPr>
        <p:txBody>
          <a:bodyPr wrap="none" rtlCol="0">
            <a:spAutoFit/>
          </a:bodyPr>
          <a:lstStyle/>
          <a:p>
            <a:r>
              <a:rPr lang="en-US" dirty="0" smtClean="0"/>
              <a:t>,</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529</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Logical Equivalences</a:t>
            </a:r>
            <a:endParaRPr lang="en-US" dirty="0"/>
          </a:p>
        </p:txBody>
      </p:sp>
      <p:pic>
        <p:nvPicPr>
          <p:cNvPr id="4" name="Content Placeholder 3" descr="table17.jpg"/>
          <p:cNvPicPr>
            <a:picLocks noGrp="1" noChangeAspect="1"/>
          </p:cNvPicPr>
          <p:nvPr>
            <p:ph idx="1"/>
          </p:nvPr>
        </p:nvPicPr>
        <p:blipFill>
          <a:blip r:embed="rId2" cstate="print"/>
          <a:stretch>
            <a:fillRect/>
          </a:stretch>
        </p:blipFill>
        <p:spPr>
          <a:xfrm>
            <a:off x="1600200" y="2590800"/>
            <a:ext cx="3429000" cy="3657600"/>
          </a:xfrm>
        </p:spPr>
      </p:pic>
      <p:pic>
        <p:nvPicPr>
          <p:cNvPr id="5" name="Picture 4" descr="table18.jpg"/>
          <p:cNvPicPr>
            <a:picLocks noChangeAspect="1"/>
          </p:cNvPicPr>
          <p:nvPr/>
        </p:nvPicPr>
        <p:blipFill>
          <a:blip r:embed="rId3" cstate="print"/>
          <a:stretch>
            <a:fillRect/>
          </a:stretch>
        </p:blipFill>
        <p:spPr>
          <a:xfrm>
            <a:off x="5562600" y="2895600"/>
            <a:ext cx="2971800" cy="2514600"/>
          </a:xfrm>
          <a:prstGeom prst="rect">
            <a:avLst/>
          </a:prstGeom>
        </p:spPr>
      </p:pic>
      <p:sp>
        <p:nvSpPr>
          <p:cNvPr id="7" name="TextBox 6"/>
          <p:cNvSpPr txBox="1"/>
          <p:nvPr/>
        </p:nvSpPr>
        <p:spPr>
          <a:xfrm>
            <a:off x="1828800" y="3276600"/>
            <a:ext cx="1752600" cy="685800"/>
          </a:xfrm>
          <a:prstGeom prst="rect">
            <a:avLst/>
          </a:prstGeom>
          <a:solidFill>
            <a:schemeClr val="accent6">
              <a:lumMod val="75000"/>
              <a:alpha val="25000"/>
            </a:schemeClr>
          </a:solidFill>
          <a:ln>
            <a:solidFill>
              <a:schemeClr val="tx1"/>
            </a:solidFill>
          </a:ln>
        </p:spPr>
        <p:txBody>
          <a:bodyPr wrap="square" rtlCol="0">
            <a:spAutoFit/>
          </a:bodyPr>
          <a:lstStyle/>
          <a:p>
            <a:endParaRPr lang="en-US" dirty="0"/>
          </a:p>
        </p:txBody>
      </p:sp>
      <p:sp>
        <p:nvSpPr>
          <p:cNvPr id="8" name="TextBox 7"/>
          <p:cNvSpPr txBox="1"/>
          <p:nvPr/>
        </p:nvSpPr>
        <p:spPr>
          <a:xfrm>
            <a:off x="5715000" y="3962400"/>
            <a:ext cx="2514600" cy="685800"/>
          </a:xfrm>
          <a:prstGeom prst="rect">
            <a:avLst/>
          </a:prstGeom>
          <a:solidFill>
            <a:schemeClr val="accent6">
              <a:lumMod val="75000"/>
              <a:alpha val="25000"/>
            </a:schemeClr>
          </a:solidFill>
          <a:ln>
            <a:solidFill>
              <a:schemeClr val="tx1"/>
            </a:solidFill>
          </a:ln>
        </p:spPr>
        <p:txBody>
          <a:bodyPr wrap="square" rtlCol="0">
            <a:spAutoFit/>
          </a:bodyPr>
          <a:lstStyle/>
          <a:p>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53</a:t>
            </a:fld>
            <a:endParaRPr lang="en-US"/>
          </a:p>
        </p:txBody>
      </p:sp>
    </p:spTree>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The Solution when there is a Repeated Root</a:t>
            </a:r>
            <a:endParaRPr lang="en-US" sz="3600" dirty="0"/>
          </a:p>
        </p:txBody>
      </p:sp>
      <p:sp>
        <p:nvSpPr>
          <p:cNvPr id="3" name="Content Placeholder 2"/>
          <p:cNvSpPr>
            <a:spLocks noGrp="1"/>
          </p:cNvSpPr>
          <p:nvPr>
            <p:ph idx="1"/>
          </p:nvPr>
        </p:nvSpPr>
        <p:spPr/>
        <p:txBody>
          <a:bodyPr>
            <a:normAutofit/>
          </a:bodyPr>
          <a:lstStyle/>
          <a:p>
            <a:pPr>
              <a:buNone/>
            </a:pPr>
            <a:r>
              <a:rPr lang="en-US" b="1" dirty="0" smtClean="0">
                <a:latin typeface="Cambria Math" pitchFamily="18" charset="0"/>
                <a:ea typeface="Cambria Math" pitchFamily="18" charset="0"/>
              </a:rPr>
              <a:t>    Theorem 2</a:t>
            </a:r>
            <a:r>
              <a:rPr lang="en-US" dirty="0" smtClean="0"/>
              <a:t>:  Let </a:t>
            </a:r>
            <a:r>
              <a:rPr lang="en-US" i="1" dirty="0" smtClean="0"/>
              <a:t>c</a:t>
            </a:r>
            <a:r>
              <a:rPr lang="en-US" baseline="-25000" dirty="0" smtClean="0">
                <a:latin typeface="Cambria Math" pitchFamily="18" charset="0"/>
                <a:ea typeface="Cambria Math" pitchFamily="18" charset="0"/>
              </a:rPr>
              <a:t>1</a:t>
            </a:r>
            <a:r>
              <a:rPr lang="en-US" dirty="0" smtClean="0"/>
              <a:t> and </a:t>
            </a:r>
            <a:r>
              <a:rPr lang="en-US" i="1" dirty="0" smtClean="0"/>
              <a:t>c</a:t>
            </a:r>
            <a:r>
              <a:rPr lang="en-US" baseline="-25000" dirty="0" smtClean="0">
                <a:latin typeface="Cambria Math" pitchFamily="18" charset="0"/>
                <a:ea typeface="Cambria Math" pitchFamily="18" charset="0"/>
              </a:rPr>
              <a:t>2</a:t>
            </a:r>
            <a:r>
              <a:rPr lang="en-US" i="1" dirty="0" smtClean="0"/>
              <a:t> </a:t>
            </a:r>
            <a:r>
              <a:rPr lang="en-US" dirty="0" smtClean="0"/>
              <a:t>be real numbers with </a:t>
            </a:r>
            <a:r>
              <a:rPr lang="en-US" i="1" dirty="0" smtClean="0"/>
              <a:t>c</a:t>
            </a:r>
            <a:r>
              <a:rPr lang="en-US" baseline="-25000" dirty="0" smtClean="0">
                <a:latin typeface="Cambria Math" pitchFamily="18" charset="0"/>
                <a:ea typeface="Cambria Math" pitchFamily="18" charset="0"/>
              </a:rPr>
              <a:t>2</a:t>
            </a:r>
            <a:r>
              <a:rPr lang="en-US" i="1" baseline="-25000" dirty="0" smtClean="0"/>
              <a:t> </a:t>
            </a:r>
            <a:r>
              <a:rPr lang="en-US" dirty="0" smtClean="0">
                <a:latin typeface="Cambria Math"/>
                <a:ea typeface="Cambria Math"/>
              </a:rPr>
              <a:t>≠ 0</a:t>
            </a:r>
            <a:r>
              <a:rPr lang="en-US" dirty="0" smtClean="0"/>
              <a:t>.  Suppose that </a:t>
            </a:r>
            <a:r>
              <a:rPr lang="en-US" i="1" dirty="0" smtClean="0"/>
              <a:t>r</a:t>
            </a:r>
            <a:r>
              <a:rPr lang="en-US" baseline="30000" dirty="0" smtClean="0">
                <a:latin typeface="Cambria Math" pitchFamily="18" charset="0"/>
                <a:ea typeface="Cambria Math" pitchFamily="18" charset="0"/>
              </a:rPr>
              <a:t>2</a:t>
            </a:r>
            <a:r>
              <a:rPr lang="en-US" i="1" dirty="0" smtClean="0"/>
              <a:t> – c</a:t>
            </a:r>
            <a:r>
              <a:rPr lang="en-US" baseline="-25000" dirty="0" smtClean="0">
                <a:latin typeface="Cambria Math" pitchFamily="18" charset="0"/>
                <a:ea typeface="Cambria Math" pitchFamily="18" charset="0"/>
              </a:rPr>
              <a:t>1</a:t>
            </a:r>
            <a:r>
              <a:rPr lang="en-US" i="1" dirty="0" smtClean="0"/>
              <a:t>r – c</a:t>
            </a:r>
            <a:r>
              <a:rPr lang="en-US" baseline="-25000" dirty="0" smtClean="0">
                <a:latin typeface="Cambria Math" pitchFamily="18" charset="0"/>
                <a:ea typeface="Cambria Math" pitchFamily="18" charset="0"/>
              </a:rPr>
              <a:t>2</a:t>
            </a:r>
            <a:r>
              <a:rPr lang="en-US" i="1" dirty="0" smtClean="0"/>
              <a:t> = </a:t>
            </a:r>
            <a:r>
              <a:rPr lang="en-US" dirty="0" smtClean="0">
                <a:latin typeface="Cambria Math" pitchFamily="18" charset="0"/>
                <a:ea typeface="Cambria Math" pitchFamily="18" charset="0"/>
              </a:rPr>
              <a:t>0</a:t>
            </a:r>
            <a:r>
              <a:rPr lang="en-US" i="1" dirty="0" smtClean="0"/>
              <a:t> </a:t>
            </a:r>
            <a:r>
              <a:rPr lang="en-US" dirty="0" smtClean="0"/>
              <a:t>has one repeated root </a:t>
            </a:r>
            <a:r>
              <a:rPr lang="en-US" i="1" dirty="0" smtClean="0"/>
              <a:t>r</a:t>
            </a:r>
            <a:r>
              <a:rPr lang="en-US" baseline="-25000" dirty="0" smtClean="0">
                <a:latin typeface="Cambria Math" pitchFamily="18" charset="0"/>
                <a:ea typeface="Cambria Math" pitchFamily="18" charset="0"/>
              </a:rPr>
              <a:t>0</a:t>
            </a:r>
            <a:r>
              <a:rPr lang="en-US" dirty="0" smtClean="0"/>
              <a:t>. Then the sequence {</a:t>
            </a:r>
            <a:r>
              <a:rPr lang="en-US" i="1" dirty="0" smtClean="0"/>
              <a:t>a</a:t>
            </a:r>
            <a:r>
              <a:rPr lang="en-US" i="1" baseline="-25000" dirty="0" smtClean="0"/>
              <a:t>n</a:t>
            </a:r>
            <a:r>
              <a:rPr lang="en-US" dirty="0" smtClean="0"/>
              <a:t>} is a solution to the recurrence  relation </a:t>
            </a:r>
            <a:r>
              <a:rPr lang="en-US" i="1" dirty="0" smtClean="0"/>
              <a:t>a</a:t>
            </a:r>
            <a:r>
              <a:rPr lang="en-US" i="1" baseline="-25000" dirty="0" smtClean="0"/>
              <a:t>n</a:t>
            </a:r>
            <a:r>
              <a:rPr lang="en-US" i="1" dirty="0" smtClean="0"/>
              <a:t> = c</a:t>
            </a:r>
            <a:r>
              <a:rPr lang="en-US" baseline="-25000" dirty="0" smtClean="0">
                <a:latin typeface="Cambria Math" pitchFamily="18" charset="0"/>
                <a:ea typeface="Cambria Math" pitchFamily="18" charset="0"/>
              </a:rPr>
              <a:t>1</a:t>
            </a:r>
            <a:r>
              <a:rPr lang="en-US" i="1" dirty="0" smtClean="0"/>
              <a:t>a</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1</a:t>
            </a:r>
            <a:r>
              <a:rPr lang="en-US" i="1" dirty="0" smtClean="0"/>
              <a:t> + c</a:t>
            </a:r>
            <a:r>
              <a:rPr lang="en-US" baseline="-25000" dirty="0" smtClean="0">
                <a:latin typeface="Cambria Math" pitchFamily="18" charset="0"/>
                <a:ea typeface="Cambria Math" pitchFamily="18" charset="0"/>
              </a:rPr>
              <a:t>2</a:t>
            </a:r>
            <a:r>
              <a:rPr lang="en-US" i="1" dirty="0" smtClean="0"/>
              <a:t>a</a:t>
            </a:r>
            <a:r>
              <a:rPr lang="en-US" i="1" baseline="-25000" dirty="0" smtClean="0"/>
              <a:t>n</a:t>
            </a:r>
            <a:r>
              <a:rPr lang="en-US" i="1" baseline="-25000" dirty="0" smtClean="0">
                <a:latin typeface="Cambria Math"/>
                <a:ea typeface="Cambria Math"/>
              </a:rPr>
              <a:t>−</a:t>
            </a:r>
            <a:r>
              <a:rPr lang="en-US" baseline="-25000" dirty="0" smtClean="0">
                <a:latin typeface="Cambria Math" pitchFamily="18" charset="0"/>
                <a:ea typeface="Cambria Math" pitchFamily="18" charset="0"/>
              </a:rPr>
              <a:t>2</a:t>
            </a:r>
            <a:r>
              <a:rPr lang="en-US" i="1" dirty="0" smtClean="0"/>
              <a:t>  </a:t>
            </a:r>
            <a:r>
              <a:rPr lang="en-US" dirty="0" smtClean="0"/>
              <a:t>if  and only if</a:t>
            </a:r>
          </a:p>
          <a:p>
            <a:endParaRPr lang="en-US" dirty="0" smtClean="0"/>
          </a:p>
          <a:p>
            <a:endParaRPr lang="en-US" dirty="0" smtClean="0"/>
          </a:p>
          <a:p>
            <a:pPr>
              <a:buNone/>
            </a:pPr>
            <a:r>
              <a:rPr lang="en-US" dirty="0" smtClean="0"/>
              <a:t>  for </a:t>
            </a:r>
            <a:r>
              <a:rPr lang="en-US" i="1" dirty="0" smtClean="0"/>
              <a:t>n = </a:t>
            </a:r>
            <a:r>
              <a:rPr lang="en-US" dirty="0" smtClean="0">
                <a:latin typeface="Cambria Math" pitchFamily="18" charset="0"/>
                <a:ea typeface="Cambria Math" pitchFamily="18" charset="0"/>
              </a:rPr>
              <a:t>0,1,2</a:t>
            </a:r>
            <a:r>
              <a:rPr lang="en-US" i="1" dirty="0" smtClean="0"/>
              <a:t>,… </a:t>
            </a:r>
            <a:r>
              <a:rPr lang="en-US" dirty="0" smtClean="0"/>
              <a:t>, where </a:t>
            </a:r>
            <a:r>
              <a:rPr lang="el-GR" dirty="0" smtClean="0"/>
              <a:t>α</a:t>
            </a:r>
            <a:r>
              <a:rPr lang="en-US" baseline="-25000" dirty="0" smtClean="0">
                <a:latin typeface="Cambria Math" pitchFamily="18" charset="0"/>
                <a:ea typeface="Cambria Math" pitchFamily="18" charset="0"/>
              </a:rPr>
              <a:t>1</a:t>
            </a:r>
            <a:r>
              <a:rPr lang="en-US" baseline="-25000" dirty="0" smtClean="0"/>
              <a:t> </a:t>
            </a:r>
            <a:r>
              <a:rPr lang="en-US" dirty="0" smtClean="0"/>
              <a:t>and</a:t>
            </a:r>
            <a:r>
              <a:rPr lang="en-US" baseline="-25000" dirty="0" smtClean="0"/>
              <a:t> </a:t>
            </a:r>
            <a:r>
              <a:rPr lang="el-GR" dirty="0" smtClean="0"/>
              <a:t>α</a:t>
            </a:r>
            <a:r>
              <a:rPr lang="en-US" baseline="-25000" dirty="0" smtClean="0">
                <a:latin typeface="Cambria Math" pitchFamily="18" charset="0"/>
                <a:ea typeface="Cambria Math" pitchFamily="18" charset="0"/>
              </a:rPr>
              <a:t>2</a:t>
            </a:r>
            <a:r>
              <a:rPr lang="en-US" dirty="0" smtClean="0"/>
              <a:t>  are constants.</a:t>
            </a:r>
            <a:endParaRPr lang="en-US" baseline="-25000"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752600" y="3810000"/>
            <a:ext cx="2997518" cy="354330"/>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530</a:t>
            </a:fld>
            <a:endParaRPr lang="en-US"/>
          </a:p>
        </p:txBody>
      </p:sp>
    </p:spTree>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Using Theorem 2</a:t>
            </a:r>
            <a:endParaRPr lang="en-US" sz="4000" dirty="0"/>
          </a:p>
        </p:txBody>
      </p:sp>
      <p:sp>
        <p:nvSpPr>
          <p:cNvPr id="3" name="Content Placeholder 2"/>
          <p:cNvSpPr>
            <a:spLocks noGrp="1"/>
          </p:cNvSpPr>
          <p:nvPr>
            <p:ph idx="1"/>
          </p:nvPr>
        </p:nvSpPr>
        <p:spPr/>
        <p:txBody>
          <a:bodyPr>
            <a:normAutofit fontScale="62500" lnSpcReduction="20000"/>
          </a:bodyPr>
          <a:lstStyle/>
          <a:p>
            <a:pPr>
              <a:buNone/>
            </a:pPr>
            <a:r>
              <a:rPr lang="en-US" b="1" dirty="0" smtClean="0"/>
              <a:t>    Example</a:t>
            </a:r>
            <a:r>
              <a:rPr lang="en-US" dirty="0" smtClean="0"/>
              <a:t>:  What is the solution to the recurrence  relation                                                                     </a:t>
            </a:r>
            <a:r>
              <a:rPr lang="en-US" i="1" dirty="0" smtClean="0"/>
              <a:t>a</a:t>
            </a:r>
            <a:r>
              <a:rPr lang="en-US" i="1" baseline="-25000" dirty="0" smtClean="0"/>
              <a:t>n</a:t>
            </a:r>
            <a:r>
              <a:rPr lang="en-US" dirty="0" smtClean="0"/>
              <a:t> = 6</a:t>
            </a:r>
            <a:r>
              <a:rPr lang="en-US" i="1" dirty="0" smtClean="0"/>
              <a:t>a</a:t>
            </a:r>
            <a:r>
              <a:rPr lang="en-US" i="1" baseline="-25000" dirty="0" smtClean="0"/>
              <a:t>n</a:t>
            </a:r>
            <a:r>
              <a:rPr lang="en-US" baseline="-25000" dirty="0" smtClean="0">
                <a:latin typeface="Cambria Math"/>
                <a:ea typeface="Cambria Math"/>
              </a:rPr>
              <a:t>−</a:t>
            </a:r>
            <a:r>
              <a:rPr lang="en-US" baseline="-25000"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9</a:t>
            </a:r>
            <a:r>
              <a:rPr lang="en-US" i="1" dirty="0" smtClean="0"/>
              <a:t>a</a:t>
            </a:r>
            <a:r>
              <a:rPr lang="en-US" i="1" baseline="-25000" dirty="0" smtClean="0"/>
              <a:t>n</a:t>
            </a:r>
            <a:r>
              <a:rPr lang="en-US" baseline="-25000" dirty="0" smtClean="0">
                <a:latin typeface="Cambria Math"/>
                <a:ea typeface="Cambria Math"/>
              </a:rPr>
              <a:t>−</a:t>
            </a:r>
            <a:r>
              <a:rPr lang="en-US" baseline="-25000" dirty="0" smtClean="0">
                <a:latin typeface="Cambria Math" pitchFamily="18" charset="0"/>
                <a:ea typeface="Cambria Math" pitchFamily="18" charset="0"/>
              </a:rPr>
              <a:t>2</a:t>
            </a:r>
            <a:r>
              <a:rPr lang="en-US" dirty="0" smtClean="0"/>
              <a:t> with </a:t>
            </a:r>
            <a:r>
              <a:rPr lang="en-US" i="1" dirty="0" smtClean="0"/>
              <a:t>a</a:t>
            </a:r>
            <a:r>
              <a:rPr lang="en-US" baseline="-25000"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1 </a:t>
            </a:r>
            <a:r>
              <a:rPr lang="en-US" dirty="0" smtClean="0"/>
              <a:t>and </a:t>
            </a:r>
            <a:r>
              <a:rPr lang="en-US" i="1" dirty="0" smtClean="0"/>
              <a:t>a</a:t>
            </a:r>
            <a:r>
              <a:rPr lang="en-US" baseline="-25000" dirty="0" smtClean="0">
                <a:latin typeface="Cambria Math" pitchFamily="18" charset="0"/>
                <a:ea typeface="Cambria Math" pitchFamily="18" charset="0"/>
              </a:rPr>
              <a:t>1</a:t>
            </a:r>
            <a:r>
              <a:rPr lang="en-US" dirty="0" smtClean="0"/>
              <a:t> = 6? </a:t>
            </a:r>
          </a:p>
          <a:p>
            <a:pPr>
              <a:buNone/>
            </a:pPr>
            <a:endParaRPr lang="en-US" dirty="0" smtClean="0"/>
          </a:p>
          <a:p>
            <a:pPr>
              <a:buNone/>
            </a:pPr>
            <a:r>
              <a:rPr lang="en-US" dirty="0" smtClean="0"/>
              <a:t>    </a:t>
            </a:r>
            <a:r>
              <a:rPr lang="en-US" b="1" dirty="0" smtClean="0"/>
              <a:t>Solution</a:t>
            </a:r>
            <a:r>
              <a:rPr lang="en-US" dirty="0" smtClean="0"/>
              <a:t>: The characteristic equation is  </a:t>
            </a:r>
            <a:r>
              <a:rPr lang="en-US" i="1" dirty="0" smtClean="0"/>
              <a:t>r</a:t>
            </a:r>
            <a:r>
              <a:rPr lang="en-US" baseline="30000" dirty="0" smtClean="0">
                <a:latin typeface="Cambria Math" pitchFamily="18" charset="0"/>
                <a:ea typeface="Cambria Math" pitchFamily="18" charset="0"/>
              </a:rPr>
              <a:t>2</a:t>
            </a:r>
            <a:r>
              <a:rPr lang="en-US" i="1" dirty="0" smtClean="0"/>
              <a:t> </a:t>
            </a:r>
            <a:r>
              <a:rPr lang="en-US" i="1" dirty="0" smtClean="0">
                <a:latin typeface="Cambria Math"/>
                <a:ea typeface="Cambria Math"/>
              </a:rPr>
              <a:t>− </a:t>
            </a:r>
            <a:r>
              <a:rPr lang="en-US" dirty="0" smtClean="0">
                <a:latin typeface="Cambria Math" pitchFamily="18" charset="0"/>
                <a:ea typeface="Cambria Math" pitchFamily="18" charset="0"/>
              </a:rPr>
              <a:t>6</a:t>
            </a:r>
            <a:r>
              <a:rPr lang="en-US" i="1" dirty="0" smtClean="0"/>
              <a:t>r + </a:t>
            </a:r>
            <a:r>
              <a:rPr lang="en-US" dirty="0" smtClean="0">
                <a:latin typeface="Cambria Math" pitchFamily="18" charset="0"/>
                <a:ea typeface="Cambria Math" pitchFamily="18" charset="0"/>
              </a:rPr>
              <a:t>9</a:t>
            </a:r>
            <a:r>
              <a:rPr lang="en-US" i="1" dirty="0" smtClean="0"/>
              <a:t> = </a:t>
            </a:r>
            <a:r>
              <a:rPr lang="en-US" dirty="0" smtClean="0">
                <a:latin typeface="Cambria Math" pitchFamily="18" charset="0"/>
                <a:ea typeface="Cambria Math" pitchFamily="18" charset="0"/>
              </a:rPr>
              <a:t>0</a:t>
            </a:r>
            <a:r>
              <a:rPr lang="en-US" i="1" dirty="0" smtClean="0"/>
              <a:t>. </a:t>
            </a:r>
          </a:p>
          <a:p>
            <a:pPr>
              <a:buNone/>
            </a:pPr>
            <a:r>
              <a:rPr lang="en-US" i="1" dirty="0" smtClean="0"/>
              <a:t>    </a:t>
            </a:r>
            <a:r>
              <a:rPr lang="en-US" dirty="0" smtClean="0"/>
              <a:t>The only root is  </a:t>
            </a:r>
            <a:r>
              <a:rPr lang="en-US" i="1" dirty="0" smtClean="0"/>
              <a:t>r = </a:t>
            </a:r>
            <a:r>
              <a:rPr lang="en-US" dirty="0" smtClean="0">
                <a:latin typeface="Cambria Math" pitchFamily="18" charset="0"/>
                <a:ea typeface="Cambria Math" pitchFamily="18" charset="0"/>
              </a:rPr>
              <a:t>3</a:t>
            </a:r>
            <a:r>
              <a:rPr lang="en-US" i="1" dirty="0" smtClean="0"/>
              <a:t>. </a:t>
            </a:r>
            <a:r>
              <a:rPr lang="en-US" dirty="0" smtClean="0"/>
              <a:t>Therefore,  {</a:t>
            </a:r>
            <a:r>
              <a:rPr lang="en-US" i="1" dirty="0" smtClean="0"/>
              <a:t>a</a:t>
            </a:r>
            <a:r>
              <a:rPr lang="en-US" i="1" baseline="-25000" dirty="0" smtClean="0"/>
              <a:t>n</a:t>
            </a:r>
            <a:r>
              <a:rPr lang="en-US" dirty="0" smtClean="0"/>
              <a:t>}</a:t>
            </a:r>
            <a:r>
              <a:rPr lang="en-US" i="1" dirty="0" smtClean="0"/>
              <a:t> </a:t>
            </a:r>
            <a:r>
              <a:rPr lang="en-US" dirty="0" smtClean="0"/>
              <a:t>is a solution to the recurrence relation  if and only if  </a:t>
            </a:r>
          </a:p>
          <a:p>
            <a:pPr>
              <a:buNone/>
            </a:pPr>
            <a:r>
              <a:rPr lang="en-US" i="1" dirty="0" smtClean="0"/>
              <a:t>                a</a:t>
            </a:r>
            <a:r>
              <a:rPr lang="en-US" i="1" baseline="-25000" dirty="0" smtClean="0"/>
              <a:t>n</a:t>
            </a:r>
            <a:r>
              <a:rPr lang="en-US" i="1" dirty="0" smtClean="0"/>
              <a:t> = </a:t>
            </a:r>
            <a:r>
              <a:rPr lang="el-GR" i="1" dirty="0" smtClean="0"/>
              <a:t>α</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3</a:t>
            </a:r>
            <a:r>
              <a:rPr lang="en-US" i="1" baseline="30000" dirty="0" smtClean="0"/>
              <a:t>n</a:t>
            </a:r>
            <a:r>
              <a:rPr lang="en-US" i="1" dirty="0" smtClean="0"/>
              <a:t> + </a:t>
            </a:r>
            <a:r>
              <a:rPr lang="el-GR" i="1" dirty="0" smtClean="0"/>
              <a:t>α</a:t>
            </a:r>
            <a:r>
              <a:rPr lang="en-US" baseline="-25000" dirty="0" smtClean="0">
                <a:latin typeface="Cambria Math" pitchFamily="18" charset="0"/>
                <a:ea typeface="Cambria Math" pitchFamily="18" charset="0"/>
              </a:rPr>
              <a:t>2</a:t>
            </a:r>
            <a:r>
              <a:rPr lang="en-US" i="1" dirty="0" smtClean="0"/>
              <a:t>n</a:t>
            </a:r>
            <a:r>
              <a:rPr lang="en-US" dirty="0" smtClean="0"/>
              <a:t>(</a:t>
            </a:r>
            <a:r>
              <a:rPr lang="en-US" dirty="0" smtClean="0">
                <a:latin typeface="Cambria Math" pitchFamily="18" charset="0"/>
                <a:ea typeface="Cambria Math" pitchFamily="18" charset="0"/>
              </a:rPr>
              <a:t>3</a:t>
            </a:r>
            <a:r>
              <a:rPr lang="en-US" dirty="0" smtClean="0"/>
              <a:t>)</a:t>
            </a:r>
            <a:r>
              <a:rPr lang="en-US" i="1" baseline="30000" dirty="0" smtClean="0"/>
              <a:t>n</a:t>
            </a:r>
            <a:r>
              <a:rPr lang="en-US" dirty="0" smtClean="0"/>
              <a:t>                                                   </a:t>
            </a:r>
          </a:p>
          <a:p>
            <a:pPr>
              <a:buNone/>
            </a:pPr>
            <a:r>
              <a:rPr lang="en-US" dirty="0" smtClean="0"/>
              <a:t>     </a:t>
            </a:r>
          </a:p>
          <a:p>
            <a:pPr>
              <a:buNone/>
            </a:pPr>
            <a:r>
              <a:rPr lang="en-US" dirty="0"/>
              <a:t>	</a:t>
            </a:r>
            <a:r>
              <a:rPr lang="en-US" dirty="0" smtClean="0"/>
              <a:t>where </a:t>
            </a:r>
            <a:r>
              <a:rPr lang="el-GR" dirty="0" smtClean="0"/>
              <a:t>α</a:t>
            </a:r>
            <a:r>
              <a:rPr lang="en-US" baseline="-25000" dirty="0" smtClean="0">
                <a:latin typeface="Cambria Math" pitchFamily="18" charset="0"/>
                <a:ea typeface="Cambria Math" pitchFamily="18" charset="0"/>
              </a:rPr>
              <a:t>1</a:t>
            </a:r>
            <a:r>
              <a:rPr lang="en-US" baseline="-25000" dirty="0" smtClean="0"/>
              <a:t> </a:t>
            </a:r>
            <a:r>
              <a:rPr lang="en-US" dirty="0" smtClean="0"/>
              <a:t>and</a:t>
            </a:r>
            <a:r>
              <a:rPr lang="en-US" baseline="-25000" dirty="0" smtClean="0"/>
              <a:t> </a:t>
            </a:r>
            <a:r>
              <a:rPr lang="el-GR" dirty="0" smtClean="0"/>
              <a:t>α</a:t>
            </a:r>
            <a:r>
              <a:rPr lang="en-US" baseline="-25000" dirty="0" smtClean="0">
                <a:latin typeface="Cambria Math" pitchFamily="18" charset="0"/>
                <a:ea typeface="Cambria Math" pitchFamily="18" charset="0"/>
              </a:rPr>
              <a:t>2</a:t>
            </a:r>
            <a:r>
              <a:rPr lang="en-US" dirty="0" smtClean="0"/>
              <a:t>  are constants.</a:t>
            </a:r>
          </a:p>
          <a:p>
            <a:pPr>
              <a:buNone/>
            </a:pPr>
            <a:endParaRPr lang="en-US" dirty="0" smtClean="0"/>
          </a:p>
          <a:p>
            <a:pPr>
              <a:buNone/>
            </a:pPr>
            <a:r>
              <a:rPr lang="en-US" dirty="0" smtClean="0"/>
              <a:t>      To find the constants  </a:t>
            </a:r>
            <a:r>
              <a:rPr lang="el-GR" dirty="0" smtClean="0"/>
              <a:t>α</a:t>
            </a:r>
            <a:r>
              <a:rPr lang="en-US" baseline="-25000" dirty="0" smtClean="0">
                <a:latin typeface="Cambria Math" pitchFamily="18" charset="0"/>
                <a:ea typeface="Cambria Math" pitchFamily="18" charset="0"/>
              </a:rPr>
              <a:t>1</a:t>
            </a:r>
            <a:r>
              <a:rPr lang="en-US" dirty="0" smtClean="0"/>
              <a:t> and </a:t>
            </a:r>
            <a:r>
              <a:rPr lang="el-GR" dirty="0" smtClean="0"/>
              <a:t>α</a:t>
            </a:r>
            <a:r>
              <a:rPr lang="en-US" baseline="-25000" dirty="0" smtClean="0">
                <a:latin typeface="Cambria Math" pitchFamily="18" charset="0"/>
                <a:ea typeface="Cambria Math" pitchFamily="18" charset="0"/>
              </a:rPr>
              <a:t>2</a:t>
            </a:r>
            <a:r>
              <a:rPr lang="en-US" dirty="0" smtClean="0"/>
              <a:t>, note that </a:t>
            </a:r>
          </a:p>
          <a:p>
            <a:pPr>
              <a:buNone/>
            </a:pPr>
            <a:r>
              <a:rPr lang="en-US" dirty="0" smtClean="0"/>
              <a:t>  </a:t>
            </a:r>
          </a:p>
          <a:p>
            <a:pPr>
              <a:buNone/>
            </a:pPr>
            <a:r>
              <a:rPr lang="en-US" i="1" dirty="0" smtClean="0"/>
              <a:t>                a</a:t>
            </a:r>
            <a:r>
              <a:rPr lang="en-US" baseline="-25000"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1</a:t>
            </a:r>
            <a:r>
              <a:rPr lang="en-US" dirty="0" smtClean="0"/>
              <a:t> = </a:t>
            </a:r>
            <a:r>
              <a:rPr lang="el-GR" i="1" dirty="0" smtClean="0"/>
              <a:t>α</a:t>
            </a:r>
            <a:r>
              <a:rPr lang="en-US" baseline="-25000" dirty="0" smtClean="0">
                <a:latin typeface="Cambria Math" pitchFamily="18" charset="0"/>
                <a:ea typeface="Cambria Math" pitchFamily="18" charset="0"/>
              </a:rPr>
              <a:t>1</a:t>
            </a:r>
            <a:r>
              <a:rPr lang="en-US" i="1" dirty="0" smtClean="0"/>
              <a:t> </a:t>
            </a:r>
            <a:r>
              <a:rPr lang="en-US" dirty="0" smtClean="0"/>
              <a:t>   and       </a:t>
            </a:r>
            <a:r>
              <a:rPr lang="en-US" i="1" dirty="0" smtClean="0"/>
              <a:t>a</a:t>
            </a:r>
            <a:r>
              <a:rPr lang="en-US" baseline="-25000"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6 </a:t>
            </a:r>
            <a:r>
              <a:rPr lang="en-US" dirty="0" smtClean="0"/>
              <a:t>= </a:t>
            </a:r>
            <a:r>
              <a:rPr lang="el-GR" dirty="0" smtClean="0"/>
              <a:t>α</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3 </a:t>
            </a:r>
            <a:r>
              <a:rPr lang="en-US" dirty="0" smtClean="0"/>
              <a:t>+ </a:t>
            </a:r>
            <a:r>
              <a:rPr lang="el-GR" dirty="0" smtClean="0"/>
              <a:t>α</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3.</a:t>
            </a:r>
          </a:p>
          <a:p>
            <a:pPr>
              <a:buNone/>
            </a:pP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Solving, we find that  </a:t>
            </a:r>
            <a:r>
              <a:rPr lang="el-GR" dirty="0" smtClean="0"/>
              <a:t>α</a:t>
            </a:r>
            <a:r>
              <a:rPr lang="en-US" baseline="-25000" dirty="0" smtClean="0">
                <a:latin typeface="Cambria Math" pitchFamily="18" charset="0"/>
                <a:ea typeface="Cambria Math" pitchFamily="18" charset="0"/>
              </a:rPr>
              <a:t>1</a:t>
            </a:r>
            <a:r>
              <a:rPr lang="en-US" baseline="-25000" dirty="0" smtClean="0"/>
              <a:t> </a:t>
            </a:r>
            <a:r>
              <a:rPr lang="en-US" dirty="0" smtClean="0"/>
              <a:t> = </a:t>
            </a:r>
            <a:r>
              <a:rPr lang="en-US" dirty="0" smtClean="0">
                <a:latin typeface="Cambria Math" pitchFamily="18" charset="0"/>
                <a:ea typeface="Cambria Math" pitchFamily="18" charset="0"/>
              </a:rPr>
              <a:t>1</a:t>
            </a:r>
            <a:r>
              <a:rPr lang="en-US" dirty="0" smtClean="0"/>
              <a:t> and</a:t>
            </a:r>
            <a:r>
              <a:rPr lang="en-US" dirty="0" smtClean="0">
                <a:solidFill>
                  <a:srgbClr val="FF0000"/>
                </a:solidFill>
              </a:rPr>
              <a:t>    </a:t>
            </a:r>
            <a:r>
              <a:rPr lang="el-GR" dirty="0" smtClean="0"/>
              <a:t>α</a:t>
            </a:r>
            <a:r>
              <a:rPr lang="en-US" baseline="-25000" dirty="0" smtClean="0">
                <a:latin typeface="Cambria Math" pitchFamily="18" charset="0"/>
                <a:ea typeface="Cambria Math" pitchFamily="18" charset="0"/>
              </a:rPr>
              <a:t>2</a:t>
            </a:r>
            <a:r>
              <a:rPr lang="en-US" baseline="-25000" dirty="0" smtClean="0"/>
              <a:t> </a:t>
            </a:r>
            <a:r>
              <a:rPr lang="en-US" dirty="0" smtClean="0"/>
              <a:t> = </a:t>
            </a:r>
            <a:r>
              <a:rPr lang="en-US" dirty="0" smtClean="0">
                <a:latin typeface="Cambria Math" pitchFamily="18" charset="0"/>
                <a:ea typeface="Cambria Math" pitchFamily="18" charset="0"/>
              </a:rPr>
              <a:t>1</a:t>
            </a:r>
            <a:r>
              <a:rPr lang="en-US" dirty="0" smtClean="0"/>
              <a:t>.</a:t>
            </a:r>
          </a:p>
          <a:p>
            <a:pPr>
              <a:buNone/>
            </a:pPr>
            <a:r>
              <a:rPr lang="en-US" dirty="0" smtClean="0"/>
              <a:t>       Hence, </a:t>
            </a:r>
          </a:p>
          <a:p>
            <a:pPr>
              <a:buNone/>
            </a:pPr>
            <a:r>
              <a:rPr lang="en-US" dirty="0" smtClean="0"/>
              <a:t>             </a:t>
            </a:r>
            <a:r>
              <a:rPr lang="en-US" i="1" dirty="0" smtClean="0"/>
              <a:t>a</a:t>
            </a:r>
            <a:r>
              <a:rPr lang="en-US" i="1" baseline="-25000" dirty="0" smtClean="0"/>
              <a:t>n</a:t>
            </a:r>
            <a:r>
              <a:rPr lang="en-US" dirty="0" smtClean="0"/>
              <a:t> = </a:t>
            </a:r>
            <a:r>
              <a:rPr lang="en-US" dirty="0" smtClean="0">
                <a:latin typeface="Cambria Math" pitchFamily="18" charset="0"/>
                <a:ea typeface="Cambria Math" pitchFamily="18" charset="0"/>
              </a:rPr>
              <a:t>3</a:t>
            </a:r>
            <a:r>
              <a:rPr lang="en-US" i="1" baseline="30000" dirty="0" smtClean="0"/>
              <a:t>n</a:t>
            </a:r>
            <a:r>
              <a:rPr lang="en-US" dirty="0" smtClean="0"/>
              <a:t> + </a:t>
            </a:r>
            <a:r>
              <a:rPr lang="en-US" i="1" dirty="0" smtClean="0"/>
              <a:t>n</a:t>
            </a:r>
            <a:r>
              <a:rPr lang="en-US" dirty="0" smtClean="0">
                <a:latin typeface="Cambria Math" pitchFamily="18" charset="0"/>
                <a:ea typeface="Cambria Math" pitchFamily="18" charset="0"/>
              </a:rPr>
              <a:t>3</a:t>
            </a:r>
            <a:r>
              <a:rPr lang="en-US" i="1" baseline="30000" dirty="0" smtClean="0"/>
              <a:t>n</a:t>
            </a:r>
            <a:r>
              <a:rPr lang="en-US" dirty="0" smtClean="0"/>
              <a:t> .</a:t>
            </a:r>
            <a:endParaRPr lang="en-US" baseline="30000" dirty="0" smtClean="0"/>
          </a:p>
          <a:p>
            <a:pPr>
              <a:buNone/>
            </a:pPr>
            <a:r>
              <a:rPr lang="en-US" dirty="0" smtClean="0"/>
              <a:t>  </a:t>
            </a:r>
          </a:p>
        </p:txBody>
      </p:sp>
      <p:sp>
        <p:nvSpPr>
          <p:cNvPr id="4" name="Slide Number Placeholder 3"/>
          <p:cNvSpPr>
            <a:spLocks noGrp="1"/>
          </p:cNvSpPr>
          <p:nvPr>
            <p:ph type="sldNum" sz="quarter" idx="12"/>
          </p:nvPr>
        </p:nvSpPr>
        <p:spPr/>
        <p:txBody>
          <a:bodyPr/>
          <a:lstStyle/>
          <a:p>
            <a:fld id="{9CA217EF-0505-4C33-BB20-8A8DF2039023}" type="slidenum">
              <a:rPr lang="en-US" smtClean="0"/>
              <a:pPr/>
              <a:t>531</a:t>
            </a:fld>
            <a:endParaRPr lang="en-US"/>
          </a:p>
        </p:txBody>
      </p:sp>
    </p:spTree>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Solving Linear Homogeneous Recurrence Relations of Arbitrary Degree</a:t>
            </a:r>
            <a:endParaRPr lang="en-US" sz="4000"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a:t>
            </a:r>
            <a:r>
              <a:rPr lang="en-US" dirty="0" smtClean="0"/>
              <a:t>This theorem can be used to solve linear homogeneous recurrence relations with constant coefficients of any degree when the characteristic equation has distinct roots.</a:t>
            </a:r>
          </a:p>
          <a:p>
            <a:pPr>
              <a:buNone/>
            </a:pPr>
            <a:endParaRPr lang="en-US" dirty="0" smtClean="0"/>
          </a:p>
          <a:p>
            <a:pPr>
              <a:buNone/>
            </a:pPr>
            <a:r>
              <a:rPr lang="en-US" b="1" dirty="0" smtClean="0"/>
              <a:t>    Theorem </a:t>
            </a:r>
            <a:r>
              <a:rPr lang="en-US" b="1" dirty="0" smtClean="0">
                <a:latin typeface="Cambria Math" pitchFamily="18" charset="0"/>
                <a:ea typeface="Cambria Math" pitchFamily="18" charset="0"/>
              </a:rPr>
              <a:t>3</a:t>
            </a:r>
            <a:r>
              <a:rPr lang="en-US" dirty="0" smtClean="0"/>
              <a:t>: Let </a:t>
            </a:r>
            <a:r>
              <a:rPr lang="en-US" i="1" dirty="0" smtClean="0"/>
              <a:t>c</a:t>
            </a:r>
            <a:r>
              <a:rPr lang="en-US" baseline="-25000" dirty="0" smtClean="0">
                <a:latin typeface="Cambria Math" pitchFamily="18" charset="0"/>
                <a:ea typeface="Cambria Math" pitchFamily="18" charset="0"/>
              </a:rPr>
              <a:t>1</a:t>
            </a:r>
            <a:r>
              <a:rPr lang="en-US" dirty="0" smtClean="0"/>
              <a:t>, </a:t>
            </a:r>
            <a:r>
              <a:rPr lang="en-US" i="1" dirty="0" smtClean="0"/>
              <a:t>c</a:t>
            </a:r>
            <a:r>
              <a:rPr lang="en-US" baseline="-25000" dirty="0" smtClean="0">
                <a:latin typeface="Cambria Math" pitchFamily="18" charset="0"/>
                <a:ea typeface="Cambria Math" pitchFamily="18" charset="0"/>
              </a:rPr>
              <a:t>2</a:t>
            </a:r>
            <a:r>
              <a:rPr lang="en-US" i="1" dirty="0" smtClean="0"/>
              <a:t> ,…, c</a:t>
            </a:r>
            <a:r>
              <a:rPr lang="en-US" i="1" baseline="-25000" dirty="0" smtClean="0">
                <a:ea typeface="Cambria Math" pitchFamily="18" charset="0"/>
              </a:rPr>
              <a:t>k</a:t>
            </a:r>
            <a:r>
              <a:rPr lang="en-US" dirty="0" smtClean="0"/>
              <a:t> be real numbers. Suppose that the characteristic equation                   </a:t>
            </a:r>
          </a:p>
          <a:p>
            <a:pPr>
              <a:buNone/>
            </a:pPr>
            <a:r>
              <a:rPr lang="en-US" i="1" dirty="0" smtClean="0"/>
              <a:t>          </a:t>
            </a:r>
            <a:r>
              <a:rPr lang="en-US" i="1" dirty="0" err="1" smtClean="0"/>
              <a:t>r</a:t>
            </a:r>
            <a:r>
              <a:rPr lang="en-US" i="1" baseline="30000" dirty="0" err="1" smtClean="0">
                <a:ea typeface="Cambria Math" pitchFamily="18" charset="0"/>
              </a:rPr>
              <a:t>k</a:t>
            </a:r>
            <a:r>
              <a:rPr lang="en-US" i="1" dirty="0" smtClean="0"/>
              <a:t> – c</a:t>
            </a:r>
            <a:r>
              <a:rPr lang="en-US" baseline="-25000" dirty="0" smtClean="0">
                <a:latin typeface="Cambria Math" pitchFamily="18" charset="0"/>
                <a:ea typeface="Cambria Math" pitchFamily="18" charset="0"/>
              </a:rPr>
              <a:t>1</a:t>
            </a:r>
            <a:r>
              <a:rPr lang="en-US" i="1" dirty="0" smtClean="0"/>
              <a:t>r</a:t>
            </a:r>
            <a:r>
              <a:rPr lang="en-US" i="1" baseline="30000" dirty="0" smtClean="0"/>
              <a:t>k</a:t>
            </a:r>
            <a:r>
              <a:rPr lang="en-US" baseline="30000" dirty="0" smtClean="0">
                <a:latin typeface="Cambria Math"/>
                <a:ea typeface="Cambria Math"/>
              </a:rPr>
              <a:t>−1</a:t>
            </a:r>
            <a:r>
              <a:rPr lang="en-US" i="1" baseline="30000" dirty="0" smtClean="0"/>
              <a:t> </a:t>
            </a:r>
            <a:r>
              <a:rPr lang="en-US" dirty="0" smtClean="0">
                <a:latin typeface="Cambria Math" pitchFamily="18" charset="0"/>
                <a:ea typeface="Cambria Math" pitchFamily="18" charset="0"/>
              </a:rPr>
              <a:t>–</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t> c</a:t>
            </a:r>
            <a:r>
              <a:rPr lang="en-US" i="1" baseline="-25000" dirty="0" smtClean="0">
                <a:ea typeface="Cambria Math" pitchFamily="18" charset="0"/>
              </a:rPr>
              <a:t>k</a:t>
            </a:r>
            <a:r>
              <a:rPr lang="en-US" i="1" dirty="0" smtClean="0"/>
              <a:t> = </a:t>
            </a:r>
            <a:r>
              <a:rPr lang="en-US" dirty="0" smtClean="0">
                <a:latin typeface="Cambria Math" pitchFamily="18" charset="0"/>
                <a:ea typeface="Cambria Math" pitchFamily="18" charset="0"/>
              </a:rPr>
              <a:t>0</a:t>
            </a:r>
            <a:r>
              <a:rPr lang="en-US" i="1" dirty="0" smtClean="0"/>
              <a:t> </a:t>
            </a:r>
          </a:p>
          <a:p>
            <a:pPr>
              <a:buNone/>
            </a:pPr>
            <a:r>
              <a:rPr lang="en-US" i="1" dirty="0" smtClean="0"/>
              <a:t>    </a:t>
            </a:r>
            <a:r>
              <a:rPr lang="en-US" dirty="0" smtClean="0"/>
              <a:t>has</a:t>
            </a:r>
            <a:r>
              <a:rPr lang="en-US" i="1" dirty="0" smtClean="0"/>
              <a:t> k </a:t>
            </a:r>
            <a:r>
              <a:rPr lang="en-US" dirty="0" smtClean="0"/>
              <a:t>distinct roots </a:t>
            </a:r>
            <a:r>
              <a:rPr lang="en-US" i="1" dirty="0" smtClean="0"/>
              <a:t>r</a:t>
            </a:r>
            <a:r>
              <a:rPr lang="en-US" baseline="-25000" dirty="0" smtClean="0">
                <a:latin typeface="Cambria Math" pitchFamily="18" charset="0"/>
                <a:ea typeface="Cambria Math" pitchFamily="18" charset="0"/>
              </a:rPr>
              <a:t>1</a:t>
            </a:r>
            <a:r>
              <a:rPr lang="en-US" dirty="0" smtClean="0"/>
              <a:t>, </a:t>
            </a:r>
            <a:r>
              <a:rPr lang="en-US" i="1" dirty="0" smtClean="0"/>
              <a:t>r</a:t>
            </a:r>
            <a:r>
              <a:rPr lang="en-US" baseline="-25000" dirty="0" smtClean="0">
                <a:latin typeface="Cambria Math" pitchFamily="18" charset="0"/>
                <a:ea typeface="Cambria Math" pitchFamily="18" charset="0"/>
              </a:rPr>
              <a:t>2</a:t>
            </a:r>
            <a:r>
              <a:rPr lang="en-US" dirty="0" smtClean="0"/>
              <a:t>, …, </a:t>
            </a:r>
            <a:r>
              <a:rPr lang="en-US" i="1" dirty="0" err="1" smtClean="0"/>
              <a:t>r</a:t>
            </a:r>
            <a:r>
              <a:rPr lang="en-US" i="1" baseline="-25000" dirty="0" err="1" smtClean="0"/>
              <a:t>k</a:t>
            </a:r>
            <a:r>
              <a:rPr lang="en-US" dirty="0" smtClean="0"/>
              <a:t>. Then a sequence {</a:t>
            </a:r>
            <a:r>
              <a:rPr lang="en-US" i="1" dirty="0" smtClean="0"/>
              <a:t>a</a:t>
            </a:r>
            <a:r>
              <a:rPr lang="en-US" i="1" baseline="-25000" dirty="0" smtClean="0"/>
              <a:t>n</a:t>
            </a:r>
            <a:r>
              <a:rPr lang="en-US" dirty="0" smtClean="0"/>
              <a:t>}   is a solution of the recurrence relation</a:t>
            </a:r>
          </a:p>
          <a:p>
            <a:pPr>
              <a:buNone/>
            </a:pPr>
            <a:r>
              <a:rPr lang="en-US" dirty="0" smtClean="0"/>
              <a:t>        </a:t>
            </a:r>
            <a:r>
              <a:rPr lang="en-US" sz="2800" i="1" dirty="0" smtClean="0"/>
              <a:t>a</a:t>
            </a:r>
            <a:r>
              <a:rPr lang="en-US" sz="2800" i="1" baseline="-25000" dirty="0" smtClean="0"/>
              <a:t>n</a:t>
            </a:r>
            <a:r>
              <a:rPr lang="en-US" sz="2800" i="1" dirty="0" smtClean="0"/>
              <a:t> = c</a:t>
            </a:r>
            <a:r>
              <a:rPr lang="en-US" sz="2800" baseline="-25000" dirty="0" smtClean="0">
                <a:latin typeface="Cambria Math" pitchFamily="18" charset="0"/>
                <a:ea typeface="Cambria Math" pitchFamily="18" charset="0"/>
              </a:rPr>
              <a:t>1</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1</a:t>
            </a:r>
            <a:r>
              <a:rPr lang="en-US" sz="2800" i="1" baseline="-25000" dirty="0" smtClean="0"/>
              <a:t> </a:t>
            </a:r>
            <a:r>
              <a:rPr lang="en-US" sz="2800" i="1" dirty="0" smtClean="0"/>
              <a:t>+ c</a:t>
            </a:r>
            <a:r>
              <a:rPr lang="en-US" sz="2800" baseline="-25000" dirty="0" smtClean="0">
                <a:latin typeface="Cambria Math" pitchFamily="18" charset="0"/>
                <a:ea typeface="Cambria Math" pitchFamily="18" charset="0"/>
              </a:rPr>
              <a:t>2</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2</a:t>
            </a:r>
            <a:r>
              <a:rPr lang="en-US" sz="2800" i="1" dirty="0" smtClean="0"/>
              <a:t> + ….. + c</a:t>
            </a:r>
            <a:r>
              <a:rPr lang="en-US" sz="2800" i="1" baseline="-25000" dirty="0" smtClean="0"/>
              <a:t>k</a:t>
            </a:r>
            <a:r>
              <a:rPr lang="en-US" sz="2800" i="1" dirty="0" smtClean="0"/>
              <a:t> a</a:t>
            </a:r>
            <a:r>
              <a:rPr lang="en-US" sz="2800" i="1" baseline="-25000" dirty="0" smtClean="0"/>
              <a:t>n</a:t>
            </a:r>
            <a:r>
              <a:rPr lang="en-US" sz="2800" i="1" baseline="-25000" dirty="0" smtClean="0">
                <a:latin typeface="Cambria Math"/>
                <a:ea typeface="Cambria Math"/>
              </a:rPr>
              <a:t>−</a:t>
            </a:r>
            <a:r>
              <a:rPr lang="en-US" sz="2800" i="1" baseline="-25000" dirty="0" smtClean="0"/>
              <a:t>k</a:t>
            </a:r>
          </a:p>
          <a:p>
            <a:pPr>
              <a:buNone/>
            </a:pPr>
            <a:r>
              <a:rPr lang="en-US" sz="2800" i="1" baseline="-25000" dirty="0" smtClean="0"/>
              <a:t>      </a:t>
            </a:r>
            <a:r>
              <a:rPr lang="en-US" sz="2800" dirty="0" smtClean="0"/>
              <a:t>if and only if</a:t>
            </a:r>
          </a:p>
          <a:p>
            <a:pPr>
              <a:buNone/>
            </a:pPr>
            <a:endParaRPr lang="en-US" sz="2800" dirty="0" smtClean="0"/>
          </a:p>
          <a:p>
            <a:pPr>
              <a:buNone/>
            </a:pPr>
            <a:r>
              <a:rPr lang="en-US" sz="2800" dirty="0" smtClean="0"/>
              <a:t>    for </a:t>
            </a:r>
            <a:r>
              <a:rPr lang="en-US" sz="2800" i="1" dirty="0" smtClean="0"/>
              <a:t>n</a:t>
            </a:r>
            <a:r>
              <a:rPr lang="en-US" sz="2800" dirty="0" smtClean="0"/>
              <a:t> = </a:t>
            </a:r>
            <a:r>
              <a:rPr lang="en-US" sz="2800" dirty="0" smtClean="0">
                <a:latin typeface="Cambria Math" pitchFamily="18" charset="0"/>
                <a:ea typeface="Cambria Math" pitchFamily="18" charset="0"/>
              </a:rPr>
              <a:t>0</a:t>
            </a:r>
            <a:r>
              <a:rPr lang="en-US" sz="2800" dirty="0" smtClean="0"/>
              <a:t>, </a:t>
            </a:r>
            <a:r>
              <a:rPr lang="en-US" sz="2800" dirty="0" smtClean="0">
                <a:latin typeface="Cambria Math" pitchFamily="18" charset="0"/>
                <a:ea typeface="Cambria Math" pitchFamily="18" charset="0"/>
              </a:rPr>
              <a:t>1</a:t>
            </a:r>
            <a:r>
              <a:rPr lang="en-US" sz="2800" dirty="0" smtClean="0"/>
              <a:t>, </a:t>
            </a:r>
            <a:r>
              <a:rPr lang="en-US" sz="2800" dirty="0" smtClean="0">
                <a:latin typeface="Cambria Math" pitchFamily="18" charset="0"/>
                <a:ea typeface="Cambria Math" pitchFamily="18" charset="0"/>
              </a:rPr>
              <a:t>2</a:t>
            </a:r>
            <a:r>
              <a:rPr lang="en-US" sz="2800" dirty="0" smtClean="0"/>
              <a:t>, …, where </a:t>
            </a:r>
            <a:r>
              <a:rPr lang="el-GR" sz="2800" dirty="0" smtClean="0">
                <a:latin typeface="Cambria Math"/>
                <a:ea typeface="Cambria Math"/>
              </a:rPr>
              <a:t>α</a:t>
            </a:r>
            <a:r>
              <a:rPr lang="en-US" sz="2800" baseline="-25000" dirty="0" smtClean="0">
                <a:latin typeface="Cambria Math"/>
                <a:ea typeface="Cambria Math"/>
              </a:rPr>
              <a:t>1</a:t>
            </a:r>
            <a:r>
              <a:rPr lang="en-US" sz="2800" dirty="0" smtClean="0">
                <a:latin typeface="Cambria Math"/>
                <a:ea typeface="Cambria Math"/>
              </a:rPr>
              <a:t>,</a:t>
            </a:r>
            <a:r>
              <a:rPr lang="en-US" sz="2800" dirty="0" smtClean="0"/>
              <a:t> </a:t>
            </a:r>
            <a:r>
              <a:rPr lang="el-GR" sz="2400" dirty="0" smtClean="0">
                <a:latin typeface="Cambria Math"/>
                <a:ea typeface="Cambria Math"/>
              </a:rPr>
              <a:t>α</a:t>
            </a:r>
            <a:r>
              <a:rPr lang="en-US" sz="2400" baseline="-25000" dirty="0" smtClean="0">
                <a:latin typeface="Cambria Math"/>
                <a:ea typeface="Cambria Math"/>
              </a:rPr>
              <a:t>2</a:t>
            </a:r>
            <a:r>
              <a:rPr lang="en-US" sz="2400" dirty="0" smtClean="0">
                <a:latin typeface="Cambria Math"/>
                <a:ea typeface="Cambria Math"/>
              </a:rPr>
              <a:t>,…,</a:t>
            </a:r>
            <a:r>
              <a:rPr lang="el-GR" sz="2400" dirty="0" smtClean="0">
                <a:latin typeface="Cambria Math"/>
                <a:ea typeface="Cambria Math"/>
              </a:rPr>
              <a:t> α</a:t>
            </a:r>
            <a:r>
              <a:rPr lang="en-US" sz="2400" i="1" baseline="-25000" dirty="0" smtClean="0">
                <a:ea typeface="Cambria Math"/>
              </a:rPr>
              <a:t>k</a:t>
            </a:r>
            <a:r>
              <a:rPr lang="en-US" sz="2400" dirty="0" smtClean="0">
                <a:latin typeface="Cambria Math"/>
                <a:ea typeface="Cambria Math"/>
              </a:rPr>
              <a:t> are constants.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590800" y="5410200"/>
            <a:ext cx="4688300" cy="329184"/>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532</a:t>
            </a:fld>
            <a:endParaRPr lang="en-US"/>
          </a:p>
        </p:txBody>
      </p:sp>
    </p:spTree>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The General Case with Repeated Roots Allowed </a:t>
            </a:r>
            <a:endParaRPr lang="en-US" sz="3200" dirty="0"/>
          </a:p>
        </p:txBody>
      </p:sp>
      <p:sp>
        <p:nvSpPr>
          <p:cNvPr id="3" name="Content Placeholder 2"/>
          <p:cNvSpPr>
            <a:spLocks noGrp="1"/>
          </p:cNvSpPr>
          <p:nvPr>
            <p:ph idx="1"/>
          </p:nvPr>
        </p:nvSpPr>
        <p:spPr/>
        <p:txBody>
          <a:bodyPr>
            <a:normAutofit fontScale="70000" lnSpcReduction="20000"/>
          </a:bodyPr>
          <a:lstStyle/>
          <a:p>
            <a:pPr>
              <a:buNone/>
            </a:pPr>
            <a:r>
              <a:rPr lang="en-US" b="1" dirty="0" smtClean="0"/>
              <a:t>    Theorem </a:t>
            </a:r>
            <a:r>
              <a:rPr lang="en-US" b="1" dirty="0" smtClean="0">
                <a:latin typeface="Cambria Math" pitchFamily="18" charset="0"/>
                <a:ea typeface="Cambria Math" pitchFamily="18" charset="0"/>
              </a:rPr>
              <a:t>4</a:t>
            </a:r>
            <a:r>
              <a:rPr lang="en-US" dirty="0" smtClean="0"/>
              <a:t>: Let </a:t>
            </a:r>
            <a:r>
              <a:rPr lang="en-US" i="1" dirty="0" smtClean="0"/>
              <a:t>c</a:t>
            </a:r>
            <a:r>
              <a:rPr lang="en-US" baseline="-25000" dirty="0" smtClean="0">
                <a:latin typeface="Cambria Math" pitchFamily="18" charset="0"/>
                <a:ea typeface="Cambria Math" pitchFamily="18" charset="0"/>
              </a:rPr>
              <a:t>1</a:t>
            </a:r>
            <a:r>
              <a:rPr lang="en-US" dirty="0" smtClean="0"/>
              <a:t>, </a:t>
            </a:r>
            <a:r>
              <a:rPr lang="en-US" i="1" dirty="0" smtClean="0"/>
              <a:t>c</a:t>
            </a:r>
            <a:r>
              <a:rPr lang="en-US" baseline="-25000" dirty="0" smtClean="0">
                <a:latin typeface="Cambria Math" pitchFamily="18" charset="0"/>
                <a:ea typeface="Cambria Math" pitchFamily="18" charset="0"/>
              </a:rPr>
              <a:t>2</a:t>
            </a:r>
            <a:r>
              <a:rPr lang="en-US" i="1" dirty="0" smtClean="0"/>
              <a:t> ,…, c</a:t>
            </a:r>
            <a:r>
              <a:rPr lang="en-US" i="1" baseline="-25000" dirty="0" smtClean="0">
                <a:ea typeface="Cambria Math" pitchFamily="18" charset="0"/>
              </a:rPr>
              <a:t>k</a:t>
            </a:r>
            <a:r>
              <a:rPr lang="en-US" dirty="0" smtClean="0"/>
              <a:t> be real numbers. Suppose that the characteristic equation                   </a:t>
            </a:r>
          </a:p>
          <a:p>
            <a:pPr>
              <a:buNone/>
            </a:pPr>
            <a:r>
              <a:rPr lang="en-US" i="1" dirty="0" smtClean="0"/>
              <a:t>              </a:t>
            </a:r>
            <a:r>
              <a:rPr lang="en-US" i="1" dirty="0" err="1" smtClean="0"/>
              <a:t>r</a:t>
            </a:r>
            <a:r>
              <a:rPr lang="en-US" i="1" baseline="30000" dirty="0" err="1" smtClean="0">
                <a:ea typeface="Cambria Math" pitchFamily="18" charset="0"/>
              </a:rPr>
              <a:t>k</a:t>
            </a:r>
            <a:r>
              <a:rPr lang="en-US" i="1" dirty="0" smtClean="0"/>
              <a:t> – c</a:t>
            </a:r>
            <a:r>
              <a:rPr lang="en-US" baseline="-25000" dirty="0" smtClean="0">
                <a:latin typeface="Cambria Math" pitchFamily="18" charset="0"/>
                <a:ea typeface="Cambria Math" pitchFamily="18" charset="0"/>
              </a:rPr>
              <a:t>1</a:t>
            </a:r>
            <a:r>
              <a:rPr lang="en-US" i="1" dirty="0" smtClean="0"/>
              <a:t>r</a:t>
            </a:r>
            <a:r>
              <a:rPr lang="en-US" i="1" baseline="30000" dirty="0" smtClean="0"/>
              <a:t>k</a:t>
            </a:r>
            <a:r>
              <a:rPr lang="en-US" baseline="30000" dirty="0" smtClean="0">
                <a:latin typeface="Cambria Math"/>
                <a:ea typeface="Cambria Math"/>
              </a:rPr>
              <a:t>−1</a:t>
            </a:r>
            <a:r>
              <a:rPr lang="en-US" i="1" baseline="30000" dirty="0" smtClean="0"/>
              <a:t> </a:t>
            </a:r>
            <a:r>
              <a:rPr lang="en-US" dirty="0" smtClean="0">
                <a:latin typeface="Cambria Math" pitchFamily="18" charset="0"/>
                <a:ea typeface="Cambria Math" pitchFamily="18" charset="0"/>
              </a:rPr>
              <a:t>–</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t> c</a:t>
            </a:r>
            <a:r>
              <a:rPr lang="en-US" i="1" baseline="-25000" dirty="0" smtClean="0">
                <a:ea typeface="Cambria Math" pitchFamily="18" charset="0"/>
              </a:rPr>
              <a:t>k</a:t>
            </a:r>
            <a:r>
              <a:rPr lang="en-US" i="1" dirty="0" smtClean="0"/>
              <a:t> = </a:t>
            </a:r>
            <a:r>
              <a:rPr lang="en-US" dirty="0" smtClean="0">
                <a:latin typeface="Cambria Math" pitchFamily="18" charset="0"/>
                <a:ea typeface="Cambria Math" pitchFamily="18" charset="0"/>
              </a:rPr>
              <a:t>0</a:t>
            </a:r>
            <a:r>
              <a:rPr lang="en-US" i="1" dirty="0" smtClean="0"/>
              <a:t> </a:t>
            </a:r>
          </a:p>
          <a:p>
            <a:pPr>
              <a:buNone/>
            </a:pPr>
            <a:r>
              <a:rPr lang="en-US" i="1" dirty="0" smtClean="0"/>
              <a:t>     </a:t>
            </a:r>
            <a:r>
              <a:rPr lang="en-US" dirty="0" smtClean="0"/>
              <a:t>has</a:t>
            </a:r>
            <a:r>
              <a:rPr lang="en-US" i="1" dirty="0" smtClean="0"/>
              <a:t> t </a:t>
            </a:r>
            <a:r>
              <a:rPr lang="en-US" dirty="0" smtClean="0"/>
              <a:t>distinct roots </a:t>
            </a:r>
            <a:r>
              <a:rPr lang="en-US" i="1" dirty="0" smtClean="0"/>
              <a:t>r</a:t>
            </a:r>
            <a:r>
              <a:rPr lang="en-US" baseline="-25000" dirty="0" smtClean="0">
                <a:latin typeface="Cambria Math" pitchFamily="18" charset="0"/>
                <a:ea typeface="Cambria Math" pitchFamily="18" charset="0"/>
              </a:rPr>
              <a:t>1</a:t>
            </a:r>
            <a:r>
              <a:rPr lang="en-US" dirty="0" smtClean="0"/>
              <a:t>, </a:t>
            </a:r>
            <a:r>
              <a:rPr lang="en-US" i="1" dirty="0" smtClean="0"/>
              <a:t>r</a:t>
            </a:r>
            <a:r>
              <a:rPr lang="en-US" baseline="-25000" dirty="0" smtClean="0">
                <a:latin typeface="Cambria Math" pitchFamily="18" charset="0"/>
                <a:ea typeface="Cambria Math" pitchFamily="18" charset="0"/>
              </a:rPr>
              <a:t>2</a:t>
            </a:r>
            <a:r>
              <a:rPr lang="en-US" dirty="0" smtClean="0"/>
              <a:t>, …, </a:t>
            </a:r>
            <a:r>
              <a:rPr lang="en-US" i="1" dirty="0" err="1" smtClean="0"/>
              <a:t>r</a:t>
            </a:r>
            <a:r>
              <a:rPr lang="en-US" i="1" baseline="-25000" dirty="0" err="1" smtClean="0"/>
              <a:t>t</a:t>
            </a:r>
            <a:r>
              <a:rPr lang="en-US" dirty="0" smtClean="0"/>
              <a:t> with multiplicities  </a:t>
            </a:r>
            <a:r>
              <a:rPr lang="en-US" i="1" dirty="0" smtClean="0"/>
              <a:t>m</a:t>
            </a:r>
            <a:r>
              <a:rPr lang="en-US" baseline="-25000" dirty="0" smtClean="0">
                <a:latin typeface="Cambria Math" pitchFamily="18" charset="0"/>
                <a:ea typeface="Cambria Math" pitchFamily="18" charset="0"/>
              </a:rPr>
              <a:t>1</a:t>
            </a:r>
            <a:r>
              <a:rPr lang="en-US" dirty="0" smtClean="0"/>
              <a:t>, </a:t>
            </a:r>
            <a:r>
              <a:rPr lang="en-US" i="1" dirty="0" smtClean="0"/>
              <a:t>m</a:t>
            </a:r>
            <a:r>
              <a:rPr lang="en-US" baseline="-25000" dirty="0" smtClean="0">
                <a:latin typeface="Cambria Math" pitchFamily="18" charset="0"/>
                <a:ea typeface="Cambria Math" pitchFamily="18" charset="0"/>
              </a:rPr>
              <a:t>2</a:t>
            </a:r>
            <a:r>
              <a:rPr lang="en-US" dirty="0" smtClean="0"/>
              <a:t>, …, </a:t>
            </a:r>
            <a:r>
              <a:rPr lang="en-US" i="1" dirty="0" err="1" smtClean="0"/>
              <a:t>m</a:t>
            </a:r>
            <a:r>
              <a:rPr lang="en-US" i="1" baseline="-25000" dirty="0" err="1" smtClean="0"/>
              <a:t>t</a:t>
            </a:r>
            <a:r>
              <a:rPr lang="en-US" dirty="0" smtClean="0"/>
              <a:t>, respectively so that </a:t>
            </a:r>
            <a:r>
              <a:rPr lang="en-US" i="1" dirty="0" smtClean="0"/>
              <a:t>m</a:t>
            </a:r>
            <a:r>
              <a:rPr lang="en-US" i="1" baseline="-25000" dirty="0" smtClean="0"/>
              <a:t>i</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 for </a:t>
            </a:r>
            <a:r>
              <a:rPr lang="en-US" sz="2400" i="1" dirty="0" smtClean="0"/>
              <a:t>i</a:t>
            </a:r>
            <a:r>
              <a:rPr lang="en-US" sz="2400" dirty="0" smtClean="0"/>
              <a:t> = </a:t>
            </a:r>
            <a:r>
              <a:rPr lang="en-US" sz="2400" dirty="0" smtClean="0">
                <a:latin typeface="Cambria Math" pitchFamily="18" charset="0"/>
                <a:ea typeface="Cambria Math" pitchFamily="18" charset="0"/>
              </a:rPr>
              <a:t>0</a:t>
            </a:r>
            <a:r>
              <a:rPr lang="en-US" sz="2400" dirty="0" smtClean="0"/>
              <a:t>, </a:t>
            </a:r>
            <a:r>
              <a:rPr lang="en-US" sz="2400" dirty="0" smtClean="0">
                <a:latin typeface="Cambria Math" pitchFamily="18" charset="0"/>
                <a:ea typeface="Cambria Math" pitchFamily="18" charset="0"/>
              </a:rPr>
              <a:t>1</a:t>
            </a:r>
            <a:r>
              <a:rPr lang="en-US" sz="2400" dirty="0" smtClean="0"/>
              <a:t>, </a:t>
            </a:r>
            <a:r>
              <a:rPr lang="en-US" sz="2400" dirty="0" smtClean="0">
                <a:latin typeface="Cambria Math" pitchFamily="18" charset="0"/>
                <a:ea typeface="Cambria Math" pitchFamily="18" charset="0"/>
              </a:rPr>
              <a:t>2</a:t>
            </a:r>
            <a:r>
              <a:rPr lang="en-US" sz="2400" dirty="0" smtClean="0"/>
              <a:t>, …,</a:t>
            </a:r>
            <a:r>
              <a:rPr lang="en-US" sz="2400" i="1" dirty="0" smtClean="0"/>
              <a:t>t</a:t>
            </a:r>
            <a:r>
              <a:rPr lang="en-US" sz="2400" dirty="0" smtClean="0"/>
              <a:t> and </a:t>
            </a:r>
            <a:r>
              <a:rPr lang="en-US" i="1" dirty="0" smtClean="0"/>
              <a:t>m</a:t>
            </a:r>
            <a:r>
              <a:rPr lang="en-US" baseline="-25000" dirty="0" smtClean="0">
                <a:latin typeface="Cambria Math" pitchFamily="18" charset="0"/>
                <a:ea typeface="Cambria Math" pitchFamily="18" charset="0"/>
              </a:rPr>
              <a:t>1</a:t>
            </a:r>
            <a:r>
              <a:rPr lang="en-US" dirty="0" smtClean="0"/>
              <a:t> +  </a:t>
            </a:r>
            <a:r>
              <a:rPr lang="en-US" i="1" dirty="0" smtClean="0"/>
              <a:t>m</a:t>
            </a:r>
            <a:r>
              <a:rPr lang="en-US" baseline="-25000" dirty="0" smtClean="0">
                <a:latin typeface="Cambria Math" pitchFamily="18" charset="0"/>
                <a:ea typeface="Cambria Math" pitchFamily="18" charset="0"/>
              </a:rPr>
              <a:t>2</a:t>
            </a:r>
            <a:r>
              <a:rPr lang="en-US" dirty="0" smtClean="0"/>
              <a:t> +  … + </a:t>
            </a:r>
            <a:r>
              <a:rPr lang="en-US" i="1" dirty="0" err="1" smtClean="0"/>
              <a:t>m</a:t>
            </a:r>
            <a:r>
              <a:rPr lang="en-US" i="1" baseline="-25000" dirty="0" err="1" smtClean="0"/>
              <a:t>t</a:t>
            </a:r>
            <a:r>
              <a:rPr lang="en-US" i="1" baseline="-25000" dirty="0" smtClean="0"/>
              <a:t> </a:t>
            </a:r>
            <a:r>
              <a:rPr lang="en-US" dirty="0" smtClean="0"/>
              <a:t>= </a:t>
            </a:r>
            <a:r>
              <a:rPr lang="en-US" i="1" dirty="0" smtClean="0"/>
              <a:t>k</a:t>
            </a:r>
            <a:r>
              <a:rPr lang="en-US" dirty="0" smtClean="0"/>
              <a:t>. Then a sequence {</a:t>
            </a:r>
            <a:r>
              <a:rPr lang="en-US" i="1" dirty="0" smtClean="0"/>
              <a:t>a</a:t>
            </a:r>
            <a:r>
              <a:rPr lang="en-US" i="1" baseline="-25000" dirty="0" smtClean="0"/>
              <a:t>n</a:t>
            </a:r>
            <a:r>
              <a:rPr lang="en-US" dirty="0" smtClean="0"/>
              <a:t>}   is a solution of the recurrence relation</a:t>
            </a:r>
          </a:p>
          <a:p>
            <a:pPr>
              <a:buNone/>
            </a:pPr>
            <a:r>
              <a:rPr lang="en-US" dirty="0" smtClean="0"/>
              <a:t>           </a:t>
            </a:r>
            <a:r>
              <a:rPr lang="en-US" sz="2800" i="1" dirty="0" smtClean="0"/>
              <a:t>a</a:t>
            </a:r>
            <a:r>
              <a:rPr lang="en-US" sz="2800" i="1" baseline="-25000" dirty="0" smtClean="0"/>
              <a:t>n</a:t>
            </a:r>
            <a:r>
              <a:rPr lang="en-US" sz="2800" i="1" dirty="0" smtClean="0"/>
              <a:t> = c</a:t>
            </a:r>
            <a:r>
              <a:rPr lang="en-US" sz="2800" baseline="-25000" dirty="0" smtClean="0">
                <a:latin typeface="Cambria Math" pitchFamily="18" charset="0"/>
                <a:ea typeface="Cambria Math" pitchFamily="18" charset="0"/>
              </a:rPr>
              <a:t>1</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1</a:t>
            </a:r>
            <a:r>
              <a:rPr lang="en-US" sz="2800" i="1" baseline="-25000" dirty="0" smtClean="0"/>
              <a:t> </a:t>
            </a:r>
            <a:r>
              <a:rPr lang="en-US" sz="2800" i="1" dirty="0" smtClean="0"/>
              <a:t>+ c</a:t>
            </a:r>
            <a:r>
              <a:rPr lang="en-US" sz="2800" baseline="-25000" dirty="0" smtClean="0">
                <a:latin typeface="Cambria Math" pitchFamily="18" charset="0"/>
                <a:ea typeface="Cambria Math" pitchFamily="18" charset="0"/>
              </a:rPr>
              <a:t>2</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2</a:t>
            </a:r>
            <a:r>
              <a:rPr lang="en-US" sz="2800" i="1" dirty="0" smtClean="0"/>
              <a:t> + ….. + c</a:t>
            </a:r>
            <a:r>
              <a:rPr lang="en-US" sz="2800" i="1" baseline="-25000" dirty="0" smtClean="0"/>
              <a:t>k</a:t>
            </a:r>
            <a:r>
              <a:rPr lang="en-US" sz="2800" i="1" dirty="0" smtClean="0"/>
              <a:t> a</a:t>
            </a:r>
            <a:r>
              <a:rPr lang="en-US" sz="2800" i="1" baseline="-25000" dirty="0" smtClean="0"/>
              <a:t>n</a:t>
            </a:r>
            <a:r>
              <a:rPr lang="en-US" sz="2800" i="1" baseline="-25000" dirty="0" smtClean="0">
                <a:latin typeface="Cambria Math"/>
                <a:ea typeface="Cambria Math"/>
              </a:rPr>
              <a:t>−</a:t>
            </a:r>
            <a:r>
              <a:rPr lang="en-US" sz="2800" i="1" baseline="-25000" dirty="0" smtClean="0"/>
              <a:t>k</a:t>
            </a:r>
          </a:p>
          <a:p>
            <a:pPr>
              <a:buNone/>
            </a:pPr>
            <a:r>
              <a:rPr lang="en-US" sz="2800" i="1" baseline="-25000" dirty="0" smtClean="0"/>
              <a:t>       </a:t>
            </a:r>
            <a:r>
              <a:rPr lang="en-US" sz="2800" dirty="0" smtClean="0"/>
              <a:t>if and only if</a:t>
            </a:r>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r>
              <a:rPr lang="en-US" sz="2800" dirty="0" smtClean="0"/>
              <a:t>     for </a:t>
            </a:r>
            <a:r>
              <a:rPr lang="en-US" sz="2800" i="1" dirty="0" smtClean="0"/>
              <a:t>n</a:t>
            </a:r>
            <a:r>
              <a:rPr lang="en-US" sz="2800" dirty="0" smtClean="0"/>
              <a:t> = </a:t>
            </a:r>
            <a:r>
              <a:rPr lang="en-US" sz="2800" dirty="0" smtClean="0">
                <a:latin typeface="Cambria Math" pitchFamily="18" charset="0"/>
                <a:ea typeface="Cambria Math" pitchFamily="18" charset="0"/>
              </a:rPr>
              <a:t>0</a:t>
            </a:r>
            <a:r>
              <a:rPr lang="en-US" sz="2800" dirty="0" smtClean="0"/>
              <a:t>, </a:t>
            </a:r>
            <a:r>
              <a:rPr lang="en-US" sz="2800" dirty="0" smtClean="0">
                <a:latin typeface="Cambria Math" pitchFamily="18" charset="0"/>
                <a:ea typeface="Cambria Math" pitchFamily="18" charset="0"/>
              </a:rPr>
              <a:t>1</a:t>
            </a:r>
            <a:r>
              <a:rPr lang="en-US" sz="2800" dirty="0" smtClean="0"/>
              <a:t>, </a:t>
            </a:r>
            <a:r>
              <a:rPr lang="en-US" sz="2800" dirty="0" smtClean="0">
                <a:latin typeface="Cambria Math" pitchFamily="18" charset="0"/>
                <a:ea typeface="Cambria Math" pitchFamily="18" charset="0"/>
              </a:rPr>
              <a:t>2</a:t>
            </a:r>
            <a:r>
              <a:rPr lang="en-US" sz="2800" dirty="0" smtClean="0"/>
              <a:t>, …, where </a:t>
            </a:r>
            <a:r>
              <a:rPr lang="el-GR" sz="2800" dirty="0" smtClean="0">
                <a:latin typeface="Cambria Math"/>
                <a:ea typeface="Cambria Math"/>
              </a:rPr>
              <a:t>α</a:t>
            </a:r>
            <a:r>
              <a:rPr lang="en-US" sz="2800" i="1" baseline="-25000" dirty="0" err="1" smtClean="0">
                <a:ea typeface="Cambria Math"/>
              </a:rPr>
              <a:t>i,j</a:t>
            </a:r>
            <a:r>
              <a:rPr lang="en-US" sz="2800" dirty="0" smtClean="0">
                <a:latin typeface="Cambria Math"/>
                <a:ea typeface="Cambria Math"/>
              </a:rPr>
              <a:t> </a:t>
            </a:r>
            <a:r>
              <a:rPr lang="en-US" sz="2900" dirty="0" smtClean="0">
                <a:latin typeface="Cambria Math"/>
                <a:ea typeface="Cambria Math"/>
              </a:rPr>
              <a:t>are constants for 1≤ </a:t>
            </a:r>
            <a:r>
              <a:rPr lang="en-US" sz="2900" i="1" dirty="0" err="1" smtClean="0">
                <a:ea typeface="Cambria Math"/>
              </a:rPr>
              <a:t>i</a:t>
            </a:r>
            <a:r>
              <a:rPr lang="en-US" sz="2900" i="1" dirty="0" smtClean="0">
                <a:ea typeface="Cambria Math"/>
              </a:rPr>
              <a:t> </a:t>
            </a:r>
            <a:r>
              <a:rPr lang="en-US" sz="2900" dirty="0" smtClean="0">
                <a:latin typeface="Cambria Math"/>
                <a:ea typeface="Cambria Math"/>
              </a:rPr>
              <a:t>≤ </a:t>
            </a:r>
            <a:r>
              <a:rPr lang="en-US" sz="2900" i="1" dirty="0" smtClean="0">
                <a:ea typeface="Cambria Math"/>
              </a:rPr>
              <a:t>t</a:t>
            </a:r>
            <a:r>
              <a:rPr lang="en-US" sz="2900" dirty="0" smtClean="0">
                <a:latin typeface="Cambria Math"/>
                <a:ea typeface="Cambria Math"/>
              </a:rPr>
              <a:t>  and 0≤ </a:t>
            </a:r>
            <a:r>
              <a:rPr lang="en-US" sz="2900" i="1" dirty="0" smtClean="0">
                <a:latin typeface="Cambria Math"/>
                <a:ea typeface="Cambria Math"/>
              </a:rPr>
              <a:t>j </a:t>
            </a:r>
            <a:r>
              <a:rPr lang="en-US" sz="2900" dirty="0" smtClean="0">
                <a:latin typeface="Cambria Math"/>
                <a:ea typeface="Cambria Math"/>
              </a:rPr>
              <a:t>≤ </a:t>
            </a:r>
            <a:r>
              <a:rPr lang="en-US" sz="2900" i="1" dirty="0" smtClean="0">
                <a:ea typeface="Cambria Math"/>
              </a:rPr>
              <a:t>m</a:t>
            </a:r>
            <a:r>
              <a:rPr lang="en-US" sz="2900" i="1" baseline="-25000" dirty="0" smtClean="0">
                <a:ea typeface="Cambria Math"/>
              </a:rPr>
              <a:t>i</a:t>
            </a:r>
            <a:r>
              <a:rPr lang="en-US" sz="2900" i="1" baseline="-25000" dirty="0" smtClean="0">
                <a:latin typeface="Cambria Math"/>
                <a:ea typeface="Cambria Math"/>
              </a:rPr>
              <a:t>−</a:t>
            </a:r>
            <a:r>
              <a:rPr lang="en-US" sz="29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a:t>
            </a:r>
            <a:r>
              <a:rPr lang="en-US" sz="2800" dirty="0" smtClean="0">
                <a:latin typeface="Cambria Math"/>
                <a:ea typeface="Cambria Math"/>
              </a:rPr>
              <a:t> </a:t>
            </a:r>
            <a:endParaRPr lang="en-US" dirty="0"/>
          </a:p>
        </p:txBody>
      </p:sp>
      <p:pic>
        <p:nvPicPr>
          <p:cNvPr id="11" name="Picture 10" descr="addin_tmp.png"/>
          <p:cNvPicPr>
            <a:picLocks noChangeAspect="1"/>
          </p:cNvPicPr>
          <p:nvPr>
            <p:custDataLst>
              <p:tags r:id="rId1"/>
            </p:custDataLst>
          </p:nvPr>
        </p:nvPicPr>
        <p:blipFill>
          <a:blip r:embed="rId5" cstate="print"/>
          <a:stretch>
            <a:fillRect/>
          </a:stretch>
        </p:blipFill>
        <p:spPr>
          <a:xfrm>
            <a:off x="1143000" y="4114800"/>
            <a:ext cx="5102638" cy="298037"/>
          </a:xfrm>
          <a:prstGeom prst="rect">
            <a:avLst/>
          </a:prstGeom>
        </p:spPr>
      </p:pic>
      <p:pic>
        <p:nvPicPr>
          <p:cNvPr id="13" name="Picture 12" descr="addin_tmp.png"/>
          <p:cNvPicPr>
            <a:picLocks noChangeAspect="1"/>
          </p:cNvPicPr>
          <p:nvPr>
            <p:custDataLst>
              <p:tags r:id="rId2"/>
            </p:custDataLst>
          </p:nvPr>
        </p:nvPicPr>
        <p:blipFill>
          <a:blip r:embed="rId6" cstate="print"/>
          <a:stretch>
            <a:fillRect/>
          </a:stretch>
        </p:blipFill>
        <p:spPr>
          <a:xfrm>
            <a:off x="1828801" y="4572001"/>
            <a:ext cx="4666583" cy="298037"/>
          </a:xfrm>
          <a:prstGeom prst="rect">
            <a:avLst/>
          </a:prstGeom>
        </p:spPr>
      </p:pic>
      <p:pic>
        <p:nvPicPr>
          <p:cNvPr id="15" name="Picture 14" descr="addin_tmp.png"/>
          <p:cNvPicPr>
            <a:picLocks noChangeAspect="1"/>
          </p:cNvPicPr>
          <p:nvPr>
            <p:custDataLst>
              <p:tags r:id="rId3"/>
            </p:custDataLst>
          </p:nvPr>
        </p:nvPicPr>
        <p:blipFill>
          <a:blip r:embed="rId7" cstate="print"/>
          <a:stretch>
            <a:fillRect/>
          </a:stretch>
        </p:blipFill>
        <p:spPr>
          <a:xfrm>
            <a:off x="1905000" y="5105400"/>
            <a:ext cx="5236654" cy="298037"/>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533</a:t>
            </a:fld>
            <a:endParaRPr lang="en-US"/>
          </a:p>
        </p:txBody>
      </p:sp>
    </p:spTree>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Linear </a:t>
            </a:r>
            <a:r>
              <a:rPr lang="en-US" sz="4000" dirty="0" err="1" smtClean="0"/>
              <a:t>Nonhomogeneous</a:t>
            </a:r>
            <a:r>
              <a:rPr lang="en-US" sz="4000" dirty="0" smtClean="0"/>
              <a:t> Recurrence Relations with Constant Coefficients</a:t>
            </a:r>
            <a:endParaRPr lang="en-US" sz="4000" dirty="0"/>
          </a:p>
        </p:txBody>
      </p:sp>
      <p:sp>
        <p:nvSpPr>
          <p:cNvPr id="3" name="Content Placeholder 2"/>
          <p:cNvSpPr>
            <a:spLocks noGrp="1"/>
          </p:cNvSpPr>
          <p:nvPr>
            <p:ph idx="1"/>
          </p:nvPr>
        </p:nvSpPr>
        <p:spPr/>
        <p:txBody>
          <a:bodyPr/>
          <a:lstStyle/>
          <a:p>
            <a:pPr>
              <a:buNone/>
            </a:pPr>
            <a:r>
              <a:rPr lang="en-US" b="1" dirty="0" smtClean="0"/>
              <a:t>   </a:t>
            </a:r>
            <a:r>
              <a:rPr lang="en-US" sz="2400" b="1" dirty="0" smtClean="0"/>
              <a:t>Definition: </a:t>
            </a:r>
            <a:r>
              <a:rPr lang="en-US" sz="2400" dirty="0" smtClean="0"/>
              <a:t>A </a:t>
            </a:r>
            <a:r>
              <a:rPr lang="en-US" sz="2400" i="1" dirty="0" smtClean="0"/>
              <a:t>linear </a:t>
            </a:r>
            <a:r>
              <a:rPr lang="en-US" sz="2400" i="1" dirty="0" err="1" smtClean="0"/>
              <a:t>nonhomogeneous</a:t>
            </a:r>
            <a:r>
              <a:rPr lang="en-US" sz="2400" i="1" dirty="0" smtClean="0"/>
              <a:t> recurrence relation with constant coefficients </a:t>
            </a:r>
            <a:r>
              <a:rPr lang="en-US" sz="2400" dirty="0" smtClean="0"/>
              <a:t>is a recurrence relation of the form:</a:t>
            </a:r>
          </a:p>
          <a:p>
            <a:pPr>
              <a:buNone/>
            </a:pPr>
            <a:r>
              <a:rPr lang="en-US" sz="2400" i="1" dirty="0" smtClean="0"/>
              <a:t>          a</a:t>
            </a:r>
            <a:r>
              <a:rPr lang="en-US" sz="2400" i="1" baseline="-25000" dirty="0" smtClean="0"/>
              <a:t>n</a:t>
            </a:r>
            <a:r>
              <a:rPr lang="en-US" sz="2400" i="1" dirty="0" smtClean="0"/>
              <a:t> = c</a:t>
            </a:r>
            <a:r>
              <a:rPr lang="en-US" sz="2400" baseline="-25000" dirty="0" smtClean="0">
                <a:latin typeface="Cambria Math" pitchFamily="18" charset="0"/>
                <a:ea typeface="Cambria Math" pitchFamily="18" charset="0"/>
              </a:rPr>
              <a:t>1</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c</a:t>
            </a:r>
            <a:r>
              <a:rPr lang="en-US" sz="2400" baseline="-25000" dirty="0" smtClean="0">
                <a:latin typeface="Cambria Math" pitchFamily="18" charset="0"/>
                <a:ea typeface="Cambria Math" pitchFamily="18" charset="0"/>
              </a:rPr>
              <a:t>2</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2</a:t>
            </a:r>
            <a:r>
              <a:rPr lang="en-US" sz="2400" i="1" dirty="0" smtClean="0"/>
              <a:t> + ….. + c</a:t>
            </a:r>
            <a:r>
              <a:rPr lang="en-US" sz="2400" i="1" baseline="-25000" dirty="0" smtClean="0"/>
              <a:t>k</a:t>
            </a:r>
            <a:r>
              <a:rPr lang="en-US" sz="2400" i="1" dirty="0" smtClean="0"/>
              <a:t> a</a:t>
            </a:r>
            <a:r>
              <a:rPr lang="en-US" sz="2400" i="1" baseline="-25000" dirty="0" smtClean="0"/>
              <a:t>n</a:t>
            </a:r>
            <a:r>
              <a:rPr lang="en-US" sz="2400" i="1" baseline="-25000" dirty="0" smtClean="0">
                <a:latin typeface="Cambria Math"/>
                <a:ea typeface="Cambria Math"/>
              </a:rPr>
              <a:t>−</a:t>
            </a:r>
            <a:r>
              <a:rPr lang="en-US" sz="2400" i="1" baseline="-25000" dirty="0" smtClean="0"/>
              <a:t>k </a:t>
            </a:r>
            <a:r>
              <a:rPr lang="en-US" sz="2400" i="1" dirty="0" smtClean="0"/>
              <a:t>+ F</a:t>
            </a:r>
            <a:r>
              <a:rPr lang="en-US" sz="2400" dirty="0" smtClean="0"/>
              <a:t>(</a:t>
            </a:r>
            <a:r>
              <a:rPr lang="en-US" sz="2400" i="1" dirty="0" smtClean="0"/>
              <a:t>n</a:t>
            </a:r>
            <a:r>
              <a:rPr lang="en-US" sz="2400" dirty="0" smtClean="0"/>
              <a:t>)</a:t>
            </a:r>
            <a:r>
              <a:rPr lang="en-US" sz="2400" i="1" baseline="-25000" dirty="0" smtClean="0"/>
              <a:t> ,</a:t>
            </a:r>
            <a:endParaRPr lang="en-US" sz="2400" b="1" dirty="0" smtClean="0"/>
          </a:p>
          <a:p>
            <a:pPr>
              <a:buNone/>
            </a:pPr>
            <a:r>
              <a:rPr lang="en-US" sz="2400" dirty="0" smtClean="0"/>
              <a:t>   where </a:t>
            </a:r>
            <a:r>
              <a:rPr lang="en-US" sz="2400" i="1" dirty="0" smtClean="0"/>
              <a:t>c</a:t>
            </a:r>
            <a:r>
              <a:rPr lang="en-US" sz="2400" baseline="-25000" dirty="0" smtClean="0">
                <a:latin typeface="Cambria Math" pitchFamily="18" charset="0"/>
                <a:ea typeface="Cambria Math" pitchFamily="18" charset="0"/>
              </a:rPr>
              <a:t>1</a:t>
            </a:r>
            <a:r>
              <a:rPr lang="en-US" sz="2400" i="1" dirty="0" smtClean="0"/>
              <a:t>, c</a:t>
            </a:r>
            <a:r>
              <a:rPr lang="en-US" sz="2400" baseline="-25000" dirty="0" smtClean="0">
                <a:latin typeface="Cambria Math" pitchFamily="18" charset="0"/>
                <a:ea typeface="Cambria Math" pitchFamily="18" charset="0"/>
              </a:rPr>
              <a:t>2</a:t>
            </a:r>
            <a:r>
              <a:rPr lang="en-US" sz="2400" i="1" dirty="0" smtClean="0"/>
              <a:t>, ….,c</a:t>
            </a:r>
            <a:r>
              <a:rPr lang="en-US" sz="2400" i="1" baseline="-25000" dirty="0" smtClean="0"/>
              <a:t>k</a:t>
            </a:r>
            <a:r>
              <a:rPr lang="en-US" sz="2400" i="1" dirty="0" smtClean="0"/>
              <a:t> </a:t>
            </a:r>
            <a:r>
              <a:rPr lang="en-US" sz="2400" dirty="0" smtClean="0"/>
              <a:t>are real numbers, and </a:t>
            </a:r>
            <a:r>
              <a:rPr lang="en-US" sz="2400" i="1" dirty="0" smtClean="0"/>
              <a:t>F</a:t>
            </a:r>
            <a:r>
              <a:rPr lang="en-US" sz="2400" dirty="0" smtClean="0"/>
              <a:t>(</a:t>
            </a:r>
            <a:r>
              <a:rPr lang="en-US" sz="2400" i="1" dirty="0" smtClean="0"/>
              <a:t>n</a:t>
            </a:r>
            <a:r>
              <a:rPr lang="en-US" sz="2400" dirty="0" smtClean="0"/>
              <a:t>)</a:t>
            </a:r>
            <a:r>
              <a:rPr lang="en-US" sz="2400" dirty="0" smtClean="0">
                <a:latin typeface="Cambria Math" pitchFamily="18" charset="0"/>
                <a:ea typeface="Cambria Math" pitchFamily="18" charset="0"/>
              </a:rPr>
              <a:t> is a function not identically zero depending only on </a:t>
            </a:r>
            <a:r>
              <a:rPr lang="en-US" sz="2400" i="1" dirty="0" smtClean="0">
                <a:latin typeface="Cambria Math" pitchFamily="18" charset="0"/>
                <a:ea typeface="Cambria Math" pitchFamily="18" charset="0"/>
              </a:rPr>
              <a:t>n</a:t>
            </a:r>
            <a:r>
              <a:rPr lang="en-US" sz="2400" dirty="0" smtClean="0">
                <a:latin typeface="Cambria Math" pitchFamily="18" charset="0"/>
                <a:ea typeface="Cambria Math" pitchFamily="18" charset="0"/>
              </a:rPr>
              <a:t>: the </a:t>
            </a:r>
            <a:r>
              <a:rPr lang="en-US" sz="2400" smtClean="0">
                <a:latin typeface="Cambria Math" pitchFamily="18" charset="0"/>
                <a:ea typeface="Cambria Math" pitchFamily="18" charset="0"/>
              </a:rPr>
              <a:t>source term</a:t>
            </a:r>
            <a:endParaRPr lang="en-US" sz="2400" dirty="0" smtClean="0">
              <a:latin typeface="Cambria Math" pitchFamily="18" charset="0"/>
              <a:ea typeface="Cambria Math" pitchFamily="18" charset="0"/>
            </a:endParaRPr>
          </a:p>
          <a:p>
            <a:pPr>
              <a:buNone/>
            </a:pPr>
            <a:r>
              <a:rPr lang="en-US" sz="2400" dirty="0" smtClean="0">
                <a:latin typeface="Cambria Math" pitchFamily="18" charset="0"/>
                <a:ea typeface="Cambria Math" pitchFamily="18" charset="0"/>
              </a:rPr>
              <a:t>    The recurrence relation</a:t>
            </a:r>
          </a:p>
          <a:p>
            <a:pPr>
              <a:buNone/>
            </a:pPr>
            <a:r>
              <a:rPr lang="en-US" sz="2400" i="1" dirty="0" smtClean="0">
                <a:latin typeface="Cambria Math" pitchFamily="18" charset="0"/>
                <a:ea typeface="Cambria Math" pitchFamily="18" charset="0"/>
              </a:rPr>
              <a:t>          </a:t>
            </a:r>
            <a:r>
              <a:rPr lang="en-US" sz="2400" i="1" dirty="0" smtClean="0"/>
              <a:t>a</a:t>
            </a:r>
            <a:r>
              <a:rPr lang="en-US" sz="2400" i="1" baseline="-25000" dirty="0" smtClean="0"/>
              <a:t>n</a:t>
            </a:r>
            <a:r>
              <a:rPr lang="en-US" sz="2400" i="1" dirty="0" smtClean="0"/>
              <a:t> = c</a:t>
            </a:r>
            <a:r>
              <a:rPr lang="en-US" sz="2400" baseline="-25000" dirty="0" smtClean="0">
                <a:latin typeface="Cambria Math" pitchFamily="18" charset="0"/>
                <a:ea typeface="Cambria Math" pitchFamily="18" charset="0"/>
              </a:rPr>
              <a:t>1</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c</a:t>
            </a:r>
            <a:r>
              <a:rPr lang="en-US" sz="2400" baseline="-25000" dirty="0" smtClean="0">
                <a:latin typeface="Cambria Math" pitchFamily="18" charset="0"/>
                <a:ea typeface="Cambria Math" pitchFamily="18" charset="0"/>
              </a:rPr>
              <a:t>2</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2</a:t>
            </a:r>
            <a:r>
              <a:rPr lang="en-US" sz="2400" i="1" dirty="0" smtClean="0"/>
              <a:t> + ….. + c</a:t>
            </a:r>
            <a:r>
              <a:rPr lang="en-US" sz="2400" i="1" baseline="-25000" dirty="0" smtClean="0"/>
              <a:t>k</a:t>
            </a:r>
            <a:r>
              <a:rPr lang="en-US" sz="2400" i="1" dirty="0" smtClean="0"/>
              <a:t> a</a:t>
            </a:r>
            <a:r>
              <a:rPr lang="en-US" sz="2400" i="1" baseline="-25000" dirty="0" smtClean="0"/>
              <a:t>n</a:t>
            </a:r>
            <a:r>
              <a:rPr lang="en-US" sz="2400" i="1" baseline="-25000" dirty="0" smtClean="0">
                <a:latin typeface="Cambria Math"/>
                <a:ea typeface="Cambria Math"/>
              </a:rPr>
              <a:t>−</a:t>
            </a:r>
            <a:r>
              <a:rPr lang="en-US" sz="2400" i="1" baseline="-25000" dirty="0" smtClean="0"/>
              <a:t>k ,</a:t>
            </a:r>
            <a:endParaRPr lang="en-US" sz="2400" dirty="0" smtClean="0">
              <a:latin typeface="Cambria Math" pitchFamily="18" charset="0"/>
              <a:ea typeface="Cambria Math" pitchFamily="18" charset="0"/>
            </a:endParaRPr>
          </a:p>
          <a:p>
            <a:pPr>
              <a:buNone/>
            </a:pPr>
            <a:r>
              <a:rPr lang="en-US" sz="2400" dirty="0" smtClean="0">
                <a:latin typeface="Cambria Math" pitchFamily="18" charset="0"/>
                <a:ea typeface="Cambria Math" pitchFamily="18" charset="0"/>
              </a:rPr>
              <a:t>   is called the associated homogeneous recurrence relation.</a:t>
            </a:r>
            <a:endParaRPr lang="en-US" sz="2400"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534</a:t>
            </a:fld>
            <a:endParaRPr lang="en-US"/>
          </a:p>
        </p:txBody>
      </p:sp>
    </p:spTree>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Linear </a:t>
            </a:r>
            <a:r>
              <a:rPr lang="en-US" sz="3600" dirty="0" err="1" smtClean="0"/>
              <a:t>Nonhomogeneous</a:t>
            </a:r>
            <a:r>
              <a:rPr lang="en-US" sz="3600" dirty="0" smtClean="0"/>
              <a:t> Recurrence Relations with Constant Coefficients (</a:t>
            </a:r>
            <a:r>
              <a:rPr lang="en-US" sz="3600" i="1" dirty="0" smtClean="0"/>
              <a:t>cont.</a:t>
            </a:r>
            <a:r>
              <a:rPr lang="en-US" sz="3600" dirty="0" smtClean="0"/>
              <a:t>)</a:t>
            </a:r>
            <a:endParaRPr lang="en-US" sz="3600" dirty="0"/>
          </a:p>
        </p:txBody>
      </p:sp>
      <p:sp>
        <p:nvSpPr>
          <p:cNvPr id="3" name="Content Placeholder 2"/>
          <p:cNvSpPr>
            <a:spLocks noGrp="1"/>
          </p:cNvSpPr>
          <p:nvPr>
            <p:ph idx="1"/>
          </p:nvPr>
        </p:nvSpPr>
        <p:spPr/>
        <p:txBody>
          <a:bodyPr>
            <a:normAutofit fontScale="92500" lnSpcReduction="10000"/>
          </a:bodyPr>
          <a:lstStyle/>
          <a:p>
            <a:pPr>
              <a:buNone/>
            </a:pPr>
            <a:r>
              <a:rPr lang="en-US" sz="2400" i="1" dirty="0" smtClean="0"/>
              <a:t>    </a:t>
            </a:r>
            <a:r>
              <a:rPr lang="en-US" sz="2400" dirty="0" smtClean="0"/>
              <a:t>The following are linear </a:t>
            </a:r>
            <a:r>
              <a:rPr lang="en-US" sz="2400" dirty="0" err="1" smtClean="0"/>
              <a:t>nonhomogeneous</a:t>
            </a:r>
            <a:r>
              <a:rPr lang="en-US" sz="2400" dirty="0" smtClean="0"/>
              <a:t> recurrence relations with constant coefficients:</a:t>
            </a:r>
          </a:p>
          <a:p>
            <a:pPr>
              <a:buNone/>
            </a:pPr>
            <a:r>
              <a:rPr lang="en-US" sz="2400" b="1" i="1" dirty="0" smtClean="0"/>
              <a:t>    </a:t>
            </a:r>
            <a:r>
              <a:rPr lang="en-US" sz="2400" i="1" dirty="0" smtClean="0"/>
              <a:t>a</a:t>
            </a:r>
            <a:r>
              <a:rPr lang="en-US" sz="2400" i="1" baseline="-25000" dirty="0" smtClean="0"/>
              <a:t>n</a:t>
            </a:r>
            <a:r>
              <a:rPr lang="en-US" sz="2400" i="1" dirty="0" smtClean="0"/>
              <a:t> =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a:t>
            </a:r>
            <a:r>
              <a:rPr lang="en-US" sz="2400" dirty="0" smtClean="0">
                <a:latin typeface="Cambria Math" pitchFamily="18" charset="0"/>
                <a:ea typeface="Cambria Math" pitchFamily="18" charset="0"/>
              </a:rPr>
              <a:t>2</a:t>
            </a:r>
            <a:r>
              <a:rPr lang="en-US" sz="2400" i="1" baseline="30000" dirty="0" smtClean="0"/>
              <a:t>n</a:t>
            </a:r>
            <a:r>
              <a:rPr lang="en-US" sz="2400" i="1" baseline="-25000" dirty="0" smtClean="0"/>
              <a:t> ,</a:t>
            </a:r>
          </a:p>
          <a:p>
            <a:pPr>
              <a:buNone/>
            </a:pPr>
            <a:r>
              <a:rPr lang="en-US" sz="2400" i="1" dirty="0" smtClean="0"/>
              <a:t>    a</a:t>
            </a:r>
            <a:r>
              <a:rPr lang="en-US" sz="2400" i="1" baseline="-25000" dirty="0" smtClean="0"/>
              <a:t>n</a:t>
            </a:r>
            <a:r>
              <a:rPr lang="en-US" sz="2400" i="1" dirty="0" smtClean="0"/>
              <a:t> =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2</a:t>
            </a:r>
            <a:r>
              <a:rPr lang="en-US" sz="2400" i="1" dirty="0" smtClean="0"/>
              <a:t> + n</a:t>
            </a:r>
            <a:r>
              <a:rPr lang="en-US" sz="2400" baseline="30000" dirty="0" smtClean="0">
                <a:latin typeface="Cambria Math" pitchFamily="18" charset="0"/>
                <a:ea typeface="Cambria Math" pitchFamily="18" charset="0"/>
              </a:rPr>
              <a:t>2</a:t>
            </a:r>
            <a:r>
              <a:rPr lang="en-US" sz="2400" i="1" dirty="0" smtClean="0"/>
              <a:t> + n + </a:t>
            </a:r>
            <a:r>
              <a:rPr lang="en-US" sz="2400" dirty="0" smtClean="0">
                <a:latin typeface="Cambria Math" pitchFamily="18" charset="0"/>
                <a:ea typeface="Cambria Math" pitchFamily="18" charset="0"/>
              </a:rPr>
              <a:t>1</a:t>
            </a:r>
            <a:r>
              <a:rPr lang="en-US" sz="2400" i="1" dirty="0" smtClean="0"/>
              <a:t>, </a:t>
            </a:r>
          </a:p>
          <a:p>
            <a:pPr>
              <a:buNone/>
            </a:pPr>
            <a:r>
              <a:rPr lang="en-US" sz="2400" i="1" dirty="0" smtClean="0"/>
              <a:t>    a</a:t>
            </a:r>
            <a:r>
              <a:rPr lang="en-US" sz="2400" i="1" baseline="-25000" dirty="0" smtClean="0"/>
              <a:t>n</a:t>
            </a:r>
            <a:r>
              <a:rPr lang="en-US" sz="2400" i="1" dirty="0" smtClean="0"/>
              <a:t> = </a:t>
            </a:r>
            <a:r>
              <a:rPr lang="en-US" sz="2400" dirty="0" smtClean="0">
                <a:latin typeface="Cambria Math" pitchFamily="18" charset="0"/>
                <a:ea typeface="Cambria Math" pitchFamily="18" charset="0"/>
              </a:rPr>
              <a:t>3</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n</a:t>
            </a:r>
            <a:r>
              <a:rPr lang="en-US" sz="2400" dirty="0" smtClean="0">
                <a:latin typeface="Cambria Math" pitchFamily="18" charset="0"/>
                <a:ea typeface="Cambria Math" pitchFamily="18" charset="0"/>
              </a:rPr>
              <a:t>3</a:t>
            </a:r>
            <a:r>
              <a:rPr lang="en-US" sz="2400" i="1" baseline="30000" dirty="0" smtClean="0">
                <a:latin typeface="Cambria Math" pitchFamily="18" charset="0"/>
                <a:ea typeface="Cambria Math" pitchFamily="18" charset="0"/>
              </a:rPr>
              <a:t>n</a:t>
            </a:r>
            <a:r>
              <a:rPr lang="en-US" sz="2400" i="1" dirty="0" smtClean="0"/>
              <a:t> ,</a:t>
            </a:r>
          </a:p>
          <a:p>
            <a:pPr>
              <a:buNone/>
            </a:pPr>
            <a:r>
              <a:rPr lang="en-US" sz="2400" i="1" dirty="0" smtClean="0"/>
              <a:t>    a</a:t>
            </a:r>
            <a:r>
              <a:rPr lang="en-US" sz="2400" i="1" baseline="-25000" dirty="0" smtClean="0"/>
              <a:t>n</a:t>
            </a:r>
            <a:r>
              <a:rPr lang="en-US" sz="2400" i="1" dirty="0" smtClean="0"/>
              <a:t> =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2</a:t>
            </a:r>
            <a:r>
              <a:rPr lang="en-US" sz="2400" i="1" dirty="0" smtClean="0"/>
              <a:t> +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3 </a:t>
            </a:r>
            <a:r>
              <a:rPr lang="en-US" sz="2400" i="1" dirty="0" smtClean="0"/>
              <a:t>+ n</a:t>
            </a:r>
            <a:r>
              <a:rPr lang="en-US" sz="2400" dirty="0" smtClean="0"/>
              <a:t>! </a:t>
            </a:r>
            <a:endParaRPr lang="en-US" sz="2400" b="1" dirty="0" smtClean="0"/>
          </a:p>
          <a:p>
            <a:pPr>
              <a:buNone/>
            </a:pPr>
            <a:r>
              <a:rPr lang="en-US" sz="2400" dirty="0" smtClean="0"/>
              <a:t>    where the following are the associated linear homogeneous recurrence relations, respectively:</a:t>
            </a:r>
          </a:p>
          <a:p>
            <a:pPr>
              <a:buNone/>
            </a:pPr>
            <a:r>
              <a:rPr lang="en-US" sz="2400" i="1" dirty="0" smtClean="0"/>
              <a:t>    a</a:t>
            </a:r>
            <a:r>
              <a:rPr lang="en-US" sz="2400" i="1" baseline="-25000" dirty="0" smtClean="0"/>
              <a:t>n</a:t>
            </a:r>
            <a:r>
              <a:rPr lang="en-US" sz="2400" i="1" dirty="0" smtClean="0"/>
              <a:t> =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p>
          <a:p>
            <a:pPr>
              <a:buNone/>
            </a:pPr>
            <a:r>
              <a:rPr lang="en-US" sz="2400" i="1" dirty="0" smtClean="0"/>
              <a:t>    a</a:t>
            </a:r>
            <a:r>
              <a:rPr lang="en-US" sz="2400" i="1" baseline="-25000" dirty="0" smtClean="0"/>
              <a:t>n</a:t>
            </a:r>
            <a:r>
              <a:rPr lang="en-US" sz="2400" i="1" dirty="0" smtClean="0"/>
              <a:t> =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2</a:t>
            </a:r>
            <a:r>
              <a:rPr lang="en-US" sz="2400" i="1" dirty="0" smtClean="0"/>
              <a:t>, </a:t>
            </a:r>
          </a:p>
          <a:p>
            <a:pPr>
              <a:buNone/>
            </a:pPr>
            <a:r>
              <a:rPr lang="en-US" sz="2400" i="1" dirty="0" smtClean="0"/>
              <a:t>    a</a:t>
            </a:r>
            <a:r>
              <a:rPr lang="en-US" sz="2400" i="1" baseline="-25000" dirty="0" smtClean="0"/>
              <a:t>n</a:t>
            </a:r>
            <a:r>
              <a:rPr lang="en-US" sz="2400" i="1" dirty="0" smtClean="0"/>
              <a:t> = </a:t>
            </a:r>
            <a:r>
              <a:rPr lang="en-US" sz="2400" dirty="0" smtClean="0">
                <a:latin typeface="Cambria Math" pitchFamily="18" charset="0"/>
                <a:ea typeface="Cambria Math" pitchFamily="18" charset="0"/>
              </a:rPr>
              <a:t>3</a:t>
            </a:r>
            <a:r>
              <a:rPr lang="en-US" sz="2400" i="1" dirty="0" smtClean="0"/>
              <a:t>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dirty="0" smtClean="0"/>
              <a:t> ,</a:t>
            </a:r>
          </a:p>
          <a:p>
            <a:pPr>
              <a:buNone/>
            </a:pPr>
            <a:r>
              <a:rPr lang="en-US" sz="2400" i="1" dirty="0" smtClean="0"/>
              <a:t>    a</a:t>
            </a:r>
            <a:r>
              <a:rPr lang="en-US" sz="2400" i="1" baseline="-25000" dirty="0" smtClean="0"/>
              <a:t>n</a:t>
            </a:r>
            <a:r>
              <a:rPr lang="en-US" sz="2400" i="1" dirty="0" smtClean="0"/>
              <a:t> =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1</a:t>
            </a:r>
            <a:r>
              <a:rPr lang="en-US" sz="2400" i="1" baseline="-25000" dirty="0" smtClean="0"/>
              <a:t> </a:t>
            </a:r>
            <a:r>
              <a:rPr lang="en-US" sz="2400" i="1" dirty="0" smtClean="0"/>
              <a:t>+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2</a:t>
            </a:r>
            <a:r>
              <a:rPr lang="en-US" sz="2400" i="1" dirty="0" smtClean="0"/>
              <a:t> + a</a:t>
            </a:r>
            <a:r>
              <a:rPr lang="en-US" sz="2400" i="1" baseline="-25000" dirty="0" smtClean="0"/>
              <a:t>n</a:t>
            </a:r>
            <a:r>
              <a:rPr lang="en-US" sz="2400" i="1" baseline="-25000" dirty="0" smtClean="0">
                <a:latin typeface="Cambria Math"/>
                <a:ea typeface="Cambria Math"/>
              </a:rPr>
              <a:t>−</a:t>
            </a:r>
            <a:r>
              <a:rPr lang="en-US" sz="2400" baseline="-25000" dirty="0" smtClean="0">
                <a:latin typeface="Cambria Math" pitchFamily="18" charset="0"/>
                <a:ea typeface="Cambria Math" pitchFamily="18" charset="0"/>
              </a:rPr>
              <a:t>3</a:t>
            </a:r>
            <a:endParaRPr lang="en-US" sz="2400"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535</a:t>
            </a:fld>
            <a:endParaRPr lang="en-US"/>
          </a:p>
        </p:txBody>
      </p:sp>
    </p:spTree>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Solving Linear </a:t>
            </a:r>
            <a:r>
              <a:rPr lang="en-US" sz="2800" dirty="0" err="1" smtClean="0"/>
              <a:t>Nonhomogeneous</a:t>
            </a:r>
            <a:r>
              <a:rPr lang="en-US" sz="2800" dirty="0" smtClean="0"/>
              <a:t> Recurrence Relations with Constant Coefficients </a:t>
            </a:r>
            <a:endParaRPr lang="en-US" sz="2800" dirty="0"/>
          </a:p>
        </p:txBody>
      </p:sp>
      <p:sp>
        <p:nvSpPr>
          <p:cNvPr id="3" name="Content Placeholder 2"/>
          <p:cNvSpPr>
            <a:spLocks noGrp="1"/>
          </p:cNvSpPr>
          <p:nvPr>
            <p:ph idx="1"/>
          </p:nvPr>
        </p:nvSpPr>
        <p:spPr/>
        <p:txBody>
          <a:bodyPr>
            <a:normAutofit/>
          </a:bodyPr>
          <a:lstStyle/>
          <a:p>
            <a:pPr>
              <a:buNone/>
            </a:pPr>
            <a:r>
              <a:rPr lang="en-US" b="1" dirty="0" smtClean="0">
                <a:latin typeface="Cambria Math" pitchFamily="18" charset="0"/>
                <a:ea typeface="Cambria Math" pitchFamily="18" charset="0"/>
              </a:rPr>
              <a:t>    Theorem 5</a:t>
            </a:r>
            <a:r>
              <a:rPr lang="en-US" dirty="0" smtClean="0"/>
              <a:t>:  If {</a:t>
            </a:r>
            <a:r>
              <a:rPr lang="en-US" i="1" dirty="0" smtClean="0"/>
              <a:t>a</a:t>
            </a:r>
            <a:r>
              <a:rPr lang="en-US" i="1" baseline="-25000" dirty="0" smtClean="0"/>
              <a:t>n</a:t>
            </a:r>
            <a:r>
              <a:rPr lang="en-US" baseline="30000" dirty="0" smtClean="0"/>
              <a:t>(</a:t>
            </a:r>
            <a:r>
              <a:rPr lang="en-US" i="1" baseline="30000" dirty="0" smtClean="0"/>
              <a:t>p</a:t>
            </a:r>
            <a:r>
              <a:rPr lang="en-US" baseline="30000" dirty="0" smtClean="0"/>
              <a:t>)</a:t>
            </a:r>
            <a:r>
              <a:rPr lang="en-US" dirty="0" smtClean="0"/>
              <a:t>} is a particular  solution of the </a:t>
            </a:r>
            <a:r>
              <a:rPr lang="en-US" dirty="0" err="1" smtClean="0"/>
              <a:t>nonhomogeneous</a:t>
            </a:r>
            <a:r>
              <a:rPr lang="en-US" dirty="0" smtClean="0"/>
              <a:t> linear recurrence relation with constant coefficients</a:t>
            </a:r>
          </a:p>
          <a:p>
            <a:pPr>
              <a:buNone/>
            </a:pPr>
            <a:r>
              <a:rPr lang="en-US" sz="2800" i="1" dirty="0" smtClean="0"/>
              <a:t>       a</a:t>
            </a:r>
            <a:r>
              <a:rPr lang="en-US" sz="2800" i="1" baseline="-25000" dirty="0" smtClean="0"/>
              <a:t>n</a:t>
            </a:r>
            <a:r>
              <a:rPr lang="en-US" sz="2800" i="1" dirty="0" smtClean="0"/>
              <a:t> = c</a:t>
            </a:r>
            <a:r>
              <a:rPr lang="en-US" sz="2800" baseline="-25000" dirty="0" smtClean="0">
                <a:latin typeface="Cambria Math" pitchFamily="18" charset="0"/>
                <a:ea typeface="Cambria Math" pitchFamily="18" charset="0"/>
              </a:rPr>
              <a:t>1</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1</a:t>
            </a:r>
            <a:r>
              <a:rPr lang="en-US" sz="2800" i="1" baseline="-25000" dirty="0" smtClean="0"/>
              <a:t> </a:t>
            </a:r>
            <a:r>
              <a:rPr lang="en-US" sz="2800" i="1" dirty="0" smtClean="0"/>
              <a:t>+ c</a:t>
            </a:r>
            <a:r>
              <a:rPr lang="en-US" sz="2800" baseline="-25000" dirty="0" smtClean="0">
                <a:latin typeface="Cambria Math" pitchFamily="18" charset="0"/>
                <a:ea typeface="Cambria Math" pitchFamily="18" charset="0"/>
              </a:rPr>
              <a:t>2</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2</a:t>
            </a:r>
            <a:r>
              <a:rPr lang="en-US" sz="2800" i="1" dirty="0" smtClean="0"/>
              <a:t> + </a:t>
            </a:r>
            <a:r>
              <a:rPr lang="en-US" sz="2800" dirty="0" smtClean="0">
                <a:latin typeface="Cambria Math" pitchFamily="18" charset="0"/>
                <a:ea typeface="Cambria Math" pitchFamily="18" charset="0"/>
              </a:rPr>
              <a:t>⋯ </a:t>
            </a:r>
            <a:r>
              <a:rPr lang="en-US" sz="2800" i="1" dirty="0" smtClean="0"/>
              <a:t>+ c</a:t>
            </a:r>
            <a:r>
              <a:rPr lang="en-US" sz="2800" i="1" baseline="-25000" dirty="0" smtClean="0"/>
              <a:t>k</a:t>
            </a:r>
            <a:r>
              <a:rPr lang="en-US" sz="2800" i="1" dirty="0" smtClean="0"/>
              <a:t> a</a:t>
            </a:r>
            <a:r>
              <a:rPr lang="en-US" sz="2800" i="1" baseline="-25000" dirty="0" smtClean="0"/>
              <a:t>n</a:t>
            </a:r>
            <a:r>
              <a:rPr lang="en-US" sz="2800" i="1" baseline="-25000" dirty="0" smtClean="0">
                <a:latin typeface="Cambria Math"/>
                <a:ea typeface="Cambria Math"/>
              </a:rPr>
              <a:t>−</a:t>
            </a:r>
            <a:r>
              <a:rPr lang="en-US" sz="2800" i="1" baseline="-25000" dirty="0" smtClean="0"/>
              <a:t>k </a:t>
            </a:r>
            <a:r>
              <a:rPr lang="en-US" sz="2800" i="1" dirty="0" smtClean="0"/>
              <a:t>+ F</a:t>
            </a:r>
            <a:r>
              <a:rPr lang="en-US" sz="2800" dirty="0" smtClean="0"/>
              <a:t>(</a:t>
            </a:r>
            <a:r>
              <a:rPr lang="en-US" sz="2800" i="1" dirty="0" smtClean="0"/>
              <a:t>n</a:t>
            </a:r>
            <a:r>
              <a:rPr lang="en-US" sz="2800" dirty="0" smtClean="0"/>
              <a:t>)</a:t>
            </a:r>
            <a:r>
              <a:rPr lang="en-US" sz="2800" i="1" baseline="-25000" dirty="0" smtClean="0"/>
              <a:t> ,</a:t>
            </a:r>
            <a:endParaRPr lang="en-US" dirty="0" smtClean="0"/>
          </a:p>
          <a:p>
            <a:pPr>
              <a:buNone/>
            </a:pPr>
            <a:r>
              <a:rPr lang="en-US" dirty="0" smtClean="0"/>
              <a:t>   then every solution is of the form {</a:t>
            </a:r>
            <a:r>
              <a:rPr lang="en-US" i="1" dirty="0" smtClean="0"/>
              <a:t>a</a:t>
            </a:r>
            <a:r>
              <a:rPr lang="en-US" i="1" baseline="-25000" dirty="0" smtClean="0"/>
              <a:t>n</a:t>
            </a:r>
            <a:r>
              <a:rPr lang="en-US" baseline="30000" dirty="0" smtClean="0"/>
              <a:t>(</a:t>
            </a:r>
            <a:r>
              <a:rPr lang="en-US" i="1" baseline="30000" dirty="0" smtClean="0"/>
              <a:t>p</a:t>
            </a:r>
            <a:r>
              <a:rPr lang="en-US" baseline="30000" dirty="0" smtClean="0"/>
              <a:t>)</a:t>
            </a:r>
            <a:r>
              <a:rPr lang="en-US" dirty="0" smtClean="0"/>
              <a:t> + </a:t>
            </a:r>
            <a:r>
              <a:rPr lang="en-US" i="1" dirty="0" smtClean="0"/>
              <a:t>a</a:t>
            </a:r>
            <a:r>
              <a:rPr lang="en-US" i="1" baseline="-25000" dirty="0" smtClean="0"/>
              <a:t>n</a:t>
            </a:r>
            <a:r>
              <a:rPr lang="en-US" baseline="30000" dirty="0" smtClean="0"/>
              <a:t>(</a:t>
            </a:r>
            <a:r>
              <a:rPr lang="en-US" i="1" baseline="30000" dirty="0" smtClean="0"/>
              <a:t>h</a:t>
            </a:r>
            <a:r>
              <a:rPr lang="en-US" baseline="30000" dirty="0" smtClean="0"/>
              <a:t>)</a:t>
            </a:r>
            <a:r>
              <a:rPr lang="en-US" dirty="0" smtClean="0"/>
              <a:t>}, where  {</a:t>
            </a:r>
            <a:r>
              <a:rPr lang="en-US" i="1" dirty="0" smtClean="0"/>
              <a:t>a</a:t>
            </a:r>
            <a:r>
              <a:rPr lang="en-US" i="1" baseline="-25000" dirty="0" smtClean="0"/>
              <a:t>n</a:t>
            </a:r>
            <a:r>
              <a:rPr lang="en-US" baseline="30000" dirty="0" smtClean="0"/>
              <a:t>(</a:t>
            </a:r>
            <a:r>
              <a:rPr lang="en-US" i="1" baseline="30000" dirty="0" smtClean="0"/>
              <a:t>h</a:t>
            </a:r>
            <a:r>
              <a:rPr lang="en-US" baseline="30000" dirty="0" smtClean="0"/>
              <a:t>)</a:t>
            </a:r>
            <a:r>
              <a:rPr lang="en-US" dirty="0" smtClean="0"/>
              <a:t>} is the general solution of the associated homogeneous recurrence relation</a:t>
            </a:r>
          </a:p>
          <a:p>
            <a:pPr>
              <a:buNone/>
            </a:pPr>
            <a:r>
              <a:rPr lang="en-US" dirty="0" smtClean="0"/>
              <a:t>         </a:t>
            </a:r>
            <a:r>
              <a:rPr lang="en-US" sz="2800" i="1" dirty="0" smtClean="0"/>
              <a:t>a</a:t>
            </a:r>
            <a:r>
              <a:rPr lang="en-US" sz="2800" i="1" baseline="-25000" dirty="0" smtClean="0"/>
              <a:t>n</a:t>
            </a:r>
            <a:r>
              <a:rPr lang="en-US" sz="2800" i="1" dirty="0" smtClean="0"/>
              <a:t> = c</a:t>
            </a:r>
            <a:r>
              <a:rPr lang="en-US" sz="2800" baseline="-25000" dirty="0" smtClean="0">
                <a:latin typeface="Cambria Math" pitchFamily="18" charset="0"/>
                <a:ea typeface="Cambria Math" pitchFamily="18" charset="0"/>
              </a:rPr>
              <a:t>1</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1</a:t>
            </a:r>
            <a:r>
              <a:rPr lang="en-US" sz="2800" i="1" baseline="-25000" dirty="0" smtClean="0"/>
              <a:t> </a:t>
            </a:r>
            <a:r>
              <a:rPr lang="en-US" sz="2800" i="1" dirty="0" smtClean="0"/>
              <a:t>+ c</a:t>
            </a:r>
            <a:r>
              <a:rPr lang="en-US" sz="2800" baseline="-25000" dirty="0" smtClean="0">
                <a:latin typeface="Cambria Math" pitchFamily="18" charset="0"/>
                <a:ea typeface="Cambria Math" pitchFamily="18" charset="0"/>
              </a:rPr>
              <a:t>2</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2</a:t>
            </a:r>
            <a:r>
              <a:rPr lang="en-US" sz="2800" i="1" dirty="0" smtClean="0"/>
              <a:t> + </a:t>
            </a:r>
            <a:r>
              <a:rPr lang="en-US" sz="2800" dirty="0" smtClean="0">
                <a:latin typeface="Cambria Math"/>
                <a:ea typeface="Cambria Math"/>
              </a:rPr>
              <a:t>⋯</a:t>
            </a:r>
            <a:r>
              <a:rPr lang="en-US" sz="2800" i="1" dirty="0" smtClean="0">
                <a:latin typeface="Cambria Math"/>
                <a:ea typeface="Cambria Math"/>
              </a:rPr>
              <a:t> </a:t>
            </a:r>
            <a:r>
              <a:rPr lang="en-US" sz="2800" i="1" dirty="0" smtClean="0"/>
              <a:t>+ c</a:t>
            </a:r>
            <a:r>
              <a:rPr lang="en-US" sz="2800" i="1" baseline="-25000" dirty="0" smtClean="0"/>
              <a:t>k</a:t>
            </a:r>
            <a:r>
              <a:rPr lang="en-US" sz="2800" i="1" dirty="0" smtClean="0"/>
              <a:t> a</a:t>
            </a:r>
            <a:r>
              <a:rPr lang="en-US" sz="2800" i="1" baseline="-25000" dirty="0" smtClean="0"/>
              <a:t>n</a:t>
            </a:r>
            <a:r>
              <a:rPr lang="en-US" sz="2800" i="1" baseline="-25000" dirty="0" smtClean="0">
                <a:latin typeface="Cambria Math"/>
                <a:ea typeface="Cambria Math"/>
              </a:rPr>
              <a:t>−</a:t>
            </a:r>
            <a:r>
              <a:rPr lang="en-US" sz="2800" i="1" baseline="-25000" dirty="0" smtClean="0"/>
              <a:t>k .</a:t>
            </a:r>
            <a:endParaRPr lang="en-US" baseline="-25000"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536</a:t>
            </a:fld>
            <a:endParaRPr lang="en-US"/>
          </a:p>
        </p:txBody>
      </p:sp>
    </p:spTree>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Solving Linear </a:t>
            </a:r>
            <a:r>
              <a:rPr lang="en-US" sz="2800" dirty="0" err="1" smtClean="0"/>
              <a:t>Nonhomogeneous</a:t>
            </a:r>
            <a:r>
              <a:rPr lang="en-US" sz="2800" dirty="0" smtClean="0"/>
              <a:t> Recurrence Relations with Constant Coefficients </a:t>
            </a:r>
            <a:endParaRPr lang="en-US" sz="2800" dirty="0"/>
          </a:p>
        </p:txBody>
      </p:sp>
      <p:sp>
        <p:nvSpPr>
          <p:cNvPr id="3" name="Content Placeholder 2"/>
          <p:cNvSpPr>
            <a:spLocks noGrp="1"/>
          </p:cNvSpPr>
          <p:nvPr>
            <p:ph idx="1"/>
          </p:nvPr>
        </p:nvSpPr>
        <p:spPr>
          <a:xfrm>
            <a:off x="457200" y="1935480"/>
            <a:ext cx="8229600" cy="4770120"/>
          </a:xfrm>
        </p:spPr>
        <p:txBody>
          <a:bodyPr>
            <a:normAutofit fontScale="85000" lnSpcReduction="20000"/>
          </a:bodyPr>
          <a:lstStyle/>
          <a:p>
            <a:pPr>
              <a:buNone/>
            </a:pPr>
            <a:r>
              <a:rPr lang="en-US" b="1" dirty="0" smtClean="0">
                <a:latin typeface="Cambria Math" pitchFamily="18" charset="0"/>
                <a:ea typeface="Cambria Math" pitchFamily="18" charset="0"/>
              </a:rPr>
              <a:t>    Proof</a:t>
            </a:r>
            <a:r>
              <a:rPr lang="en-US" dirty="0" smtClean="0"/>
              <a:t>:  Let {</a:t>
            </a:r>
            <a:r>
              <a:rPr lang="en-US" i="1" dirty="0" smtClean="0"/>
              <a:t>a</a:t>
            </a:r>
            <a:r>
              <a:rPr lang="en-US" i="1" baseline="-25000" dirty="0" smtClean="0"/>
              <a:t>n</a:t>
            </a:r>
            <a:r>
              <a:rPr lang="en-US" baseline="30000" dirty="0" smtClean="0"/>
              <a:t>(</a:t>
            </a:r>
            <a:r>
              <a:rPr lang="en-US" i="1" baseline="30000" dirty="0" smtClean="0"/>
              <a:t>p</a:t>
            </a:r>
            <a:r>
              <a:rPr lang="en-US" baseline="30000" dirty="0" smtClean="0"/>
              <a:t>)</a:t>
            </a:r>
            <a:r>
              <a:rPr lang="en-US" dirty="0" smtClean="0"/>
              <a:t>} be a particular solution of </a:t>
            </a:r>
            <a:r>
              <a:rPr lang="en-US" sz="2800" i="1" dirty="0" smtClean="0"/>
              <a:t>a</a:t>
            </a:r>
            <a:r>
              <a:rPr lang="en-US" sz="2800" i="1" baseline="-25000" dirty="0" smtClean="0"/>
              <a:t>n</a:t>
            </a:r>
            <a:r>
              <a:rPr lang="en-US" sz="2800" baseline="30000" dirty="0"/>
              <a:t>(</a:t>
            </a:r>
            <a:r>
              <a:rPr lang="en-US" sz="2800" i="1" baseline="30000" dirty="0"/>
              <a:t>p</a:t>
            </a:r>
            <a:r>
              <a:rPr lang="en-US" sz="2800" baseline="30000" dirty="0"/>
              <a:t>)</a:t>
            </a:r>
            <a:r>
              <a:rPr lang="en-US" sz="2800" i="1" dirty="0" smtClean="0"/>
              <a:t> = c</a:t>
            </a:r>
            <a:r>
              <a:rPr lang="en-US" sz="2800" baseline="-25000" dirty="0" smtClean="0">
                <a:latin typeface="Cambria Math" pitchFamily="18" charset="0"/>
                <a:ea typeface="Cambria Math" pitchFamily="18" charset="0"/>
              </a:rPr>
              <a:t>1</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1</a:t>
            </a:r>
            <a:r>
              <a:rPr lang="en-US" sz="2800" baseline="30000" dirty="0"/>
              <a:t>(</a:t>
            </a:r>
            <a:r>
              <a:rPr lang="en-US" sz="2800" i="1" baseline="30000" dirty="0"/>
              <a:t>p</a:t>
            </a:r>
            <a:r>
              <a:rPr lang="en-US" sz="2800" baseline="30000" dirty="0"/>
              <a:t>)</a:t>
            </a:r>
            <a:r>
              <a:rPr lang="en-US" sz="2800" i="1" baseline="-25000" dirty="0" smtClean="0"/>
              <a:t> </a:t>
            </a:r>
            <a:r>
              <a:rPr lang="en-US" sz="2800" i="1" dirty="0" smtClean="0"/>
              <a:t>+ c</a:t>
            </a:r>
            <a:r>
              <a:rPr lang="en-US" sz="2800" baseline="-25000" dirty="0" smtClean="0">
                <a:latin typeface="Cambria Math" pitchFamily="18" charset="0"/>
                <a:ea typeface="Cambria Math" pitchFamily="18" charset="0"/>
              </a:rPr>
              <a:t>2</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2</a:t>
            </a:r>
            <a:r>
              <a:rPr lang="en-US" sz="2800" baseline="30000" dirty="0"/>
              <a:t>(</a:t>
            </a:r>
            <a:r>
              <a:rPr lang="en-US" sz="2800" i="1" baseline="30000" dirty="0"/>
              <a:t>p</a:t>
            </a:r>
            <a:r>
              <a:rPr lang="en-US" sz="2800" baseline="30000" dirty="0"/>
              <a:t>)</a:t>
            </a:r>
            <a:r>
              <a:rPr lang="en-US" sz="2800" i="1" dirty="0" smtClean="0"/>
              <a:t> + </a:t>
            </a:r>
            <a:r>
              <a:rPr lang="en-US" sz="2800" dirty="0" smtClean="0">
                <a:latin typeface="Cambria Math" pitchFamily="18" charset="0"/>
                <a:ea typeface="Cambria Math" pitchFamily="18" charset="0"/>
              </a:rPr>
              <a:t>⋯ </a:t>
            </a:r>
            <a:r>
              <a:rPr lang="en-US" sz="2800" i="1" dirty="0" smtClean="0"/>
              <a:t>+ c</a:t>
            </a:r>
            <a:r>
              <a:rPr lang="en-US" sz="2800" i="1" baseline="-25000" dirty="0" smtClean="0"/>
              <a:t>k</a:t>
            </a:r>
            <a:r>
              <a:rPr lang="en-US" sz="2800" i="1" dirty="0" smtClean="0"/>
              <a:t> a</a:t>
            </a:r>
            <a:r>
              <a:rPr lang="en-US" sz="2800" i="1" baseline="-25000" dirty="0" smtClean="0"/>
              <a:t>n</a:t>
            </a:r>
            <a:r>
              <a:rPr lang="en-US" sz="2800" i="1" baseline="-25000" dirty="0" smtClean="0">
                <a:latin typeface="Cambria Math"/>
                <a:ea typeface="Cambria Math"/>
              </a:rPr>
              <a:t>−</a:t>
            </a:r>
            <a:r>
              <a:rPr lang="en-US" sz="2800" i="1" baseline="-25000" dirty="0" smtClean="0"/>
              <a:t>k</a:t>
            </a:r>
            <a:r>
              <a:rPr lang="en-US" sz="2800" baseline="30000" dirty="0"/>
              <a:t>(</a:t>
            </a:r>
            <a:r>
              <a:rPr lang="en-US" sz="2800" i="1" baseline="30000" dirty="0"/>
              <a:t>p</a:t>
            </a:r>
            <a:r>
              <a:rPr lang="en-US" sz="2800" baseline="30000" dirty="0"/>
              <a:t>)</a:t>
            </a:r>
            <a:r>
              <a:rPr lang="en-US" sz="2800" i="1" baseline="-25000" dirty="0" smtClean="0"/>
              <a:t> </a:t>
            </a:r>
            <a:r>
              <a:rPr lang="en-US" sz="2800" i="1" dirty="0" smtClean="0"/>
              <a:t>+ F</a:t>
            </a:r>
            <a:r>
              <a:rPr lang="en-US" sz="2800" dirty="0" smtClean="0"/>
              <a:t>(</a:t>
            </a:r>
            <a:r>
              <a:rPr lang="en-US" sz="2800" i="1" dirty="0" smtClean="0"/>
              <a:t>n</a:t>
            </a:r>
            <a:r>
              <a:rPr lang="en-US" sz="2800" dirty="0" smtClean="0"/>
              <a:t>)</a:t>
            </a:r>
            <a:r>
              <a:rPr lang="en-US" dirty="0"/>
              <a:t> </a:t>
            </a:r>
            <a:r>
              <a:rPr lang="en-US" dirty="0" smtClean="0"/>
              <a:t>with the corresponding IC</a:t>
            </a:r>
          </a:p>
          <a:p>
            <a:pPr>
              <a:buNone/>
            </a:pPr>
            <a:r>
              <a:rPr lang="en-US" dirty="0" smtClean="0"/>
              <a:t>   </a:t>
            </a:r>
          </a:p>
          <a:p>
            <a:pPr>
              <a:buNone/>
            </a:pPr>
            <a:r>
              <a:rPr lang="en-US" dirty="0" smtClean="0"/>
              <a:t>	– </a:t>
            </a:r>
            <a:r>
              <a:rPr lang="en-US" dirty="0"/>
              <a:t>Let </a:t>
            </a:r>
            <a:r>
              <a:rPr lang="en-US" dirty="0" smtClean="0"/>
              <a:t>{</a:t>
            </a:r>
            <a:r>
              <a:rPr lang="en-US" i="1" dirty="0" err="1" smtClean="0"/>
              <a:t>b</a:t>
            </a:r>
            <a:r>
              <a:rPr lang="en-US" i="1" baseline="-25000" dirty="0" err="1" smtClean="0"/>
              <a:t>n</a:t>
            </a:r>
            <a:r>
              <a:rPr lang="en-US" dirty="0" smtClean="0"/>
              <a:t>} be any other solution of the form </a:t>
            </a:r>
            <a:r>
              <a:rPr lang="en-US" sz="2400" i="1" dirty="0" err="1" smtClean="0"/>
              <a:t>b</a:t>
            </a:r>
            <a:r>
              <a:rPr lang="en-US" sz="2400" i="1" baseline="-25000" dirty="0" err="1" smtClean="0"/>
              <a:t>n</a:t>
            </a:r>
            <a:r>
              <a:rPr lang="en-US" sz="2400" i="1" dirty="0" smtClean="0"/>
              <a:t> </a:t>
            </a:r>
            <a:r>
              <a:rPr lang="en-US" sz="2400" i="1" dirty="0"/>
              <a:t>= </a:t>
            </a:r>
            <a:r>
              <a:rPr lang="en-US" sz="2400" i="1" dirty="0" smtClean="0"/>
              <a:t>c</a:t>
            </a:r>
            <a:r>
              <a:rPr lang="en-US" sz="2400" baseline="-25000" dirty="0" smtClean="0">
                <a:latin typeface="Cambria Math" pitchFamily="18" charset="0"/>
                <a:ea typeface="Cambria Math" pitchFamily="18" charset="0"/>
              </a:rPr>
              <a:t>1</a:t>
            </a:r>
            <a:r>
              <a:rPr lang="en-US" sz="2400" i="1" dirty="0" smtClean="0"/>
              <a:t>b</a:t>
            </a:r>
            <a:r>
              <a:rPr lang="en-US" sz="2400" i="1" baseline="-25000" dirty="0" smtClean="0"/>
              <a:t>n</a:t>
            </a:r>
            <a:r>
              <a:rPr lang="en-US" sz="2400" i="1" baseline="-25000" dirty="0">
                <a:latin typeface="Cambria Math"/>
                <a:ea typeface="Cambria Math"/>
              </a:rPr>
              <a:t>−</a:t>
            </a:r>
            <a:r>
              <a:rPr lang="en-US" sz="2400" baseline="-25000" dirty="0">
                <a:latin typeface="Cambria Math" pitchFamily="18" charset="0"/>
                <a:ea typeface="Cambria Math" pitchFamily="18" charset="0"/>
              </a:rPr>
              <a:t>1</a:t>
            </a:r>
            <a:r>
              <a:rPr lang="en-US" sz="2400" i="1" baseline="-25000" dirty="0"/>
              <a:t> </a:t>
            </a:r>
            <a:r>
              <a:rPr lang="en-US" sz="2400" i="1" dirty="0"/>
              <a:t>+ </a:t>
            </a:r>
            <a:r>
              <a:rPr lang="en-US" sz="2400" i="1" dirty="0" smtClean="0"/>
              <a:t>c</a:t>
            </a:r>
            <a:r>
              <a:rPr lang="en-US" sz="2400" baseline="-25000" dirty="0" smtClean="0">
                <a:latin typeface="Cambria Math" pitchFamily="18" charset="0"/>
                <a:ea typeface="Cambria Math" pitchFamily="18" charset="0"/>
              </a:rPr>
              <a:t>2</a:t>
            </a:r>
            <a:r>
              <a:rPr lang="en-US" sz="2400" i="1" dirty="0" smtClean="0"/>
              <a:t>b</a:t>
            </a:r>
            <a:r>
              <a:rPr lang="en-US" sz="2400" i="1" baseline="-25000" dirty="0" smtClean="0"/>
              <a:t>n</a:t>
            </a:r>
            <a:r>
              <a:rPr lang="en-US" sz="2400" i="1" baseline="-25000" dirty="0">
                <a:latin typeface="Cambria Math"/>
                <a:ea typeface="Cambria Math"/>
              </a:rPr>
              <a:t>−</a:t>
            </a:r>
            <a:r>
              <a:rPr lang="en-US" sz="2400" baseline="-25000" dirty="0">
                <a:latin typeface="Cambria Math" pitchFamily="18" charset="0"/>
                <a:ea typeface="Cambria Math" pitchFamily="18" charset="0"/>
              </a:rPr>
              <a:t>2</a:t>
            </a:r>
            <a:r>
              <a:rPr lang="en-US" sz="2400" i="1" dirty="0"/>
              <a:t> + </a:t>
            </a:r>
            <a:r>
              <a:rPr lang="en-US" sz="2400" dirty="0">
                <a:latin typeface="Cambria Math" pitchFamily="18" charset="0"/>
                <a:ea typeface="Cambria Math" pitchFamily="18" charset="0"/>
              </a:rPr>
              <a:t>⋯ </a:t>
            </a:r>
            <a:r>
              <a:rPr lang="en-US" sz="2400" i="1" dirty="0"/>
              <a:t>+ </a:t>
            </a:r>
            <a:r>
              <a:rPr lang="en-US" sz="2400" i="1" dirty="0" err="1"/>
              <a:t>c</a:t>
            </a:r>
            <a:r>
              <a:rPr lang="en-US" sz="2400" i="1" baseline="-25000" dirty="0" err="1"/>
              <a:t>k</a:t>
            </a:r>
            <a:r>
              <a:rPr lang="en-US" sz="2400" i="1" dirty="0"/>
              <a:t> </a:t>
            </a:r>
            <a:r>
              <a:rPr lang="en-US" sz="2400" i="1" dirty="0" err="1" smtClean="0"/>
              <a:t>b</a:t>
            </a:r>
            <a:r>
              <a:rPr lang="en-US" sz="2400" i="1" baseline="-25000" dirty="0" err="1" smtClean="0"/>
              <a:t>n</a:t>
            </a:r>
            <a:r>
              <a:rPr lang="en-US" sz="2400" i="1" baseline="-25000" dirty="0">
                <a:latin typeface="Cambria Math"/>
                <a:ea typeface="Cambria Math"/>
              </a:rPr>
              <a:t>−</a:t>
            </a:r>
            <a:r>
              <a:rPr lang="en-US" sz="2400" i="1" baseline="-25000" dirty="0"/>
              <a:t>k </a:t>
            </a:r>
            <a:r>
              <a:rPr lang="en-US" sz="2400" i="1" dirty="0"/>
              <a:t>+ F</a:t>
            </a:r>
            <a:r>
              <a:rPr lang="en-US" sz="2400" dirty="0"/>
              <a:t>(</a:t>
            </a:r>
            <a:r>
              <a:rPr lang="en-US" sz="2400" i="1" dirty="0"/>
              <a:t>n</a:t>
            </a:r>
            <a:r>
              <a:rPr lang="en-US" sz="2400" dirty="0" smtClean="0"/>
              <a:t>)</a:t>
            </a:r>
          </a:p>
          <a:p>
            <a:pPr>
              <a:buNone/>
            </a:pPr>
            <a:endParaRPr lang="en-US" dirty="0"/>
          </a:p>
          <a:p>
            <a:pPr>
              <a:buNone/>
            </a:pPr>
            <a:r>
              <a:rPr lang="en-US" dirty="0" smtClean="0"/>
              <a:t>	– We thus have that </a:t>
            </a:r>
            <a:r>
              <a:rPr lang="en-US" sz="2400" dirty="0" smtClean="0"/>
              <a:t>(</a:t>
            </a:r>
            <a:r>
              <a:rPr lang="en-US" i="1" dirty="0" err="1"/>
              <a:t>b</a:t>
            </a:r>
            <a:r>
              <a:rPr lang="en-US" i="1" baseline="-25000" dirty="0" err="1"/>
              <a:t>n</a:t>
            </a:r>
            <a:r>
              <a:rPr lang="en-US" dirty="0" smtClean="0"/>
              <a:t> – </a:t>
            </a:r>
            <a:r>
              <a:rPr lang="en-US" sz="2400" i="1" dirty="0"/>
              <a:t>a</a:t>
            </a:r>
            <a:r>
              <a:rPr lang="en-US" sz="2400" i="1" baseline="-25000" dirty="0"/>
              <a:t>n</a:t>
            </a:r>
            <a:r>
              <a:rPr lang="en-US" sz="2400" baseline="30000" dirty="0"/>
              <a:t>(</a:t>
            </a:r>
            <a:r>
              <a:rPr lang="en-US" sz="2400" i="1" baseline="30000" dirty="0"/>
              <a:t>p</a:t>
            </a:r>
            <a:r>
              <a:rPr lang="en-US" sz="2400" baseline="30000" dirty="0" smtClean="0"/>
              <a:t>)</a:t>
            </a:r>
            <a:r>
              <a:rPr lang="en-US" sz="2400" dirty="0" smtClean="0"/>
              <a:t>)</a:t>
            </a:r>
            <a:r>
              <a:rPr lang="en-US" sz="2400" i="1" dirty="0" smtClean="0"/>
              <a:t> = c</a:t>
            </a:r>
            <a:r>
              <a:rPr lang="en-US" sz="2400" baseline="-25000" dirty="0" smtClean="0">
                <a:latin typeface="Cambria Math" pitchFamily="18" charset="0"/>
                <a:ea typeface="Cambria Math" pitchFamily="18" charset="0"/>
              </a:rPr>
              <a:t>1</a:t>
            </a:r>
            <a:r>
              <a:rPr lang="en-US" sz="2000" dirty="0"/>
              <a:t> </a:t>
            </a:r>
            <a:r>
              <a:rPr lang="en-US" sz="2400" dirty="0" smtClean="0"/>
              <a:t>(</a:t>
            </a:r>
            <a:r>
              <a:rPr lang="en-US" i="1" dirty="0" err="1" smtClean="0"/>
              <a:t>b</a:t>
            </a:r>
            <a:r>
              <a:rPr lang="en-US" i="1" baseline="-25000" dirty="0" err="1" smtClean="0"/>
              <a:t>n</a:t>
            </a:r>
            <a:r>
              <a:rPr lang="en-US" i="1" baseline="-25000" dirty="0" smtClean="0"/>
              <a:t>–</a:t>
            </a:r>
            <a:r>
              <a:rPr lang="en-US" baseline="-25000" dirty="0" smtClean="0"/>
              <a:t>1</a:t>
            </a:r>
            <a:r>
              <a:rPr lang="en-US" sz="2000" dirty="0" smtClean="0"/>
              <a:t> </a:t>
            </a:r>
            <a:r>
              <a:rPr lang="en-US" sz="2000" dirty="0"/>
              <a:t>– </a:t>
            </a:r>
            <a:r>
              <a:rPr lang="en-US" sz="2400" i="1" dirty="0" smtClean="0"/>
              <a:t>a</a:t>
            </a:r>
            <a:r>
              <a:rPr lang="en-US" sz="2400" i="1" baseline="-25000" dirty="0" smtClean="0"/>
              <a:t>n–</a:t>
            </a:r>
            <a:r>
              <a:rPr lang="en-US" sz="2400" baseline="-25000" dirty="0" smtClean="0"/>
              <a:t>1</a:t>
            </a:r>
            <a:r>
              <a:rPr lang="en-US" sz="2400" baseline="30000" dirty="0" smtClean="0"/>
              <a:t>(</a:t>
            </a:r>
            <a:r>
              <a:rPr lang="en-US" sz="2400" i="1" baseline="30000" dirty="0" smtClean="0"/>
              <a:t>p</a:t>
            </a:r>
            <a:r>
              <a:rPr lang="en-US" sz="2400" baseline="30000" dirty="0"/>
              <a:t>)</a:t>
            </a:r>
            <a:r>
              <a:rPr lang="en-US" sz="2400" dirty="0"/>
              <a:t>)</a:t>
            </a:r>
            <a:r>
              <a:rPr lang="en-US" sz="2400" i="1" baseline="-25000" dirty="0" smtClean="0"/>
              <a:t> </a:t>
            </a:r>
            <a:r>
              <a:rPr lang="en-US" sz="2400" i="1" dirty="0"/>
              <a:t>+ </a:t>
            </a:r>
            <a:r>
              <a:rPr lang="en-US" sz="2400" i="1" dirty="0" smtClean="0"/>
              <a:t>c</a:t>
            </a:r>
            <a:r>
              <a:rPr lang="en-US" sz="2400" baseline="-25000" dirty="0" smtClean="0">
                <a:latin typeface="Cambria Math" pitchFamily="18" charset="0"/>
                <a:ea typeface="Cambria Math" pitchFamily="18" charset="0"/>
              </a:rPr>
              <a:t>2 </a:t>
            </a:r>
            <a:r>
              <a:rPr lang="en-US" sz="2400" dirty="0" smtClean="0"/>
              <a:t>(</a:t>
            </a:r>
            <a:r>
              <a:rPr lang="en-US" sz="2000" i="1" dirty="0" err="1" smtClean="0"/>
              <a:t>b</a:t>
            </a:r>
            <a:r>
              <a:rPr lang="en-US" sz="2400" i="1" baseline="-25000" dirty="0" err="1" smtClean="0"/>
              <a:t>n</a:t>
            </a:r>
            <a:r>
              <a:rPr lang="en-US" sz="2400" i="1" baseline="-25000" dirty="0" smtClean="0"/>
              <a:t>–</a:t>
            </a:r>
            <a:r>
              <a:rPr lang="en-US" sz="2400" baseline="-25000" dirty="0" smtClean="0"/>
              <a:t>2</a:t>
            </a:r>
            <a:r>
              <a:rPr lang="en-US" sz="2000" dirty="0" smtClean="0"/>
              <a:t> </a:t>
            </a:r>
            <a:r>
              <a:rPr lang="en-US" sz="2000" dirty="0"/>
              <a:t>– </a:t>
            </a:r>
            <a:r>
              <a:rPr lang="en-US" sz="2400" i="1" dirty="0" smtClean="0"/>
              <a:t>a</a:t>
            </a:r>
            <a:r>
              <a:rPr lang="en-US" sz="2400" i="1" baseline="-25000" dirty="0" smtClean="0"/>
              <a:t>n–</a:t>
            </a:r>
            <a:r>
              <a:rPr lang="en-US" sz="2400" baseline="-25000" dirty="0" smtClean="0"/>
              <a:t>2</a:t>
            </a:r>
            <a:r>
              <a:rPr lang="en-US" sz="2400" baseline="30000" dirty="0" smtClean="0"/>
              <a:t>(</a:t>
            </a:r>
            <a:r>
              <a:rPr lang="en-US" sz="2400" i="1" baseline="30000" dirty="0" smtClean="0"/>
              <a:t>p</a:t>
            </a:r>
            <a:r>
              <a:rPr lang="en-US" sz="2400" baseline="30000" dirty="0"/>
              <a:t>)</a:t>
            </a:r>
            <a:r>
              <a:rPr lang="en-US" sz="2400" dirty="0"/>
              <a:t>)</a:t>
            </a:r>
            <a:r>
              <a:rPr lang="en-US" sz="2400" i="1" dirty="0" smtClean="0"/>
              <a:t> </a:t>
            </a:r>
            <a:r>
              <a:rPr lang="en-US" sz="2400" i="1" dirty="0"/>
              <a:t>+ </a:t>
            </a:r>
            <a:r>
              <a:rPr lang="en-US" sz="2400" dirty="0">
                <a:latin typeface="Cambria Math" pitchFamily="18" charset="0"/>
                <a:ea typeface="Cambria Math" pitchFamily="18" charset="0"/>
              </a:rPr>
              <a:t>⋯ </a:t>
            </a:r>
            <a:r>
              <a:rPr lang="en-US" sz="2400" i="1" dirty="0"/>
              <a:t>+ </a:t>
            </a:r>
            <a:r>
              <a:rPr lang="en-US" sz="2400" i="1" dirty="0" err="1"/>
              <a:t>c</a:t>
            </a:r>
            <a:r>
              <a:rPr lang="en-US" sz="2400" i="1" baseline="-25000" dirty="0" err="1"/>
              <a:t>k</a:t>
            </a:r>
            <a:r>
              <a:rPr lang="en-US" sz="2400" i="1" dirty="0"/>
              <a:t> </a:t>
            </a:r>
            <a:r>
              <a:rPr lang="en-US" sz="2400" dirty="0"/>
              <a:t>(</a:t>
            </a:r>
            <a:r>
              <a:rPr lang="en-US" sz="2000" i="1" dirty="0" err="1" smtClean="0"/>
              <a:t>b</a:t>
            </a:r>
            <a:r>
              <a:rPr lang="en-US" sz="2400" i="1" baseline="-25000" dirty="0" err="1" smtClean="0"/>
              <a:t>n</a:t>
            </a:r>
            <a:r>
              <a:rPr lang="en-US" sz="2400" i="1" baseline="-25000" dirty="0" smtClean="0"/>
              <a:t>–k</a:t>
            </a:r>
            <a:r>
              <a:rPr lang="en-US" sz="2000" dirty="0" smtClean="0"/>
              <a:t> </a:t>
            </a:r>
            <a:r>
              <a:rPr lang="en-US" sz="2000" dirty="0"/>
              <a:t>– </a:t>
            </a:r>
            <a:r>
              <a:rPr lang="en-US" sz="2400" i="1" dirty="0" smtClean="0"/>
              <a:t>a</a:t>
            </a:r>
            <a:r>
              <a:rPr lang="en-US" sz="2400" i="1" baseline="-25000" dirty="0" smtClean="0"/>
              <a:t>n–k</a:t>
            </a:r>
            <a:r>
              <a:rPr lang="en-US" sz="2400" baseline="30000" dirty="0" smtClean="0"/>
              <a:t>(</a:t>
            </a:r>
            <a:r>
              <a:rPr lang="en-US" sz="2400" i="1" baseline="30000" dirty="0" smtClean="0"/>
              <a:t>p</a:t>
            </a:r>
            <a:r>
              <a:rPr lang="en-US" sz="2400" baseline="30000" dirty="0" smtClean="0"/>
              <a:t>)</a:t>
            </a:r>
            <a:r>
              <a:rPr lang="en-US" sz="2400" dirty="0" smtClean="0"/>
              <a:t>)</a:t>
            </a:r>
            <a:r>
              <a:rPr lang="en-US" dirty="0"/>
              <a:t> </a:t>
            </a:r>
            <a:r>
              <a:rPr lang="en-US" dirty="0" smtClean="0"/>
              <a:t>which is linear homogeneous</a:t>
            </a:r>
            <a:r>
              <a:rPr lang="en-US" dirty="0"/>
              <a:t> </a:t>
            </a:r>
            <a:r>
              <a:rPr lang="en-US" dirty="0" smtClean="0"/>
              <a:t>with general solution</a:t>
            </a:r>
            <a:r>
              <a:rPr lang="en-US" dirty="0"/>
              <a:t> {</a:t>
            </a:r>
            <a:r>
              <a:rPr lang="en-US" i="1" dirty="0"/>
              <a:t>a</a:t>
            </a:r>
            <a:r>
              <a:rPr lang="en-US" i="1" baseline="-25000" dirty="0"/>
              <a:t>n</a:t>
            </a:r>
            <a:r>
              <a:rPr lang="en-US" baseline="30000" dirty="0"/>
              <a:t>(</a:t>
            </a:r>
            <a:r>
              <a:rPr lang="en-US" i="1" baseline="30000" dirty="0"/>
              <a:t>h</a:t>
            </a:r>
            <a:r>
              <a:rPr lang="en-US" baseline="30000" dirty="0" smtClean="0"/>
              <a:t>)</a:t>
            </a:r>
            <a:r>
              <a:rPr lang="en-US" dirty="0" smtClean="0"/>
              <a:t>}</a:t>
            </a:r>
          </a:p>
          <a:p>
            <a:pPr>
              <a:buNone/>
            </a:pPr>
            <a:endParaRPr lang="en-US" dirty="0" smtClean="0"/>
          </a:p>
          <a:p>
            <a:pPr>
              <a:buNone/>
            </a:pPr>
            <a:r>
              <a:rPr lang="en-US" dirty="0" smtClean="0"/>
              <a:t>	– Therefore </a:t>
            </a:r>
            <a:r>
              <a:rPr lang="en-US" sz="2800" dirty="0"/>
              <a:t>(</a:t>
            </a:r>
            <a:r>
              <a:rPr lang="en-US" i="1" dirty="0" err="1"/>
              <a:t>b</a:t>
            </a:r>
            <a:r>
              <a:rPr lang="en-US" i="1" baseline="-25000" dirty="0" err="1"/>
              <a:t>n</a:t>
            </a:r>
            <a:r>
              <a:rPr lang="en-US" dirty="0"/>
              <a:t> – </a:t>
            </a:r>
            <a:r>
              <a:rPr lang="en-US" sz="2800" i="1" dirty="0"/>
              <a:t>a</a:t>
            </a:r>
            <a:r>
              <a:rPr lang="en-US" sz="2800" i="1" baseline="-25000" dirty="0"/>
              <a:t>n</a:t>
            </a:r>
            <a:r>
              <a:rPr lang="en-US" sz="2800" baseline="30000" dirty="0"/>
              <a:t>(</a:t>
            </a:r>
            <a:r>
              <a:rPr lang="en-US" sz="2800" i="1" baseline="30000" dirty="0"/>
              <a:t>p</a:t>
            </a:r>
            <a:r>
              <a:rPr lang="en-US" sz="2800" baseline="30000" dirty="0"/>
              <a:t>)</a:t>
            </a:r>
            <a:r>
              <a:rPr lang="en-US" sz="2800" dirty="0"/>
              <a:t>)</a:t>
            </a:r>
            <a:r>
              <a:rPr lang="en-US" sz="2800" i="1" dirty="0"/>
              <a:t> </a:t>
            </a:r>
            <a:r>
              <a:rPr lang="en-US" sz="2800" i="1" dirty="0" smtClean="0"/>
              <a:t>= </a:t>
            </a:r>
            <a:r>
              <a:rPr lang="en-US" i="1" dirty="0"/>
              <a:t>a</a:t>
            </a:r>
            <a:r>
              <a:rPr lang="en-US" i="1" baseline="-25000" dirty="0"/>
              <a:t>n</a:t>
            </a:r>
            <a:r>
              <a:rPr lang="en-US" baseline="30000" dirty="0"/>
              <a:t>(</a:t>
            </a:r>
            <a:r>
              <a:rPr lang="en-US" i="1" baseline="30000" dirty="0"/>
              <a:t>h</a:t>
            </a:r>
            <a:r>
              <a:rPr lang="en-US" baseline="30000" dirty="0"/>
              <a:t>)</a:t>
            </a:r>
            <a:r>
              <a:rPr lang="en-US" dirty="0" smtClean="0"/>
              <a:t> and </a:t>
            </a:r>
            <a:r>
              <a:rPr lang="en-US" dirty="0"/>
              <a:t>{</a:t>
            </a:r>
            <a:r>
              <a:rPr lang="en-US" i="1" dirty="0" err="1"/>
              <a:t>b</a:t>
            </a:r>
            <a:r>
              <a:rPr lang="en-US" i="1" baseline="-25000" dirty="0" err="1"/>
              <a:t>n</a:t>
            </a:r>
            <a:r>
              <a:rPr lang="en-US" dirty="0"/>
              <a:t>} </a:t>
            </a:r>
            <a:r>
              <a:rPr lang="en-US" dirty="0" smtClean="0"/>
              <a:t>must be of the form </a:t>
            </a:r>
            <a:endParaRPr lang="en-US" dirty="0"/>
          </a:p>
          <a:p>
            <a:pPr>
              <a:buNone/>
            </a:pPr>
            <a:r>
              <a:rPr lang="en-US" dirty="0" smtClean="0"/>
              <a:t> 	</a:t>
            </a:r>
            <a:r>
              <a:rPr lang="en-US" i="1" dirty="0" err="1" smtClean="0"/>
              <a:t>b</a:t>
            </a:r>
            <a:r>
              <a:rPr lang="en-US" i="1" baseline="-25000" dirty="0" err="1" smtClean="0"/>
              <a:t>n</a:t>
            </a:r>
            <a:r>
              <a:rPr lang="en-US" i="1" baseline="-25000" dirty="0" smtClean="0"/>
              <a:t>  </a:t>
            </a:r>
            <a:r>
              <a:rPr lang="en-US" i="1" dirty="0" smtClean="0"/>
              <a:t>=</a:t>
            </a:r>
            <a:r>
              <a:rPr lang="en-US" i="1" baseline="-25000" dirty="0" smtClean="0"/>
              <a:t> </a:t>
            </a:r>
            <a:r>
              <a:rPr lang="en-US" i="1" dirty="0" smtClean="0"/>
              <a:t>a</a:t>
            </a:r>
            <a:r>
              <a:rPr lang="en-US" i="1" baseline="-25000" dirty="0" smtClean="0"/>
              <a:t>n</a:t>
            </a:r>
            <a:r>
              <a:rPr lang="en-US" baseline="30000" dirty="0" smtClean="0"/>
              <a:t>(</a:t>
            </a:r>
            <a:r>
              <a:rPr lang="en-US" i="1" baseline="30000" dirty="0" smtClean="0"/>
              <a:t>p</a:t>
            </a:r>
            <a:r>
              <a:rPr lang="en-US" baseline="30000" dirty="0" smtClean="0"/>
              <a:t>)</a:t>
            </a:r>
            <a:r>
              <a:rPr lang="en-US" dirty="0" smtClean="0"/>
              <a:t> + </a:t>
            </a:r>
            <a:r>
              <a:rPr lang="en-US" i="1" dirty="0" smtClean="0"/>
              <a:t>a</a:t>
            </a:r>
            <a:r>
              <a:rPr lang="en-US" i="1" baseline="-25000" dirty="0" smtClean="0"/>
              <a:t>n</a:t>
            </a:r>
            <a:r>
              <a:rPr lang="en-US" baseline="30000" dirty="0" smtClean="0"/>
              <a:t>(</a:t>
            </a:r>
            <a:r>
              <a:rPr lang="en-US" i="1" baseline="30000" dirty="0" smtClean="0"/>
              <a:t>h</a:t>
            </a:r>
            <a:r>
              <a:rPr lang="en-US" baseline="30000" dirty="0" smtClean="0"/>
              <a:t>)</a:t>
            </a:r>
            <a:r>
              <a:rPr lang="en-US" dirty="0" smtClean="0"/>
              <a:t>, where {</a:t>
            </a:r>
            <a:r>
              <a:rPr lang="en-US" i="1" dirty="0" smtClean="0"/>
              <a:t>a</a:t>
            </a:r>
            <a:r>
              <a:rPr lang="en-US" i="1" baseline="-25000" dirty="0" smtClean="0"/>
              <a:t>n</a:t>
            </a:r>
            <a:r>
              <a:rPr lang="en-US" baseline="30000" dirty="0" smtClean="0"/>
              <a:t>(</a:t>
            </a:r>
            <a:r>
              <a:rPr lang="en-US" i="1" baseline="30000" dirty="0" smtClean="0"/>
              <a:t>h</a:t>
            </a:r>
            <a:r>
              <a:rPr lang="en-US" baseline="30000" dirty="0" smtClean="0"/>
              <a:t>)</a:t>
            </a:r>
            <a:r>
              <a:rPr lang="en-US" dirty="0" smtClean="0"/>
              <a:t>} is a solution of the associated homogeneous recurrence relation</a:t>
            </a:r>
          </a:p>
          <a:p>
            <a:pPr>
              <a:buNone/>
            </a:pPr>
            <a:r>
              <a:rPr lang="en-US" dirty="0" smtClean="0"/>
              <a:t>         </a:t>
            </a:r>
            <a:r>
              <a:rPr lang="en-US" sz="2800" i="1" dirty="0" smtClean="0"/>
              <a:t>a</a:t>
            </a:r>
            <a:r>
              <a:rPr lang="en-US" sz="2800" i="1" baseline="-25000" dirty="0" smtClean="0"/>
              <a:t>n</a:t>
            </a:r>
            <a:r>
              <a:rPr lang="en-US" sz="2800" i="1" dirty="0" smtClean="0"/>
              <a:t> = c</a:t>
            </a:r>
            <a:r>
              <a:rPr lang="en-US" sz="2800" baseline="-25000" dirty="0" smtClean="0">
                <a:latin typeface="Cambria Math" pitchFamily="18" charset="0"/>
                <a:ea typeface="Cambria Math" pitchFamily="18" charset="0"/>
              </a:rPr>
              <a:t>1</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1</a:t>
            </a:r>
            <a:r>
              <a:rPr lang="en-US" sz="2800" i="1" baseline="-25000" dirty="0" smtClean="0"/>
              <a:t> </a:t>
            </a:r>
            <a:r>
              <a:rPr lang="en-US" sz="2800" i="1" dirty="0" smtClean="0"/>
              <a:t>+ c</a:t>
            </a:r>
            <a:r>
              <a:rPr lang="en-US" sz="2800" baseline="-25000" dirty="0" smtClean="0">
                <a:latin typeface="Cambria Math" pitchFamily="18" charset="0"/>
                <a:ea typeface="Cambria Math" pitchFamily="18" charset="0"/>
              </a:rPr>
              <a:t>2</a:t>
            </a:r>
            <a:r>
              <a:rPr lang="en-US" sz="2800" i="1" dirty="0" smtClean="0"/>
              <a:t>a</a:t>
            </a:r>
            <a:r>
              <a:rPr lang="en-US" sz="2800" i="1" baseline="-25000" dirty="0" smtClean="0"/>
              <a:t>n</a:t>
            </a:r>
            <a:r>
              <a:rPr lang="en-US" sz="2800" i="1" baseline="-25000" dirty="0" smtClean="0">
                <a:latin typeface="Cambria Math"/>
                <a:ea typeface="Cambria Math"/>
              </a:rPr>
              <a:t>−</a:t>
            </a:r>
            <a:r>
              <a:rPr lang="en-US" sz="2800" baseline="-25000" dirty="0" smtClean="0">
                <a:latin typeface="Cambria Math" pitchFamily="18" charset="0"/>
                <a:ea typeface="Cambria Math" pitchFamily="18" charset="0"/>
              </a:rPr>
              <a:t>2</a:t>
            </a:r>
            <a:r>
              <a:rPr lang="en-US" sz="2800" i="1" dirty="0" smtClean="0"/>
              <a:t> + </a:t>
            </a:r>
            <a:r>
              <a:rPr lang="en-US" sz="2800" dirty="0" smtClean="0">
                <a:latin typeface="Cambria Math"/>
                <a:ea typeface="Cambria Math"/>
              </a:rPr>
              <a:t>⋯</a:t>
            </a:r>
            <a:r>
              <a:rPr lang="en-US" sz="2800" i="1" dirty="0" smtClean="0">
                <a:latin typeface="Cambria Math"/>
                <a:ea typeface="Cambria Math"/>
              </a:rPr>
              <a:t> </a:t>
            </a:r>
            <a:r>
              <a:rPr lang="en-US" sz="2800" i="1" dirty="0" smtClean="0"/>
              <a:t>+ c</a:t>
            </a:r>
            <a:r>
              <a:rPr lang="en-US" sz="2800" i="1" baseline="-25000" dirty="0" smtClean="0"/>
              <a:t>k</a:t>
            </a:r>
            <a:r>
              <a:rPr lang="en-US" sz="2800" i="1" dirty="0" smtClean="0"/>
              <a:t> a</a:t>
            </a:r>
            <a:r>
              <a:rPr lang="en-US" sz="2800" i="1" baseline="-25000" dirty="0" smtClean="0"/>
              <a:t>n</a:t>
            </a:r>
            <a:r>
              <a:rPr lang="en-US" sz="2800" i="1" baseline="-25000" dirty="0" smtClean="0">
                <a:latin typeface="Cambria Math"/>
                <a:ea typeface="Cambria Math"/>
              </a:rPr>
              <a:t>−</a:t>
            </a:r>
            <a:r>
              <a:rPr lang="en-US" sz="2800" i="1" baseline="-25000" dirty="0" smtClean="0"/>
              <a:t>k .</a:t>
            </a:r>
            <a:endParaRPr lang="en-US" baseline="-25000"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537</a:t>
            </a:fld>
            <a:endParaRPr lang="en-US"/>
          </a:p>
        </p:txBody>
      </p:sp>
    </p:spTree>
    <p:extLst>
      <p:ext uri="{BB962C8B-B14F-4D97-AF65-F5344CB8AC3E}">
        <p14:creationId xmlns:p14="http://schemas.microsoft.com/office/powerpoint/2010/main" val="293853250"/>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Solving Linear </a:t>
            </a:r>
            <a:r>
              <a:rPr lang="en-US" sz="2800" dirty="0" err="1" smtClean="0"/>
              <a:t>Nonhomogeneous</a:t>
            </a:r>
            <a:r>
              <a:rPr lang="en-US" sz="2800" dirty="0" smtClean="0"/>
              <a:t> Recurrence Relations with Constant Coefficients (</a:t>
            </a:r>
            <a:r>
              <a:rPr lang="en-US" sz="2800" i="1" dirty="0" smtClean="0"/>
              <a:t>continued</a:t>
            </a:r>
            <a:r>
              <a:rPr lang="en-US" sz="2800" dirty="0" smtClean="0"/>
              <a:t>) </a:t>
            </a:r>
            <a:endParaRPr lang="en-US" sz="2800" dirty="0"/>
          </a:p>
        </p:txBody>
      </p:sp>
      <p:sp>
        <p:nvSpPr>
          <p:cNvPr id="3" name="Content Placeholder 2"/>
          <p:cNvSpPr>
            <a:spLocks noGrp="1"/>
          </p:cNvSpPr>
          <p:nvPr>
            <p:ph idx="1"/>
          </p:nvPr>
        </p:nvSpPr>
        <p:spPr/>
        <p:txBody>
          <a:bodyPr>
            <a:normAutofit fontScale="47500" lnSpcReduction="20000"/>
          </a:bodyPr>
          <a:lstStyle/>
          <a:p>
            <a:pPr>
              <a:buNone/>
            </a:pPr>
            <a:r>
              <a:rPr lang="en-US" b="1" dirty="0" smtClean="0">
                <a:latin typeface="Cambria Math" pitchFamily="18" charset="0"/>
                <a:ea typeface="Cambria Math" pitchFamily="18" charset="0"/>
              </a:rPr>
              <a:t>     </a:t>
            </a:r>
            <a:r>
              <a:rPr lang="en-US" sz="2900" b="1" dirty="0" smtClean="0">
                <a:latin typeface="Cambria Math" pitchFamily="18" charset="0"/>
                <a:ea typeface="Cambria Math" pitchFamily="18" charset="0"/>
              </a:rPr>
              <a:t>Example</a:t>
            </a:r>
            <a:r>
              <a:rPr lang="en-US" sz="2900" dirty="0" smtClean="0"/>
              <a:t>:  Find all solutions of the recurrence relation </a:t>
            </a:r>
            <a:r>
              <a:rPr lang="en-US" sz="2900" i="1" dirty="0" smtClean="0"/>
              <a:t>a</a:t>
            </a:r>
            <a:r>
              <a:rPr lang="en-US" sz="2900" i="1" baseline="-25000" dirty="0" smtClean="0"/>
              <a:t>n</a:t>
            </a:r>
            <a:r>
              <a:rPr lang="en-US" sz="2900" i="1" dirty="0" smtClean="0"/>
              <a:t> = </a:t>
            </a:r>
            <a:r>
              <a:rPr lang="en-US" sz="2900" dirty="0" smtClean="0">
                <a:latin typeface="Cambria Math" pitchFamily="18" charset="0"/>
                <a:ea typeface="Cambria Math" pitchFamily="18" charset="0"/>
              </a:rPr>
              <a:t>3</a:t>
            </a:r>
            <a:r>
              <a:rPr lang="en-US" sz="2900" i="1" dirty="0" smtClean="0"/>
              <a:t>a</a:t>
            </a:r>
            <a:r>
              <a:rPr lang="en-US" sz="2900" i="1" baseline="-25000" dirty="0" smtClean="0"/>
              <a:t>n</a:t>
            </a:r>
            <a:r>
              <a:rPr lang="en-US" sz="2900" i="1" baseline="-25000" dirty="0" smtClean="0">
                <a:latin typeface="Cambria Math"/>
                <a:ea typeface="Cambria Math"/>
              </a:rPr>
              <a:t>−</a:t>
            </a:r>
            <a:r>
              <a:rPr lang="en-US" sz="2900" baseline="-25000" dirty="0" smtClean="0">
                <a:latin typeface="Cambria Math" pitchFamily="18" charset="0"/>
                <a:ea typeface="Cambria Math" pitchFamily="18" charset="0"/>
              </a:rPr>
              <a:t>1</a:t>
            </a:r>
            <a:r>
              <a:rPr lang="en-US" sz="2900" i="1" baseline="-25000" dirty="0" smtClean="0"/>
              <a:t> </a:t>
            </a:r>
            <a:r>
              <a:rPr lang="en-US" sz="2900" i="1" dirty="0" smtClean="0"/>
              <a:t>+ </a:t>
            </a:r>
            <a:r>
              <a:rPr lang="en-US" sz="2900" dirty="0" smtClean="0">
                <a:latin typeface="Cambria Math" pitchFamily="18" charset="0"/>
                <a:ea typeface="Cambria Math" pitchFamily="18" charset="0"/>
              </a:rPr>
              <a:t>2</a:t>
            </a:r>
            <a:r>
              <a:rPr lang="en-US" sz="2900" i="1" dirty="0" smtClean="0"/>
              <a:t>n.  </a:t>
            </a:r>
          </a:p>
          <a:p>
            <a:pPr>
              <a:buNone/>
            </a:pPr>
            <a:r>
              <a:rPr lang="en-US" sz="2900" i="1" dirty="0" smtClean="0"/>
              <a:t>     </a:t>
            </a:r>
            <a:r>
              <a:rPr lang="en-US" sz="2900" dirty="0" smtClean="0"/>
              <a:t>What is the solution with </a:t>
            </a:r>
            <a:r>
              <a:rPr lang="en-US" sz="2900" i="1" dirty="0" smtClean="0"/>
              <a:t>a</a:t>
            </a:r>
            <a:r>
              <a:rPr lang="en-US" sz="2900" baseline="-25000" dirty="0" smtClean="0">
                <a:latin typeface="Cambria Math" pitchFamily="18" charset="0"/>
                <a:ea typeface="Cambria Math" pitchFamily="18" charset="0"/>
              </a:rPr>
              <a:t>1</a:t>
            </a:r>
            <a:r>
              <a:rPr lang="en-US" sz="2900" i="1" baseline="-25000" dirty="0" smtClean="0"/>
              <a:t> </a:t>
            </a:r>
            <a:r>
              <a:rPr lang="en-US" sz="2900" i="1" dirty="0" smtClean="0"/>
              <a:t>= </a:t>
            </a:r>
            <a:r>
              <a:rPr lang="en-US" sz="2900" dirty="0" smtClean="0">
                <a:latin typeface="Cambria Math" pitchFamily="18" charset="0"/>
                <a:ea typeface="Cambria Math" pitchFamily="18" charset="0"/>
              </a:rPr>
              <a:t>3</a:t>
            </a:r>
            <a:r>
              <a:rPr lang="en-US" sz="2900" i="1" dirty="0" smtClean="0"/>
              <a:t>? </a:t>
            </a:r>
          </a:p>
          <a:p>
            <a:pPr>
              <a:buNone/>
            </a:pPr>
            <a:endParaRPr lang="en-US" dirty="0" smtClean="0"/>
          </a:p>
          <a:p>
            <a:pPr>
              <a:buNone/>
            </a:pPr>
            <a:r>
              <a:rPr lang="en-US" sz="2800" i="1" dirty="0" smtClean="0"/>
              <a:t>     </a:t>
            </a:r>
            <a:r>
              <a:rPr lang="en-US" sz="2900" b="1" dirty="0" smtClean="0"/>
              <a:t>Solution</a:t>
            </a:r>
            <a:r>
              <a:rPr lang="en-US" sz="2900" dirty="0" smtClean="0"/>
              <a:t>: The associated linear homogeneous equation is </a:t>
            </a:r>
            <a:r>
              <a:rPr lang="en-US" sz="2900" i="1" dirty="0" smtClean="0"/>
              <a:t>a</a:t>
            </a:r>
            <a:r>
              <a:rPr lang="en-US" sz="2900" i="1" baseline="-25000" dirty="0" smtClean="0"/>
              <a:t>n</a:t>
            </a:r>
            <a:r>
              <a:rPr lang="en-US" sz="2900" i="1" dirty="0" smtClean="0"/>
              <a:t> = </a:t>
            </a:r>
            <a:r>
              <a:rPr lang="en-US" sz="2900" dirty="0" smtClean="0">
                <a:latin typeface="Cambria Math" pitchFamily="18" charset="0"/>
                <a:ea typeface="Cambria Math" pitchFamily="18" charset="0"/>
              </a:rPr>
              <a:t>3</a:t>
            </a:r>
            <a:r>
              <a:rPr lang="en-US" sz="2900" i="1" dirty="0" smtClean="0"/>
              <a:t>a</a:t>
            </a:r>
            <a:r>
              <a:rPr lang="en-US" sz="2900" i="1" baseline="-25000" dirty="0" smtClean="0"/>
              <a:t>n</a:t>
            </a:r>
            <a:r>
              <a:rPr lang="en-US" sz="2900" i="1" baseline="-25000" dirty="0" smtClean="0">
                <a:latin typeface="Cambria Math"/>
                <a:ea typeface="Cambria Math"/>
              </a:rPr>
              <a:t>−</a:t>
            </a:r>
            <a:r>
              <a:rPr lang="en-US" sz="2900" baseline="-25000" dirty="0" smtClean="0">
                <a:latin typeface="Cambria Math" pitchFamily="18" charset="0"/>
                <a:ea typeface="Cambria Math" pitchFamily="18" charset="0"/>
              </a:rPr>
              <a:t>1</a:t>
            </a:r>
            <a:r>
              <a:rPr lang="en-US" sz="2900" i="1" dirty="0" smtClean="0"/>
              <a:t>. </a:t>
            </a:r>
          </a:p>
          <a:p>
            <a:pPr>
              <a:buNone/>
            </a:pPr>
            <a:r>
              <a:rPr lang="en-US" sz="2900" i="1" dirty="0" smtClean="0"/>
              <a:t>     </a:t>
            </a:r>
            <a:r>
              <a:rPr lang="en-US" sz="2900" dirty="0" smtClean="0"/>
              <a:t>Its solutions are </a:t>
            </a:r>
            <a:r>
              <a:rPr lang="en-US" sz="2900" i="1" dirty="0" smtClean="0"/>
              <a:t>a</a:t>
            </a:r>
            <a:r>
              <a:rPr lang="en-US" sz="2900" i="1" baseline="-25000" dirty="0" smtClean="0"/>
              <a:t>n</a:t>
            </a:r>
            <a:r>
              <a:rPr lang="en-US" sz="2900" baseline="30000" dirty="0" smtClean="0"/>
              <a:t>(</a:t>
            </a:r>
            <a:r>
              <a:rPr lang="en-US" sz="2900" i="1" baseline="30000" dirty="0" smtClean="0"/>
              <a:t>h</a:t>
            </a:r>
            <a:r>
              <a:rPr lang="en-US" sz="2900" baseline="30000" dirty="0" smtClean="0"/>
              <a:t>)</a:t>
            </a:r>
            <a:r>
              <a:rPr lang="en-US" sz="2900" i="1" dirty="0" smtClean="0"/>
              <a:t> = </a:t>
            </a:r>
            <a:r>
              <a:rPr lang="el-GR" sz="2900" dirty="0" smtClean="0">
                <a:latin typeface="Cambria Math"/>
                <a:ea typeface="Cambria Math"/>
              </a:rPr>
              <a:t>α</a:t>
            </a:r>
            <a:r>
              <a:rPr lang="en-US" sz="2900" dirty="0" smtClean="0">
                <a:latin typeface="Cambria Math" pitchFamily="18" charset="0"/>
                <a:ea typeface="Cambria Math" pitchFamily="18" charset="0"/>
              </a:rPr>
              <a:t>3</a:t>
            </a:r>
            <a:r>
              <a:rPr lang="en-US" sz="2900" i="1" baseline="30000" dirty="0" smtClean="0">
                <a:ea typeface="Cambria Math" pitchFamily="18" charset="0"/>
              </a:rPr>
              <a:t>n</a:t>
            </a:r>
            <a:r>
              <a:rPr lang="en-US" sz="2900" i="1" dirty="0" smtClean="0"/>
              <a:t>, </a:t>
            </a:r>
            <a:r>
              <a:rPr lang="en-US" sz="2900" dirty="0" smtClean="0"/>
              <a:t>where </a:t>
            </a:r>
            <a:r>
              <a:rPr lang="el-GR" sz="2900" dirty="0" smtClean="0">
                <a:latin typeface="Cambria Math"/>
                <a:ea typeface="Cambria Math"/>
              </a:rPr>
              <a:t>α</a:t>
            </a:r>
            <a:r>
              <a:rPr lang="en-US" sz="2900" dirty="0" smtClean="0"/>
              <a:t>  is a constant.</a:t>
            </a:r>
          </a:p>
          <a:p>
            <a:pPr>
              <a:buNone/>
            </a:pPr>
            <a:endParaRPr lang="en-US" sz="2900" dirty="0" smtClean="0"/>
          </a:p>
          <a:p>
            <a:pPr>
              <a:buNone/>
            </a:pPr>
            <a:r>
              <a:rPr lang="en-US" sz="2900" dirty="0" smtClean="0"/>
              <a:t>      Because </a:t>
            </a:r>
            <a:r>
              <a:rPr lang="en-US" sz="2900" i="1" dirty="0" smtClean="0"/>
              <a:t>F</a:t>
            </a:r>
            <a:r>
              <a:rPr lang="en-US" sz="2900" dirty="0" smtClean="0"/>
              <a:t>(</a:t>
            </a:r>
            <a:r>
              <a:rPr lang="en-US" sz="2900" i="1" dirty="0" smtClean="0"/>
              <a:t>n</a:t>
            </a:r>
            <a:r>
              <a:rPr lang="en-US" sz="2900" dirty="0" smtClean="0"/>
              <a:t>)= </a:t>
            </a:r>
            <a:r>
              <a:rPr lang="en-US" sz="2900" dirty="0" smtClean="0">
                <a:latin typeface="Cambria Math" pitchFamily="18" charset="0"/>
                <a:ea typeface="Cambria Math" pitchFamily="18" charset="0"/>
              </a:rPr>
              <a:t>2</a:t>
            </a:r>
            <a:r>
              <a:rPr lang="en-US" sz="2900" i="1" dirty="0" smtClean="0"/>
              <a:t>n</a:t>
            </a:r>
            <a:r>
              <a:rPr lang="en-US" sz="2900" dirty="0" smtClean="0"/>
              <a:t> is a polynomial in </a:t>
            </a:r>
            <a:r>
              <a:rPr lang="en-US" sz="2900" i="1" dirty="0" smtClean="0"/>
              <a:t>n </a:t>
            </a:r>
            <a:r>
              <a:rPr lang="en-US" sz="2900" dirty="0" smtClean="0"/>
              <a:t>of degree one,  to find a particular solution we might try a linear function in </a:t>
            </a:r>
            <a:r>
              <a:rPr lang="en-US" sz="2900" i="1" dirty="0" smtClean="0"/>
              <a:t>n</a:t>
            </a:r>
            <a:r>
              <a:rPr lang="en-US" sz="2900" dirty="0" smtClean="0"/>
              <a:t>,  say  </a:t>
            </a:r>
            <a:r>
              <a:rPr lang="en-US" sz="2900" i="1" dirty="0" err="1" smtClean="0"/>
              <a:t>p</a:t>
            </a:r>
            <a:r>
              <a:rPr lang="en-US" sz="2900" i="1" baseline="-25000" dirty="0" err="1" smtClean="0"/>
              <a:t>n</a:t>
            </a:r>
            <a:r>
              <a:rPr lang="en-US" sz="2900" dirty="0" smtClean="0"/>
              <a:t> = </a:t>
            </a:r>
            <a:r>
              <a:rPr lang="en-US" sz="2900" i="1" dirty="0" err="1" smtClean="0"/>
              <a:t>cn</a:t>
            </a:r>
            <a:r>
              <a:rPr lang="en-US" sz="2900" dirty="0" smtClean="0"/>
              <a:t> + </a:t>
            </a:r>
            <a:r>
              <a:rPr lang="en-US" sz="2900" i="1" dirty="0" smtClean="0"/>
              <a:t>d</a:t>
            </a:r>
            <a:r>
              <a:rPr lang="en-US" sz="2900" dirty="0" smtClean="0"/>
              <a:t>, where </a:t>
            </a:r>
            <a:r>
              <a:rPr lang="en-US" sz="2900" i="1" dirty="0" smtClean="0"/>
              <a:t>c </a:t>
            </a:r>
            <a:r>
              <a:rPr lang="en-US" sz="2900" dirty="0" smtClean="0"/>
              <a:t>and </a:t>
            </a:r>
            <a:r>
              <a:rPr lang="en-US" sz="2900" i="1" dirty="0" smtClean="0"/>
              <a:t>d</a:t>
            </a:r>
            <a:r>
              <a:rPr lang="en-US" sz="2900" dirty="0" smtClean="0"/>
              <a:t> are constants. Suppose that </a:t>
            </a:r>
            <a:r>
              <a:rPr lang="en-US" sz="2900" i="1" dirty="0" err="1" smtClean="0"/>
              <a:t>p</a:t>
            </a:r>
            <a:r>
              <a:rPr lang="en-US" sz="2900" i="1" baseline="-25000" dirty="0" err="1" smtClean="0"/>
              <a:t>n</a:t>
            </a:r>
            <a:r>
              <a:rPr lang="en-US" sz="2900" dirty="0" smtClean="0"/>
              <a:t> = </a:t>
            </a:r>
            <a:r>
              <a:rPr lang="en-US" sz="2900" i="1" dirty="0" err="1" smtClean="0"/>
              <a:t>cn</a:t>
            </a:r>
            <a:r>
              <a:rPr lang="en-US" sz="2900" dirty="0" smtClean="0"/>
              <a:t> + </a:t>
            </a:r>
            <a:r>
              <a:rPr lang="en-US" sz="2900" i="1" dirty="0" smtClean="0"/>
              <a:t>d</a:t>
            </a:r>
            <a:r>
              <a:rPr lang="en-US" sz="2900" dirty="0" smtClean="0"/>
              <a:t>  is such a solution. </a:t>
            </a:r>
          </a:p>
          <a:p>
            <a:pPr>
              <a:buNone/>
            </a:pPr>
            <a:r>
              <a:rPr lang="en-US" sz="2900" dirty="0" smtClean="0"/>
              <a:t>      Then </a:t>
            </a:r>
            <a:r>
              <a:rPr lang="en-US" sz="2900" i="1" dirty="0" smtClean="0"/>
              <a:t>a</a:t>
            </a:r>
            <a:r>
              <a:rPr lang="en-US" sz="2900" i="1" baseline="-25000" dirty="0" smtClean="0"/>
              <a:t>n</a:t>
            </a:r>
            <a:r>
              <a:rPr lang="en-US" sz="2900" i="1" dirty="0" smtClean="0"/>
              <a:t> = </a:t>
            </a:r>
            <a:r>
              <a:rPr lang="en-US" sz="2900" dirty="0" smtClean="0">
                <a:latin typeface="Cambria Math" pitchFamily="18" charset="0"/>
                <a:ea typeface="Cambria Math" pitchFamily="18" charset="0"/>
              </a:rPr>
              <a:t>3</a:t>
            </a:r>
            <a:r>
              <a:rPr lang="en-US" sz="2900" i="1" dirty="0" smtClean="0"/>
              <a:t>a</a:t>
            </a:r>
            <a:r>
              <a:rPr lang="en-US" sz="2900" i="1" baseline="-25000" dirty="0" smtClean="0"/>
              <a:t>n</a:t>
            </a:r>
            <a:r>
              <a:rPr lang="en-US" sz="2900" i="1" baseline="-25000" dirty="0" smtClean="0">
                <a:latin typeface="Cambria Math"/>
                <a:ea typeface="Cambria Math"/>
              </a:rPr>
              <a:t>−</a:t>
            </a:r>
            <a:r>
              <a:rPr lang="en-US" sz="2900" baseline="-25000" dirty="0" smtClean="0">
                <a:latin typeface="Cambria Math" pitchFamily="18" charset="0"/>
                <a:ea typeface="Cambria Math" pitchFamily="18" charset="0"/>
              </a:rPr>
              <a:t>1</a:t>
            </a:r>
            <a:r>
              <a:rPr lang="en-US" sz="2900" i="1" baseline="-25000" dirty="0" smtClean="0"/>
              <a:t> </a:t>
            </a:r>
            <a:r>
              <a:rPr lang="en-US" sz="2900" i="1" dirty="0" smtClean="0"/>
              <a:t>+ </a:t>
            </a:r>
            <a:r>
              <a:rPr lang="en-US" sz="2900" dirty="0" smtClean="0">
                <a:latin typeface="Cambria Math" pitchFamily="18" charset="0"/>
                <a:ea typeface="Cambria Math" pitchFamily="18" charset="0"/>
              </a:rPr>
              <a:t>2</a:t>
            </a:r>
            <a:r>
              <a:rPr lang="en-US" sz="2900" i="1" dirty="0" smtClean="0"/>
              <a:t>n</a:t>
            </a:r>
            <a:r>
              <a:rPr lang="en-US" sz="2900" dirty="0" smtClean="0"/>
              <a:t>   becomes   </a:t>
            </a:r>
            <a:r>
              <a:rPr lang="en-US" sz="2900" i="1" dirty="0" err="1" smtClean="0"/>
              <a:t>cn</a:t>
            </a:r>
            <a:r>
              <a:rPr lang="en-US" sz="2900" dirty="0" smtClean="0"/>
              <a:t> + </a:t>
            </a:r>
            <a:r>
              <a:rPr lang="en-US" sz="2900" i="1" dirty="0" smtClean="0"/>
              <a:t>d = </a:t>
            </a:r>
            <a:r>
              <a:rPr lang="en-US" sz="2900" dirty="0" smtClean="0">
                <a:latin typeface="Cambria Math" pitchFamily="18" charset="0"/>
                <a:ea typeface="Cambria Math" pitchFamily="18" charset="0"/>
              </a:rPr>
              <a:t>3(</a:t>
            </a:r>
            <a:r>
              <a:rPr lang="en-US" sz="2900" i="1" dirty="0" smtClean="0"/>
              <a:t>c</a:t>
            </a:r>
            <a:r>
              <a:rPr lang="en-US" sz="2900" dirty="0" smtClean="0"/>
              <a:t>(</a:t>
            </a:r>
            <a:r>
              <a:rPr lang="en-US" sz="2900" i="1" dirty="0" smtClean="0"/>
              <a:t>n</a:t>
            </a:r>
            <a:r>
              <a:rPr lang="en-US" sz="2900" i="1" dirty="0" smtClean="0">
                <a:latin typeface="Cambria Math"/>
                <a:ea typeface="Cambria Math"/>
              </a:rPr>
              <a:t>− </a:t>
            </a:r>
            <a:r>
              <a:rPr lang="en-US" sz="2900" dirty="0" smtClean="0">
                <a:latin typeface="Cambria Math"/>
                <a:ea typeface="Cambria Math"/>
              </a:rPr>
              <a:t>1)</a:t>
            </a:r>
            <a:r>
              <a:rPr lang="en-US" sz="2900" dirty="0" smtClean="0"/>
              <a:t> + </a:t>
            </a:r>
            <a:r>
              <a:rPr lang="en-US" sz="2900" i="1" dirty="0" smtClean="0"/>
              <a:t>d</a:t>
            </a:r>
            <a:r>
              <a:rPr lang="en-US" sz="2900" dirty="0" smtClean="0">
                <a:ea typeface="Cambria Math" pitchFamily="18" charset="0"/>
              </a:rPr>
              <a:t>)</a:t>
            </a:r>
            <a:r>
              <a:rPr lang="en-US" sz="2900" i="1" dirty="0" smtClean="0"/>
              <a:t>+ </a:t>
            </a:r>
            <a:r>
              <a:rPr lang="en-US" sz="2900" dirty="0" smtClean="0">
                <a:latin typeface="Cambria Math" pitchFamily="18" charset="0"/>
                <a:ea typeface="Cambria Math" pitchFamily="18" charset="0"/>
              </a:rPr>
              <a:t>2</a:t>
            </a:r>
            <a:r>
              <a:rPr lang="en-US" sz="2900" i="1" dirty="0" smtClean="0"/>
              <a:t>n.</a:t>
            </a:r>
            <a:r>
              <a:rPr lang="en-US" sz="2900" dirty="0" smtClean="0"/>
              <a:t> </a:t>
            </a:r>
          </a:p>
          <a:p>
            <a:pPr>
              <a:buNone/>
            </a:pPr>
            <a:endParaRPr lang="en-US" sz="2900" dirty="0" smtClean="0"/>
          </a:p>
          <a:p>
            <a:pPr>
              <a:buNone/>
            </a:pPr>
            <a:r>
              <a:rPr lang="en-US" sz="2900" dirty="0" smtClean="0"/>
              <a:t>      Simplifying yields (</a:t>
            </a:r>
            <a:r>
              <a:rPr lang="en-US" sz="2900" dirty="0" smtClean="0">
                <a:latin typeface="Cambria Math" pitchFamily="18" charset="0"/>
                <a:ea typeface="Cambria Math" pitchFamily="18" charset="0"/>
              </a:rPr>
              <a:t>2</a:t>
            </a:r>
            <a:r>
              <a:rPr lang="en-US" sz="2900" dirty="0" smtClean="0"/>
              <a:t> + </a:t>
            </a:r>
            <a:r>
              <a:rPr lang="en-US" sz="2900" dirty="0" smtClean="0">
                <a:latin typeface="Cambria Math" pitchFamily="18" charset="0"/>
                <a:ea typeface="Cambria Math" pitchFamily="18" charset="0"/>
              </a:rPr>
              <a:t>2</a:t>
            </a:r>
            <a:r>
              <a:rPr lang="en-US" sz="2900" i="1" dirty="0" smtClean="0">
                <a:ea typeface="Cambria Math" pitchFamily="18" charset="0"/>
              </a:rPr>
              <a:t>c</a:t>
            </a:r>
            <a:r>
              <a:rPr lang="en-US" sz="2900" dirty="0" smtClean="0"/>
              <a:t>)</a:t>
            </a:r>
            <a:r>
              <a:rPr lang="en-US" sz="2900" i="1" dirty="0" smtClean="0"/>
              <a:t>n + </a:t>
            </a:r>
            <a:r>
              <a:rPr lang="en-US" sz="2900" dirty="0" smtClean="0"/>
              <a:t>(</a:t>
            </a:r>
            <a:r>
              <a:rPr lang="en-US" sz="2900" dirty="0" smtClean="0">
                <a:latin typeface="Cambria Math" pitchFamily="18" charset="0"/>
                <a:ea typeface="Cambria Math" pitchFamily="18" charset="0"/>
              </a:rPr>
              <a:t>2</a:t>
            </a:r>
            <a:r>
              <a:rPr lang="en-US" sz="2900" i="1" dirty="0" smtClean="0"/>
              <a:t>d </a:t>
            </a:r>
            <a:r>
              <a:rPr lang="en-US" sz="2900" i="1" dirty="0" smtClean="0">
                <a:latin typeface="Cambria Math"/>
                <a:ea typeface="Cambria Math"/>
              </a:rPr>
              <a:t>− </a:t>
            </a:r>
            <a:r>
              <a:rPr lang="en-US" sz="2900" dirty="0" smtClean="0">
                <a:latin typeface="Cambria Math"/>
                <a:ea typeface="Cambria Math"/>
              </a:rPr>
              <a:t>3</a:t>
            </a:r>
            <a:r>
              <a:rPr lang="en-US" sz="2900" i="1" dirty="0" smtClean="0">
                <a:ea typeface="Cambria Math" pitchFamily="18" charset="0"/>
              </a:rPr>
              <a:t>c</a:t>
            </a:r>
            <a:r>
              <a:rPr lang="en-US" sz="2900" dirty="0" smtClean="0">
                <a:latin typeface="Cambria Math"/>
                <a:ea typeface="Cambria Math"/>
              </a:rPr>
              <a:t>)</a:t>
            </a:r>
            <a:r>
              <a:rPr lang="en-US" sz="2900" dirty="0" smtClean="0"/>
              <a:t>  = </a:t>
            </a:r>
            <a:r>
              <a:rPr lang="en-US" sz="2900" dirty="0" smtClean="0">
                <a:latin typeface="Cambria Math" pitchFamily="18" charset="0"/>
                <a:ea typeface="Cambria Math" pitchFamily="18" charset="0"/>
              </a:rPr>
              <a:t>0</a:t>
            </a:r>
            <a:r>
              <a:rPr lang="en-US" sz="2900" dirty="0" smtClean="0"/>
              <a:t>. It follows that </a:t>
            </a:r>
            <a:r>
              <a:rPr lang="en-US" sz="2900" i="1" dirty="0" err="1" smtClean="0"/>
              <a:t>cn</a:t>
            </a:r>
            <a:r>
              <a:rPr lang="en-US" sz="2900" dirty="0" smtClean="0"/>
              <a:t> + </a:t>
            </a:r>
            <a:r>
              <a:rPr lang="en-US" sz="2900" i="1" dirty="0" smtClean="0"/>
              <a:t>d </a:t>
            </a:r>
            <a:r>
              <a:rPr lang="en-US" sz="2900" dirty="0" smtClean="0"/>
              <a:t>is  a solution if and only if </a:t>
            </a:r>
          </a:p>
          <a:p>
            <a:pPr>
              <a:buNone/>
            </a:pPr>
            <a:r>
              <a:rPr lang="en-US" sz="2900" dirty="0" smtClean="0"/>
              <a:t>       </a:t>
            </a:r>
            <a:r>
              <a:rPr lang="en-US" sz="2900" dirty="0" smtClean="0">
                <a:latin typeface="Cambria Math" pitchFamily="18" charset="0"/>
                <a:ea typeface="Cambria Math" pitchFamily="18" charset="0"/>
              </a:rPr>
              <a:t>2</a:t>
            </a:r>
            <a:r>
              <a:rPr lang="en-US" sz="2900" dirty="0" smtClean="0"/>
              <a:t> + </a:t>
            </a:r>
            <a:r>
              <a:rPr lang="en-US" sz="2900" dirty="0" smtClean="0">
                <a:latin typeface="Cambria Math" pitchFamily="18" charset="0"/>
                <a:ea typeface="Cambria Math" pitchFamily="18" charset="0"/>
              </a:rPr>
              <a:t>2</a:t>
            </a:r>
            <a:r>
              <a:rPr lang="en-US" sz="2900" i="1" dirty="0" smtClean="0">
                <a:ea typeface="Cambria Math" pitchFamily="18" charset="0"/>
              </a:rPr>
              <a:t>c</a:t>
            </a:r>
            <a:r>
              <a:rPr lang="en-US" sz="2900" i="1" dirty="0" smtClean="0"/>
              <a:t> </a:t>
            </a:r>
            <a:r>
              <a:rPr lang="en-US" sz="2900" dirty="0" smtClean="0"/>
              <a:t> = </a:t>
            </a:r>
            <a:r>
              <a:rPr lang="en-US" sz="2900" dirty="0" smtClean="0">
                <a:latin typeface="Cambria Math" pitchFamily="18" charset="0"/>
                <a:ea typeface="Cambria Math" pitchFamily="18" charset="0"/>
              </a:rPr>
              <a:t>0 </a:t>
            </a:r>
            <a:r>
              <a:rPr lang="en-US" sz="2900" dirty="0" smtClean="0"/>
              <a:t>and </a:t>
            </a:r>
            <a:r>
              <a:rPr lang="en-US" sz="2900" dirty="0" smtClean="0">
                <a:latin typeface="Cambria Math" pitchFamily="18" charset="0"/>
                <a:ea typeface="Cambria Math" pitchFamily="18" charset="0"/>
              </a:rPr>
              <a:t>2</a:t>
            </a:r>
            <a:r>
              <a:rPr lang="en-US" sz="2900" i="1" dirty="0" smtClean="0"/>
              <a:t>d </a:t>
            </a:r>
            <a:r>
              <a:rPr lang="en-US" sz="2900" i="1" dirty="0" smtClean="0">
                <a:latin typeface="Cambria Math"/>
                <a:ea typeface="Cambria Math"/>
              </a:rPr>
              <a:t>− </a:t>
            </a:r>
            <a:r>
              <a:rPr lang="en-US" sz="2900" dirty="0" smtClean="0">
                <a:latin typeface="Cambria Math"/>
                <a:ea typeface="Cambria Math"/>
              </a:rPr>
              <a:t>3</a:t>
            </a:r>
            <a:r>
              <a:rPr lang="en-US" sz="2900" i="1" dirty="0" smtClean="0">
                <a:ea typeface="Cambria Math" pitchFamily="18" charset="0"/>
              </a:rPr>
              <a:t>c</a:t>
            </a:r>
            <a:r>
              <a:rPr lang="en-US" sz="2900" dirty="0" smtClean="0"/>
              <a:t>  = </a:t>
            </a:r>
            <a:r>
              <a:rPr lang="en-US" sz="2900" dirty="0" smtClean="0">
                <a:latin typeface="Cambria Math" pitchFamily="18" charset="0"/>
                <a:ea typeface="Cambria Math" pitchFamily="18" charset="0"/>
              </a:rPr>
              <a:t>0.  Therefore, </a:t>
            </a:r>
            <a:r>
              <a:rPr lang="en-US" sz="2900" i="1" dirty="0" err="1" smtClean="0"/>
              <a:t>cn</a:t>
            </a:r>
            <a:r>
              <a:rPr lang="en-US" sz="2900" dirty="0" smtClean="0"/>
              <a:t> + </a:t>
            </a:r>
            <a:r>
              <a:rPr lang="en-US" sz="2900" i="1" dirty="0" smtClean="0"/>
              <a:t>d </a:t>
            </a:r>
            <a:r>
              <a:rPr lang="en-US" sz="2900" dirty="0" smtClean="0"/>
              <a:t>is  a solution if and only if c = </a:t>
            </a:r>
            <a:r>
              <a:rPr lang="en-US" sz="2900" i="1" dirty="0" smtClean="0">
                <a:latin typeface="Cambria Math"/>
                <a:ea typeface="Cambria Math"/>
              </a:rPr>
              <a:t>− </a:t>
            </a:r>
            <a:r>
              <a:rPr lang="en-US" sz="2900" dirty="0" smtClean="0">
                <a:latin typeface="Cambria Math"/>
                <a:ea typeface="Cambria Math"/>
              </a:rPr>
              <a:t>1 and </a:t>
            </a:r>
            <a:r>
              <a:rPr lang="en-US" sz="2900" dirty="0" smtClean="0">
                <a:latin typeface="Cambria Math" pitchFamily="18" charset="0"/>
                <a:ea typeface="Cambria Math" pitchFamily="18" charset="0"/>
              </a:rPr>
              <a:t>d = </a:t>
            </a:r>
            <a:r>
              <a:rPr lang="en-US" sz="2900" i="1" dirty="0" smtClean="0">
                <a:latin typeface="Cambria Math"/>
                <a:ea typeface="Cambria Math"/>
              </a:rPr>
              <a:t>− </a:t>
            </a:r>
            <a:r>
              <a:rPr lang="en-US" sz="2900" dirty="0" smtClean="0">
                <a:latin typeface="Cambria Math"/>
                <a:ea typeface="Cambria Math"/>
              </a:rPr>
              <a:t>3/2. </a:t>
            </a:r>
          </a:p>
          <a:p>
            <a:pPr>
              <a:buNone/>
            </a:pPr>
            <a:r>
              <a:rPr lang="en-US" sz="2900" dirty="0" smtClean="0">
                <a:latin typeface="Cambria Math"/>
                <a:ea typeface="Cambria Math"/>
              </a:rPr>
              <a:t>       Consequently,    </a:t>
            </a:r>
            <a:r>
              <a:rPr lang="en-US" sz="2900" i="1" dirty="0" smtClean="0"/>
              <a:t>a</a:t>
            </a:r>
            <a:r>
              <a:rPr lang="en-US" sz="2900" i="1" baseline="-25000" dirty="0" smtClean="0"/>
              <a:t>n</a:t>
            </a:r>
            <a:r>
              <a:rPr lang="en-US" sz="2900" baseline="30000" dirty="0" smtClean="0"/>
              <a:t>(</a:t>
            </a:r>
            <a:r>
              <a:rPr lang="en-US" sz="2900" i="1" baseline="30000" dirty="0" smtClean="0"/>
              <a:t>p</a:t>
            </a:r>
            <a:r>
              <a:rPr lang="en-US" sz="2900" baseline="30000" dirty="0" smtClean="0"/>
              <a:t>)</a:t>
            </a:r>
            <a:r>
              <a:rPr lang="en-US" sz="2900" dirty="0" smtClean="0"/>
              <a:t> </a:t>
            </a:r>
            <a:r>
              <a:rPr lang="en-US" sz="2900" i="1" dirty="0" smtClean="0"/>
              <a:t>= </a:t>
            </a:r>
            <a:r>
              <a:rPr lang="en-US" sz="2900" i="1" dirty="0" smtClean="0">
                <a:latin typeface="Cambria Math"/>
                <a:ea typeface="Cambria Math"/>
              </a:rPr>
              <a:t>−</a:t>
            </a:r>
            <a:r>
              <a:rPr lang="en-US" sz="2900" i="1" dirty="0" smtClean="0">
                <a:ea typeface="Cambria Math"/>
              </a:rPr>
              <a:t>n </a:t>
            </a:r>
            <a:r>
              <a:rPr lang="en-US" sz="2900" i="1" dirty="0" smtClean="0">
                <a:latin typeface="Cambria Math"/>
                <a:ea typeface="Cambria Math"/>
              </a:rPr>
              <a:t>− </a:t>
            </a:r>
            <a:r>
              <a:rPr lang="en-US" sz="2900" dirty="0" smtClean="0">
                <a:latin typeface="Cambria Math"/>
                <a:ea typeface="Cambria Math"/>
              </a:rPr>
              <a:t>3/2  is a particular solution. </a:t>
            </a:r>
          </a:p>
          <a:p>
            <a:pPr>
              <a:buNone/>
            </a:pPr>
            <a:endParaRPr lang="en-US" sz="2900" dirty="0" smtClean="0"/>
          </a:p>
          <a:p>
            <a:pPr>
              <a:buNone/>
            </a:pPr>
            <a:r>
              <a:rPr lang="en-US" sz="2900" i="1" dirty="0" smtClean="0"/>
              <a:t>       </a:t>
            </a:r>
            <a:r>
              <a:rPr lang="en-US" sz="2900" dirty="0" smtClean="0"/>
              <a:t>By Theorem </a:t>
            </a:r>
            <a:r>
              <a:rPr lang="en-US" sz="2900" dirty="0" smtClean="0">
                <a:latin typeface="Cambria Math" pitchFamily="18" charset="0"/>
                <a:ea typeface="Cambria Math" pitchFamily="18" charset="0"/>
              </a:rPr>
              <a:t>5, all solutions are of the form</a:t>
            </a:r>
            <a:r>
              <a:rPr lang="en-US" sz="2900" i="1" dirty="0" smtClean="0"/>
              <a:t>  a</a:t>
            </a:r>
            <a:r>
              <a:rPr lang="en-US" sz="2900" i="1" baseline="-25000" dirty="0" smtClean="0"/>
              <a:t>n</a:t>
            </a:r>
            <a:r>
              <a:rPr lang="en-US" sz="2900" i="1" dirty="0" smtClean="0"/>
              <a:t> = a</a:t>
            </a:r>
            <a:r>
              <a:rPr lang="en-US" sz="2900" i="1" baseline="-25000" dirty="0" smtClean="0"/>
              <a:t>n</a:t>
            </a:r>
            <a:r>
              <a:rPr lang="en-US" sz="2900" baseline="30000" dirty="0" smtClean="0"/>
              <a:t>(</a:t>
            </a:r>
            <a:r>
              <a:rPr lang="en-US" sz="2900" i="1" baseline="30000" dirty="0" smtClean="0"/>
              <a:t>p</a:t>
            </a:r>
            <a:r>
              <a:rPr lang="en-US" sz="2900" baseline="30000" dirty="0" smtClean="0"/>
              <a:t>)</a:t>
            </a:r>
            <a:r>
              <a:rPr lang="en-US" sz="2900" dirty="0" smtClean="0"/>
              <a:t> + </a:t>
            </a:r>
            <a:r>
              <a:rPr lang="en-US" sz="2900" i="1" dirty="0" smtClean="0"/>
              <a:t>a</a:t>
            </a:r>
            <a:r>
              <a:rPr lang="en-US" sz="2900" i="1" baseline="-25000" dirty="0" smtClean="0"/>
              <a:t>n</a:t>
            </a:r>
            <a:r>
              <a:rPr lang="en-US" sz="2900" baseline="30000" dirty="0" smtClean="0"/>
              <a:t>(</a:t>
            </a:r>
            <a:r>
              <a:rPr lang="en-US" sz="2900" i="1" baseline="30000" dirty="0" smtClean="0"/>
              <a:t>h</a:t>
            </a:r>
            <a:r>
              <a:rPr lang="en-US" sz="2900" baseline="30000" dirty="0" smtClean="0"/>
              <a:t>)</a:t>
            </a:r>
            <a:r>
              <a:rPr lang="en-US" sz="2900" dirty="0" smtClean="0"/>
              <a:t> </a:t>
            </a:r>
            <a:r>
              <a:rPr lang="en-US" sz="2900" i="1" dirty="0" smtClean="0"/>
              <a:t>= </a:t>
            </a:r>
            <a:r>
              <a:rPr lang="en-US" sz="2900" i="1" dirty="0" smtClean="0">
                <a:latin typeface="Cambria Math"/>
                <a:ea typeface="Cambria Math"/>
              </a:rPr>
              <a:t>−</a:t>
            </a:r>
            <a:r>
              <a:rPr lang="en-US" sz="2900" i="1" dirty="0" smtClean="0">
                <a:ea typeface="Cambria Math"/>
              </a:rPr>
              <a:t>n </a:t>
            </a:r>
            <a:r>
              <a:rPr lang="en-US" sz="2900" i="1" dirty="0" smtClean="0">
                <a:latin typeface="Cambria Math"/>
                <a:ea typeface="Cambria Math"/>
              </a:rPr>
              <a:t>− </a:t>
            </a:r>
            <a:r>
              <a:rPr lang="en-US" sz="2900" dirty="0" smtClean="0">
                <a:latin typeface="Cambria Math"/>
                <a:ea typeface="Cambria Math"/>
              </a:rPr>
              <a:t>3/2 + </a:t>
            </a:r>
            <a:r>
              <a:rPr lang="el-GR" sz="2900" dirty="0" smtClean="0">
                <a:latin typeface="Cambria Math"/>
                <a:ea typeface="Cambria Math"/>
              </a:rPr>
              <a:t>α</a:t>
            </a:r>
            <a:r>
              <a:rPr lang="en-US" sz="2900" dirty="0" smtClean="0">
                <a:latin typeface="Cambria Math" pitchFamily="18" charset="0"/>
                <a:ea typeface="Cambria Math" pitchFamily="18" charset="0"/>
              </a:rPr>
              <a:t>3</a:t>
            </a:r>
            <a:r>
              <a:rPr lang="en-US" sz="2900" i="1" baseline="30000" dirty="0" smtClean="0">
                <a:ea typeface="Cambria Math" pitchFamily="18" charset="0"/>
              </a:rPr>
              <a:t>n</a:t>
            </a:r>
            <a:r>
              <a:rPr lang="en-US" sz="2900" i="1" dirty="0" smtClean="0"/>
              <a:t>, </a:t>
            </a:r>
            <a:r>
              <a:rPr lang="en-US" sz="2900" dirty="0" smtClean="0"/>
              <a:t>where </a:t>
            </a:r>
            <a:r>
              <a:rPr lang="el-GR" sz="2900" dirty="0" smtClean="0">
                <a:latin typeface="Cambria Math"/>
                <a:ea typeface="Cambria Math"/>
              </a:rPr>
              <a:t>α</a:t>
            </a:r>
            <a:r>
              <a:rPr lang="en-US" sz="2900" dirty="0" smtClean="0"/>
              <a:t>  is a constant.</a:t>
            </a:r>
          </a:p>
          <a:p>
            <a:pPr>
              <a:buNone/>
            </a:pPr>
            <a:endParaRPr lang="en-US" sz="2900" dirty="0" smtClean="0"/>
          </a:p>
          <a:p>
            <a:pPr>
              <a:buNone/>
            </a:pPr>
            <a:r>
              <a:rPr lang="en-US" sz="2900" dirty="0" smtClean="0"/>
              <a:t>      To find the solution with </a:t>
            </a:r>
            <a:r>
              <a:rPr lang="en-US" sz="2900" i="1" dirty="0" smtClean="0"/>
              <a:t>a</a:t>
            </a:r>
            <a:r>
              <a:rPr lang="en-US" sz="2900" baseline="-25000" dirty="0" smtClean="0">
                <a:latin typeface="Cambria Math" pitchFamily="18" charset="0"/>
                <a:ea typeface="Cambria Math" pitchFamily="18" charset="0"/>
              </a:rPr>
              <a:t>1</a:t>
            </a:r>
            <a:r>
              <a:rPr lang="en-US" sz="2900" i="1" baseline="-25000" dirty="0" smtClean="0"/>
              <a:t> </a:t>
            </a:r>
            <a:r>
              <a:rPr lang="en-US" sz="2900" i="1" dirty="0" smtClean="0"/>
              <a:t>= </a:t>
            </a:r>
            <a:r>
              <a:rPr lang="en-US" sz="2900" dirty="0" smtClean="0">
                <a:latin typeface="Cambria Math" pitchFamily="18" charset="0"/>
                <a:ea typeface="Cambria Math" pitchFamily="18" charset="0"/>
              </a:rPr>
              <a:t>3, let </a:t>
            </a:r>
            <a:r>
              <a:rPr lang="en-US" sz="2900" i="1" dirty="0" smtClean="0">
                <a:ea typeface="Cambria Math" pitchFamily="18" charset="0"/>
              </a:rPr>
              <a:t>n</a:t>
            </a:r>
            <a:r>
              <a:rPr lang="en-US" sz="2900" dirty="0" smtClean="0">
                <a:latin typeface="Cambria Math" pitchFamily="18" charset="0"/>
                <a:ea typeface="Cambria Math" pitchFamily="18" charset="0"/>
              </a:rPr>
              <a:t> = 1 in the above formula for the general solution. </a:t>
            </a:r>
          </a:p>
          <a:p>
            <a:pPr>
              <a:buNone/>
            </a:pPr>
            <a:r>
              <a:rPr lang="en-US" sz="2900" dirty="0" smtClean="0">
                <a:latin typeface="Cambria Math" pitchFamily="18" charset="0"/>
                <a:ea typeface="Cambria Math" pitchFamily="18" charset="0"/>
              </a:rPr>
              <a:t>       Then 3 </a:t>
            </a:r>
            <a:r>
              <a:rPr lang="en-US" sz="2900" i="1" dirty="0" smtClean="0"/>
              <a:t>= </a:t>
            </a:r>
            <a:r>
              <a:rPr lang="en-US" sz="2900" i="1" dirty="0" smtClean="0">
                <a:latin typeface="Cambria Math"/>
                <a:ea typeface="Cambria Math"/>
              </a:rPr>
              <a:t>−</a:t>
            </a:r>
            <a:r>
              <a:rPr lang="en-US" sz="2900" dirty="0" smtClean="0">
                <a:latin typeface="Cambria Math" pitchFamily="18" charset="0"/>
                <a:ea typeface="Cambria Math" pitchFamily="18" charset="0"/>
              </a:rPr>
              <a:t>1</a:t>
            </a:r>
            <a:r>
              <a:rPr lang="en-US" sz="2900" i="1" dirty="0" smtClean="0">
                <a:ea typeface="Cambria Math"/>
              </a:rPr>
              <a:t> </a:t>
            </a:r>
            <a:r>
              <a:rPr lang="en-US" sz="2900" i="1" dirty="0" smtClean="0">
                <a:latin typeface="Cambria Math"/>
                <a:ea typeface="Cambria Math"/>
              </a:rPr>
              <a:t>− </a:t>
            </a:r>
            <a:r>
              <a:rPr lang="en-US" sz="2900" dirty="0" smtClean="0">
                <a:latin typeface="Cambria Math"/>
                <a:ea typeface="Cambria Math"/>
              </a:rPr>
              <a:t>3/2 + </a:t>
            </a:r>
            <a:r>
              <a:rPr lang="en-US" sz="2900" dirty="0" smtClean="0">
                <a:latin typeface="Cambria Math" pitchFamily="18" charset="0"/>
                <a:ea typeface="Cambria Math" pitchFamily="18" charset="0"/>
              </a:rPr>
              <a:t>3 </a:t>
            </a:r>
            <a:r>
              <a:rPr lang="el-GR" sz="2900" dirty="0" smtClean="0">
                <a:latin typeface="Cambria Math"/>
                <a:ea typeface="Cambria Math"/>
              </a:rPr>
              <a:t>α</a:t>
            </a:r>
            <a:r>
              <a:rPr lang="en-US" sz="2900" i="1" dirty="0" smtClean="0"/>
              <a:t>,  </a:t>
            </a:r>
            <a:r>
              <a:rPr lang="en-US" sz="2900" dirty="0" smtClean="0"/>
              <a:t>and</a:t>
            </a:r>
            <a:r>
              <a:rPr lang="en-US" sz="2900" i="1" dirty="0" smtClean="0"/>
              <a:t> </a:t>
            </a:r>
            <a:r>
              <a:rPr lang="el-GR" sz="2900" dirty="0" smtClean="0">
                <a:latin typeface="Cambria Math"/>
                <a:ea typeface="Cambria Math"/>
              </a:rPr>
              <a:t>α</a:t>
            </a:r>
            <a:r>
              <a:rPr lang="en-US" sz="2900" i="1" dirty="0" smtClean="0"/>
              <a:t> = </a:t>
            </a:r>
            <a:r>
              <a:rPr lang="en-US" sz="2900" dirty="0" smtClean="0">
                <a:latin typeface="Cambria Math" pitchFamily="18" charset="0"/>
                <a:ea typeface="Cambria Math" pitchFamily="18" charset="0"/>
              </a:rPr>
              <a:t>11</a:t>
            </a:r>
            <a:r>
              <a:rPr lang="en-US" sz="2900" i="1" dirty="0" smtClean="0"/>
              <a:t>/</a:t>
            </a:r>
            <a:r>
              <a:rPr lang="en-US" sz="2900" dirty="0" smtClean="0">
                <a:latin typeface="Cambria Math" pitchFamily="18" charset="0"/>
                <a:ea typeface="Cambria Math" pitchFamily="18" charset="0"/>
              </a:rPr>
              <a:t>6</a:t>
            </a:r>
            <a:r>
              <a:rPr lang="en-US" sz="2900" dirty="0" smtClean="0"/>
              <a:t>. Hence, the solution is </a:t>
            </a:r>
            <a:r>
              <a:rPr lang="en-US" sz="2900" i="1" dirty="0" smtClean="0"/>
              <a:t>a</a:t>
            </a:r>
            <a:r>
              <a:rPr lang="en-US" sz="2900" i="1" baseline="-25000" dirty="0" smtClean="0"/>
              <a:t>n</a:t>
            </a:r>
            <a:r>
              <a:rPr lang="en-US" sz="2900" i="1" dirty="0" smtClean="0"/>
              <a:t> = </a:t>
            </a:r>
            <a:r>
              <a:rPr lang="en-US" sz="2900" i="1" dirty="0" smtClean="0">
                <a:latin typeface="Cambria Math"/>
                <a:ea typeface="Cambria Math"/>
              </a:rPr>
              <a:t>−</a:t>
            </a:r>
            <a:r>
              <a:rPr lang="en-US" sz="2900" i="1" dirty="0" smtClean="0">
                <a:ea typeface="Cambria Math"/>
              </a:rPr>
              <a:t>n </a:t>
            </a:r>
            <a:r>
              <a:rPr lang="en-US" sz="2900" i="1" dirty="0" smtClean="0">
                <a:latin typeface="Cambria Math"/>
                <a:ea typeface="Cambria Math"/>
              </a:rPr>
              <a:t>− </a:t>
            </a:r>
            <a:r>
              <a:rPr lang="en-US" sz="2900" dirty="0" smtClean="0">
                <a:latin typeface="Cambria Math"/>
                <a:ea typeface="Cambria Math"/>
              </a:rPr>
              <a:t>3/2 + (</a:t>
            </a:r>
            <a:r>
              <a:rPr lang="en-US" sz="2900" dirty="0" smtClean="0">
                <a:latin typeface="Cambria Math" pitchFamily="18" charset="0"/>
                <a:ea typeface="Cambria Math" pitchFamily="18" charset="0"/>
              </a:rPr>
              <a:t>11</a:t>
            </a:r>
            <a:r>
              <a:rPr lang="en-US" sz="2900" i="1" dirty="0" smtClean="0"/>
              <a:t>/</a:t>
            </a:r>
            <a:r>
              <a:rPr lang="en-US" sz="2900" dirty="0" smtClean="0">
                <a:latin typeface="Cambria Math" pitchFamily="18" charset="0"/>
                <a:ea typeface="Cambria Math" pitchFamily="18" charset="0"/>
              </a:rPr>
              <a:t>6</a:t>
            </a:r>
            <a:r>
              <a:rPr lang="en-US" sz="2900" dirty="0" smtClean="0">
                <a:latin typeface="Cambria Math"/>
                <a:ea typeface="Cambria Math"/>
              </a:rPr>
              <a:t>)</a:t>
            </a:r>
            <a:r>
              <a:rPr lang="en-US" sz="2900" dirty="0" smtClean="0">
                <a:latin typeface="Cambria Math" pitchFamily="18" charset="0"/>
                <a:ea typeface="Cambria Math" pitchFamily="18" charset="0"/>
              </a:rPr>
              <a:t>3</a:t>
            </a:r>
            <a:r>
              <a:rPr lang="en-US" sz="2900" i="1" baseline="30000" dirty="0" smtClean="0">
                <a:ea typeface="Cambria Math" pitchFamily="18" charset="0"/>
              </a:rPr>
              <a:t>n</a:t>
            </a:r>
            <a:r>
              <a:rPr lang="en-US" sz="2900" i="1" dirty="0" smtClean="0"/>
              <a:t>.</a:t>
            </a:r>
            <a:endParaRPr lang="en-US" sz="2900" dirty="0" smtClean="0"/>
          </a:p>
          <a:p>
            <a:pPr>
              <a:buNone/>
            </a:pPr>
            <a:r>
              <a:rPr lang="en-US" sz="2900" i="1" dirty="0" smtClean="0"/>
              <a:t>  </a:t>
            </a:r>
          </a:p>
        </p:txBody>
      </p:sp>
      <p:sp>
        <p:nvSpPr>
          <p:cNvPr id="4" name="Slide Number Placeholder 3"/>
          <p:cNvSpPr>
            <a:spLocks noGrp="1"/>
          </p:cNvSpPr>
          <p:nvPr>
            <p:ph type="sldNum" sz="quarter" idx="12"/>
          </p:nvPr>
        </p:nvSpPr>
        <p:spPr/>
        <p:txBody>
          <a:bodyPr/>
          <a:lstStyle/>
          <a:p>
            <a:fld id="{9CA217EF-0505-4C33-BB20-8A8DF2039023}" type="slidenum">
              <a:rPr lang="en-US" smtClean="0"/>
              <a:pPr/>
              <a:t>538</a:t>
            </a:fld>
            <a:endParaRPr lang="en-US"/>
          </a:p>
        </p:txBody>
      </p:sp>
    </p:spTree>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Recurrence Relations using substitution</a:t>
            </a:r>
            <a:endParaRPr lang="en-US" dirty="0"/>
          </a:p>
        </p:txBody>
      </p:sp>
      <p:sp>
        <p:nvSpPr>
          <p:cNvPr id="3" name="Content Placeholder 2"/>
          <p:cNvSpPr>
            <a:spLocks noGrp="1"/>
          </p:cNvSpPr>
          <p:nvPr>
            <p:ph idx="1"/>
          </p:nvPr>
        </p:nvSpPr>
        <p:spPr/>
        <p:txBody>
          <a:bodyPr>
            <a:normAutofit/>
          </a:bodyPr>
          <a:lstStyle/>
          <a:p>
            <a:pPr marL="0" indent="0" algn="just">
              <a:buNone/>
            </a:pPr>
            <a:r>
              <a:rPr lang="en-US" dirty="0" smtClean="0"/>
              <a:t>Using the idea of substitution helps in solving recurrence relations. The following two examples illustrate this.</a:t>
            </a:r>
          </a:p>
          <a:p>
            <a:pPr>
              <a:buNone/>
            </a:pPr>
            <a:endParaRPr lang="en-US" dirty="0" smtClean="0"/>
          </a:p>
        </p:txBody>
      </p:sp>
      <p:sp>
        <p:nvSpPr>
          <p:cNvPr id="4" name="Slide Number Placeholder 3"/>
          <p:cNvSpPr>
            <a:spLocks noGrp="1"/>
          </p:cNvSpPr>
          <p:nvPr>
            <p:ph type="sldNum" sz="quarter" idx="12"/>
          </p:nvPr>
        </p:nvSpPr>
        <p:spPr/>
        <p:txBody>
          <a:bodyPr/>
          <a:lstStyle/>
          <a:p>
            <a:fld id="{9CA217EF-0505-4C33-BB20-8A8DF2039023}" type="slidenum">
              <a:rPr lang="en-US" smtClean="0"/>
              <a:pPr/>
              <a:t>539</a:t>
            </a:fld>
            <a:endParaRPr lang="en-US"/>
          </a:p>
        </p:txBody>
      </p:sp>
    </p:spTree>
    <p:extLst>
      <p:ext uri="{BB962C8B-B14F-4D97-AF65-F5344CB8AC3E}">
        <p14:creationId xmlns:p14="http://schemas.microsoft.com/office/powerpoint/2010/main" val="5120325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Constructing New Logical Equivalences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can show that two expressions are logically equivalent by developing a series of logically equivalent statements.</a:t>
            </a:r>
          </a:p>
          <a:p>
            <a:r>
              <a:rPr lang="en-US" dirty="0" smtClean="0"/>
              <a:t>To prove that                 we produce a series of equivalences beginning with </a:t>
            </a:r>
            <a:r>
              <a:rPr lang="en-US" i="1" dirty="0" smtClean="0"/>
              <a:t>A</a:t>
            </a:r>
            <a:r>
              <a:rPr lang="en-US" dirty="0" smtClean="0"/>
              <a:t> and ending with </a:t>
            </a:r>
            <a:r>
              <a:rPr lang="en-US" i="1" dirty="0" smtClean="0"/>
              <a:t>B</a:t>
            </a:r>
            <a:r>
              <a:rPr lang="en-US" dirty="0" smtClean="0"/>
              <a:t>.</a:t>
            </a:r>
          </a:p>
          <a:p>
            <a:endParaRPr lang="en-US" dirty="0" smtClean="0"/>
          </a:p>
          <a:p>
            <a:endParaRPr lang="en-US" dirty="0" smtClean="0"/>
          </a:p>
          <a:p>
            <a:endParaRPr lang="en-US" dirty="0" smtClean="0"/>
          </a:p>
          <a:p>
            <a:r>
              <a:rPr lang="en-US" dirty="0" smtClean="0"/>
              <a:t>Keep in mind that whenever a proposition (represented by a propositional variable) occurs in the equivalences listed earlier, it may be replaced by an arbitrarily complex compound proposition.</a:t>
            </a:r>
            <a:endParaRPr lang="en-US" dirty="0"/>
          </a:p>
        </p:txBody>
      </p:sp>
      <p:pic>
        <p:nvPicPr>
          <p:cNvPr id="8" name="Picture 7" descr="addin_tmp.png"/>
          <p:cNvPicPr>
            <a:picLocks noChangeAspect="1"/>
          </p:cNvPicPr>
          <p:nvPr>
            <p:custDataLst>
              <p:tags r:id="rId1"/>
            </p:custDataLst>
          </p:nvPr>
        </p:nvPicPr>
        <p:blipFill>
          <a:blip r:embed="rId6" cstate="print"/>
          <a:stretch>
            <a:fillRect/>
          </a:stretch>
        </p:blipFill>
        <p:spPr>
          <a:xfrm>
            <a:off x="2767012" y="2743200"/>
            <a:ext cx="890588" cy="228600"/>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3579019" y="3531394"/>
            <a:ext cx="992981" cy="27622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3433762" y="4191000"/>
            <a:ext cx="1062038" cy="278606"/>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4002881" y="3836194"/>
            <a:ext cx="35719" cy="288131"/>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54</a:t>
            </a:fld>
            <a:endParaRPr lang="en-US"/>
          </a:p>
        </p:txBody>
      </p:sp>
    </p:spTree>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92500" lnSpcReduction="20000"/>
          </a:bodyPr>
          <a:lstStyle/>
          <a:p>
            <a:pPr marL="0" indent="0" algn="just">
              <a:buNone/>
            </a:pPr>
            <a:r>
              <a:rPr lang="en-US" dirty="0" smtClean="0"/>
              <a:t>Solve the recurrence relation a</a:t>
            </a:r>
            <a:r>
              <a:rPr lang="en-US" baseline="-25000" dirty="0" smtClean="0"/>
              <a:t>n</a:t>
            </a:r>
            <a:r>
              <a:rPr lang="en-US" baseline="30000" dirty="0" smtClean="0"/>
              <a:t>2</a:t>
            </a:r>
            <a:r>
              <a:rPr lang="en-US" dirty="0" smtClean="0"/>
              <a:t> </a:t>
            </a:r>
            <a:r>
              <a:rPr lang="en-US" dirty="0" smtClean="0">
                <a:sym typeface="Symbol"/>
              </a:rPr>
              <a:t> 2a</a:t>
            </a:r>
            <a:r>
              <a:rPr lang="en-US" baseline="-25000" dirty="0" smtClean="0">
                <a:sym typeface="Symbol"/>
              </a:rPr>
              <a:t>n 1</a:t>
            </a:r>
            <a:r>
              <a:rPr lang="en-US" baseline="30000" dirty="0" smtClean="0">
                <a:sym typeface="Symbol"/>
              </a:rPr>
              <a:t>2</a:t>
            </a:r>
            <a:r>
              <a:rPr lang="en-US" dirty="0" smtClean="0">
                <a:sym typeface="Symbol"/>
              </a:rPr>
              <a:t> = 1 for n  1 where </a:t>
            </a:r>
            <a:br>
              <a:rPr lang="en-US" dirty="0" smtClean="0">
                <a:sym typeface="Symbol"/>
              </a:rPr>
            </a:br>
            <a:r>
              <a:rPr lang="en-US" dirty="0" smtClean="0">
                <a:sym typeface="Symbol"/>
              </a:rPr>
              <a:t>a</a:t>
            </a:r>
            <a:r>
              <a:rPr lang="en-US" baseline="-25000" dirty="0" smtClean="0">
                <a:sym typeface="Symbol"/>
              </a:rPr>
              <a:t>0</a:t>
            </a:r>
            <a:r>
              <a:rPr lang="en-US" dirty="0" smtClean="0">
                <a:sym typeface="Symbol"/>
              </a:rPr>
              <a:t> = 1.</a:t>
            </a:r>
          </a:p>
          <a:p>
            <a:pPr marL="0" indent="0" algn="just">
              <a:buNone/>
            </a:pPr>
            <a:r>
              <a:rPr lang="en-US" dirty="0" smtClean="0"/>
              <a:t>This is a nonlinear equation. This can be converted to a linear equation by using the substitution </a:t>
            </a:r>
            <a:r>
              <a:rPr lang="en-US" dirty="0" err="1" smtClean="0"/>
              <a:t>b</a:t>
            </a:r>
            <a:r>
              <a:rPr lang="en-US" baseline="-25000" dirty="0" err="1" smtClean="0"/>
              <a:t>n</a:t>
            </a:r>
            <a:r>
              <a:rPr lang="en-US" dirty="0" smtClean="0"/>
              <a:t> = a</a:t>
            </a:r>
            <a:r>
              <a:rPr lang="en-US" baseline="-25000" dirty="0" smtClean="0"/>
              <a:t>n</a:t>
            </a:r>
            <a:r>
              <a:rPr lang="en-US" baseline="30000" dirty="0" smtClean="0"/>
              <a:t>2</a:t>
            </a:r>
            <a:r>
              <a:rPr lang="en-US" dirty="0" smtClean="0"/>
              <a:t>.  Now the equation becomes </a:t>
            </a:r>
            <a:r>
              <a:rPr lang="en-US" dirty="0" err="1" smtClean="0"/>
              <a:t>b</a:t>
            </a:r>
            <a:r>
              <a:rPr lang="en-US" baseline="-25000" dirty="0" err="1" smtClean="0"/>
              <a:t>n</a:t>
            </a:r>
            <a:r>
              <a:rPr lang="en-US" dirty="0" smtClean="0"/>
              <a:t> </a:t>
            </a:r>
            <a:r>
              <a:rPr lang="en-US" dirty="0" smtClean="0">
                <a:sym typeface="Symbol"/>
              </a:rPr>
              <a:t> 2b</a:t>
            </a:r>
            <a:r>
              <a:rPr lang="en-US" baseline="-25000" dirty="0" smtClean="0">
                <a:sym typeface="Symbol"/>
              </a:rPr>
              <a:t>n 1</a:t>
            </a:r>
            <a:r>
              <a:rPr lang="en-US" dirty="0" smtClean="0">
                <a:sym typeface="Symbol"/>
              </a:rPr>
              <a:t> = 1 with b</a:t>
            </a:r>
            <a:r>
              <a:rPr lang="en-US" baseline="-25000" dirty="0" smtClean="0">
                <a:sym typeface="Symbol"/>
              </a:rPr>
              <a:t>0</a:t>
            </a:r>
            <a:r>
              <a:rPr lang="en-US" dirty="0" smtClean="0">
                <a:sym typeface="Symbol"/>
              </a:rPr>
              <a:t> = a</a:t>
            </a:r>
            <a:r>
              <a:rPr lang="en-US" baseline="-25000" dirty="0" smtClean="0">
                <a:sym typeface="Symbol"/>
              </a:rPr>
              <a:t>0</a:t>
            </a:r>
            <a:r>
              <a:rPr lang="en-US" baseline="30000" dirty="0" smtClean="0">
                <a:sym typeface="Symbol"/>
              </a:rPr>
              <a:t>2</a:t>
            </a:r>
            <a:r>
              <a:rPr lang="en-US" dirty="0" smtClean="0">
                <a:sym typeface="Symbol"/>
              </a:rPr>
              <a:t> = 1</a:t>
            </a:r>
            <a:r>
              <a:rPr lang="en-US" baseline="30000" dirty="0" smtClean="0">
                <a:sym typeface="Symbol"/>
              </a:rPr>
              <a:t>2</a:t>
            </a:r>
            <a:r>
              <a:rPr lang="en-US" dirty="0" smtClean="0">
                <a:sym typeface="Symbol"/>
              </a:rPr>
              <a:t> = 1.</a:t>
            </a:r>
          </a:p>
          <a:p>
            <a:pPr marL="0" indent="0" algn="just">
              <a:buNone/>
            </a:pPr>
            <a:r>
              <a:rPr lang="en-US" dirty="0" smtClean="0">
                <a:sym typeface="Symbol"/>
              </a:rPr>
              <a:t>Solving </a:t>
            </a:r>
            <a:r>
              <a:rPr lang="en-US" dirty="0" err="1" smtClean="0">
                <a:sym typeface="Symbol"/>
              </a:rPr>
              <a:t>b</a:t>
            </a:r>
            <a:r>
              <a:rPr lang="en-US" baseline="-25000" dirty="0" err="1" smtClean="0">
                <a:sym typeface="Symbol"/>
              </a:rPr>
              <a:t>n</a:t>
            </a:r>
            <a:r>
              <a:rPr lang="en-US" dirty="0" smtClean="0">
                <a:sym typeface="Symbol"/>
              </a:rPr>
              <a:t>  2b</a:t>
            </a:r>
            <a:r>
              <a:rPr lang="en-US" baseline="-25000" dirty="0" smtClean="0">
                <a:sym typeface="Symbol"/>
              </a:rPr>
              <a:t>n 1 </a:t>
            </a:r>
            <a:r>
              <a:rPr lang="en-US" dirty="0" smtClean="0">
                <a:sym typeface="Symbol"/>
              </a:rPr>
              <a:t>= 1 with b</a:t>
            </a:r>
            <a:r>
              <a:rPr lang="en-US" baseline="-25000" dirty="0" smtClean="0">
                <a:sym typeface="Symbol"/>
              </a:rPr>
              <a:t>0</a:t>
            </a:r>
            <a:r>
              <a:rPr lang="en-US" dirty="0" smtClean="0">
                <a:sym typeface="Symbol"/>
              </a:rPr>
              <a:t> = 1 the homogeneous solution is a2</a:t>
            </a:r>
            <a:r>
              <a:rPr lang="en-US" baseline="30000" dirty="0" smtClean="0">
                <a:sym typeface="Symbol"/>
              </a:rPr>
              <a:t>n</a:t>
            </a:r>
            <a:r>
              <a:rPr lang="en-US" dirty="0" smtClean="0">
                <a:sym typeface="Symbol"/>
              </a:rPr>
              <a:t> and the particular solution is c.  So </a:t>
            </a:r>
            <a:r>
              <a:rPr lang="en-US" dirty="0" err="1" smtClean="0">
                <a:sym typeface="Symbol"/>
              </a:rPr>
              <a:t>b</a:t>
            </a:r>
            <a:r>
              <a:rPr lang="en-US" baseline="-25000" dirty="0" err="1" smtClean="0">
                <a:sym typeface="Symbol"/>
              </a:rPr>
              <a:t>n</a:t>
            </a:r>
            <a:r>
              <a:rPr lang="en-US" dirty="0" smtClean="0">
                <a:sym typeface="Symbol"/>
              </a:rPr>
              <a:t> = a2</a:t>
            </a:r>
            <a:r>
              <a:rPr lang="en-US" baseline="30000" dirty="0" smtClean="0">
                <a:sym typeface="Symbol"/>
              </a:rPr>
              <a:t>n</a:t>
            </a:r>
            <a:r>
              <a:rPr lang="en-US" dirty="0" smtClean="0">
                <a:sym typeface="Symbol"/>
              </a:rPr>
              <a:t> + c where a and c are constants.  Using the fact that b</a:t>
            </a:r>
            <a:r>
              <a:rPr lang="en-US" baseline="-25000" dirty="0" smtClean="0">
                <a:sym typeface="Symbol"/>
              </a:rPr>
              <a:t>0</a:t>
            </a:r>
            <a:r>
              <a:rPr lang="en-US" dirty="0" smtClean="0">
                <a:sym typeface="Symbol"/>
              </a:rPr>
              <a:t> = 1 and b</a:t>
            </a:r>
            <a:r>
              <a:rPr lang="en-US" baseline="-25000" dirty="0" smtClean="0">
                <a:sym typeface="Symbol"/>
              </a:rPr>
              <a:t>1</a:t>
            </a:r>
            <a:r>
              <a:rPr lang="en-US" dirty="0" smtClean="0">
                <a:sym typeface="Symbol"/>
              </a:rPr>
              <a:t> = 3 we get a + c = 1 and 2a + c = 3, which gives a = 2 and b = 1.  Hence the solution is </a:t>
            </a:r>
            <a:r>
              <a:rPr lang="en-US" dirty="0" err="1" smtClean="0">
                <a:sym typeface="Symbol"/>
              </a:rPr>
              <a:t>b</a:t>
            </a:r>
            <a:r>
              <a:rPr lang="en-US" baseline="-25000" dirty="0" err="1" smtClean="0">
                <a:sym typeface="Symbol"/>
              </a:rPr>
              <a:t>n</a:t>
            </a:r>
            <a:r>
              <a:rPr lang="en-US" dirty="0" smtClean="0">
                <a:sym typeface="Symbol"/>
              </a:rPr>
              <a:t> = 22</a:t>
            </a:r>
            <a:r>
              <a:rPr lang="en-US" baseline="30000" dirty="0" smtClean="0">
                <a:sym typeface="Symbol"/>
              </a:rPr>
              <a:t>n</a:t>
            </a:r>
            <a:r>
              <a:rPr lang="en-US" dirty="0" smtClean="0">
                <a:sym typeface="Symbol"/>
              </a:rPr>
              <a:t> 1 = 2</a:t>
            </a:r>
            <a:r>
              <a:rPr lang="en-US" baseline="30000" dirty="0" smtClean="0">
                <a:sym typeface="Symbol"/>
              </a:rPr>
              <a:t>n+1</a:t>
            </a:r>
            <a:r>
              <a:rPr lang="en-US" dirty="0" smtClean="0">
                <a:sym typeface="Symbol"/>
              </a:rPr>
              <a:t> 1.</a:t>
            </a:r>
          </a:p>
          <a:p>
            <a:pPr marL="0" indent="0" algn="just">
              <a:buNone/>
            </a:pPr>
            <a:r>
              <a:rPr lang="en-US" dirty="0" smtClean="0">
                <a:sym typeface="Symbol"/>
              </a:rPr>
              <a:t>Substituting back a</a:t>
            </a:r>
            <a:r>
              <a:rPr lang="en-US" baseline="-25000" dirty="0" smtClean="0">
                <a:sym typeface="Symbol"/>
              </a:rPr>
              <a:t>n</a:t>
            </a:r>
            <a:r>
              <a:rPr lang="en-US" baseline="30000" dirty="0" smtClean="0">
                <a:sym typeface="Symbol"/>
              </a:rPr>
              <a:t>2</a:t>
            </a:r>
            <a:r>
              <a:rPr lang="en-US" dirty="0" smtClean="0">
                <a:sym typeface="Symbol"/>
              </a:rPr>
              <a:t> = 2</a:t>
            </a:r>
            <a:r>
              <a:rPr lang="en-US" baseline="30000" dirty="0" smtClean="0">
                <a:sym typeface="Symbol"/>
              </a:rPr>
              <a:t>n+1</a:t>
            </a:r>
            <a:r>
              <a:rPr lang="en-US" dirty="0" smtClean="0">
                <a:sym typeface="Symbol"/>
              </a:rPr>
              <a:t> 1</a:t>
            </a:r>
          </a:p>
          <a:p>
            <a:pPr marL="0" indent="0" algn="just">
              <a:buNone/>
            </a:pPr>
            <a:endParaRPr lang="en-US" baseline="-25000" dirty="0" smtClean="0">
              <a:sym typeface="Symbol"/>
            </a:endParaRPr>
          </a:p>
          <a:p>
            <a:pPr marL="0" indent="0" algn="just">
              <a:buNone/>
            </a:pPr>
            <a:endParaRPr lang="en-US" baseline="-25000" dirty="0" smtClean="0">
              <a:sym typeface="Symbol"/>
            </a:endParaRPr>
          </a:p>
          <a:p>
            <a:pPr marL="0" indent="0" algn="just">
              <a:buNone/>
            </a:pPr>
            <a:r>
              <a:rPr lang="en-US" dirty="0" smtClean="0">
                <a:sym typeface="Symbol"/>
              </a:rPr>
              <a:t>Even though                since a</a:t>
            </a:r>
            <a:r>
              <a:rPr lang="en-US" baseline="-25000" dirty="0" smtClean="0">
                <a:sym typeface="Symbol"/>
              </a:rPr>
              <a:t>0</a:t>
            </a:r>
            <a:r>
              <a:rPr lang="en-US" dirty="0" smtClean="0">
                <a:sym typeface="Symbol"/>
              </a:rPr>
              <a:t> = 1, a</a:t>
            </a:r>
            <a:r>
              <a:rPr lang="en-US" baseline="-25000" dirty="0" smtClean="0">
                <a:sym typeface="Symbol"/>
              </a:rPr>
              <a:t>n</a:t>
            </a:r>
            <a:r>
              <a:rPr lang="en-US" dirty="0" smtClean="0">
                <a:sym typeface="Symbol"/>
              </a:rPr>
              <a:t> cannot be       .</a:t>
            </a:r>
          </a:p>
        </p:txBody>
      </p:sp>
      <p:sp>
        <p:nvSpPr>
          <p:cNvPr id="4" name="Slide Number Placeholder 3"/>
          <p:cNvSpPr>
            <a:spLocks noGrp="1"/>
          </p:cNvSpPr>
          <p:nvPr>
            <p:ph type="sldNum" sz="quarter" idx="12"/>
          </p:nvPr>
        </p:nvSpPr>
        <p:spPr/>
        <p:txBody>
          <a:bodyPr/>
          <a:lstStyle/>
          <a:p>
            <a:fld id="{9CA217EF-0505-4C33-BB20-8A8DF2039023}" type="slidenum">
              <a:rPr lang="en-US" smtClean="0"/>
              <a:pPr/>
              <a:t>540</a:t>
            </a:fld>
            <a:endParaRPr lang="en-US"/>
          </a:p>
        </p:txBody>
      </p:sp>
      <p:sp>
        <p:nvSpPr>
          <p:cNvPr id="2426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26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2691" name="Object 3"/>
          <p:cNvGraphicFramePr>
            <a:graphicFrameLocks noChangeAspect="1"/>
          </p:cNvGraphicFramePr>
          <p:nvPr/>
        </p:nvGraphicFramePr>
        <p:xfrm>
          <a:off x="1066800" y="5562600"/>
          <a:ext cx="1216025" cy="366713"/>
        </p:xfrm>
        <a:graphic>
          <a:graphicData uri="http://schemas.openxmlformats.org/presentationml/2006/ole">
            <mc:AlternateContent xmlns:mc="http://schemas.openxmlformats.org/markup-compatibility/2006">
              <mc:Choice xmlns:v="urn:schemas-microsoft-com:vml" Requires="v">
                <p:oleObj spid="_x0000_s6145" name="Equation" r:id="rId3" imgW="787400" imgH="241300" progId="Equation.3">
                  <p:embed/>
                </p:oleObj>
              </mc:Choice>
              <mc:Fallback>
                <p:oleObj name="Equation" r:id="rId3" imgW="7874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562600"/>
                        <a:ext cx="1216025"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269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2693" name="Object 5"/>
          <p:cNvGraphicFramePr>
            <a:graphicFrameLocks noChangeAspect="1"/>
          </p:cNvGraphicFramePr>
          <p:nvPr/>
        </p:nvGraphicFramePr>
        <p:xfrm>
          <a:off x="6858000" y="5943600"/>
          <a:ext cx="420687" cy="363538"/>
        </p:xfrm>
        <a:graphic>
          <a:graphicData uri="http://schemas.openxmlformats.org/presentationml/2006/ole">
            <mc:AlternateContent xmlns:mc="http://schemas.openxmlformats.org/markup-compatibility/2006">
              <mc:Choice xmlns:v="urn:schemas-microsoft-com:vml" Requires="v">
                <p:oleObj spid="_x0000_s6146" name="Equation" r:id="rId5" imgW="279279" imgH="241195" progId="Equation.3">
                  <p:embed/>
                </p:oleObj>
              </mc:Choice>
              <mc:Fallback>
                <p:oleObj name="Equation" r:id="rId5" imgW="279279"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5943600"/>
                        <a:ext cx="420687"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269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2695" name="Object 7"/>
          <p:cNvGraphicFramePr>
            <a:graphicFrameLocks noChangeAspect="1"/>
          </p:cNvGraphicFramePr>
          <p:nvPr/>
        </p:nvGraphicFramePr>
        <p:xfrm>
          <a:off x="2286000" y="5943600"/>
          <a:ext cx="996950" cy="366713"/>
        </p:xfrm>
        <a:graphic>
          <a:graphicData uri="http://schemas.openxmlformats.org/presentationml/2006/ole">
            <mc:AlternateContent xmlns:mc="http://schemas.openxmlformats.org/markup-compatibility/2006">
              <mc:Choice xmlns:v="urn:schemas-microsoft-com:vml" Requires="v">
                <p:oleObj spid="_x0000_s6147" name="Equation" r:id="rId7" imgW="647700" imgH="241300" progId="Equation.3">
                  <p:embed/>
                </p:oleObj>
              </mc:Choice>
              <mc:Fallback>
                <p:oleObj name="Equation" r:id="rId7" imgW="6477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943600"/>
                        <a:ext cx="99695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05728047"/>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state-space approach</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541</a:t>
            </a:fld>
            <a:endParaRPr lang="en-US"/>
          </a:p>
        </p:txBody>
      </p:sp>
    </p:spTree>
    <p:extLst>
      <p:ext uri="{BB962C8B-B14F-4D97-AF65-F5344CB8AC3E}">
        <p14:creationId xmlns:p14="http://schemas.microsoft.com/office/powerpoint/2010/main" val="864503636"/>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The state-space approach</a:t>
            </a:r>
            <a:endParaRPr lang="en-US" dirty="0"/>
          </a:p>
        </p:txBody>
      </p:sp>
      <p:sp>
        <p:nvSpPr>
          <p:cNvPr id="3" name="Content Placeholder 2"/>
          <p:cNvSpPr>
            <a:spLocks noGrp="1"/>
          </p:cNvSpPr>
          <p:nvPr>
            <p:ph idx="1"/>
          </p:nvPr>
        </p:nvSpPr>
        <p:spPr/>
        <p:txBody>
          <a:bodyPr>
            <a:normAutofit/>
          </a:bodyPr>
          <a:lstStyle/>
          <a:p>
            <a:r>
              <a:rPr lang="en-US" dirty="0"/>
              <a:t>We have the recurrence equation</a:t>
            </a:r>
            <a:r>
              <a:rPr lang="en-US" dirty="0" smtClean="0"/>
              <a:t>:</a:t>
            </a:r>
          </a:p>
          <a:p>
            <a:endParaRPr lang="en-US" dirty="0"/>
          </a:p>
          <a:p>
            <a:endParaRPr lang="en-US" dirty="0" smtClean="0"/>
          </a:p>
          <a:p>
            <a:r>
              <a:rPr lang="en-US" dirty="0"/>
              <a:t>Let us put it in </a:t>
            </a:r>
            <a:r>
              <a:rPr lang="en-US" dirty="0" smtClean="0"/>
              <a:t>vector/matrix </a:t>
            </a:r>
            <a:r>
              <a:rPr lang="en-US" dirty="0"/>
              <a:t>form</a:t>
            </a:r>
            <a:r>
              <a:rPr lang="en-US" dirty="0" smtClean="0"/>
              <a:t>:</a:t>
            </a:r>
          </a:p>
          <a:p>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722401"/>
            <a:ext cx="7239000" cy="402166"/>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191000"/>
            <a:ext cx="2279231" cy="188659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4191000"/>
            <a:ext cx="2209800" cy="182912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400" y="4191000"/>
            <a:ext cx="1790700" cy="1809066"/>
          </a:xfrm>
          <a:prstGeom prst="rect">
            <a:avLst/>
          </a:prstGeom>
        </p:spPr>
      </p:pic>
      <p:sp>
        <p:nvSpPr>
          <p:cNvPr id="6" name="Slide Number Placeholder 5"/>
          <p:cNvSpPr>
            <a:spLocks noGrp="1"/>
          </p:cNvSpPr>
          <p:nvPr>
            <p:ph type="sldNum" sz="quarter" idx="12"/>
          </p:nvPr>
        </p:nvSpPr>
        <p:spPr/>
        <p:txBody>
          <a:bodyPr/>
          <a:lstStyle/>
          <a:p>
            <a:fld id="{9CA217EF-0505-4C33-BB20-8A8DF2039023}" type="slidenum">
              <a:rPr lang="en-US" smtClean="0"/>
              <a:pPr/>
              <a:t>542</a:t>
            </a:fld>
            <a:endParaRPr lang="en-US"/>
          </a:p>
        </p:txBody>
      </p:sp>
    </p:spTree>
    <p:extLst>
      <p:ext uri="{BB962C8B-B14F-4D97-AF65-F5344CB8AC3E}">
        <p14:creationId xmlns:p14="http://schemas.microsoft.com/office/powerpoint/2010/main" val="3634181806"/>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The state-space approach</a:t>
            </a:r>
            <a:endParaRPr lang="en-US" dirty="0"/>
          </a:p>
        </p:txBody>
      </p:sp>
      <p:sp>
        <p:nvSpPr>
          <p:cNvPr id="3" name="Content Placeholder 2"/>
          <p:cNvSpPr>
            <a:spLocks noGrp="1"/>
          </p:cNvSpPr>
          <p:nvPr>
            <p:ph idx="1"/>
          </p:nvPr>
        </p:nvSpPr>
        <p:spPr/>
        <p:txBody>
          <a:bodyPr>
            <a:normAutofit/>
          </a:bodyPr>
          <a:lstStyle/>
          <a:p>
            <a:r>
              <a:rPr lang="en-US" dirty="0"/>
              <a:t>We also </a:t>
            </a:r>
            <a:r>
              <a:rPr lang="en-US" dirty="0" smtClean="0"/>
              <a:t>define the matrix of coefficients:</a:t>
            </a:r>
          </a:p>
          <a:p>
            <a:endParaRPr lang="en-US" dirty="0"/>
          </a:p>
          <a:p>
            <a:endParaRPr lang="en-US" dirty="0" smtClean="0"/>
          </a:p>
          <a:p>
            <a:endParaRPr lang="en-US" dirty="0"/>
          </a:p>
          <a:p>
            <a:endParaRPr lang="en-US" dirty="0" smtClean="0"/>
          </a:p>
          <a:p>
            <a:endParaRPr lang="en-US" dirty="0"/>
          </a:p>
          <a:p>
            <a:endParaRPr lang="en-US" dirty="0" smtClean="0"/>
          </a:p>
          <a:p>
            <a:r>
              <a:rPr lang="en-US" dirty="0"/>
              <a:t>We thus </a:t>
            </a:r>
            <a:r>
              <a:rPr lang="en-US" dirty="0" smtClean="0"/>
              <a:t>obtain a first-order equation:</a:t>
            </a:r>
          </a:p>
          <a:p>
            <a:endParaRPr lang="en-US" dirty="0"/>
          </a:p>
        </p:txBody>
      </p:sp>
      <p:pic>
        <p:nvPicPr>
          <p:cNvPr id="8" name="Picture 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973" y="2667000"/>
            <a:ext cx="4699227" cy="2467312"/>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6097852"/>
            <a:ext cx="3006798" cy="381459"/>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543</a:t>
            </a:fld>
            <a:endParaRPr lang="en-US"/>
          </a:p>
        </p:txBody>
      </p:sp>
    </p:spTree>
    <p:extLst>
      <p:ext uri="{BB962C8B-B14F-4D97-AF65-F5344CB8AC3E}">
        <p14:creationId xmlns:p14="http://schemas.microsoft.com/office/powerpoint/2010/main" val="1799967708"/>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The state-space approach</a:t>
            </a:r>
            <a:endParaRPr lang="en-US" dirty="0"/>
          </a:p>
        </p:txBody>
      </p:sp>
      <p:sp>
        <p:nvSpPr>
          <p:cNvPr id="3" name="Content Placeholder 2"/>
          <p:cNvSpPr>
            <a:spLocks noGrp="1"/>
          </p:cNvSpPr>
          <p:nvPr>
            <p:ph idx="1"/>
          </p:nvPr>
        </p:nvSpPr>
        <p:spPr/>
        <p:txBody>
          <a:bodyPr>
            <a:normAutofit/>
          </a:bodyPr>
          <a:lstStyle/>
          <a:p>
            <a:r>
              <a:rPr lang="en-US" dirty="0"/>
              <a:t>with the initial </a:t>
            </a:r>
            <a:r>
              <a:rPr lang="en-US" dirty="0" smtClean="0"/>
              <a:t>condition at </a:t>
            </a:r>
            <a:r>
              <a:rPr lang="en-US" i="1" dirty="0" smtClean="0">
                <a:latin typeface="Times"/>
                <a:cs typeface="Times"/>
              </a:rPr>
              <a:t>n</a:t>
            </a:r>
            <a:r>
              <a:rPr lang="en-US" dirty="0" smtClean="0">
                <a:latin typeface="Times"/>
                <a:cs typeface="Times"/>
              </a:rPr>
              <a:t> = 0</a:t>
            </a:r>
            <a:r>
              <a:rPr lang="en-US" dirty="0" smtClean="0"/>
              <a:t>:</a:t>
            </a:r>
            <a:endParaRPr lang="en-US" dirty="0"/>
          </a:p>
          <a:p>
            <a:pPr marL="0" indent="0">
              <a:buNone/>
            </a:pPr>
            <a:endParaRPr lang="en-US" dirty="0" smtClean="0"/>
          </a:p>
          <a:p>
            <a:pPr marL="0" indent="0">
              <a:buNone/>
            </a:pPr>
            <a:endParaRPr lang="en-US" dirty="0" smtClean="0"/>
          </a:p>
          <a:p>
            <a:r>
              <a:rPr lang="en-US" dirty="0"/>
              <a:t>Let us try to solve this vector equation</a:t>
            </a: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99" y="2676393"/>
            <a:ext cx="1816755" cy="369878"/>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4274962"/>
            <a:ext cx="6553200" cy="2049638"/>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544</a:t>
            </a:fld>
            <a:endParaRPr lang="en-US"/>
          </a:p>
        </p:txBody>
      </p:sp>
    </p:spTree>
    <p:extLst>
      <p:ext uri="{BB962C8B-B14F-4D97-AF65-F5344CB8AC3E}">
        <p14:creationId xmlns:p14="http://schemas.microsoft.com/office/powerpoint/2010/main" val="3104968760"/>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The state-space approach</a:t>
            </a:r>
            <a:endParaRPr lang="en-US" dirty="0"/>
          </a:p>
        </p:txBody>
      </p:sp>
      <p:sp>
        <p:nvSpPr>
          <p:cNvPr id="3" name="Content Placeholder 2"/>
          <p:cNvSpPr>
            <a:spLocks noGrp="1"/>
          </p:cNvSpPr>
          <p:nvPr>
            <p:ph idx="1"/>
          </p:nvPr>
        </p:nvSpPr>
        <p:spPr/>
        <p:txBody>
          <a:bodyPr>
            <a:normAutofit/>
          </a:bodyPr>
          <a:lstStyle/>
          <a:p>
            <a:r>
              <a:rPr lang="en-US" dirty="0" smtClean="0"/>
              <a:t>From which we infer that</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Which is the solution</a:t>
            </a:r>
          </a:p>
          <a:p>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2765097"/>
            <a:ext cx="4965700" cy="1349703"/>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545</a:t>
            </a:fld>
            <a:endParaRPr lang="en-US"/>
          </a:p>
        </p:txBody>
      </p:sp>
    </p:spTree>
    <p:extLst>
      <p:ext uri="{BB962C8B-B14F-4D97-AF65-F5344CB8AC3E}">
        <p14:creationId xmlns:p14="http://schemas.microsoft.com/office/powerpoint/2010/main" val="714642258"/>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Generating Functions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8.4</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546</a:t>
            </a:fld>
            <a:endParaRPr lang="en-US"/>
          </a:p>
        </p:txBody>
      </p:sp>
    </p:spTree>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Functions</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Definition</a:t>
            </a:r>
            <a:r>
              <a:rPr lang="en-US" dirty="0" smtClean="0"/>
              <a:t>: The </a:t>
            </a:r>
            <a:r>
              <a:rPr lang="en-US" i="1" dirty="0" smtClean="0"/>
              <a:t>generating function for the sequence  a</a:t>
            </a:r>
            <a:r>
              <a:rPr lang="en-US" baseline="-25000" dirty="0" smtClean="0">
                <a:latin typeface="Cambria Math" pitchFamily="18" charset="0"/>
                <a:ea typeface="Cambria Math" pitchFamily="18" charset="0"/>
              </a:rPr>
              <a:t>0</a:t>
            </a:r>
            <a:r>
              <a:rPr lang="en-US" dirty="0" smtClean="0"/>
              <a:t>, </a:t>
            </a:r>
            <a:r>
              <a:rPr lang="en-US" i="1" dirty="0" smtClean="0"/>
              <a:t>a</a:t>
            </a:r>
            <a:r>
              <a:rPr lang="en-US" baseline="-25000" dirty="0" smtClean="0">
                <a:latin typeface="Cambria Math" pitchFamily="18" charset="0"/>
                <a:ea typeface="Cambria Math" pitchFamily="18" charset="0"/>
              </a:rPr>
              <a:t>1</a:t>
            </a:r>
            <a:r>
              <a:rPr lang="en-US" dirty="0" smtClean="0"/>
              <a:t>,…, </a:t>
            </a:r>
            <a:r>
              <a:rPr lang="en-US" i="1" dirty="0" err="1" smtClean="0"/>
              <a:t>a</a:t>
            </a:r>
            <a:r>
              <a:rPr lang="en-US" i="1" baseline="-25000" dirty="0" err="1" smtClean="0"/>
              <a:t>k</a:t>
            </a:r>
            <a:r>
              <a:rPr lang="en-US" dirty="0" smtClean="0"/>
              <a:t>, … of real numbers is the infinite series</a:t>
            </a:r>
          </a:p>
          <a:p>
            <a:pPr>
              <a:buNone/>
            </a:pPr>
            <a:endParaRPr lang="en-US" i="1" dirty="0" smtClean="0"/>
          </a:p>
          <a:p>
            <a:pPr>
              <a:buNone/>
            </a:pPr>
            <a:endParaRPr lang="en-US" i="1" dirty="0" smtClean="0"/>
          </a:p>
          <a:p>
            <a:pPr>
              <a:buNone/>
            </a:pPr>
            <a:r>
              <a:rPr lang="en-US" i="1" dirty="0" smtClean="0"/>
              <a:t>    </a:t>
            </a:r>
            <a:r>
              <a:rPr lang="en-US" b="1" dirty="0" smtClean="0"/>
              <a:t>Examples</a:t>
            </a:r>
            <a:r>
              <a:rPr lang="en-US" dirty="0" smtClean="0"/>
              <a:t>:</a:t>
            </a:r>
          </a:p>
          <a:p>
            <a:pPr lvl="1"/>
            <a:r>
              <a:rPr lang="en-US" dirty="0" smtClean="0"/>
              <a:t>The sequence {</a:t>
            </a:r>
            <a:r>
              <a:rPr lang="en-US" i="1" dirty="0" err="1" smtClean="0"/>
              <a:t>a</a:t>
            </a:r>
            <a:r>
              <a:rPr lang="en-US" i="1" baseline="-25000" dirty="0" err="1" smtClean="0"/>
              <a:t>k</a:t>
            </a:r>
            <a:r>
              <a:rPr lang="en-US" dirty="0" smtClean="0"/>
              <a:t>} with </a:t>
            </a:r>
            <a:r>
              <a:rPr lang="en-US" i="1" dirty="0" err="1" smtClean="0"/>
              <a:t>a</a:t>
            </a:r>
            <a:r>
              <a:rPr lang="en-US" i="1" baseline="-25000" dirty="0" err="1" smtClean="0"/>
              <a:t>k</a:t>
            </a:r>
            <a:r>
              <a:rPr lang="en-US" dirty="0" smtClean="0"/>
              <a:t> = </a:t>
            </a:r>
            <a:r>
              <a:rPr lang="en-US" dirty="0" smtClean="0">
                <a:latin typeface="Cambria Math" pitchFamily="18" charset="0"/>
                <a:ea typeface="Cambria Math" pitchFamily="18" charset="0"/>
              </a:rPr>
              <a:t>3</a:t>
            </a:r>
            <a:r>
              <a:rPr lang="en-US" dirty="0" smtClean="0"/>
              <a:t>  has the generating function </a:t>
            </a:r>
          </a:p>
          <a:p>
            <a:pPr lvl="1"/>
            <a:r>
              <a:rPr lang="en-US" dirty="0" smtClean="0"/>
              <a:t>The sequence {</a:t>
            </a:r>
            <a:r>
              <a:rPr lang="en-US" i="1" dirty="0" err="1" smtClean="0"/>
              <a:t>a</a:t>
            </a:r>
            <a:r>
              <a:rPr lang="en-US" i="1" baseline="-25000" dirty="0" err="1" smtClean="0"/>
              <a:t>k</a:t>
            </a:r>
            <a:r>
              <a:rPr lang="en-US" dirty="0" smtClean="0"/>
              <a:t>} with </a:t>
            </a:r>
            <a:r>
              <a:rPr lang="en-US" i="1" dirty="0" err="1" smtClean="0"/>
              <a:t>a</a:t>
            </a:r>
            <a:r>
              <a:rPr lang="en-US" i="1" baseline="-25000" dirty="0" err="1" smtClean="0"/>
              <a:t>k</a:t>
            </a:r>
            <a:r>
              <a:rPr lang="en-US" dirty="0" smtClean="0"/>
              <a:t> = </a:t>
            </a:r>
            <a:r>
              <a:rPr lang="en-US" dirty="0" smtClean="0">
                <a:latin typeface="Cambria Math" pitchFamily="18" charset="0"/>
                <a:ea typeface="Cambria Math" pitchFamily="18" charset="0"/>
              </a:rPr>
              <a:t> </a:t>
            </a:r>
            <a:r>
              <a:rPr lang="en-US" i="1" dirty="0" smtClean="0">
                <a:ea typeface="Cambria Math" pitchFamily="18" charset="0"/>
              </a:rPr>
              <a:t>k </a:t>
            </a:r>
            <a:r>
              <a:rPr lang="en-US" dirty="0" smtClean="0">
                <a:latin typeface="Cambria Math" pitchFamily="18" charset="0"/>
                <a:ea typeface="Cambria Math" pitchFamily="18" charset="0"/>
              </a:rPr>
              <a:t>+ 1</a:t>
            </a:r>
            <a:r>
              <a:rPr lang="en-US" dirty="0" smtClean="0"/>
              <a:t> has the generating function  has the generating function</a:t>
            </a:r>
          </a:p>
          <a:p>
            <a:pPr lvl="1"/>
            <a:r>
              <a:rPr lang="en-US" dirty="0" smtClean="0"/>
              <a:t>The sequence {</a:t>
            </a:r>
            <a:r>
              <a:rPr lang="en-US" i="1" dirty="0" err="1" smtClean="0"/>
              <a:t>a</a:t>
            </a:r>
            <a:r>
              <a:rPr lang="en-US" i="1" baseline="-25000" dirty="0" err="1" smtClean="0"/>
              <a:t>k</a:t>
            </a:r>
            <a:r>
              <a:rPr lang="en-US" dirty="0" smtClean="0"/>
              <a:t>} with </a:t>
            </a:r>
            <a:r>
              <a:rPr lang="en-US" i="1" dirty="0" err="1" smtClean="0"/>
              <a:t>a</a:t>
            </a:r>
            <a:r>
              <a:rPr lang="en-US" i="1" baseline="-25000" dirty="0" err="1" smtClean="0"/>
              <a:t>k</a:t>
            </a:r>
            <a:r>
              <a:rPr lang="en-US" dirty="0" smtClean="0"/>
              <a:t> = </a:t>
            </a:r>
            <a:r>
              <a:rPr lang="en-US" dirty="0" smtClean="0">
                <a:latin typeface="Cambria Math" pitchFamily="18" charset="0"/>
                <a:ea typeface="Cambria Math" pitchFamily="18" charset="0"/>
              </a:rPr>
              <a:t> 2</a:t>
            </a:r>
            <a:r>
              <a:rPr lang="en-US" i="1" baseline="30000" dirty="0" smtClean="0">
                <a:ea typeface="Cambria Math" pitchFamily="18" charset="0"/>
              </a:rPr>
              <a:t>k</a:t>
            </a:r>
            <a:r>
              <a:rPr lang="en-US" i="1" dirty="0" smtClean="0">
                <a:ea typeface="Cambria Math" pitchFamily="18" charset="0"/>
              </a:rPr>
              <a:t> </a:t>
            </a:r>
            <a:r>
              <a:rPr lang="en-US" dirty="0" smtClean="0"/>
              <a:t> has the generating function  has the generating function</a:t>
            </a:r>
          </a:p>
          <a:p>
            <a:pPr lvl="1"/>
            <a:endParaRPr lang="en-US" dirty="0" smtClean="0"/>
          </a:p>
          <a:p>
            <a:pPr lvl="1"/>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1828800" y="2819400"/>
            <a:ext cx="5187315" cy="702945"/>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2514600" y="4343400"/>
            <a:ext cx="632936" cy="527209"/>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6172200" y="5105400"/>
            <a:ext cx="1087279" cy="527209"/>
          </a:xfrm>
          <a:prstGeom prst="rect">
            <a:avLst/>
          </a:prstGeom>
        </p:spPr>
      </p:pic>
      <p:pic>
        <p:nvPicPr>
          <p:cNvPr id="13" name="Picture 12" descr="addin_tmp.png"/>
          <p:cNvPicPr>
            <a:picLocks noChangeAspect="1"/>
          </p:cNvPicPr>
          <p:nvPr>
            <p:custDataLst>
              <p:tags r:id="rId4"/>
            </p:custDataLst>
          </p:nvPr>
        </p:nvPicPr>
        <p:blipFill>
          <a:blip r:embed="rId9" cstate="print"/>
          <a:stretch>
            <a:fillRect/>
          </a:stretch>
        </p:blipFill>
        <p:spPr>
          <a:xfrm>
            <a:off x="6400800" y="5867400"/>
            <a:ext cx="727234" cy="527209"/>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547</a:t>
            </a:fld>
            <a:endParaRPr lang="en-US"/>
          </a:p>
        </p:txBody>
      </p:sp>
    </p:spTree>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Generating Functions for Finite Sequences</a:t>
            </a:r>
            <a:endParaRPr lang="en-US" sz="3600" dirty="0"/>
          </a:p>
        </p:txBody>
      </p:sp>
      <p:sp>
        <p:nvSpPr>
          <p:cNvPr id="3" name="Content Placeholder 2"/>
          <p:cNvSpPr>
            <a:spLocks noGrp="1"/>
          </p:cNvSpPr>
          <p:nvPr>
            <p:ph idx="1"/>
          </p:nvPr>
        </p:nvSpPr>
        <p:spPr/>
        <p:txBody>
          <a:bodyPr/>
          <a:lstStyle/>
          <a:p>
            <a:r>
              <a:rPr lang="en-US" dirty="0" smtClean="0"/>
              <a:t>Generating functions for finite sequences of real numbers can be defined by extending a finite sequence  </a:t>
            </a:r>
            <a:r>
              <a:rPr lang="en-US" i="1" dirty="0" smtClean="0"/>
              <a:t>a</a:t>
            </a:r>
            <a:r>
              <a:rPr lang="en-US" baseline="-25000" dirty="0" smtClean="0">
                <a:latin typeface="Cambria Math" pitchFamily="18" charset="0"/>
                <a:ea typeface="Cambria Math" pitchFamily="18" charset="0"/>
              </a:rPr>
              <a:t>0</a:t>
            </a:r>
            <a:r>
              <a:rPr lang="en-US" dirty="0" smtClean="0"/>
              <a:t>,</a:t>
            </a:r>
            <a:r>
              <a:rPr lang="en-US" i="1" dirty="0" smtClean="0"/>
              <a:t>a</a:t>
            </a:r>
            <a:r>
              <a:rPr lang="en-US" baseline="-25000" dirty="0" smtClean="0">
                <a:latin typeface="Cambria Math" pitchFamily="18" charset="0"/>
                <a:ea typeface="Cambria Math" pitchFamily="18" charset="0"/>
              </a:rPr>
              <a:t>1</a:t>
            </a:r>
            <a:r>
              <a:rPr lang="en-US" dirty="0" smtClean="0"/>
              <a:t>, … , </a:t>
            </a:r>
            <a:r>
              <a:rPr lang="en-US" i="1" dirty="0" smtClean="0"/>
              <a:t>a</a:t>
            </a:r>
            <a:r>
              <a:rPr lang="en-US" i="1" baseline="-25000" dirty="0" smtClean="0"/>
              <a:t>n   </a:t>
            </a:r>
            <a:r>
              <a:rPr lang="en-US" dirty="0" smtClean="0"/>
              <a:t>into an infinite sequence by setting </a:t>
            </a:r>
            <a:r>
              <a:rPr lang="en-US" i="1" dirty="0" smtClean="0"/>
              <a:t>a</a:t>
            </a:r>
            <a:r>
              <a:rPr lang="en-US" i="1" baseline="-25000" dirty="0" smtClean="0"/>
              <a:t>n+</a:t>
            </a:r>
            <a:r>
              <a:rPr lang="en-US" baseline="-25000" dirty="0" smtClean="0"/>
              <a:t>1</a:t>
            </a:r>
            <a:r>
              <a:rPr lang="en-US" i="1" baseline="-25000" dirty="0" smtClean="0"/>
              <a:t> </a:t>
            </a:r>
            <a:r>
              <a:rPr lang="en-US" dirty="0" smtClean="0"/>
              <a:t>= </a:t>
            </a:r>
            <a:r>
              <a:rPr lang="en-US" dirty="0" smtClean="0">
                <a:latin typeface="Cambria Math" pitchFamily="18" charset="0"/>
                <a:ea typeface="Cambria Math" pitchFamily="18" charset="0"/>
              </a:rPr>
              <a:t>0,</a:t>
            </a:r>
            <a:r>
              <a:rPr lang="en-US" i="1" dirty="0" smtClean="0"/>
              <a:t> a</a:t>
            </a:r>
            <a:r>
              <a:rPr lang="en-US" i="1" baseline="-25000" dirty="0" smtClean="0"/>
              <a:t>n+</a:t>
            </a:r>
            <a:r>
              <a:rPr lang="en-US" baseline="-25000" dirty="0" smtClean="0"/>
              <a:t>2</a:t>
            </a:r>
            <a:r>
              <a:rPr lang="en-US" i="1" baseline="-25000" dirty="0" smtClean="0"/>
              <a:t> </a:t>
            </a:r>
            <a:r>
              <a:rPr lang="en-US" dirty="0" smtClean="0"/>
              <a:t>= </a:t>
            </a:r>
            <a:r>
              <a:rPr lang="en-US" dirty="0" smtClean="0">
                <a:latin typeface="Cambria Math" pitchFamily="18" charset="0"/>
                <a:ea typeface="Cambria Math" pitchFamily="18" charset="0"/>
              </a:rPr>
              <a:t>0, </a:t>
            </a:r>
            <a:r>
              <a:rPr lang="en-US" dirty="0" smtClean="0">
                <a:ea typeface="Cambria Math" pitchFamily="18" charset="0"/>
              </a:rPr>
              <a:t>and so on.</a:t>
            </a:r>
          </a:p>
          <a:p>
            <a:r>
              <a:rPr lang="en-US" dirty="0" smtClean="0">
                <a:ea typeface="Cambria Math" pitchFamily="18" charset="0"/>
              </a:rPr>
              <a:t>The generating function </a:t>
            </a:r>
            <a:r>
              <a:rPr lang="en-US" i="1" dirty="0" smtClean="0">
                <a:ea typeface="Cambria Math" pitchFamily="18" charset="0"/>
              </a:rPr>
              <a:t>G</a:t>
            </a:r>
            <a:r>
              <a:rPr lang="en-US" dirty="0" smtClean="0">
                <a:ea typeface="Cambria Math" pitchFamily="18" charset="0"/>
              </a:rPr>
              <a:t>(</a:t>
            </a:r>
            <a:r>
              <a:rPr lang="en-US" i="1" dirty="0" smtClean="0">
                <a:ea typeface="Cambria Math" pitchFamily="18" charset="0"/>
              </a:rPr>
              <a:t>x</a:t>
            </a:r>
            <a:r>
              <a:rPr lang="en-US" dirty="0" smtClean="0">
                <a:ea typeface="Cambria Math" pitchFamily="18" charset="0"/>
              </a:rPr>
              <a:t>) of this infinite sequence {</a:t>
            </a:r>
            <a:r>
              <a:rPr lang="en-US" i="1" dirty="0" smtClean="0"/>
              <a:t>a</a:t>
            </a:r>
            <a:r>
              <a:rPr lang="en-US" i="1" baseline="-25000" dirty="0" smtClean="0"/>
              <a:t>n</a:t>
            </a:r>
            <a:r>
              <a:rPr lang="en-US" dirty="0" smtClean="0">
                <a:ea typeface="Cambria Math" pitchFamily="18" charset="0"/>
              </a:rPr>
              <a:t>} is a polynomial of degree n because no terms of the form </a:t>
            </a:r>
            <a:r>
              <a:rPr lang="en-US" i="1" dirty="0" err="1" smtClean="0">
                <a:ea typeface="Cambria Math" pitchFamily="18" charset="0"/>
              </a:rPr>
              <a:t>a</a:t>
            </a:r>
            <a:r>
              <a:rPr lang="en-US" i="1" baseline="-25000" dirty="0" err="1" smtClean="0">
                <a:ea typeface="Cambria Math" pitchFamily="18" charset="0"/>
              </a:rPr>
              <a:t>j</a:t>
            </a:r>
            <a:r>
              <a:rPr lang="en-US" i="1" dirty="0" err="1" smtClean="0">
                <a:ea typeface="Cambria Math" pitchFamily="18" charset="0"/>
              </a:rPr>
              <a:t>x</a:t>
            </a:r>
            <a:r>
              <a:rPr lang="en-US" i="1" baseline="30000" dirty="0" err="1" smtClean="0">
                <a:ea typeface="Cambria Math" pitchFamily="18" charset="0"/>
              </a:rPr>
              <a:t>j</a:t>
            </a:r>
            <a:r>
              <a:rPr lang="en-US" i="1" dirty="0" smtClean="0">
                <a:ea typeface="Cambria Math" pitchFamily="18" charset="0"/>
              </a:rPr>
              <a:t> </a:t>
            </a:r>
            <a:r>
              <a:rPr lang="en-US" dirty="0" smtClean="0">
                <a:ea typeface="Cambria Math" pitchFamily="18" charset="0"/>
              </a:rPr>
              <a:t>with </a:t>
            </a:r>
            <a:r>
              <a:rPr lang="en-US" i="1" dirty="0" smtClean="0">
                <a:ea typeface="Cambria Math" pitchFamily="18" charset="0"/>
              </a:rPr>
              <a:t>j</a:t>
            </a:r>
            <a:r>
              <a:rPr lang="en-US" dirty="0" smtClean="0">
                <a:ea typeface="Cambria Math" pitchFamily="18" charset="0"/>
              </a:rPr>
              <a:t> &gt; </a:t>
            </a:r>
            <a:r>
              <a:rPr lang="en-US" i="1" dirty="0" smtClean="0">
                <a:ea typeface="Cambria Math" pitchFamily="18" charset="0"/>
              </a:rPr>
              <a:t>n</a:t>
            </a:r>
            <a:r>
              <a:rPr lang="en-US" dirty="0" smtClean="0">
                <a:ea typeface="Cambria Math" pitchFamily="18" charset="0"/>
              </a:rPr>
              <a:t> occur, that is,</a:t>
            </a:r>
          </a:p>
          <a:p>
            <a:pPr>
              <a:buNone/>
            </a:pPr>
            <a:endParaRPr lang="en-US" dirty="0" smtClean="0">
              <a:ea typeface="Cambria Math" pitchFamily="18" charset="0"/>
            </a:endParaRPr>
          </a:p>
          <a:p>
            <a:pPr>
              <a:buNone/>
            </a:pPr>
            <a:r>
              <a:rPr lang="en-US" dirty="0" smtClean="0">
                <a:ea typeface="Cambria Math" pitchFamily="18" charset="0"/>
              </a:rPr>
              <a:t>                    </a:t>
            </a:r>
            <a:r>
              <a:rPr lang="en-US" i="1" dirty="0" smtClean="0">
                <a:ea typeface="Cambria Math" pitchFamily="18" charset="0"/>
              </a:rPr>
              <a:t>G</a:t>
            </a:r>
            <a:r>
              <a:rPr lang="en-US" dirty="0" smtClean="0">
                <a:ea typeface="Cambria Math" pitchFamily="18" charset="0"/>
              </a:rPr>
              <a:t>(</a:t>
            </a:r>
            <a:r>
              <a:rPr lang="en-US" i="1" dirty="0" smtClean="0">
                <a:ea typeface="Cambria Math" pitchFamily="18" charset="0"/>
              </a:rPr>
              <a:t>x</a:t>
            </a:r>
            <a:r>
              <a:rPr lang="en-US" dirty="0" smtClean="0">
                <a:ea typeface="Cambria Math" pitchFamily="18" charset="0"/>
              </a:rPr>
              <a:t>) = </a:t>
            </a:r>
            <a:r>
              <a:rPr lang="en-US" i="1" dirty="0" smtClean="0"/>
              <a:t>a</a:t>
            </a:r>
            <a:r>
              <a:rPr lang="en-US" baseline="-25000" dirty="0" smtClean="0">
                <a:latin typeface="Cambria Math" pitchFamily="18" charset="0"/>
                <a:ea typeface="Cambria Math" pitchFamily="18" charset="0"/>
              </a:rPr>
              <a:t>0</a:t>
            </a:r>
            <a:r>
              <a:rPr lang="en-US" dirty="0" smtClean="0"/>
              <a:t> + </a:t>
            </a:r>
            <a:r>
              <a:rPr lang="en-US" i="1" dirty="0" smtClean="0"/>
              <a:t>a</a:t>
            </a:r>
            <a:r>
              <a:rPr lang="en-US" baseline="-25000" dirty="0" smtClean="0">
                <a:latin typeface="Cambria Math" pitchFamily="18" charset="0"/>
                <a:ea typeface="Cambria Math" pitchFamily="18" charset="0"/>
              </a:rPr>
              <a:t>1</a:t>
            </a:r>
            <a:r>
              <a:rPr lang="en-US" i="1" dirty="0" smtClean="0"/>
              <a:t>x</a:t>
            </a:r>
            <a:r>
              <a:rPr lang="en-US" dirty="0" smtClean="0"/>
              <a:t> + </a:t>
            </a:r>
            <a:r>
              <a:rPr lang="en-US" dirty="0" smtClean="0">
                <a:latin typeface="Cambria Math"/>
                <a:ea typeface="Cambria Math"/>
              </a:rPr>
              <a:t>⋯ </a:t>
            </a:r>
            <a:r>
              <a:rPr lang="en-US" dirty="0" smtClean="0"/>
              <a:t>+ </a:t>
            </a:r>
            <a:r>
              <a:rPr lang="en-US" i="1" dirty="0" smtClean="0"/>
              <a:t>a</a:t>
            </a:r>
            <a:r>
              <a:rPr lang="en-US" i="1" baseline="-25000" dirty="0" smtClean="0"/>
              <a:t>n </a:t>
            </a:r>
            <a:r>
              <a:rPr lang="en-US" i="1" dirty="0" err="1" smtClean="0"/>
              <a:t>x</a:t>
            </a:r>
            <a:r>
              <a:rPr lang="en-US" i="1" baseline="30000" dirty="0" err="1" smtClean="0"/>
              <a:t>n</a:t>
            </a:r>
            <a:r>
              <a:rPr lang="en-US" i="1" dirty="0" smtClean="0"/>
              <a:t>.</a:t>
            </a:r>
            <a:endParaRPr lang="en-US" dirty="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548</a:t>
            </a:fld>
            <a:endParaRPr lang="en-US"/>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Generating Functions for Finite Sequences (continued)</a:t>
            </a:r>
            <a:endParaRPr lang="en-US" sz="3600" dirty="0"/>
          </a:p>
        </p:txBody>
      </p:sp>
      <p:sp>
        <p:nvSpPr>
          <p:cNvPr id="3" name="Content Placeholder 2"/>
          <p:cNvSpPr>
            <a:spLocks noGrp="1"/>
          </p:cNvSpPr>
          <p:nvPr>
            <p:ph idx="1"/>
          </p:nvPr>
        </p:nvSpPr>
        <p:spPr>
          <a:ln>
            <a:solidFill>
              <a:schemeClr val="bg1"/>
            </a:solidFill>
          </a:ln>
        </p:spPr>
        <p:txBody>
          <a:bodyPr>
            <a:normAutofit/>
          </a:bodyPr>
          <a:lstStyle/>
          <a:p>
            <a:pPr>
              <a:buNone/>
            </a:pPr>
            <a:r>
              <a:rPr lang="en-US" dirty="0" smtClean="0"/>
              <a:t>   </a:t>
            </a:r>
            <a:r>
              <a:rPr lang="en-US" b="1" dirty="0" smtClean="0"/>
              <a:t>Example</a:t>
            </a:r>
            <a:r>
              <a:rPr lang="en-US" dirty="0" smtClean="0"/>
              <a:t>:  What is the generating function for the sequence </a:t>
            </a:r>
            <a:r>
              <a:rPr lang="en-US" dirty="0" smtClean="0">
                <a:latin typeface="Cambria Math" pitchFamily="18" charset="0"/>
                <a:ea typeface="Cambria Math" pitchFamily="18" charset="0"/>
              </a:rPr>
              <a:t>1,1,1,1,1,1</a:t>
            </a:r>
            <a:r>
              <a:rPr lang="en-US" dirty="0" smtClean="0"/>
              <a:t>?</a:t>
            </a:r>
          </a:p>
          <a:p>
            <a:pPr>
              <a:buNone/>
            </a:pPr>
            <a:r>
              <a:rPr lang="en-US" dirty="0" smtClean="0"/>
              <a:t>   </a:t>
            </a:r>
            <a:r>
              <a:rPr lang="en-US" b="1" dirty="0" smtClean="0"/>
              <a:t>Solution</a:t>
            </a:r>
            <a:r>
              <a:rPr lang="en-US" dirty="0" smtClean="0"/>
              <a:t>: The generating function of </a:t>
            </a:r>
            <a:r>
              <a:rPr lang="en-US" dirty="0" smtClean="0">
                <a:latin typeface="Cambria Math" pitchFamily="18" charset="0"/>
                <a:ea typeface="Cambria Math" pitchFamily="18" charset="0"/>
              </a:rPr>
              <a:t>1,1,1,1,1,1  is </a:t>
            </a:r>
          </a:p>
          <a:p>
            <a:pPr>
              <a:buNone/>
            </a:pPr>
            <a:r>
              <a:rPr lang="en-US" dirty="0" smtClean="0">
                <a:latin typeface="Cambria Math" pitchFamily="18" charset="0"/>
                <a:ea typeface="Cambria Math" pitchFamily="18" charset="0"/>
              </a:rPr>
              <a:t>       1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i="1" dirty="0" smtClean="0">
                <a:ea typeface="Cambria Math" pitchFamily="18" charset="0"/>
              </a:rPr>
              <a:t>x</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 </a:t>
            </a:r>
            <a:r>
              <a:rPr lang="en-US" i="1" dirty="0" smtClean="0">
                <a:ea typeface="Cambria Math" pitchFamily="18" charset="0"/>
              </a:rPr>
              <a:t>x</a:t>
            </a:r>
            <a:r>
              <a:rPr lang="en-US" baseline="30000" dirty="0" smtClean="0">
                <a:latin typeface="Cambria Math" pitchFamily="18" charset="0"/>
                <a:ea typeface="Cambria Math" pitchFamily="18" charset="0"/>
              </a:rPr>
              <a:t>4</a:t>
            </a:r>
            <a:r>
              <a:rPr lang="en-US" dirty="0" smtClean="0">
                <a:latin typeface="Cambria Math" pitchFamily="18" charset="0"/>
                <a:ea typeface="Cambria Math" pitchFamily="18" charset="0"/>
              </a:rPr>
              <a:t> + </a:t>
            </a:r>
            <a:r>
              <a:rPr lang="en-US" i="1" dirty="0" smtClean="0">
                <a:ea typeface="Cambria Math" pitchFamily="18" charset="0"/>
              </a:rPr>
              <a:t>x</a:t>
            </a:r>
            <a:r>
              <a:rPr lang="en-US" baseline="30000" dirty="0" smtClean="0">
                <a:latin typeface="Cambria Math" pitchFamily="18" charset="0"/>
                <a:ea typeface="Cambria Math" pitchFamily="18" charset="0"/>
              </a:rPr>
              <a:t>5</a:t>
            </a:r>
            <a:r>
              <a:rPr lang="en-US" dirty="0" smtClean="0">
                <a:latin typeface="Cambria Math" pitchFamily="18" charset="0"/>
                <a:ea typeface="Cambria Math" pitchFamily="18" charset="0"/>
              </a:rPr>
              <a:t>.</a:t>
            </a:r>
          </a:p>
          <a:p>
            <a:pPr>
              <a:buNone/>
            </a:pPr>
            <a:r>
              <a:rPr lang="en-US" dirty="0" smtClean="0">
                <a:ea typeface="Cambria Math" pitchFamily="18" charset="0"/>
              </a:rPr>
              <a:t>    By Theorem 1 of Section </a:t>
            </a:r>
            <a:r>
              <a:rPr lang="en-US" dirty="0" smtClean="0">
                <a:latin typeface="Cambria Math" pitchFamily="18" charset="0"/>
                <a:ea typeface="Cambria Math" pitchFamily="18" charset="0"/>
              </a:rPr>
              <a:t>2.4</a:t>
            </a:r>
            <a:r>
              <a:rPr lang="en-US" dirty="0" smtClean="0">
                <a:ea typeface="Cambria Math" pitchFamily="18" charset="0"/>
              </a:rPr>
              <a:t>, we have</a:t>
            </a:r>
          </a:p>
          <a:p>
            <a:pPr>
              <a:buNone/>
            </a:pPr>
            <a:r>
              <a:rPr lang="en-US" dirty="0" smtClean="0">
                <a:ea typeface="Cambria Math" pitchFamily="18" charset="0"/>
              </a:rPr>
              <a:t>       (</a:t>
            </a:r>
            <a:r>
              <a:rPr lang="en-US" i="1" dirty="0" smtClean="0">
                <a:ea typeface="Cambria Math" pitchFamily="18" charset="0"/>
              </a:rPr>
              <a:t>x</a:t>
            </a:r>
            <a:r>
              <a:rPr lang="en-US" baseline="30000" dirty="0" smtClean="0">
                <a:latin typeface="Cambria Math" pitchFamily="18" charset="0"/>
                <a:ea typeface="Cambria Math" pitchFamily="18" charset="0"/>
              </a:rPr>
              <a:t>6</a:t>
            </a:r>
            <a:r>
              <a:rPr lang="en-US" dirty="0" smtClean="0">
                <a:ea typeface="Cambria Math" pitchFamily="18" charset="0"/>
              </a:rPr>
              <a:t> </a:t>
            </a:r>
            <a:r>
              <a:rPr lang="en-US" dirty="0" smtClean="0">
                <a:latin typeface="Cambria Math"/>
                <a:ea typeface="Cambria Math"/>
              </a:rPr>
              <a:t>− 1)/(</a:t>
            </a:r>
            <a:r>
              <a:rPr lang="en-US" i="1" dirty="0" smtClean="0">
                <a:ea typeface="Cambria Math"/>
              </a:rPr>
              <a:t>x</a:t>
            </a:r>
            <a:r>
              <a:rPr lang="en-US" dirty="0" smtClean="0">
                <a:latin typeface="Cambria Math"/>
                <a:ea typeface="Cambria Math"/>
              </a:rPr>
              <a:t> −1) = </a:t>
            </a:r>
            <a:r>
              <a:rPr lang="en-US" dirty="0" smtClean="0">
                <a:latin typeface="Cambria Math" pitchFamily="18" charset="0"/>
                <a:ea typeface="Cambria Math" pitchFamily="18" charset="0"/>
              </a:rPr>
              <a:t>1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i="1" dirty="0" smtClean="0">
                <a:ea typeface="Cambria Math" pitchFamily="18" charset="0"/>
              </a:rPr>
              <a:t>x</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 </a:t>
            </a:r>
            <a:r>
              <a:rPr lang="en-US" i="1" dirty="0" smtClean="0">
                <a:ea typeface="Cambria Math" pitchFamily="18" charset="0"/>
              </a:rPr>
              <a:t>x</a:t>
            </a:r>
            <a:r>
              <a:rPr lang="en-US" baseline="30000" dirty="0" smtClean="0">
                <a:latin typeface="Cambria Math" pitchFamily="18" charset="0"/>
                <a:ea typeface="Cambria Math" pitchFamily="18" charset="0"/>
              </a:rPr>
              <a:t>4</a:t>
            </a:r>
            <a:r>
              <a:rPr lang="en-US" dirty="0" smtClean="0">
                <a:latin typeface="Cambria Math" pitchFamily="18" charset="0"/>
                <a:ea typeface="Cambria Math" pitchFamily="18" charset="0"/>
              </a:rPr>
              <a:t> + </a:t>
            </a:r>
            <a:r>
              <a:rPr lang="en-US" i="1" dirty="0" smtClean="0">
                <a:ea typeface="Cambria Math" pitchFamily="18" charset="0"/>
              </a:rPr>
              <a:t>x</a:t>
            </a:r>
            <a:r>
              <a:rPr lang="en-US" baseline="30000" dirty="0" smtClean="0">
                <a:latin typeface="Cambria Math" pitchFamily="18" charset="0"/>
                <a:ea typeface="Cambria Math" pitchFamily="18" charset="0"/>
              </a:rPr>
              <a:t>5</a:t>
            </a: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when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1.</a:t>
            </a:r>
          </a:p>
          <a:p>
            <a:pPr>
              <a:buNone/>
            </a:pPr>
            <a:r>
              <a:rPr lang="en-US" dirty="0" smtClean="0">
                <a:latin typeface="Cambria Math" pitchFamily="18" charset="0"/>
                <a:ea typeface="Cambria Math" pitchFamily="18" charset="0"/>
              </a:rPr>
              <a:t>     Consequently </a:t>
            </a:r>
            <a:r>
              <a:rPr lang="en-US" i="1" dirty="0" smtClean="0">
                <a:ea typeface="Cambria Math" pitchFamily="18" charset="0"/>
              </a:rPr>
              <a:t>G</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 = </a:t>
            </a:r>
            <a:r>
              <a:rPr lang="en-US" dirty="0" smtClean="0">
                <a:ea typeface="Cambria Math" pitchFamily="18" charset="0"/>
              </a:rPr>
              <a:t>(</a:t>
            </a:r>
            <a:r>
              <a:rPr lang="en-US" i="1" dirty="0" smtClean="0">
                <a:ea typeface="Cambria Math" pitchFamily="18" charset="0"/>
              </a:rPr>
              <a:t>x</a:t>
            </a:r>
            <a:r>
              <a:rPr lang="en-US" baseline="30000" dirty="0" smtClean="0">
                <a:latin typeface="Cambria Math" pitchFamily="18" charset="0"/>
                <a:ea typeface="Cambria Math" pitchFamily="18" charset="0"/>
              </a:rPr>
              <a:t>6</a:t>
            </a:r>
            <a:r>
              <a:rPr lang="en-US" dirty="0" smtClean="0">
                <a:ea typeface="Cambria Math" pitchFamily="18" charset="0"/>
              </a:rPr>
              <a:t> </a:t>
            </a:r>
            <a:r>
              <a:rPr lang="en-US" dirty="0" smtClean="0">
                <a:latin typeface="Cambria Math"/>
                <a:ea typeface="Cambria Math"/>
              </a:rPr>
              <a:t>− 1)/(</a:t>
            </a:r>
            <a:r>
              <a:rPr lang="en-US" i="1" dirty="0" smtClean="0">
                <a:latin typeface="Cambria Math"/>
                <a:ea typeface="Cambria Math"/>
              </a:rPr>
              <a:t>x</a:t>
            </a:r>
            <a:r>
              <a:rPr lang="en-US" dirty="0" smtClean="0">
                <a:latin typeface="Cambria Math"/>
                <a:ea typeface="Cambria Math"/>
              </a:rPr>
              <a:t> −1) is the generating function of the sequence. </a:t>
            </a:r>
            <a:endParaRPr lang="en-US" dirty="0" smtClean="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549</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Equivalence Proofs</a:t>
            </a:r>
            <a:endParaRPr lang="en-US" dirty="0"/>
          </a:p>
        </p:txBody>
      </p:sp>
      <p:sp>
        <p:nvSpPr>
          <p:cNvPr id="8" name="Content Placeholder 7"/>
          <p:cNvSpPr>
            <a:spLocks noGrp="1"/>
          </p:cNvSpPr>
          <p:nvPr>
            <p:ph idx="1"/>
          </p:nvPr>
        </p:nvSpPr>
        <p:spPr/>
        <p:txBody>
          <a:bodyPr/>
          <a:lstStyle/>
          <a:p>
            <a:pPr>
              <a:buNone/>
            </a:pPr>
            <a:r>
              <a:rPr lang="en-US" b="1" dirty="0" smtClean="0"/>
              <a:t>Example</a:t>
            </a:r>
            <a:r>
              <a:rPr lang="en-US" dirty="0" smtClean="0"/>
              <a:t>: Show that                               </a:t>
            </a:r>
          </a:p>
          <a:p>
            <a:pPr>
              <a:buNone/>
            </a:pPr>
            <a:r>
              <a:rPr lang="en-US" dirty="0" smtClean="0"/>
              <a:t>            is logically equivalent to </a:t>
            </a:r>
          </a:p>
          <a:p>
            <a:pPr>
              <a:buNone/>
            </a:pPr>
            <a:endParaRPr lang="en-US" b="1" dirty="0" smtClean="0"/>
          </a:p>
          <a:p>
            <a:pPr>
              <a:buNone/>
            </a:pPr>
            <a:r>
              <a:rPr lang="en-US" b="1" dirty="0" smtClean="0"/>
              <a:t>Solution</a:t>
            </a:r>
            <a:r>
              <a:rPr lang="en-US" dirty="0" smtClean="0"/>
              <a:t>:</a:t>
            </a:r>
          </a:p>
          <a:p>
            <a:pPr>
              <a:buNone/>
            </a:pPr>
            <a:endParaRPr lang="en-US" dirty="0"/>
          </a:p>
        </p:txBody>
      </p:sp>
      <p:pic>
        <p:nvPicPr>
          <p:cNvPr id="7" name="Picture 6" descr="addin_tmp.png"/>
          <p:cNvPicPr>
            <a:picLocks noChangeAspect="1"/>
          </p:cNvPicPr>
          <p:nvPr>
            <p:custDataLst>
              <p:tags r:id="rId1"/>
            </p:custDataLst>
          </p:nvPr>
        </p:nvPicPr>
        <p:blipFill>
          <a:blip r:embed="rId5" cstate="print"/>
          <a:stretch>
            <a:fillRect/>
          </a:stretch>
        </p:blipFill>
        <p:spPr>
          <a:xfrm>
            <a:off x="577215" y="4019550"/>
            <a:ext cx="8338185" cy="2381250"/>
          </a:xfrm>
          <a:prstGeom prst="rect">
            <a:avLst/>
          </a:prstGeom>
        </p:spPr>
      </p:pic>
      <p:pic>
        <p:nvPicPr>
          <p:cNvPr id="12" name="Picture 11" descr="addin_tmp.png"/>
          <p:cNvPicPr>
            <a:picLocks noChangeAspect="1"/>
          </p:cNvPicPr>
          <p:nvPr>
            <p:custDataLst>
              <p:tags r:id="rId2"/>
            </p:custDataLst>
          </p:nvPr>
        </p:nvPicPr>
        <p:blipFill>
          <a:blip r:embed="rId6" cstate="print"/>
          <a:stretch>
            <a:fillRect/>
          </a:stretch>
        </p:blipFill>
        <p:spPr>
          <a:xfrm>
            <a:off x="3657600" y="1981200"/>
            <a:ext cx="2451735" cy="382905"/>
          </a:xfrm>
          <a:prstGeom prst="rect">
            <a:avLst/>
          </a:prstGeom>
        </p:spPr>
      </p:pic>
      <p:pic>
        <p:nvPicPr>
          <p:cNvPr id="14" name="Picture 13" descr="addin_tmp.png"/>
          <p:cNvPicPr>
            <a:picLocks noChangeAspect="1"/>
          </p:cNvPicPr>
          <p:nvPr>
            <p:custDataLst>
              <p:tags r:id="rId3"/>
            </p:custDataLst>
          </p:nvPr>
        </p:nvPicPr>
        <p:blipFill>
          <a:blip r:embed="rId7" cstate="print"/>
          <a:stretch>
            <a:fillRect/>
          </a:stretch>
        </p:blipFill>
        <p:spPr>
          <a:xfrm>
            <a:off x="5257800" y="2514600"/>
            <a:ext cx="1271588" cy="302895"/>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55</a:t>
            </a:fld>
            <a:endParaRPr lang="en-US"/>
          </a:p>
        </p:txBody>
      </p:sp>
    </p:spTree>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67512"/>
          </a:xfrm>
        </p:spPr>
        <p:txBody>
          <a:bodyPr>
            <a:normAutofit fontScale="90000"/>
          </a:bodyPr>
          <a:lstStyle/>
          <a:p>
            <a:r>
              <a:rPr lang="en-US" dirty="0" smtClean="0"/>
              <a:t>Useful Generating Functions</a:t>
            </a:r>
            <a:endParaRPr lang="en-US" dirty="0"/>
          </a:p>
        </p:txBody>
      </p:sp>
      <p:pic>
        <p:nvPicPr>
          <p:cNvPr id="4" name="Content Placeholder 3" descr="table35.jpg"/>
          <p:cNvPicPr>
            <a:picLocks noGrp="1" noChangeAspect="1"/>
          </p:cNvPicPr>
          <p:nvPr>
            <p:ph idx="1"/>
          </p:nvPr>
        </p:nvPicPr>
        <p:blipFill>
          <a:blip r:embed="rId2" cstate="print"/>
          <a:stretch>
            <a:fillRect/>
          </a:stretch>
        </p:blipFill>
        <p:spPr>
          <a:xfrm>
            <a:off x="2514600" y="1296042"/>
            <a:ext cx="4038045" cy="5561957"/>
          </a:xfrm>
        </p:spPr>
      </p:pic>
      <p:sp>
        <p:nvSpPr>
          <p:cNvPr id="3" name="Slide Number Placeholder 2"/>
          <p:cNvSpPr>
            <a:spLocks noGrp="1"/>
          </p:cNvSpPr>
          <p:nvPr>
            <p:ph type="sldNum" sz="quarter" idx="12"/>
          </p:nvPr>
        </p:nvSpPr>
        <p:spPr/>
        <p:txBody>
          <a:bodyPr/>
          <a:lstStyle/>
          <a:p>
            <a:fld id="{9CA217EF-0505-4C33-BB20-8A8DF2039023}" type="slidenum">
              <a:rPr lang="en-US" smtClean="0"/>
              <a:pPr/>
              <a:t>550</a:t>
            </a:fld>
            <a:endParaRPr lang="en-US"/>
          </a:p>
        </p:txBody>
      </p:sp>
    </p:spTree>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Counting Problems and Generating Functions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Example</a:t>
            </a:r>
            <a:r>
              <a:rPr lang="en-US" dirty="0" smtClean="0"/>
              <a:t>: Find the number of solutions of </a:t>
            </a:r>
          </a:p>
          <a:p>
            <a:pPr>
              <a:buNone/>
            </a:pPr>
            <a:r>
              <a:rPr lang="en-US" dirty="0" smtClean="0"/>
              <a:t>          </a:t>
            </a:r>
            <a:r>
              <a:rPr lang="en-US" i="1" dirty="0" smtClean="0"/>
              <a:t>e</a:t>
            </a:r>
            <a:r>
              <a:rPr lang="en-US" baseline="-25000" dirty="0" smtClean="0">
                <a:latin typeface="Cambria Math" pitchFamily="18" charset="0"/>
                <a:ea typeface="Cambria Math" pitchFamily="18" charset="0"/>
              </a:rPr>
              <a:t>1</a:t>
            </a:r>
            <a:r>
              <a:rPr lang="en-US" dirty="0" smtClean="0"/>
              <a:t> + </a:t>
            </a:r>
            <a:r>
              <a:rPr lang="en-US" i="1" dirty="0" smtClean="0"/>
              <a:t>e</a:t>
            </a:r>
            <a:r>
              <a:rPr lang="en-US" baseline="-25000" dirty="0" smtClean="0">
                <a:latin typeface="Cambria Math" pitchFamily="18" charset="0"/>
                <a:ea typeface="Cambria Math" pitchFamily="18" charset="0"/>
              </a:rPr>
              <a:t>2</a:t>
            </a:r>
            <a:r>
              <a:rPr lang="en-US" dirty="0" smtClean="0"/>
              <a:t> + </a:t>
            </a:r>
            <a:r>
              <a:rPr lang="en-US" i="1" dirty="0" smtClean="0"/>
              <a:t>e</a:t>
            </a:r>
            <a:r>
              <a:rPr lang="en-US" baseline="-25000"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17,</a:t>
            </a:r>
          </a:p>
          <a:p>
            <a:pPr>
              <a:buNone/>
            </a:pPr>
            <a:r>
              <a:rPr lang="en-US" dirty="0" smtClean="0"/>
              <a:t>    where </a:t>
            </a:r>
            <a:r>
              <a:rPr lang="en-US" i="1" dirty="0" smtClean="0"/>
              <a:t>e</a:t>
            </a:r>
            <a:r>
              <a:rPr lang="en-US" baseline="-25000" dirty="0" smtClean="0">
                <a:latin typeface="Cambria Math" pitchFamily="18" charset="0"/>
                <a:ea typeface="Cambria Math" pitchFamily="18" charset="0"/>
              </a:rPr>
              <a:t>1</a:t>
            </a:r>
            <a:r>
              <a:rPr lang="en-US" dirty="0" smtClean="0"/>
              <a:t>, </a:t>
            </a:r>
            <a:r>
              <a:rPr lang="en-US" i="1" dirty="0" smtClean="0"/>
              <a:t>e</a:t>
            </a:r>
            <a:r>
              <a:rPr lang="en-US" baseline="-25000" dirty="0" smtClean="0">
                <a:latin typeface="Cambria Math" pitchFamily="18" charset="0"/>
                <a:ea typeface="Cambria Math" pitchFamily="18" charset="0"/>
              </a:rPr>
              <a:t>2</a:t>
            </a:r>
            <a:r>
              <a:rPr lang="en-US" dirty="0" smtClean="0"/>
              <a:t>, and </a:t>
            </a:r>
            <a:r>
              <a:rPr lang="en-US" i="1" dirty="0" smtClean="0"/>
              <a:t>e</a:t>
            </a:r>
            <a:r>
              <a:rPr lang="en-US" baseline="-25000" dirty="0" smtClean="0">
                <a:latin typeface="Cambria Math" pitchFamily="18" charset="0"/>
                <a:ea typeface="Cambria Math" pitchFamily="18" charset="0"/>
              </a:rPr>
              <a:t>3</a:t>
            </a:r>
            <a:r>
              <a:rPr lang="en-US" dirty="0" smtClean="0"/>
              <a:t> are nonnegative integers with                                 </a:t>
            </a:r>
            <a:endParaRPr lang="en-US" dirty="0"/>
          </a:p>
          <a:p>
            <a:pPr>
              <a:buNone/>
            </a:pPr>
            <a:r>
              <a:rPr lang="en-US" dirty="0" smtClean="0">
                <a:latin typeface="Cambria Math" pitchFamily="18" charset="0"/>
                <a:ea typeface="Cambria Math" pitchFamily="18" charset="0"/>
              </a:rPr>
              <a:t>	2 </a:t>
            </a:r>
            <a:r>
              <a:rPr lang="en-US" dirty="0" smtClean="0">
                <a:latin typeface="Cambria Math"/>
                <a:ea typeface="Cambria Math"/>
              </a:rPr>
              <a:t>≤</a:t>
            </a:r>
            <a:r>
              <a:rPr lang="en-US" dirty="0" smtClean="0"/>
              <a:t> </a:t>
            </a:r>
            <a:r>
              <a:rPr lang="en-US" i="1" dirty="0" smtClean="0"/>
              <a:t>e</a:t>
            </a:r>
            <a:r>
              <a:rPr lang="en-US" baseline="-25000" dirty="0" smtClean="0">
                <a:latin typeface="Cambria Math" pitchFamily="18" charset="0"/>
                <a:ea typeface="Cambria Math" pitchFamily="18" charset="0"/>
              </a:rPr>
              <a:t>1</a:t>
            </a:r>
            <a:r>
              <a:rPr lang="en-US" dirty="0" smtClean="0">
                <a:latin typeface="Cambria Math"/>
                <a:ea typeface="Cambria Math"/>
              </a:rPr>
              <a:t>≤ 5</a:t>
            </a:r>
            <a:r>
              <a:rPr lang="en-US" dirty="0" smtClean="0"/>
              <a:t>, </a:t>
            </a:r>
            <a:r>
              <a:rPr lang="en-US" dirty="0" smtClean="0">
                <a:latin typeface="Cambria Math" pitchFamily="18" charset="0"/>
                <a:ea typeface="Cambria Math" pitchFamily="18" charset="0"/>
              </a:rPr>
              <a:t>3 </a:t>
            </a:r>
            <a:r>
              <a:rPr lang="en-US" dirty="0" smtClean="0">
                <a:latin typeface="Cambria Math"/>
                <a:ea typeface="Cambria Math"/>
              </a:rPr>
              <a:t>≤ </a:t>
            </a:r>
            <a:r>
              <a:rPr lang="en-US" i="1" dirty="0" smtClean="0"/>
              <a:t>e</a:t>
            </a:r>
            <a:r>
              <a:rPr lang="en-US" baseline="-25000" dirty="0" smtClean="0">
                <a:latin typeface="Cambria Math" pitchFamily="18" charset="0"/>
                <a:ea typeface="Cambria Math" pitchFamily="18" charset="0"/>
              </a:rPr>
              <a:t>2</a:t>
            </a:r>
            <a:r>
              <a:rPr lang="en-US" dirty="0" smtClean="0">
                <a:latin typeface="Cambria Math"/>
                <a:ea typeface="Cambria Math"/>
              </a:rPr>
              <a:t> ≤ 6</a:t>
            </a:r>
            <a:r>
              <a:rPr lang="en-US" dirty="0" smtClean="0"/>
              <a:t>, and </a:t>
            </a:r>
            <a:r>
              <a:rPr lang="en-US" dirty="0" smtClean="0">
                <a:latin typeface="Cambria Math" pitchFamily="18" charset="0"/>
                <a:ea typeface="Cambria Math" pitchFamily="18" charset="0"/>
              </a:rPr>
              <a:t>4 </a:t>
            </a:r>
            <a:r>
              <a:rPr lang="en-US" dirty="0" smtClean="0">
                <a:latin typeface="Cambria Math"/>
                <a:ea typeface="Cambria Math"/>
              </a:rPr>
              <a:t>≤ </a:t>
            </a:r>
            <a:r>
              <a:rPr lang="en-US" i="1" dirty="0" smtClean="0"/>
              <a:t>e</a:t>
            </a:r>
            <a:r>
              <a:rPr lang="en-US" baseline="-25000" dirty="0" smtClean="0">
                <a:latin typeface="Cambria Math" pitchFamily="18" charset="0"/>
                <a:ea typeface="Cambria Math" pitchFamily="18" charset="0"/>
              </a:rPr>
              <a:t>3</a:t>
            </a:r>
            <a:r>
              <a:rPr lang="en-US" dirty="0" smtClean="0"/>
              <a:t> </a:t>
            </a:r>
            <a:r>
              <a:rPr lang="en-US" dirty="0" smtClean="0">
                <a:latin typeface="Cambria Math"/>
                <a:ea typeface="Cambria Math"/>
              </a:rPr>
              <a:t>≤ 7.</a:t>
            </a:r>
            <a:r>
              <a:rPr lang="en-US" dirty="0" smtClean="0"/>
              <a:t>  </a:t>
            </a:r>
          </a:p>
          <a:p>
            <a:pPr>
              <a:buNone/>
            </a:pPr>
            <a:r>
              <a:rPr lang="en-US" dirty="0" smtClean="0"/>
              <a:t>    </a:t>
            </a:r>
          </a:p>
          <a:p>
            <a:pPr>
              <a:buNone/>
            </a:pPr>
            <a:r>
              <a:rPr lang="en-US" b="1" dirty="0"/>
              <a:t>	</a:t>
            </a:r>
            <a:r>
              <a:rPr lang="en-US" b="1" dirty="0" smtClean="0"/>
              <a:t>Solution</a:t>
            </a:r>
            <a:r>
              <a:rPr lang="en-US" dirty="0" smtClean="0"/>
              <a:t>: The number of solutions is the coefficient of </a:t>
            </a:r>
            <a:r>
              <a:rPr lang="en-US" i="1" dirty="0" smtClean="0"/>
              <a:t>x</a:t>
            </a:r>
            <a:r>
              <a:rPr lang="en-US" baseline="30000" dirty="0" smtClean="0">
                <a:latin typeface="Cambria Math" pitchFamily="18" charset="0"/>
                <a:ea typeface="Cambria Math" pitchFamily="18" charset="0"/>
              </a:rPr>
              <a:t>17</a:t>
            </a:r>
            <a:r>
              <a:rPr lang="en-US" dirty="0" smtClean="0"/>
              <a:t> in the expansion of  </a:t>
            </a:r>
          </a:p>
          <a:p>
            <a:pPr>
              <a:buNone/>
            </a:pPr>
            <a:r>
              <a:rPr lang="en-US" sz="2200" dirty="0" smtClean="0"/>
              <a:t>            (</a:t>
            </a:r>
            <a:r>
              <a:rPr lang="en-US" sz="2200" i="1" dirty="0" smtClean="0">
                <a:ea typeface="Cambria Math" pitchFamily="18" charset="0"/>
              </a:rPr>
              <a:t>x</a:t>
            </a:r>
            <a:r>
              <a:rPr lang="en-US" sz="2200" baseline="30000" dirty="0" smtClean="0">
                <a:latin typeface="Cambria Math" pitchFamily="18" charset="0"/>
                <a:ea typeface="Cambria Math" pitchFamily="18" charset="0"/>
              </a:rPr>
              <a:t>2</a:t>
            </a:r>
            <a:r>
              <a:rPr lang="en-US" sz="2200" dirty="0" smtClean="0">
                <a:latin typeface="Cambria Math" pitchFamily="18" charset="0"/>
                <a:ea typeface="Cambria Math" pitchFamily="18" charset="0"/>
              </a:rPr>
              <a:t> + </a:t>
            </a:r>
            <a:r>
              <a:rPr lang="en-US" sz="2200" i="1" dirty="0" smtClean="0">
                <a:ea typeface="Cambria Math" pitchFamily="18" charset="0"/>
              </a:rPr>
              <a:t>x</a:t>
            </a:r>
            <a:r>
              <a:rPr lang="en-US" sz="2200" baseline="30000" dirty="0" smtClean="0">
                <a:latin typeface="Cambria Math" pitchFamily="18" charset="0"/>
                <a:ea typeface="Cambria Math" pitchFamily="18" charset="0"/>
              </a:rPr>
              <a:t>3</a:t>
            </a:r>
            <a:r>
              <a:rPr lang="en-US" sz="2200" dirty="0" smtClean="0">
                <a:latin typeface="Cambria Math" pitchFamily="18" charset="0"/>
                <a:ea typeface="Cambria Math" pitchFamily="18" charset="0"/>
              </a:rPr>
              <a:t> + </a:t>
            </a:r>
            <a:r>
              <a:rPr lang="en-US" sz="2200" i="1" dirty="0" smtClean="0">
                <a:ea typeface="Cambria Math" pitchFamily="18" charset="0"/>
              </a:rPr>
              <a:t>x</a:t>
            </a:r>
            <a:r>
              <a:rPr lang="en-US" sz="2200" baseline="30000" dirty="0" smtClean="0">
                <a:latin typeface="Cambria Math" pitchFamily="18" charset="0"/>
                <a:ea typeface="Cambria Math" pitchFamily="18" charset="0"/>
              </a:rPr>
              <a:t>4</a:t>
            </a:r>
            <a:r>
              <a:rPr lang="en-US" sz="2200" dirty="0" smtClean="0">
                <a:latin typeface="Cambria Math" pitchFamily="18" charset="0"/>
                <a:ea typeface="Cambria Math" pitchFamily="18" charset="0"/>
              </a:rPr>
              <a:t> + </a:t>
            </a:r>
            <a:r>
              <a:rPr lang="en-US" sz="2200" i="1" dirty="0" smtClean="0">
                <a:ea typeface="Cambria Math" pitchFamily="18" charset="0"/>
              </a:rPr>
              <a:t>x</a:t>
            </a:r>
            <a:r>
              <a:rPr lang="en-US" sz="2200" baseline="30000" dirty="0" smtClean="0">
                <a:latin typeface="Cambria Math" pitchFamily="18" charset="0"/>
                <a:ea typeface="Cambria Math" pitchFamily="18" charset="0"/>
              </a:rPr>
              <a:t>5</a:t>
            </a:r>
            <a:r>
              <a:rPr lang="en-US" sz="2200" dirty="0" smtClean="0">
                <a:ea typeface="Cambria Math" pitchFamily="18" charset="0"/>
              </a:rPr>
              <a:t>)</a:t>
            </a:r>
            <a:r>
              <a:rPr lang="en-US" sz="2200" dirty="0" smtClean="0"/>
              <a:t> (</a:t>
            </a:r>
            <a:r>
              <a:rPr lang="en-US" sz="2200" i="1" dirty="0" smtClean="0">
                <a:ea typeface="Cambria Math" pitchFamily="18" charset="0"/>
              </a:rPr>
              <a:t>x</a:t>
            </a:r>
            <a:r>
              <a:rPr lang="en-US" sz="2200" baseline="30000" dirty="0" smtClean="0">
                <a:latin typeface="Cambria Math" pitchFamily="18" charset="0"/>
                <a:ea typeface="Cambria Math" pitchFamily="18" charset="0"/>
              </a:rPr>
              <a:t>3</a:t>
            </a:r>
            <a:r>
              <a:rPr lang="en-US" sz="2200" dirty="0" smtClean="0">
                <a:latin typeface="Cambria Math" pitchFamily="18" charset="0"/>
                <a:ea typeface="Cambria Math" pitchFamily="18" charset="0"/>
              </a:rPr>
              <a:t> + </a:t>
            </a:r>
            <a:r>
              <a:rPr lang="en-US" sz="2200" i="1" dirty="0" smtClean="0">
                <a:ea typeface="Cambria Math" pitchFamily="18" charset="0"/>
              </a:rPr>
              <a:t>x</a:t>
            </a:r>
            <a:r>
              <a:rPr lang="en-US" sz="2200" baseline="30000" dirty="0" smtClean="0">
                <a:latin typeface="Cambria Math" pitchFamily="18" charset="0"/>
                <a:ea typeface="Cambria Math" pitchFamily="18" charset="0"/>
              </a:rPr>
              <a:t>4</a:t>
            </a:r>
            <a:r>
              <a:rPr lang="en-US" sz="2200" dirty="0" smtClean="0">
                <a:latin typeface="Cambria Math" pitchFamily="18" charset="0"/>
                <a:ea typeface="Cambria Math" pitchFamily="18" charset="0"/>
              </a:rPr>
              <a:t> + </a:t>
            </a:r>
            <a:r>
              <a:rPr lang="en-US" sz="2200" i="1" dirty="0" smtClean="0">
                <a:ea typeface="Cambria Math" pitchFamily="18" charset="0"/>
              </a:rPr>
              <a:t>x</a:t>
            </a:r>
            <a:r>
              <a:rPr lang="en-US" sz="2200" baseline="30000" dirty="0" smtClean="0">
                <a:latin typeface="Cambria Math" pitchFamily="18" charset="0"/>
                <a:ea typeface="Cambria Math" pitchFamily="18" charset="0"/>
              </a:rPr>
              <a:t>5</a:t>
            </a:r>
            <a:r>
              <a:rPr lang="en-US" sz="2200" dirty="0" smtClean="0">
                <a:latin typeface="Cambria Math" pitchFamily="18" charset="0"/>
                <a:ea typeface="Cambria Math" pitchFamily="18" charset="0"/>
              </a:rPr>
              <a:t> + </a:t>
            </a:r>
            <a:r>
              <a:rPr lang="en-US" sz="2200" i="1" dirty="0" smtClean="0">
                <a:ea typeface="Cambria Math" pitchFamily="18" charset="0"/>
              </a:rPr>
              <a:t>x</a:t>
            </a:r>
            <a:r>
              <a:rPr lang="en-US" sz="2200" baseline="30000" dirty="0" smtClean="0">
                <a:latin typeface="Cambria Math" pitchFamily="18" charset="0"/>
                <a:ea typeface="Cambria Math" pitchFamily="18" charset="0"/>
              </a:rPr>
              <a:t>6</a:t>
            </a:r>
            <a:r>
              <a:rPr lang="en-US" sz="2200" dirty="0" smtClean="0">
                <a:ea typeface="Cambria Math" pitchFamily="18" charset="0"/>
              </a:rPr>
              <a:t>)</a:t>
            </a:r>
            <a:r>
              <a:rPr lang="en-US" sz="2200" dirty="0" smtClean="0"/>
              <a:t> (</a:t>
            </a:r>
            <a:r>
              <a:rPr lang="en-US" sz="2200" i="1" dirty="0" smtClean="0">
                <a:ea typeface="Cambria Math" pitchFamily="18" charset="0"/>
              </a:rPr>
              <a:t>x</a:t>
            </a:r>
            <a:r>
              <a:rPr lang="en-US" sz="2200" baseline="30000" dirty="0" smtClean="0">
                <a:latin typeface="Cambria Math" pitchFamily="18" charset="0"/>
                <a:ea typeface="Cambria Math" pitchFamily="18" charset="0"/>
              </a:rPr>
              <a:t>4</a:t>
            </a:r>
            <a:r>
              <a:rPr lang="en-US" sz="2200" dirty="0" smtClean="0">
                <a:latin typeface="Cambria Math" pitchFamily="18" charset="0"/>
                <a:ea typeface="Cambria Math" pitchFamily="18" charset="0"/>
              </a:rPr>
              <a:t> + </a:t>
            </a:r>
            <a:r>
              <a:rPr lang="en-US" sz="2200" i="1" dirty="0" smtClean="0">
                <a:ea typeface="Cambria Math" pitchFamily="18" charset="0"/>
              </a:rPr>
              <a:t>x</a:t>
            </a:r>
            <a:r>
              <a:rPr lang="en-US" sz="2200" baseline="30000" dirty="0" smtClean="0">
                <a:latin typeface="Cambria Math" pitchFamily="18" charset="0"/>
                <a:ea typeface="Cambria Math" pitchFamily="18" charset="0"/>
              </a:rPr>
              <a:t>5</a:t>
            </a:r>
            <a:r>
              <a:rPr lang="en-US" sz="2200" dirty="0" smtClean="0">
                <a:latin typeface="Cambria Math" pitchFamily="18" charset="0"/>
                <a:ea typeface="Cambria Math" pitchFamily="18" charset="0"/>
              </a:rPr>
              <a:t> + </a:t>
            </a:r>
            <a:r>
              <a:rPr lang="en-US" sz="2200" i="1" dirty="0" smtClean="0">
                <a:ea typeface="Cambria Math" pitchFamily="18" charset="0"/>
              </a:rPr>
              <a:t>x</a:t>
            </a:r>
            <a:r>
              <a:rPr lang="en-US" sz="2200" baseline="30000" dirty="0" smtClean="0">
                <a:latin typeface="Cambria Math" pitchFamily="18" charset="0"/>
                <a:ea typeface="Cambria Math" pitchFamily="18" charset="0"/>
              </a:rPr>
              <a:t>6</a:t>
            </a:r>
            <a:r>
              <a:rPr lang="en-US" sz="2200" dirty="0" smtClean="0">
                <a:latin typeface="Cambria Math" pitchFamily="18" charset="0"/>
                <a:ea typeface="Cambria Math" pitchFamily="18" charset="0"/>
              </a:rPr>
              <a:t> + </a:t>
            </a:r>
            <a:r>
              <a:rPr lang="en-US" sz="2200" i="1" dirty="0" smtClean="0">
                <a:ea typeface="Cambria Math" pitchFamily="18" charset="0"/>
              </a:rPr>
              <a:t>x</a:t>
            </a:r>
            <a:r>
              <a:rPr lang="en-US" sz="2200" baseline="30000" dirty="0" smtClean="0">
                <a:latin typeface="Cambria Math" pitchFamily="18" charset="0"/>
                <a:ea typeface="Cambria Math" pitchFamily="18" charset="0"/>
              </a:rPr>
              <a:t>7</a:t>
            </a:r>
            <a:r>
              <a:rPr lang="en-US" sz="2200" dirty="0" smtClean="0">
                <a:ea typeface="Cambria Math" pitchFamily="18" charset="0"/>
              </a:rPr>
              <a:t>).</a:t>
            </a:r>
          </a:p>
          <a:p>
            <a:pPr>
              <a:buNone/>
            </a:pPr>
            <a:r>
              <a:rPr lang="en-US" dirty="0" smtClean="0">
                <a:ea typeface="Cambria Math" pitchFamily="18" charset="0"/>
              </a:rPr>
              <a:t>    This follows because a term equal to  is obtained in the product by picking a term in the first sum </a:t>
            </a:r>
            <a:r>
              <a:rPr lang="en-US" i="1" dirty="0" smtClean="0">
                <a:ea typeface="Cambria Math" pitchFamily="18" charset="0"/>
              </a:rPr>
              <a:t>x</a:t>
            </a:r>
            <a:r>
              <a:rPr lang="en-US" i="1" baseline="30000" dirty="0" smtClean="0">
                <a:ea typeface="Cambria Math" pitchFamily="18" charset="0"/>
              </a:rPr>
              <a:t>e</a:t>
            </a:r>
            <a:r>
              <a:rPr lang="en-US" sz="1500" baseline="30000" dirty="0" smtClean="0">
                <a:latin typeface="Cambria Math" pitchFamily="18" charset="0"/>
                <a:ea typeface="Cambria Math" pitchFamily="18" charset="0"/>
              </a:rPr>
              <a:t>1</a:t>
            </a:r>
            <a:r>
              <a:rPr lang="en-US" dirty="0" smtClean="0">
                <a:ea typeface="Cambria Math" pitchFamily="18" charset="0"/>
              </a:rPr>
              <a:t>, a term in the second sum</a:t>
            </a:r>
            <a:r>
              <a:rPr lang="en-US" i="1" dirty="0" smtClean="0">
                <a:ea typeface="Cambria Math" pitchFamily="18" charset="0"/>
              </a:rPr>
              <a:t> x</a:t>
            </a:r>
            <a:r>
              <a:rPr lang="en-US" i="1" baseline="30000" dirty="0" smtClean="0">
                <a:ea typeface="Cambria Math" pitchFamily="18" charset="0"/>
              </a:rPr>
              <a:t>e</a:t>
            </a:r>
            <a:r>
              <a:rPr lang="en-US" sz="1500" baseline="30000" dirty="0" smtClean="0">
                <a:latin typeface="Cambria Math" pitchFamily="18" charset="0"/>
                <a:ea typeface="Cambria Math" pitchFamily="18" charset="0"/>
              </a:rPr>
              <a:t>2</a:t>
            </a:r>
            <a:r>
              <a:rPr lang="en-US" dirty="0" smtClean="0">
                <a:ea typeface="Cambria Math" pitchFamily="18" charset="0"/>
              </a:rPr>
              <a:t>, and a term in the third sum</a:t>
            </a:r>
            <a:r>
              <a:rPr lang="en-US" i="1" dirty="0" smtClean="0">
                <a:ea typeface="Cambria Math" pitchFamily="18" charset="0"/>
              </a:rPr>
              <a:t> x</a:t>
            </a:r>
            <a:r>
              <a:rPr lang="en-US" i="1" baseline="30000" dirty="0" smtClean="0">
                <a:ea typeface="Cambria Math" pitchFamily="18" charset="0"/>
              </a:rPr>
              <a:t>e</a:t>
            </a:r>
            <a:r>
              <a:rPr lang="en-US" sz="1500" baseline="30000" dirty="0" smtClean="0">
                <a:latin typeface="Cambria Math" pitchFamily="18" charset="0"/>
                <a:ea typeface="Cambria Math" pitchFamily="18" charset="0"/>
              </a:rPr>
              <a:t>3</a:t>
            </a:r>
            <a:r>
              <a:rPr lang="en-US" dirty="0" smtClean="0">
                <a:ea typeface="Cambria Math" pitchFamily="18" charset="0"/>
              </a:rPr>
              <a:t>, where  </a:t>
            </a:r>
            <a:r>
              <a:rPr lang="en-US" i="1" dirty="0" smtClean="0"/>
              <a:t>e</a:t>
            </a:r>
            <a:r>
              <a:rPr lang="en-US" baseline="-25000" dirty="0" smtClean="0">
                <a:latin typeface="Cambria Math" pitchFamily="18" charset="0"/>
                <a:ea typeface="Cambria Math" pitchFamily="18" charset="0"/>
              </a:rPr>
              <a:t>1</a:t>
            </a:r>
            <a:r>
              <a:rPr lang="en-US" dirty="0" smtClean="0"/>
              <a:t> + </a:t>
            </a:r>
            <a:r>
              <a:rPr lang="en-US" i="1" dirty="0" smtClean="0"/>
              <a:t>e</a:t>
            </a:r>
            <a:r>
              <a:rPr lang="en-US" baseline="-25000" dirty="0" smtClean="0">
                <a:latin typeface="Cambria Math" pitchFamily="18" charset="0"/>
                <a:ea typeface="Cambria Math" pitchFamily="18" charset="0"/>
              </a:rPr>
              <a:t>2</a:t>
            </a:r>
            <a:r>
              <a:rPr lang="en-US" dirty="0" smtClean="0"/>
              <a:t> + </a:t>
            </a:r>
            <a:r>
              <a:rPr lang="en-US" i="1" dirty="0" smtClean="0"/>
              <a:t>e</a:t>
            </a:r>
            <a:r>
              <a:rPr lang="en-US" baseline="-25000"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17.</a:t>
            </a:r>
          </a:p>
          <a:p>
            <a:pPr>
              <a:buNone/>
            </a:pP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There are three solutions since the coefficient of </a:t>
            </a:r>
            <a:r>
              <a:rPr lang="en-US" i="1" dirty="0" smtClean="0"/>
              <a:t>x</a:t>
            </a:r>
            <a:r>
              <a:rPr lang="en-US" baseline="30000" dirty="0" smtClean="0">
                <a:latin typeface="Cambria Math" pitchFamily="18" charset="0"/>
                <a:ea typeface="Cambria Math" pitchFamily="18" charset="0"/>
              </a:rPr>
              <a:t>17</a:t>
            </a:r>
            <a:r>
              <a:rPr lang="en-US" dirty="0" smtClean="0">
                <a:latin typeface="Cambria Math" pitchFamily="18" charset="0"/>
                <a:ea typeface="Cambria Math" pitchFamily="18" charset="0"/>
              </a:rPr>
              <a:t> in the product is 3. </a:t>
            </a:r>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551</a:t>
            </a:fld>
            <a:endParaRPr lang="en-US"/>
          </a:p>
        </p:txBody>
      </p:sp>
    </p:spTree>
  </p:cSld>
  <p:clrMapOvr>
    <a:masterClrMapping/>
  </p:clrMapOvr>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Inclusion-Exclusion</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8.5</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9CA217EF-0505-4C33-BB20-8A8DF2039023}" type="slidenum">
              <a:rPr lang="en-US" smtClean="0"/>
              <a:pPr/>
              <a:t>552</a:t>
            </a:fld>
            <a:endParaRPr lang="en-US"/>
          </a:p>
        </p:txBody>
      </p:sp>
    </p:spTree>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of Inclusion-Exclusion</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1905000" y="3505200"/>
            <a:ext cx="4812030" cy="380048"/>
          </a:xfrm>
          <a:prstGeom prst="rect">
            <a:avLst/>
          </a:prstGeom>
        </p:spPr>
      </p:pic>
      <p:sp>
        <p:nvSpPr>
          <p:cNvPr id="6" name="Content Placeholder 5"/>
          <p:cNvSpPr>
            <a:spLocks noGrp="1"/>
          </p:cNvSpPr>
          <p:nvPr>
            <p:ph idx="1"/>
          </p:nvPr>
        </p:nvSpPr>
        <p:spPr>
          <a:xfrm>
            <a:off x="685800" y="2209800"/>
            <a:ext cx="8229600" cy="4389120"/>
          </a:xfrm>
        </p:spPr>
        <p:txBody>
          <a:bodyPr/>
          <a:lstStyle/>
          <a:p>
            <a:r>
              <a:rPr lang="en-US" dirty="0" smtClean="0"/>
              <a:t>In Section </a:t>
            </a:r>
            <a:r>
              <a:rPr lang="en-US" dirty="0" smtClean="0">
                <a:latin typeface="Cambria Math" pitchFamily="18" charset="0"/>
                <a:ea typeface="Cambria Math" pitchFamily="18" charset="0"/>
              </a:rPr>
              <a:t>2.2</a:t>
            </a:r>
            <a:r>
              <a:rPr lang="en-US" dirty="0" smtClean="0"/>
              <a:t>, we developed the following formula for the number of elements in the union of two finite sets:</a:t>
            </a:r>
          </a:p>
          <a:p>
            <a:endParaRPr lang="en-US" dirty="0" smtClean="0"/>
          </a:p>
          <a:p>
            <a:endParaRPr lang="en-US" dirty="0" smtClean="0"/>
          </a:p>
          <a:p>
            <a:endParaRPr lang="en-US" dirty="0" smtClean="0"/>
          </a:p>
          <a:p>
            <a:r>
              <a:rPr lang="en-US" dirty="0" smtClean="0"/>
              <a:t>We will generalize this formula to finite sets of any size. </a:t>
            </a:r>
            <a:endParaRPr lang="en-US" dirty="0"/>
          </a:p>
        </p:txBody>
      </p:sp>
      <p:sp>
        <p:nvSpPr>
          <p:cNvPr id="3" name="Slide Number Placeholder 2"/>
          <p:cNvSpPr>
            <a:spLocks noGrp="1"/>
          </p:cNvSpPr>
          <p:nvPr>
            <p:ph type="sldNum" sz="quarter" idx="12"/>
          </p:nvPr>
        </p:nvSpPr>
        <p:spPr/>
        <p:txBody>
          <a:bodyPr/>
          <a:lstStyle/>
          <a:p>
            <a:fld id="{9CA217EF-0505-4C33-BB20-8A8DF2039023}" type="slidenum">
              <a:rPr lang="en-US" smtClean="0"/>
              <a:pPr/>
              <a:t>553</a:t>
            </a:fld>
            <a:endParaRPr lang="en-US"/>
          </a:p>
        </p:txBody>
      </p:sp>
    </p:spTree>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Finite Sets</a:t>
            </a:r>
            <a:endParaRPr lang="en-US" dirty="0"/>
          </a:p>
        </p:txBody>
      </p:sp>
      <p:sp>
        <p:nvSpPr>
          <p:cNvPr id="3" name="Content Placeholder 2"/>
          <p:cNvSpPr>
            <a:spLocks noGrp="1"/>
          </p:cNvSpPr>
          <p:nvPr>
            <p:ph idx="1"/>
          </p:nvPr>
        </p:nvSpPr>
        <p:spPr/>
        <p:txBody>
          <a:bodyPr>
            <a:normAutofit/>
          </a:bodyPr>
          <a:lstStyle/>
          <a:p>
            <a:pPr>
              <a:buNone/>
            </a:pPr>
            <a:r>
              <a:rPr lang="en-US" b="1" dirty="0" smtClean="0"/>
              <a:t>   </a:t>
            </a:r>
            <a:r>
              <a:rPr lang="en-US" sz="2000" b="1" dirty="0" smtClean="0"/>
              <a:t>Example</a:t>
            </a:r>
            <a:r>
              <a:rPr lang="en-US" sz="2000" dirty="0" smtClean="0"/>
              <a:t>: In a discrete mathematics class every student is a major in computer science or mathematics or both. The number of students having computer science as a  major (possibly along with mathematics) is </a:t>
            </a:r>
            <a:r>
              <a:rPr lang="en-US" sz="2000" dirty="0" smtClean="0">
                <a:latin typeface="Cambria Math" pitchFamily="18" charset="0"/>
                <a:ea typeface="Cambria Math" pitchFamily="18" charset="0"/>
              </a:rPr>
              <a:t>25</a:t>
            </a:r>
            <a:r>
              <a:rPr lang="en-US" sz="2000" dirty="0" smtClean="0"/>
              <a:t>; the number of students having mathematics as a major (possibly along with computer science) is </a:t>
            </a:r>
            <a:r>
              <a:rPr lang="en-US" sz="2000" dirty="0" smtClean="0">
                <a:latin typeface="Cambria Math" pitchFamily="18" charset="0"/>
                <a:ea typeface="Cambria Math" pitchFamily="18" charset="0"/>
              </a:rPr>
              <a:t>13</a:t>
            </a:r>
            <a:r>
              <a:rPr lang="en-US" sz="2000" dirty="0" smtClean="0"/>
              <a:t>; and the number of students majoring in both computer science and mathematics is </a:t>
            </a:r>
            <a:r>
              <a:rPr lang="en-US" sz="2000" dirty="0" smtClean="0">
                <a:latin typeface="Cambria Math" pitchFamily="18" charset="0"/>
                <a:ea typeface="Cambria Math" pitchFamily="18" charset="0"/>
              </a:rPr>
              <a:t>8</a:t>
            </a:r>
            <a:r>
              <a:rPr lang="en-US" sz="2000" dirty="0" smtClean="0"/>
              <a:t>. How many students are in the class?</a:t>
            </a:r>
          </a:p>
          <a:p>
            <a:pPr>
              <a:buNone/>
            </a:pPr>
            <a:r>
              <a:rPr lang="en-US" sz="2000" dirty="0" smtClean="0"/>
              <a:t>     </a:t>
            </a:r>
            <a:r>
              <a:rPr lang="en-US" sz="2000" b="1" dirty="0" smtClean="0"/>
              <a:t>Solution</a:t>
            </a:r>
            <a:r>
              <a:rPr lang="en-US" sz="2000" dirty="0" smtClean="0"/>
              <a:t>: |</a:t>
            </a:r>
            <a:r>
              <a:rPr lang="en-US" sz="2000" i="1" dirty="0" smtClean="0"/>
              <a:t>A</a:t>
            </a:r>
            <a:r>
              <a:rPr lang="en-US" sz="2000" dirty="0" smtClean="0">
                <a:latin typeface="Cambria Math"/>
                <a:ea typeface="Cambria Math"/>
              </a:rPr>
              <a:t>∪</a:t>
            </a:r>
            <a:r>
              <a:rPr lang="en-US" sz="2000" i="1" dirty="0" smtClean="0">
                <a:ea typeface="Cambria Math"/>
              </a:rPr>
              <a:t>B</a:t>
            </a:r>
            <a:r>
              <a:rPr lang="en-US" sz="2000" dirty="0" smtClean="0">
                <a:latin typeface="Cambria Math"/>
                <a:ea typeface="Cambria Math"/>
              </a:rPr>
              <a:t>| = |</a:t>
            </a:r>
            <a:r>
              <a:rPr lang="en-US" sz="2000" i="1" dirty="0" smtClean="0">
                <a:ea typeface="Cambria Math"/>
              </a:rPr>
              <a:t>A</a:t>
            </a:r>
            <a:r>
              <a:rPr lang="en-US" sz="2000" dirty="0" smtClean="0">
                <a:latin typeface="Cambria Math"/>
                <a:ea typeface="Cambria Math"/>
              </a:rPr>
              <a:t>| + |</a:t>
            </a:r>
            <a:r>
              <a:rPr lang="en-US" sz="2000" i="1" dirty="0" smtClean="0">
                <a:ea typeface="Cambria Math"/>
              </a:rPr>
              <a:t>B</a:t>
            </a:r>
            <a:r>
              <a:rPr lang="en-US" sz="2000" dirty="0" smtClean="0">
                <a:latin typeface="Cambria Math"/>
                <a:ea typeface="Cambria Math"/>
              </a:rPr>
              <a:t>| −|</a:t>
            </a:r>
            <a:r>
              <a:rPr lang="en-US" sz="2000" i="1" dirty="0" smtClean="0">
                <a:ea typeface="Cambria Math"/>
              </a:rPr>
              <a:t>A</a:t>
            </a:r>
            <a:r>
              <a:rPr lang="en-US" sz="2000" dirty="0" smtClean="0">
                <a:latin typeface="Cambria Math"/>
                <a:ea typeface="Cambria Math"/>
              </a:rPr>
              <a:t>∩</a:t>
            </a:r>
            <a:r>
              <a:rPr lang="en-US" sz="2000" i="1" dirty="0" smtClean="0">
                <a:ea typeface="Cambria Math"/>
              </a:rPr>
              <a:t>B</a:t>
            </a:r>
            <a:r>
              <a:rPr lang="en-US" sz="2000" dirty="0" smtClean="0">
                <a:latin typeface="Cambria Math"/>
                <a:ea typeface="Cambria Math"/>
              </a:rPr>
              <a:t>| </a:t>
            </a:r>
          </a:p>
          <a:p>
            <a:pPr>
              <a:buNone/>
            </a:pPr>
            <a:r>
              <a:rPr lang="en-US" sz="2000" dirty="0" smtClean="0">
                <a:latin typeface="Cambria Math"/>
                <a:ea typeface="Cambria Math"/>
              </a:rPr>
              <a:t>                                    =  25 + 13 −8 = 30</a:t>
            </a:r>
            <a:endParaRPr lang="en-US" sz="2000" dirty="0"/>
          </a:p>
        </p:txBody>
      </p:sp>
      <p:pic>
        <p:nvPicPr>
          <p:cNvPr id="4" name="Content Placeholder 3" descr="0707.jpg"/>
          <p:cNvPicPr>
            <a:picLocks noChangeAspect="1"/>
          </p:cNvPicPr>
          <p:nvPr/>
        </p:nvPicPr>
        <p:blipFill>
          <a:blip r:embed="rId2" cstate="print"/>
          <a:stretch>
            <a:fillRect/>
          </a:stretch>
        </p:blipFill>
        <p:spPr>
          <a:xfrm>
            <a:off x="5410200" y="4495800"/>
            <a:ext cx="2106930" cy="1559052"/>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554</a:t>
            </a:fld>
            <a:endParaRPr lang="en-US"/>
          </a:p>
        </p:txBody>
      </p:sp>
    </p:spTree>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Finite Sets</a:t>
            </a:r>
            <a:endParaRPr lang="en-US" dirty="0"/>
          </a:p>
        </p:txBody>
      </p:sp>
      <p:pic>
        <p:nvPicPr>
          <p:cNvPr id="10" name="Picture 9" descr="addin_tmp.png"/>
          <p:cNvPicPr>
            <a:picLocks noChangeAspect="1"/>
          </p:cNvPicPr>
          <p:nvPr>
            <p:custDataLst>
              <p:tags r:id="rId1"/>
            </p:custDataLst>
          </p:nvPr>
        </p:nvPicPr>
        <p:blipFill>
          <a:blip r:embed="rId4" cstate="print"/>
          <a:stretch>
            <a:fillRect/>
          </a:stretch>
        </p:blipFill>
        <p:spPr>
          <a:xfrm>
            <a:off x="685800" y="2514600"/>
            <a:ext cx="8205788" cy="316706"/>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685800" y="1982152"/>
            <a:ext cx="2280285" cy="380048"/>
          </a:xfrm>
          <a:prstGeom prst="rect">
            <a:avLst/>
          </a:prstGeom>
        </p:spPr>
      </p:pic>
      <p:pic>
        <p:nvPicPr>
          <p:cNvPr id="5" name="Content Placeholder 3" descr="0709.jpg"/>
          <p:cNvPicPr>
            <a:picLocks noGrp="1" noChangeAspect="1"/>
          </p:cNvPicPr>
          <p:nvPr>
            <p:ph idx="1"/>
          </p:nvPr>
        </p:nvPicPr>
        <p:blipFill>
          <a:blip r:embed="rId6" cstate="print"/>
          <a:stretch>
            <a:fillRect/>
          </a:stretch>
        </p:blipFill>
        <p:spPr>
          <a:xfrm>
            <a:off x="848490" y="3505200"/>
            <a:ext cx="7457310" cy="2971800"/>
          </a:xfrm>
        </p:spPr>
      </p:pic>
      <p:sp>
        <p:nvSpPr>
          <p:cNvPr id="3" name="Slide Number Placeholder 2"/>
          <p:cNvSpPr>
            <a:spLocks noGrp="1"/>
          </p:cNvSpPr>
          <p:nvPr>
            <p:ph type="sldNum" sz="quarter" idx="12"/>
          </p:nvPr>
        </p:nvSpPr>
        <p:spPr/>
        <p:txBody>
          <a:bodyPr/>
          <a:lstStyle/>
          <a:p>
            <a:fld id="{9CA217EF-0505-4C33-BB20-8A8DF2039023}" type="slidenum">
              <a:rPr lang="en-US" smtClean="0"/>
              <a:pPr/>
              <a:t>555</a:t>
            </a:fld>
            <a:endParaRPr lang="en-US"/>
          </a:p>
        </p:txBody>
      </p:sp>
    </p:spTree>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Finite Sets Continued</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dirty="0" smtClean="0"/>
              <a:t>   </a:t>
            </a:r>
            <a:r>
              <a:rPr lang="en-US" b="1" dirty="0" smtClean="0"/>
              <a:t>Example</a:t>
            </a:r>
            <a:r>
              <a:rPr lang="en-US" dirty="0" smtClean="0"/>
              <a:t>: A total of </a:t>
            </a:r>
            <a:r>
              <a:rPr lang="en-US" dirty="0" smtClean="0">
                <a:latin typeface="Cambria Math" pitchFamily="18" charset="0"/>
                <a:ea typeface="Cambria Math" pitchFamily="18" charset="0"/>
              </a:rPr>
              <a:t>1232</a:t>
            </a:r>
            <a:r>
              <a:rPr lang="en-US" dirty="0" smtClean="0"/>
              <a:t> students have taken a course in Spanish, </a:t>
            </a:r>
            <a:r>
              <a:rPr lang="en-US" dirty="0" smtClean="0">
                <a:latin typeface="Cambria Math" pitchFamily="18" charset="0"/>
                <a:ea typeface="Cambria Math" pitchFamily="18" charset="0"/>
              </a:rPr>
              <a:t>879</a:t>
            </a:r>
            <a:r>
              <a:rPr lang="en-US" dirty="0" smtClean="0"/>
              <a:t> have taken a course in French, and </a:t>
            </a:r>
            <a:r>
              <a:rPr lang="en-US" dirty="0" smtClean="0">
                <a:latin typeface="Cambria Math" pitchFamily="18" charset="0"/>
                <a:ea typeface="Cambria Math" pitchFamily="18" charset="0"/>
              </a:rPr>
              <a:t>114</a:t>
            </a:r>
            <a:r>
              <a:rPr lang="en-US" dirty="0" smtClean="0"/>
              <a:t> have taken a course in Russian. Further, </a:t>
            </a:r>
            <a:r>
              <a:rPr lang="en-US" dirty="0" smtClean="0">
                <a:latin typeface="Cambria Math" pitchFamily="18" charset="0"/>
                <a:ea typeface="Cambria Math" pitchFamily="18" charset="0"/>
              </a:rPr>
              <a:t>103 </a:t>
            </a:r>
            <a:r>
              <a:rPr lang="en-US" dirty="0" smtClean="0"/>
              <a:t>have taken courses in both Spanish and French, </a:t>
            </a:r>
            <a:r>
              <a:rPr lang="en-US" dirty="0" smtClean="0">
                <a:latin typeface="Cambria Math" pitchFamily="18" charset="0"/>
                <a:ea typeface="Cambria Math" pitchFamily="18" charset="0"/>
              </a:rPr>
              <a:t>23</a:t>
            </a:r>
            <a:r>
              <a:rPr lang="en-US" dirty="0" smtClean="0"/>
              <a:t> have taken courses in both Spanish and Russian, and </a:t>
            </a:r>
            <a:r>
              <a:rPr lang="en-US" dirty="0" smtClean="0">
                <a:latin typeface="Cambria Math" pitchFamily="18" charset="0"/>
                <a:ea typeface="Cambria Math" pitchFamily="18" charset="0"/>
              </a:rPr>
              <a:t>14</a:t>
            </a:r>
            <a:r>
              <a:rPr lang="en-US" dirty="0" smtClean="0"/>
              <a:t> have taken courses in both French and Russian. If </a:t>
            </a:r>
            <a:r>
              <a:rPr lang="en-US" dirty="0" smtClean="0">
                <a:latin typeface="Cambria Math" pitchFamily="18" charset="0"/>
                <a:ea typeface="Cambria Math" pitchFamily="18" charset="0"/>
              </a:rPr>
              <a:t>2092</a:t>
            </a:r>
            <a:r>
              <a:rPr lang="en-US" dirty="0" smtClean="0"/>
              <a:t> students have taken a course in at least one of Spanish French and Russian, how many students have taken a course in all </a:t>
            </a:r>
            <a:r>
              <a:rPr lang="en-US" dirty="0" smtClean="0">
                <a:latin typeface="Cambria Math" pitchFamily="18" charset="0"/>
                <a:ea typeface="Cambria Math" pitchFamily="18" charset="0"/>
              </a:rPr>
              <a:t>3</a:t>
            </a:r>
            <a:r>
              <a:rPr lang="en-US" dirty="0" smtClean="0"/>
              <a:t> languages. </a:t>
            </a:r>
          </a:p>
          <a:p>
            <a:pPr>
              <a:buNone/>
            </a:pPr>
            <a:r>
              <a:rPr lang="en-US" dirty="0" smtClean="0"/>
              <a:t>    </a:t>
            </a:r>
            <a:r>
              <a:rPr lang="en-US" b="1" dirty="0" smtClean="0"/>
              <a:t>Solution</a:t>
            </a:r>
            <a:r>
              <a:rPr lang="en-US" dirty="0" smtClean="0"/>
              <a:t>: Let </a:t>
            </a:r>
            <a:r>
              <a:rPr lang="en-US" i="1" dirty="0" smtClean="0"/>
              <a:t>S</a:t>
            </a:r>
            <a:r>
              <a:rPr lang="en-US" dirty="0" smtClean="0"/>
              <a:t> be the set of students who have taken a course in Spanish, </a:t>
            </a:r>
            <a:r>
              <a:rPr lang="en-US" i="1" dirty="0" smtClean="0"/>
              <a:t>F</a:t>
            </a:r>
            <a:r>
              <a:rPr lang="en-US" dirty="0" smtClean="0"/>
              <a:t> the set of students who have taken a course in French, and </a:t>
            </a:r>
            <a:r>
              <a:rPr lang="en-US" i="1" dirty="0" smtClean="0"/>
              <a:t>R</a:t>
            </a:r>
            <a:r>
              <a:rPr lang="en-US" dirty="0" smtClean="0"/>
              <a:t> the set of students who have taken a course in Russian. Then, we have</a:t>
            </a:r>
          </a:p>
          <a:p>
            <a:pPr>
              <a:buNone/>
            </a:pPr>
            <a:r>
              <a:rPr lang="en-US" dirty="0" smtClean="0"/>
              <a:t>    |</a:t>
            </a:r>
            <a:r>
              <a:rPr lang="en-US" i="1" dirty="0" smtClean="0"/>
              <a:t>S</a:t>
            </a:r>
            <a:r>
              <a:rPr lang="en-US" dirty="0" smtClean="0"/>
              <a:t>| = </a:t>
            </a:r>
            <a:r>
              <a:rPr lang="en-US" dirty="0" smtClean="0">
                <a:latin typeface="Cambria Math" pitchFamily="18" charset="0"/>
                <a:ea typeface="Cambria Math" pitchFamily="18" charset="0"/>
              </a:rPr>
              <a:t>1232</a:t>
            </a:r>
            <a:r>
              <a:rPr lang="en-US" dirty="0" smtClean="0"/>
              <a:t>, |</a:t>
            </a:r>
            <a:r>
              <a:rPr lang="en-US" i="1" dirty="0" smtClean="0"/>
              <a:t>F</a:t>
            </a:r>
            <a:r>
              <a:rPr lang="en-US" dirty="0" smtClean="0"/>
              <a:t>| = </a:t>
            </a:r>
            <a:r>
              <a:rPr lang="en-US" dirty="0" smtClean="0">
                <a:latin typeface="Cambria Math" pitchFamily="18" charset="0"/>
                <a:ea typeface="Cambria Math" pitchFamily="18" charset="0"/>
              </a:rPr>
              <a:t>879</a:t>
            </a:r>
            <a:r>
              <a:rPr lang="en-US" dirty="0" smtClean="0"/>
              <a:t>, |</a:t>
            </a:r>
            <a:r>
              <a:rPr lang="en-US" i="1" dirty="0" smtClean="0"/>
              <a:t>R</a:t>
            </a:r>
            <a:r>
              <a:rPr lang="en-US" dirty="0" smtClean="0"/>
              <a:t>| = </a:t>
            </a:r>
            <a:r>
              <a:rPr lang="en-US" dirty="0" smtClean="0">
                <a:latin typeface="Cambria Math" pitchFamily="18" charset="0"/>
                <a:ea typeface="Cambria Math" pitchFamily="18" charset="0"/>
              </a:rPr>
              <a:t>114</a:t>
            </a:r>
            <a:r>
              <a:rPr lang="en-US" dirty="0" smtClean="0"/>
              <a:t>, |</a:t>
            </a:r>
            <a:r>
              <a:rPr lang="en-US" i="1" dirty="0" smtClean="0"/>
              <a:t>S</a:t>
            </a:r>
            <a:r>
              <a:rPr lang="en-US" dirty="0" smtClean="0">
                <a:latin typeface="Cambria Math"/>
                <a:ea typeface="Cambria Math"/>
              </a:rPr>
              <a:t>∩</a:t>
            </a:r>
            <a:r>
              <a:rPr lang="en-US" i="1" dirty="0" smtClean="0">
                <a:ea typeface="Cambria Math"/>
              </a:rPr>
              <a:t>F</a:t>
            </a:r>
            <a:r>
              <a:rPr lang="en-US" dirty="0" smtClean="0">
                <a:latin typeface="Cambria Math"/>
                <a:ea typeface="Cambria Math"/>
              </a:rPr>
              <a:t>| = 103, </a:t>
            </a:r>
            <a:r>
              <a:rPr lang="en-US" dirty="0" smtClean="0"/>
              <a:t>|</a:t>
            </a:r>
            <a:r>
              <a:rPr lang="en-US" i="1" dirty="0" smtClean="0"/>
              <a:t>S</a:t>
            </a:r>
            <a:r>
              <a:rPr lang="en-US" dirty="0" smtClean="0">
                <a:latin typeface="Cambria Math"/>
                <a:ea typeface="Cambria Math"/>
              </a:rPr>
              <a:t>∩</a:t>
            </a:r>
            <a:r>
              <a:rPr lang="en-US" i="1" dirty="0" smtClean="0">
                <a:ea typeface="Cambria Math"/>
              </a:rPr>
              <a:t>R</a:t>
            </a:r>
            <a:r>
              <a:rPr lang="en-US" dirty="0" smtClean="0">
                <a:latin typeface="Cambria Math"/>
                <a:ea typeface="Cambria Math"/>
              </a:rPr>
              <a:t>| = 23, </a:t>
            </a:r>
            <a:r>
              <a:rPr lang="en-US" dirty="0" smtClean="0"/>
              <a:t>|</a:t>
            </a:r>
            <a:r>
              <a:rPr lang="en-US" i="1" dirty="0" smtClean="0"/>
              <a:t>F</a:t>
            </a:r>
            <a:r>
              <a:rPr lang="en-US" dirty="0" smtClean="0">
                <a:latin typeface="Cambria Math"/>
                <a:ea typeface="Cambria Math"/>
              </a:rPr>
              <a:t>∩</a:t>
            </a:r>
            <a:r>
              <a:rPr lang="en-US" i="1" dirty="0" smtClean="0">
                <a:ea typeface="Cambria Math"/>
              </a:rPr>
              <a:t>R</a:t>
            </a:r>
            <a:r>
              <a:rPr lang="en-US" dirty="0" smtClean="0">
                <a:latin typeface="Cambria Math"/>
                <a:ea typeface="Cambria Math"/>
              </a:rPr>
              <a:t>| = 14, and </a:t>
            </a:r>
            <a:r>
              <a:rPr lang="en-US" dirty="0" smtClean="0"/>
              <a:t>|</a:t>
            </a:r>
            <a:r>
              <a:rPr lang="en-US" i="1" dirty="0" smtClean="0"/>
              <a:t>S</a:t>
            </a:r>
            <a:r>
              <a:rPr lang="en-US" dirty="0" smtClean="0">
                <a:latin typeface="Cambria Math"/>
                <a:ea typeface="Cambria Math"/>
              </a:rPr>
              <a:t>∪</a:t>
            </a:r>
            <a:r>
              <a:rPr lang="en-US" i="1" dirty="0" smtClean="0">
                <a:ea typeface="Cambria Math"/>
              </a:rPr>
              <a:t>F</a:t>
            </a:r>
            <a:r>
              <a:rPr lang="en-US" dirty="0" smtClean="0">
                <a:latin typeface="Cambria Math"/>
                <a:ea typeface="Cambria Math"/>
              </a:rPr>
              <a:t>∪</a:t>
            </a:r>
            <a:r>
              <a:rPr lang="en-US" i="1" dirty="0" smtClean="0">
                <a:ea typeface="Cambria Math"/>
              </a:rPr>
              <a:t>R</a:t>
            </a:r>
            <a:r>
              <a:rPr lang="en-US" dirty="0" smtClean="0">
                <a:latin typeface="Cambria Math"/>
                <a:ea typeface="Cambria Math"/>
              </a:rPr>
              <a:t>| = 2092.</a:t>
            </a:r>
          </a:p>
          <a:p>
            <a:pPr>
              <a:buNone/>
            </a:pPr>
            <a:r>
              <a:rPr lang="en-US" dirty="0" smtClean="0">
                <a:latin typeface="Cambria Math"/>
                <a:ea typeface="Cambria Math"/>
              </a:rPr>
              <a:t>     Using the equation </a:t>
            </a:r>
          </a:p>
          <a:p>
            <a:pPr>
              <a:buNone/>
            </a:pPr>
            <a:r>
              <a:rPr lang="en-US" dirty="0" smtClean="0">
                <a:latin typeface="Cambria Math"/>
                <a:ea typeface="Cambria Math"/>
              </a:rPr>
              <a:t>           </a:t>
            </a:r>
            <a:r>
              <a:rPr lang="en-US" dirty="0" smtClean="0"/>
              <a:t>|</a:t>
            </a:r>
            <a:r>
              <a:rPr lang="en-US" i="1" dirty="0" smtClean="0"/>
              <a:t>S</a:t>
            </a:r>
            <a:r>
              <a:rPr lang="en-US" dirty="0" smtClean="0">
                <a:latin typeface="Cambria Math"/>
                <a:ea typeface="Cambria Math"/>
              </a:rPr>
              <a:t>∪</a:t>
            </a:r>
            <a:r>
              <a:rPr lang="en-US" i="1" dirty="0" smtClean="0">
                <a:ea typeface="Cambria Math"/>
              </a:rPr>
              <a:t>F</a:t>
            </a:r>
            <a:r>
              <a:rPr lang="en-US" dirty="0" smtClean="0">
                <a:latin typeface="Cambria Math"/>
                <a:ea typeface="Cambria Math"/>
              </a:rPr>
              <a:t>∪</a:t>
            </a:r>
            <a:r>
              <a:rPr lang="en-US" i="1" dirty="0" smtClean="0">
                <a:ea typeface="Cambria Math"/>
              </a:rPr>
              <a:t>R</a:t>
            </a:r>
            <a:r>
              <a:rPr lang="en-US" dirty="0" smtClean="0">
                <a:latin typeface="Cambria Math"/>
                <a:ea typeface="Cambria Math"/>
              </a:rPr>
              <a:t>| = </a:t>
            </a:r>
            <a:r>
              <a:rPr lang="en-US" dirty="0" smtClean="0"/>
              <a:t>|</a:t>
            </a:r>
            <a:r>
              <a:rPr lang="en-US" i="1" dirty="0" smtClean="0"/>
              <a:t>S</a:t>
            </a:r>
            <a:r>
              <a:rPr lang="en-US" dirty="0" smtClean="0"/>
              <a:t>|+ |</a:t>
            </a:r>
            <a:r>
              <a:rPr lang="en-US" i="1" dirty="0" smtClean="0"/>
              <a:t>F</a:t>
            </a:r>
            <a:r>
              <a:rPr lang="en-US" dirty="0" smtClean="0"/>
              <a:t>|+ |</a:t>
            </a:r>
            <a:r>
              <a:rPr lang="en-US" i="1" dirty="0" smtClean="0"/>
              <a:t>R</a:t>
            </a:r>
            <a:r>
              <a:rPr lang="en-US" dirty="0" smtClean="0"/>
              <a:t>| </a:t>
            </a:r>
            <a:r>
              <a:rPr lang="en-US" dirty="0" smtClean="0">
                <a:latin typeface="Cambria Math"/>
                <a:ea typeface="Cambria Math"/>
              </a:rPr>
              <a:t>−</a:t>
            </a:r>
            <a:r>
              <a:rPr lang="en-US" dirty="0" smtClean="0"/>
              <a:t> |</a:t>
            </a:r>
            <a:r>
              <a:rPr lang="en-US" i="1" dirty="0" smtClean="0"/>
              <a:t>S</a:t>
            </a:r>
            <a:r>
              <a:rPr lang="en-US" dirty="0" smtClean="0">
                <a:latin typeface="Cambria Math"/>
                <a:ea typeface="Cambria Math"/>
              </a:rPr>
              <a:t>∩</a:t>
            </a:r>
            <a:r>
              <a:rPr lang="en-US" i="1" dirty="0" smtClean="0">
                <a:ea typeface="Cambria Math"/>
              </a:rPr>
              <a:t>F</a:t>
            </a:r>
            <a:r>
              <a:rPr lang="en-US" dirty="0" smtClean="0">
                <a:latin typeface="Cambria Math"/>
                <a:ea typeface="Cambria Math"/>
              </a:rPr>
              <a:t>| −</a:t>
            </a:r>
            <a:r>
              <a:rPr lang="en-US" dirty="0" smtClean="0"/>
              <a:t> |</a:t>
            </a:r>
            <a:r>
              <a:rPr lang="en-US" i="1" dirty="0" smtClean="0"/>
              <a:t>S</a:t>
            </a:r>
            <a:r>
              <a:rPr lang="en-US" dirty="0" smtClean="0">
                <a:latin typeface="Cambria Math"/>
                <a:ea typeface="Cambria Math"/>
              </a:rPr>
              <a:t>∩</a:t>
            </a:r>
            <a:r>
              <a:rPr lang="en-US" i="1" dirty="0" smtClean="0">
                <a:ea typeface="Cambria Math"/>
              </a:rPr>
              <a:t>R</a:t>
            </a:r>
            <a:r>
              <a:rPr lang="en-US" dirty="0" smtClean="0">
                <a:latin typeface="Cambria Math"/>
                <a:ea typeface="Cambria Math"/>
              </a:rPr>
              <a:t>| −</a:t>
            </a:r>
            <a:r>
              <a:rPr lang="en-US" dirty="0" smtClean="0"/>
              <a:t> |</a:t>
            </a:r>
            <a:r>
              <a:rPr lang="en-US" i="1" dirty="0" smtClean="0"/>
              <a:t>F</a:t>
            </a:r>
            <a:r>
              <a:rPr lang="en-US" dirty="0" smtClean="0">
                <a:latin typeface="Cambria Math"/>
                <a:ea typeface="Cambria Math"/>
              </a:rPr>
              <a:t>∩</a:t>
            </a:r>
            <a:r>
              <a:rPr lang="en-US" i="1" dirty="0" smtClean="0">
                <a:ea typeface="Cambria Math"/>
              </a:rPr>
              <a:t>R</a:t>
            </a:r>
            <a:r>
              <a:rPr lang="en-US" dirty="0" smtClean="0">
                <a:latin typeface="Cambria Math"/>
                <a:ea typeface="Cambria Math"/>
              </a:rPr>
              <a:t>| + |</a:t>
            </a:r>
            <a:r>
              <a:rPr lang="en-US" i="1" dirty="0" smtClean="0">
                <a:ea typeface="Cambria Math"/>
              </a:rPr>
              <a:t>S</a:t>
            </a:r>
            <a:r>
              <a:rPr lang="en-US" dirty="0" smtClean="0">
                <a:latin typeface="Cambria Math"/>
                <a:ea typeface="Cambria Math"/>
              </a:rPr>
              <a:t>∩</a:t>
            </a:r>
            <a:r>
              <a:rPr lang="en-US" i="1" dirty="0" smtClean="0">
                <a:ea typeface="Cambria Math"/>
              </a:rPr>
              <a:t>F</a:t>
            </a:r>
            <a:r>
              <a:rPr lang="en-US" dirty="0" smtClean="0">
                <a:latin typeface="Cambria Math"/>
                <a:ea typeface="Cambria Math"/>
              </a:rPr>
              <a:t>∩</a:t>
            </a:r>
            <a:r>
              <a:rPr lang="en-US" i="1" dirty="0" smtClean="0">
                <a:ea typeface="Cambria Math"/>
              </a:rPr>
              <a:t>R</a:t>
            </a:r>
            <a:r>
              <a:rPr lang="en-US" dirty="0" smtClean="0">
                <a:latin typeface="Cambria Math"/>
                <a:ea typeface="Cambria Math"/>
              </a:rPr>
              <a:t>|,</a:t>
            </a:r>
          </a:p>
          <a:p>
            <a:pPr>
              <a:buNone/>
            </a:pPr>
            <a:r>
              <a:rPr lang="en-US" dirty="0" smtClean="0">
                <a:latin typeface="Cambria Math"/>
                <a:ea typeface="Cambria Math"/>
              </a:rPr>
              <a:t>      we obtain 2092 = 1232 + 879 + 114 −103 −23 −14 + |</a:t>
            </a:r>
            <a:r>
              <a:rPr lang="en-US" i="1" dirty="0" smtClean="0">
                <a:ea typeface="Cambria Math"/>
              </a:rPr>
              <a:t>S</a:t>
            </a:r>
            <a:r>
              <a:rPr lang="en-US" dirty="0" smtClean="0">
                <a:latin typeface="Cambria Math"/>
                <a:ea typeface="Cambria Math"/>
              </a:rPr>
              <a:t>∩</a:t>
            </a:r>
            <a:r>
              <a:rPr lang="en-US" i="1" dirty="0" smtClean="0">
                <a:ea typeface="Cambria Math"/>
              </a:rPr>
              <a:t>F</a:t>
            </a:r>
            <a:r>
              <a:rPr lang="en-US" dirty="0" smtClean="0">
                <a:latin typeface="Cambria Math"/>
                <a:ea typeface="Cambria Math"/>
              </a:rPr>
              <a:t>∩</a:t>
            </a:r>
            <a:r>
              <a:rPr lang="en-US" i="1" dirty="0" smtClean="0">
                <a:ea typeface="Cambria Math"/>
              </a:rPr>
              <a:t>R</a:t>
            </a:r>
            <a:r>
              <a:rPr lang="en-US" dirty="0" smtClean="0">
                <a:latin typeface="Cambria Math"/>
                <a:ea typeface="Cambria Math"/>
              </a:rPr>
              <a:t>|.</a:t>
            </a:r>
          </a:p>
          <a:p>
            <a:pPr>
              <a:buNone/>
            </a:pPr>
            <a:r>
              <a:rPr lang="en-US" dirty="0" smtClean="0">
                <a:latin typeface="Cambria Math"/>
                <a:ea typeface="Cambria Math"/>
              </a:rPr>
              <a:t>       Solving for |</a:t>
            </a:r>
            <a:r>
              <a:rPr lang="en-US" i="1" dirty="0" smtClean="0">
                <a:ea typeface="Cambria Math"/>
              </a:rPr>
              <a:t>S</a:t>
            </a:r>
            <a:r>
              <a:rPr lang="en-US" dirty="0" smtClean="0">
                <a:latin typeface="Cambria Math"/>
                <a:ea typeface="Cambria Math"/>
              </a:rPr>
              <a:t>∩</a:t>
            </a:r>
            <a:r>
              <a:rPr lang="en-US" i="1" dirty="0" smtClean="0">
                <a:ea typeface="Cambria Math"/>
              </a:rPr>
              <a:t>F</a:t>
            </a:r>
            <a:r>
              <a:rPr lang="en-US" dirty="0" smtClean="0">
                <a:latin typeface="Cambria Math"/>
                <a:ea typeface="Cambria Math"/>
              </a:rPr>
              <a:t>∩</a:t>
            </a:r>
            <a:r>
              <a:rPr lang="en-US" i="1" dirty="0" smtClean="0">
                <a:ea typeface="Cambria Math"/>
              </a:rPr>
              <a:t>R</a:t>
            </a:r>
            <a:r>
              <a:rPr lang="en-US" dirty="0" smtClean="0">
                <a:latin typeface="Cambria Math"/>
                <a:ea typeface="Cambria Math"/>
              </a:rPr>
              <a:t>| yields 7.</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556</a:t>
            </a:fld>
            <a:endParaRPr lang="en-US"/>
          </a:p>
        </p:txBody>
      </p:sp>
    </p:spTree>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Illustration of Three Finite Set Example</a:t>
            </a:r>
            <a:endParaRPr lang="en-US" dirty="0"/>
          </a:p>
        </p:txBody>
      </p:sp>
      <p:pic>
        <p:nvPicPr>
          <p:cNvPr id="4" name="Content Placeholder 3" descr="0710.jpg"/>
          <p:cNvPicPr>
            <a:picLocks noGrp="1" noChangeAspect="1"/>
          </p:cNvPicPr>
          <p:nvPr>
            <p:ph idx="1"/>
          </p:nvPr>
        </p:nvPicPr>
        <p:blipFill>
          <a:blip r:embed="rId2" cstate="print"/>
          <a:stretch>
            <a:fillRect/>
          </a:stretch>
        </p:blipFill>
        <p:spPr>
          <a:xfrm>
            <a:off x="3064002" y="2757900"/>
            <a:ext cx="3015996" cy="2743962"/>
          </a:xfrm>
        </p:spPr>
      </p:pic>
      <p:sp>
        <p:nvSpPr>
          <p:cNvPr id="3" name="Slide Number Placeholder 2"/>
          <p:cNvSpPr>
            <a:spLocks noGrp="1"/>
          </p:cNvSpPr>
          <p:nvPr>
            <p:ph type="sldNum" sz="quarter" idx="12"/>
          </p:nvPr>
        </p:nvSpPr>
        <p:spPr/>
        <p:txBody>
          <a:bodyPr/>
          <a:lstStyle/>
          <a:p>
            <a:fld id="{9CA217EF-0505-4C33-BB20-8A8DF2039023}" type="slidenum">
              <a:rPr lang="en-US" smtClean="0"/>
              <a:pPr/>
              <a:t>557</a:t>
            </a:fld>
            <a:endParaRPr lang="en-US"/>
          </a:p>
        </p:txBody>
      </p:sp>
    </p:spTree>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Principle of Inclusion-Exclusion</a:t>
            </a:r>
            <a:endParaRPr lang="en-US" dirty="0"/>
          </a:p>
        </p:txBody>
      </p:sp>
      <p:sp>
        <p:nvSpPr>
          <p:cNvPr id="3" name="Content Placeholder 2"/>
          <p:cNvSpPr>
            <a:spLocks noGrp="1"/>
          </p:cNvSpPr>
          <p:nvPr>
            <p:ph idx="1"/>
          </p:nvPr>
        </p:nvSpPr>
        <p:spPr/>
        <p:txBody>
          <a:bodyPr/>
          <a:lstStyle/>
          <a:p>
            <a:pPr>
              <a:buNone/>
            </a:pPr>
            <a:r>
              <a:rPr lang="en-US" b="1" dirty="0" smtClean="0"/>
              <a:t>   Theorem </a:t>
            </a:r>
            <a:r>
              <a:rPr lang="en-US" b="1" dirty="0" smtClean="0">
                <a:latin typeface="Cambria Math" pitchFamily="18" charset="0"/>
                <a:ea typeface="Cambria Math" pitchFamily="18" charset="0"/>
              </a:rPr>
              <a:t>1. </a:t>
            </a:r>
            <a:r>
              <a:rPr lang="en-US" b="1" dirty="0" smtClean="0"/>
              <a:t>The Principle of Inclusion-Exclusion</a:t>
            </a:r>
            <a:r>
              <a:rPr lang="en-US" dirty="0" smtClean="0"/>
              <a:t>:</a:t>
            </a:r>
            <a:r>
              <a:rPr lang="en-US" b="1" dirty="0" smtClean="0"/>
              <a:t> </a:t>
            </a:r>
            <a:r>
              <a:rPr lang="en-US" dirty="0" smtClean="0"/>
              <a:t>Let </a:t>
            </a:r>
            <a:r>
              <a:rPr lang="en-US" i="1" dirty="0" smtClean="0"/>
              <a:t>A</a:t>
            </a:r>
            <a:r>
              <a:rPr lang="en-US" baseline="-25000" dirty="0" smtClean="0">
                <a:latin typeface="Cambria Math" pitchFamily="18" charset="0"/>
                <a:ea typeface="Cambria Math" pitchFamily="18" charset="0"/>
              </a:rPr>
              <a:t>1</a:t>
            </a:r>
            <a:r>
              <a:rPr lang="en-US" dirty="0" smtClean="0"/>
              <a:t>, </a:t>
            </a:r>
            <a:r>
              <a:rPr lang="en-US" i="1" dirty="0" smtClean="0"/>
              <a:t>A</a:t>
            </a:r>
            <a:r>
              <a:rPr lang="en-US" baseline="-25000" dirty="0" smtClean="0">
                <a:latin typeface="Cambria Math" pitchFamily="18" charset="0"/>
                <a:ea typeface="Cambria Math" pitchFamily="18" charset="0"/>
              </a:rPr>
              <a:t>2</a:t>
            </a:r>
            <a:r>
              <a:rPr lang="en-US" dirty="0" smtClean="0"/>
              <a:t>, …, </a:t>
            </a:r>
            <a:r>
              <a:rPr lang="en-US" i="1" dirty="0" smtClean="0"/>
              <a:t>A</a:t>
            </a:r>
            <a:r>
              <a:rPr lang="en-US" i="1" baseline="-25000" dirty="0" smtClean="0"/>
              <a:t>n</a:t>
            </a:r>
            <a:r>
              <a:rPr lang="en-US" i="1" dirty="0" smtClean="0"/>
              <a:t> </a:t>
            </a:r>
            <a:r>
              <a:rPr lang="en-US" dirty="0" smtClean="0"/>
              <a:t>be finite sets. Then:</a:t>
            </a: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762000" y="3048000"/>
            <a:ext cx="3657600" cy="380048"/>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1905000" y="3733800"/>
            <a:ext cx="5169218" cy="871538"/>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609600" y="4953000"/>
            <a:ext cx="8001000" cy="784384"/>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558</a:t>
            </a:fld>
            <a:endParaRPr lang="en-US"/>
          </a:p>
        </p:txBody>
      </p:sp>
    </p:spTree>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Principle of Inclusion-Exclusion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Proof: </a:t>
            </a:r>
            <a:r>
              <a:rPr lang="en-US" dirty="0" smtClean="0"/>
              <a:t>An element in the union has to be counted exactly once in the right-hand side of the equation.  Consider an element </a:t>
            </a:r>
            <a:r>
              <a:rPr lang="en-US" i="1" dirty="0" smtClean="0"/>
              <a:t>a</a:t>
            </a:r>
            <a:r>
              <a:rPr lang="en-US" dirty="0" smtClean="0"/>
              <a:t> that is a member of </a:t>
            </a:r>
            <a:r>
              <a:rPr lang="en-US" i="1" dirty="0" smtClean="0"/>
              <a:t>r</a:t>
            </a:r>
            <a:r>
              <a:rPr lang="en-US" dirty="0" smtClean="0"/>
              <a:t> of the sets </a:t>
            </a:r>
            <a:r>
              <a:rPr lang="en-US" i="1" dirty="0" smtClean="0"/>
              <a:t>A</a:t>
            </a:r>
            <a:r>
              <a:rPr lang="en-US" baseline="-25000" dirty="0" smtClean="0"/>
              <a:t>1</a:t>
            </a:r>
            <a:r>
              <a:rPr lang="en-US" dirty="0" smtClean="0"/>
              <a:t>,…., </a:t>
            </a:r>
            <a:r>
              <a:rPr lang="en-US" i="1" dirty="0" smtClean="0"/>
              <a:t>A</a:t>
            </a:r>
            <a:r>
              <a:rPr lang="en-US" i="1" baseline="-25000" dirty="0" smtClean="0"/>
              <a:t>n</a:t>
            </a:r>
            <a:r>
              <a:rPr lang="en-US" dirty="0" smtClean="0"/>
              <a:t>, where </a:t>
            </a:r>
            <a:r>
              <a:rPr lang="en-US" dirty="0" smtClean="0">
                <a:latin typeface="Cambria Math" pitchFamily="18" charset="0"/>
                <a:ea typeface="Cambria Math" pitchFamily="18" charset="0"/>
              </a:rPr>
              <a:t>1</a:t>
            </a:r>
            <a:r>
              <a:rPr lang="en-US" dirty="0" smtClean="0">
                <a:latin typeface="Cambria Math"/>
                <a:ea typeface="Cambria Math"/>
              </a:rPr>
              <a:t>≤</a:t>
            </a:r>
            <a:r>
              <a:rPr lang="en-US" i="1" dirty="0" smtClean="0"/>
              <a:t>  r</a:t>
            </a:r>
            <a:r>
              <a:rPr lang="en-US" i="1" dirty="0" smtClean="0">
                <a:latin typeface="Cambria Math"/>
                <a:ea typeface="Cambria Math"/>
              </a:rPr>
              <a:t> </a:t>
            </a:r>
            <a:r>
              <a:rPr lang="en-US" dirty="0" smtClean="0">
                <a:latin typeface="Cambria Math"/>
                <a:ea typeface="Cambria Math"/>
              </a:rPr>
              <a:t>≤</a:t>
            </a:r>
            <a:r>
              <a:rPr lang="en-US" i="1" dirty="0" smtClean="0"/>
              <a:t>  n</a:t>
            </a:r>
            <a:r>
              <a:rPr lang="en-US" dirty="0" smtClean="0"/>
              <a:t>.</a:t>
            </a:r>
            <a:endParaRPr lang="en-US" b="1" dirty="0"/>
          </a:p>
          <a:p>
            <a:pPr>
              <a:buNone/>
            </a:pPr>
            <a:r>
              <a:rPr lang="en-US" b="1" dirty="0" smtClean="0"/>
              <a:t>	</a:t>
            </a:r>
            <a:r>
              <a:rPr lang="en-US" dirty="0" smtClean="0"/>
              <a:t>What is the number of combinations of these </a:t>
            </a:r>
            <a:r>
              <a:rPr lang="en-US" i="1" dirty="0" smtClean="0"/>
              <a:t>r</a:t>
            </a:r>
            <a:r>
              <a:rPr lang="en-US" dirty="0" smtClean="0"/>
              <a:t> sets?</a:t>
            </a:r>
          </a:p>
          <a:p>
            <a:pPr lvl="1"/>
            <a:r>
              <a:rPr lang="en-US" dirty="0" smtClean="0"/>
              <a:t>It is counted </a:t>
            </a:r>
            <a:r>
              <a:rPr lang="en-US" i="1" dirty="0" smtClean="0"/>
              <a:t>C</a:t>
            </a:r>
            <a:r>
              <a:rPr lang="en-US" dirty="0" smtClean="0"/>
              <a:t>(</a:t>
            </a:r>
            <a:r>
              <a:rPr lang="en-US" i="1" dirty="0" smtClean="0"/>
              <a:t>r</a:t>
            </a:r>
            <a:r>
              <a:rPr lang="en-US" dirty="0" smtClean="0"/>
              <a:t>,</a:t>
            </a:r>
            <a:r>
              <a:rPr lang="en-US" dirty="0" smtClean="0">
                <a:latin typeface="Cambria Math" pitchFamily="18" charset="0"/>
                <a:ea typeface="Cambria Math" pitchFamily="18" charset="0"/>
              </a:rPr>
              <a:t>1</a:t>
            </a:r>
            <a:r>
              <a:rPr lang="en-US" dirty="0" smtClean="0"/>
              <a:t>) times by </a:t>
            </a:r>
            <a:r>
              <a:rPr lang="el-GR" sz="4200" dirty="0"/>
              <a:t>Σ</a:t>
            </a:r>
            <a:r>
              <a:rPr lang="en-US" sz="2800" dirty="0" smtClean="0">
                <a:latin typeface="Calibri"/>
              </a:rPr>
              <a:t>|</a:t>
            </a:r>
            <a:r>
              <a:rPr lang="en-US" sz="2800" i="1" dirty="0"/>
              <a:t>A</a:t>
            </a:r>
            <a:r>
              <a:rPr lang="en-US" sz="2800" i="1" baseline="-25000" dirty="0"/>
              <a:t>i</a:t>
            </a:r>
            <a:r>
              <a:rPr lang="en-US" sz="2800" dirty="0" smtClean="0">
                <a:latin typeface="Calibri"/>
              </a:rPr>
              <a:t>|</a:t>
            </a:r>
            <a:endParaRPr lang="en-US" dirty="0" smtClean="0">
              <a:latin typeface="Calibri"/>
            </a:endParaRPr>
          </a:p>
          <a:p>
            <a:pPr lvl="1"/>
            <a:r>
              <a:rPr lang="en-US" dirty="0" smtClean="0"/>
              <a:t>It is counted </a:t>
            </a:r>
            <a:r>
              <a:rPr lang="en-US" i="1" dirty="0" smtClean="0"/>
              <a:t>C</a:t>
            </a:r>
            <a:r>
              <a:rPr lang="en-US" dirty="0" smtClean="0"/>
              <a:t>(</a:t>
            </a:r>
            <a:r>
              <a:rPr lang="en-US" i="1" dirty="0"/>
              <a:t>r</a:t>
            </a:r>
            <a:r>
              <a:rPr lang="en-US" dirty="0" smtClean="0"/>
              <a:t>,</a:t>
            </a:r>
            <a:r>
              <a:rPr lang="en-US" dirty="0" smtClean="0">
                <a:ea typeface="Cambria Math" pitchFamily="18" charset="0"/>
              </a:rPr>
              <a:t>2</a:t>
            </a:r>
            <a:r>
              <a:rPr lang="en-US" dirty="0" smtClean="0"/>
              <a:t>) times by </a:t>
            </a:r>
            <a:r>
              <a:rPr lang="el-GR" sz="4200" dirty="0" smtClean="0"/>
              <a:t>Σ</a:t>
            </a:r>
            <a:r>
              <a:rPr lang="en-US" sz="2800" dirty="0" smtClean="0"/>
              <a:t>|</a:t>
            </a:r>
            <a:r>
              <a:rPr lang="en-US" sz="2800" i="1" dirty="0" smtClean="0"/>
              <a:t>A</a:t>
            </a:r>
            <a:r>
              <a:rPr lang="en-US" sz="2800" i="1" baseline="-25000" dirty="0" smtClean="0"/>
              <a:t>i</a:t>
            </a:r>
            <a:r>
              <a:rPr lang="en-US" sz="2800" baseline="-25000" dirty="0" smtClean="0"/>
              <a:t> </a:t>
            </a:r>
            <a:r>
              <a:rPr lang="en-US" sz="2800" dirty="0" smtClean="0">
                <a:latin typeface="Cambria Math"/>
                <a:ea typeface="Cambria Math"/>
              </a:rPr>
              <a:t>⋂</a:t>
            </a:r>
            <a:r>
              <a:rPr lang="en-US" sz="2800" i="1" dirty="0" err="1" smtClean="0">
                <a:latin typeface="Cambria Math"/>
                <a:ea typeface="Cambria Math"/>
              </a:rPr>
              <a:t>A</a:t>
            </a:r>
            <a:r>
              <a:rPr lang="en-US" sz="2800" i="1" baseline="-25000" dirty="0" err="1" smtClean="0">
                <a:ea typeface="Cambria Math"/>
              </a:rPr>
              <a:t>j</a:t>
            </a:r>
            <a:r>
              <a:rPr lang="en-US" sz="2800" dirty="0" smtClean="0"/>
              <a:t>|</a:t>
            </a:r>
            <a:endParaRPr lang="en-US" dirty="0" smtClean="0"/>
          </a:p>
          <a:p>
            <a:pPr lvl="1"/>
            <a:r>
              <a:rPr lang="en-US" dirty="0" smtClean="0"/>
              <a:t>In general, it is counted </a:t>
            </a:r>
            <a:r>
              <a:rPr lang="en-US" i="1" dirty="0" smtClean="0"/>
              <a:t>C</a:t>
            </a:r>
            <a:r>
              <a:rPr lang="en-US" dirty="0" smtClean="0"/>
              <a:t>(</a:t>
            </a:r>
            <a:r>
              <a:rPr lang="en-US" i="1" dirty="0" err="1" smtClean="0"/>
              <a:t>r</a:t>
            </a:r>
            <a:r>
              <a:rPr lang="en-US" dirty="0" err="1" smtClean="0"/>
              <a:t>,</a:t>
            </a:r>
            <a:r>
              <a:rPr lang="en-US" i="1" dirty="0" err="1" smtClean="0"/>
              <a:t>m</a:t>
            </a:r>
            <a:r>
              <a:rPr lang="en-US" dirty="0" smtClean="0"/>
              <a:t>) times by the summation of </a:t>
            </a:r>
            <a:r>
              <a:rPr lang="en-US" i="1" dirty="0" smtClean="0"/>
              <a:t>m</a:t>
            </a:r>
            <a:r>
              <a:rPr lang="en-US" dirty="0" smtClean="0"/>
              <a:t> of the sets </a:t>
            </a:r>
            <a:r>
              <a:rPr lang="en-US" i="1" dirty="0" smtClean="0"/>
              <a:t>A</a:t>
            </a:r>
            <a:r>
              <a:rPr lang="en-US" i="1" baseline="-25000" dirty="0" smtClean="0"/>
              <a:t>i</a:t>
            </a:r>
            <a:r>
              <a:rPr lang="en-US" dirty="0" smtClean="0"/>
              <a:t>.</a:t>
            </a:r>
            <a:endParaRPr lang="en-US" baseline="-25000"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559</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Equivalence Proofs</a:t>
            </a:r>
            <a:endParaRPr lang="en-US" dirty="0"/>
          </a:p>
        </p:txBody>
      </p:sp>
      <p:sp>
        <p:nvSpPr>
          <p:cNvPr id="8" name="Content Placeholder 7"/>
          <p:cNvSpPr>
            <a:spLocks noGrp="1"/>
          </p:cNvSpPr>
          <p:nvPr>
            <p:ph idx="1"/>
          </p:nvPr>
        </p:nvSpPr>
        <p:spPr/>
        <p:txBody>
          <a:bodyPr/>
          <a:lstStyle/>
          <a:p>
            <a:pPr>
              <a:buNone/>
            </a:pPr>
            <a:r>
              <a:rPr lang="en-US" b="1" dirty="0" smtClean="0"/>
              <a:t>Example</a:t>
            </a:r>
            <a:r>
              <a:rPr lang="en-US" dirty="0" smtClean="0"/>
              <a:t>: Show that                               </a:t>
            </a:r>
          </a:p>
          <a:p>
            <a:pPr>
              <a:buNone/>
            </a:pPr>
            <a:r>
              <a:rPr lang="en-US" dirty="0" smtClean="0"/>
              <a:t>            is a tautology. </a:t>
            </a:r>
          </a:p>
          <a:p>
            <a:pPr>
              <a:buNone/>
            </a:pPr>
            <a:endParaRPr lang="en-US" b="1" dirty="0" smtClean="0"/>
          </a:p>
          <a:p>
            <a:pPr>
              <a:buNone/>
            </a:pPr>
            <a:r>
              <a:rPr lang="en-US" b="1" dirty="0" smtClean="0"/>
              <a:t>Solution</a:t>
            </a:r>
            <a:r>
              <a:rPr lang="en-US" dirty="0" smtClean="0"/>
              <a:t>:</a:t>
            </a:r>
          </a:p>
          <a:p>
            <a:pPr>
              <a:buNone/>
            </a:pPr>
            <a:endParaRPr lang="en-US" dirty="0"/>
          </a:p>
        </p:txBody>
      </p:sp>
      <p:pic>
        <p:nvPicPr>
          <p:cNvPr id="10" name="Picture 9" descr="addin_tmp.png"/>
          <p:cNvPicPr>
            <a:picLocks noChangeAspect="1"/>
          </p:cNvPicPr>
          <p:nvPr>
            <p:custDataLst>
              <p:tags r:id="rId1"/>
            </p:custDataLst>
          </p:nvPr>
        </p:nvPicPr>
        <p:blipFill>
          <a:blip r:embed="rId3" cstate="print"/>
          <a:stretch>
            <a:fillRect/>
          </a:stretch>
        </p:blipFill>
        <p:spPr>
          <a:xfrm>
            <a:off x="3657600" y="1981200"/>
            <a:ext cx="2700338" cy="38290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4114800"/>
            <a:ext cx="7620000" cy="2269001"/>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56</a:t>
            </a:fld>
            <a:endParaRPr lang="en-US"/>
          </a:p>
        </p:txBody>
      </p:sp>
    </p:spTree>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Principle of Inclusion-Exclusion </a:t>
            </a:r>
            <a:r>
              <a:rPr lang="en-US" smtClean="0"/>
              <a:t>(continued)</a:t>
            </a:r>
            <a:endParaRPr lang="en-US" dirty="0"/>
          </a:p>
        </p:txBody>
      </p:sp>
      <p:sp>
        <p:nvSpPr>
          <p:cNvPr id="3" name="Content Placeholder 2"/>
          <p:cNvSpPr>
            <a:spLocks noGrp="1"/>
          </p:cNvSpPr>
          <p:nvPr>
            <p:ph idx="1"/>
          </p:nvPr>
        </p:nvSpPr>
        <p:spPr/>
        <p:txBody>
          <a:bodyPr>
            <a:normAutofit/>
          </a:bodyPr>
          <a:lstStyle/>
          <a:p>
            <a:pPr lvl="1"/>
            <a:r>
              <a:rPr lang="en-US" dirty="0" smtClean="0"/>
              <a:t>Thus the element is counted exactly</a:t>
            </a:r>
          </a:p>
          <a:p>
            <a:pPr lvl="1">
              <a:buNone/>
            </a:pPr>
            <a:r>
              <a:rPr lang="en-US" dirty="0" smtClean="0"/>
              <a:t>       </a:t>
            </a:r>
            <a:r>
              <a:rPr lang="en-US" i="1" dirty="0" smtClean="0"/>
              <a:t>C</a:t>
            </a:r>
            <a:r>
              <a:rPr lang="en-US" dirty="0" smtClean="0"/>
              <a:t>(</a:t>
            </a:r>
            <a:r>
              <a:rPr lang="en-US" i="1" dirty="0" smtClean="0"/>
              <a:t>r</a:t>
            </a:r>
            <a:r>
              <a:rPr lang="en-US" dirty="0" smtClean="0"/>
              <a:t>,</a:t>
            </a:r>
            <a:r>
              <a:rPr lang="en-US"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C</a:t>
            </a:r>
            <a:r>
              <a:rPr lang="en-US" dirty="0" smtClean="0"/>
              <a:t>(</a:t>
            </a:r>
            <a:r>
              <a:rPr lang="en-US" i="1" dirty="0" smtClean="0"/>
              <a:t>r</a:t>
            </a:r>
            <a:r>
              <a:rPr lang="en-US" dirty="0" smtClean="0"/>
              <a:t>,</a:t>
            </a:r>
            <a:r>
              <a:rPr lang="en-US" dirty="0" smtClean="0">
                <a:latin typeface="Cambria Math" pitchFamily="18" charset="0"/>
                <a:ea typeface="Cambria Math" pitchFamily="18" charset="0"/>
              </a:rPr>
              <a:t>2</a:t>
            </a:r>
            <a:r>
              <a:rPr lang="en-US" dirty="0" smtClean="0"/>
              <a:t>) + </a:t>
            </a:r>
            <a:r>
              <a:rPr lang="en-US" i="1" dirty="0" smtClean="0"/>
              <a:t>C</a:t>
            </a:r>
            <a:r>
              <a:rPr lang="en-US" dirty="0" smtClean="0"/>
              <a:t>(</a:t>
            </a:r>
            <a:r>
              <a:rPr lang="en-US" i="1" dirty="0" smtClean="0"/>
              <a:t>r</a:t>
            </a:r>
            <a:r>
              <a:rPr lang="en-US" dirty="0" smtClean="0"/>
              <a:t>,</a:t>
            </a:r>
            <a:r>
              <a:rPr lang="en-US" dirty="0" smtClean="0">
                <a:latin typeface="Cambria Math" pitchFamily="18" charset="0"/>
                <a:ea typeface="Cambria Math" pitchFamily="18" charset="0"/>
              </a:rPr>
              <a:t>3</a:t>
            </a:r>
            <a:r>
              <a:rPr lang="en-US" dirty="0" smtClean="0"/>
              <a:t>) </a:t>
            </a:r>
            <a:r>
              <a:rPr lang="en-US" dirty="0" smtClean="0">
                <a:latin typeface="Cambria Math"/>
                <a:ea typeface="Cambria Math"/>
              </a:rPr>
              <a:t>−</a:t>
            </a:r>
            <a:r>
              <a:rPr lang="en-US" dirty="0" smtClean="0"/>
              <a:t> </a:t>
            </a:r>
            <a:r>
              <a:rPr lang="en-US" dirty="0" smtClean="0">
                <a:latin typeface="Cambria Math"/>
                <a:ea typeface="Cambria Math"/>
              </a:rPr>
              <a:t>⋯</a:t>
            </a:r>
            <a:r>
              <a:rPr lang="en-US" dirty="0" smtClean="0"/>
              <a:t> + (</a:t>
            </a:r>
            <a:r>
              <a:rPr lang="en-US" dirty="0" smtClean="0">
                <a:latin typeface="Cambria Math"/>
                <a:ea typeface="Cambria Math"/>
              </a:rPr>
              <a:t>−</a:t>
            </a:r>
            <a:r>
              <a:rPr lang="en-US" dirty="0" smtClean="0">
                <a:latin typeface="Cambria Math" pitchFamily="18" charset="0"/>
                <a:ea typeface="Cambria Math" pitchFamily="18" charset="0"/>
              </a:rPr>
              <a:t>1</a:t>
            </a:r>
            <a:r>
              <a:rPr lang="en-US" dirty="0" smtClean="0"/>
              <a:t>)</a:t>
            </a:r>
            <a:r>
              <a:rPr lang="en-US" i="1" baseline="30000" dirty="0" smtClean="0"/>
              <a:t>r</a:t>
            </a:r>
            <a:r>
              <a:rPr lang="en-US" baseline="30000" dirty="0" smtClean="0"/>
              <a:t>+</a:t>
            </a:r>
            <a:r>
              <a:rPr lang="en-US" baseline="30000" dirty="0" smtClean="0">
                <a:latin typeface="Cambria Math" pitchFamily="18" charset="0"/>
                <a:ea typeface="Cambria Math" pitchFamily="18" charset="0"/>
              </a:rPr>
              <a:t>1</a:t>
            </a:r>
            <a:r>
              <a:rPr lang="en-US" dirty="0" smtClean="0"/>
              <a:t> </a:t>
            </a:r>
            <a:r>
              <a:rPr lang="en-US" i="1" dirty="0" smtClean="0"/>
              <a:t>C</a:t>
            </a:r>
            <a:r>
              <a:rPr lang="en-US" dirty="0" smtClean="0"/>
              <a:t>(</a:t>
            </a:r>
            <a:r>
              <a:rPr lang="en-US" i="1" dirty="0" err="1" smtClean="0"/>
              <a:t>r</a:t>
            </a:r>
            <a:r>
              <a:rPr lang="en-US" dirty="0" err="1" smtClean="0"/>
              <a:t>,</a:t>
            </a:r>
            <a:r>
              <a:rPr lang="en-US" i="1" dirty="0" err="1" smtClean="0"/>
              <a:t>r</a:t>
            </a:r>
            <a:r>
              <a:rPr lang="en-US" dirty="0" smtClean="0"/>
              <a:t>) </a:t>
            </a:r>
          </a:p>
          <a:p>
            <a:pPr lvl="1">
              <a:buNone/>
            </a:pPr>
            <a:r>
              <a:rPr lang="en-US" dirty="0" smtClean="0"/>
              <a:t>    times by the right hand side of the equation.</a:t>
            </a:r>
          </a:p>
          <a:p>
            <a:pPr lvl="1"/>
            <a:r>
              <a:rPr lang="en-US" dirty="0" smtClean="0"/>
              <a:t>By Corollary </a:t>
            </a:r>
            <a:r>
              <a:rPr lang="en-US" dirty="0" smtClean="0">
                <a:latin typeface="Cambria Math" pitchFamily="18" charset="0"/>
                <a:ea typeface="Cambria Math" pitchFamily="18" charset="0"/>
              </a:rPr>
              <a:t>2</a:t>
            </a:r>
            <a:r>
              <a:rPr lang="en-US" dirty="0" smtClean="0"/>
              <a:t> of Section </a:t>
            </a:r>
            <a:r>
              <a:rPr lang="en-US" dirty="0" smtClean="0">
                <a:latin typeface="Cambria Math" pitchFamily="18" charset="0"/>
                <a:ea typeface="Cambria Math" pitchFamily="18" charset="0"/>
              </a:rPr>
              <a:t>6.4</a:t>
            </a:r>
            <a:r>
              <a:rPr lang="en-US" dirty="0" smtClean="0"/>
              <a:t>, we have</a:t>
            </a:r>
          </a:p>
          <a:p>
            <a:pPr lvl="1">
              <a:buNone/>
            </a:pPr>
            <a:r>
              <a:rPr lang="en-US" dirty="0" smtClean="0"/>
              <a:t>         </a:t>
            </a:r>
            <a:r>
              <a:rPr lang="en-US" i="1" dirty="0" smtClean="0"/>
              <a:t>C</a:t>
            </a:r>
            <a:r>
              <a:rPr lang="en-US" dirty="0" smtClean="0"/>
              <a:t>(</a:t>
            </a:r>
            <a:r>
              <a:rPr lang="en-US" i="1" dirty="0" smtClean="0"/>
              <a:t>r</a:t>
            </a:r>
            <a:r>
              <a:rPr lang="en-US" dirty="0" smtClean="0"/>
              <a:t>,</a:t>
            </a:r>
            <a:r>
              <a:rPr lang="en-US" dirty="0" smtClean="0">
                <a:latin typeface="Cambria Math" pitchFamily="18" charset="0"/>
                <a:ea typeface="Cambria Math" pitchFamily="18" charset="0"/>
              </a:rPr>
              <a:t>0</a:t>
            </a:r>
            <a:r>
              <a:rPr lang="en-US" dirty="0" smtClean="0"/>
              <a:t>) </a:t>
            </a:r>
            <a:r>
              <a:rPr lang="en-US" dirty="0" smtClean="0">
                <a:latin typeface="Cambria Math"/>
                <a:ea typeface="Cambria Math"/>
              </a:rPr>
              <a:t>−</a:t>
            </a:r>
            <a:r>
              <a:rPr lang="en-US" dirty="0" smtClean="0"/>
              <a:t> </a:t>
            </a:r>
            <a:r>
              <a:rPr lang="en-US" i="1" dirty="0" smtClean="0"/>
              <a:t>C</a:t>
            </a:r>
            <a:r>
              <a:rPr lang="en-US" dirty="0" smtClean="0"/>
              <a:t>(</a:t>
            </a:r>
            <a:r>
              <a:rPr lang="en-US" i="1" dirty="0" smtClean="0"/>
              <a:t>r</a:t>
            </a:r>
            <a:r>
              <a:rPr lang="en-US" dirty="0" smtClean="0"/>
              <a:t>,</a:t>
            </a:r>
            <a:r>
              <a:rPr lang="en-US" dirty="0" smtClean="0">
                <a:latin typeface="Cambria Math" pitchFamily="18" charset="0"/>
                <a:ea typeface="Cambria Math" pitchFamily="18" charset="0"/>
              </a:rPr>
              <a:t>1</a:t>
            </a:r>
            <a:r>
              <a:rPr lang="en-US" dirty="0" smtClean="0"/>
              <a:t>) + C(</a:t>
            </a:r>
            <a:r>
              <a:rPr lang="en-US" i="1" dirty="0" smtClean="0"/>
              <a:t>r</a:t>
            </a:r>
            <a:r>
              <a:rPr lang="en-US" dirty="0" smtClean="0"/>
              <a:t>,</a:t>
            </a:r>
            <a:r>
              <a:rPr lang="en-US" dirty="0" smtClean="0">
                <a:latin typeface="Cambria Math" pitchFamily="18" charset="0"/>
                <a:ea typeface="Cambria Math" pitchFamily="18" charset="0"/>
              </a:rPr>
              <a:t>2</a:t>
            </a:r>
            <a:r>
              <a:rPr lang="en-US" dirty="0" smtClean="0"/>
              <a:t>) </a:t>
            </a:r>
            <a:r>
              <a:rPr lang="en-US" dirty="0" smtClean="0">
                <a:latin typeface="Cambria Math"/>
                <a:ea typeface="Cambria Math"/>
              </a:rPr>
              <a:t>−</a:t>
            </a:r>
            <a:r>
              <a:rPr lang="en-US" dirty="0" smtClean="0"/>
              <a:t> </a:t>
            </a:r>
            <a:r>
              <a:rPr lang="en-US" dirty="0" smtClean="0">
                <a:latin typeface="Cambria Math"/>
                <a:ea typeface="Cambria Math"/>
              </a:rPr>
              <a:t>⋯</a:t>
            </a:r>
            <a:r>
              <a:rPr lang="en-US" dirty="0" smtClean="0"/>
              <a:t> + (</a:t>
            </a:r>
            <a:r>
              <a:rPr lang="en-US" dirty="0" smtClean="0">
                <a:latin typeface="Cambria Math"/>
                <a:ea typeface="Cambria Math"/>
              </a:rPr>
              <a:t>−</a:t>
            </a:r>
            <a:r>
              <a:rPr lang="en-US" dirty="0" smtClean="0">
                <a:latin typeface="Cambria Math" pitchFamily="18" charset="0"/>
                <a:ea typeface="Cambria Math" pitchFamily="18" charset="0"/>
              </a:rPr>
              <a:t>1</a:t>
            </a:r>
            <a:r>
              <a:rPr lang="en-US" dirty="0" smtClean="0"/>
              <a:t>)</a:t>
            </a:r>
            <a:r>
              <a:rPr lang="en-US" i="1" baseline="30000" dirty="0" smtClean="0"/>
              <a:t>r</a:t>
            </a:r>
            <a:r>
              <a:rPr lang="en-US" dirty="0" smtClean="0"/>
              <a:t> </a:t>
            </a:r>
            <a:r>
              <a:rPr lang="en-US" i="1" dirty="0" smtClean="0"/>
              <a:t>C</a:t>
            </a:r>
            <a:r>
              <a:rPr lang="en-US" dirty="0" smtClean="0"/>
              <a:t>(</a:t>
            </a:r>
            <a:r>
              <a:rPr lang="en-US" i="1" dirty="0" err="1" smtClean="0"/>
              <a:t>r</a:t>
            </a:r>
            <a:r>
              <a:rPr lang="en-US" dirty="0" err="1" smtClean="0"/>
              <a:t>,</a:t>
            </a:r>
            <a:r>
              <a:rPr lang="en-US" i="1" dirty="0" err="1" smtClean="0"/>
              <a:t>r</a:t>
            </a:r>
            <a:r>
              <a:rPr lang="en-US" dirty="0" smtClean="0"/>
              <a:t>) = </a:t>
            </a:r>
            <a:r>
              <a:rPr lang="en-US" dirty="0" smtClean="0">
                <a:latin typeface="Cambria Math" pitchFamily="18" charset="0"/>
                <a:ea typeface="Cambria Math" pitchFamily="18" charset="0"/>
              </a:rPr>
              <a:t>0.</a:t>
            </a:r>
          </a:p>
          <a:p>
            <a:pPr lvl="1"/>
            <a:r>
              <a:rPr lang="en-US" dirty="0" smtClean="0"/>
              <a:t>Hence,</a:t>
            </a:r>
          </a:p>
          <a:p>
            <a:pPr lvl="1">
              <a:buNone/>
            </a:pPr>
            <a:r>
              <a:rPr lang="en-US" dirty="0" smtClean="0"/>
              <a:t>         </a:t>
            </a:r>
            <a:r>
              <a:rPr lang="en-US" dirty="0" smtClean="0">
                <a:latin typeface="Cambria Math" pitchFamily="18" charset="0"/>
                <a:ea typeface="Cambria Math" pitchFamily="18" charset="0"/>
              </a:rPr>
              <a:t>1 </a:t>
            </a:r>
            <a:r>
              <a:rPr lang="en-US" dirty="0" smtClean="0"/>
              <a:t>=  </a:t>
            </a:r>
            <a:r>
              <a:rPr lang="en-US" i="1" dirty="0" smtClean="0"/>
              <a:t>C</a:t>
            </a:r>
            <a:r>
              <a:rPr lang="en-US" dirty="0" smtClean="0"/>
              <a:t>(</a:t>
            </a:r>
            <a:r>
              <a:rPr lang="en-US" i="1" dirty="0" smtClean="0"/>
              <a:t>r</a:t>
            </a:r>
            <a:r>
              <a:rPr lang="en-US" dirty="0" smtClean="0"/>
              <a:t>,</a:t>
            </a:r>
            <a:r>
              <a:rPr lang="en-US" dirty="0" smtClean="0">
                <a:latin typeface="Cambria Math" pitchFamily="18" charset="0"/>
                <a:ea typeface="Cambria Math" pitchFamily="18" charset="0"/>
              </a:rPr>
              <a:t>0</a:t>
            </a:r>
            <a:r>
              <a:rPr lang="en-US" dirty="0" smtClean="0"/>
              <a:t>) = </a:t>
            </a:r>
            <a:r>
              <a:rPr lang="en-US" i="1" dirty="0" smtClean="0"/>
              <a:t>C</a:t>
            </a:r>
            <a:r>
              <a:rPr lang="en-US" dirty="0" smtClean="0"/>
              <a:t>(</a:t>
            </a:r>
            <a:r>
              <a:rPr lang="en-US" i="1" dirty="0" smtClean="0"/>
              <a:t>r</a:t>
            </a:r>
            <a:r>
              <a:rPr lang="en-US" dirty="0" smtClean="0"/>
              <a:t>,</a:t>
            </a:r>
            <a:r>
              <a:rPr lang="en-US"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C</a:t>
            </a:r>
            <a:r>
              <a:rPr lang="en-US" dirty="0" smtClean="0"/>
              <a:t>(</a:t>
            </a:r>
            <a:r>
              <a:rPr lang="en-US" i="1" dirty="0" smtClean="0"/>
              <a:t>r</a:t>
            </a:r>
            <a:r>
              <a:rPr lang="en-US" dirty="0" smtClean="0"/>
              <a:t>,</a:t>
            </a:r>
            <a:r>
              <a:rPr lang="en-US" dirty="0" smtClean="0">
                <a:latin typeface="Cambria Math" pitchFamily="18" charset="0"/>
                <a:ea typeface="Cambria Math" pitchFamily="18" charset="0"/>
              </a:rPr>
              <a:t>2</a:t>
            </a:r>
            <a:r>
              <a:rPr lang="en-US" dirty="0" smtClean="0"/>
              <a:t>) + </a:t>
            </a:r>
            <a:r>
              <a:rPr lang="en-US" dirty="0" smtClean="0">
                <a:latin typeface="Cambria Math"/>
                <a:ea typeface="Cambria Math"/>
              </a:rPr>
              <a:t>⋯ </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1</a:t>
            </a:r>
            <a:r>
              <a:rPr lang="en-US" dirty="0" smtClean="0"/>
              <a:t>)</a:t>
            </a:r>
            <a:r>
              <a:rPr lang="en-US" i="1" baseline="30000" dirty="0" smtClean="0"/>
              <a:t>r</a:t>
            </a:r>
            <a:r>
              <a:rPr lang="en-US" baseline="30000" dirty="0" smtClean="0"/>
              <a:t>+</a:t>
            </a:r>
            <a:r>
              <a:rPr lang="en-US" baseline="30000" dirty="0" smtClean="0">
                <a:latin typeface="Cambria Math" pitchFamily="18" charset="0"/>
                <a:ea typeface="Cambria Math" pitchFamily="18" charset="0"/>
              </a:rPr>
              <a:t>1</a:t>
            </a:r>
            <a:r>
              <a:rPr lang="en-US" dirty="0" smtClean="0"/>
              <a:t> </a:t>
            </a:r>
            <a:r>
              <a:rPr lang="en-US" i="1" dirty="0" smtClean="0"/>
              <a:t>C</a:t>
            </a:r>
            <a:r>
              <a:rPr lang="en-US" dirty="0" smtClean="0"/>
              <a:t>(</a:t>
            </a:r>
            <a:r>
              <a:rPr lang="en-US" i="1" dirty="0" err="1" smtClean="0"/>
              <a:t>r</a:t>
            </a:r>
            <a:r>
              <a:rPr lang="en-US" dirty="0" err="1" smtClean="0"/>
              <a:t>,</a:t>
            </a:r>
            <a:r>
              <a:rPr lang="en-US" i="1" dirty="0" err="1" smtClean="0"/>
              <a:t>r</a:t>
            </a:r>
            <a:r>
              <a:rPr lang="en-US" dirty="0" smtClean="0"/>
              <a:t>)</a:t>
            </a:r>
            <a:r>
              <a:rPr lang="en-US" dirty="0" smtClean="0">
                <a:latin typeface="Cambria Math" pitchFamily="18" charset="0"/>
                <a:ea typeface="Cambria Math" pitchFamily="18" charset="0"/>
              </a:rPr>
              <a:t>.</a:t>
            </a:r>
          </a:p>
          <a:p>
            <a:pPr lvl="1">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560</a:t>
            </a:fld>
            <a:endParaRPr lang="en-US"/>
          </a:p>
        </p:txBody>
      </p:sp>
    </p:spTree>
  </p:cSld>
  <p:clrMapOvr>
    <a:masterClrMapping/>
  </p:clrMapOvr>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Relations</a:t>
            </a:r>
            <a:endParaRPr lang="en-US" dirty="0"/>
          </a:p>
        </p:txBody>
      </p:sp>
      <p:sp>
        <p:nvSpPr>
          <p:cNvPr id="3" name="Subtitle 2"/>
          <p:cNvSpPr>
            <a:spLocks noGrp="1"/>
          </p:cNvSpPr>
          <p:nvPr>
            <p:ph type="subTitle" idx="1"/>
          </p:nvPr>
        </p:nvSpPr>
        <p:spPr/>
        <p:txBody>
          <a:bodyPr/>
          <a:lstStyle/>
          <a:p>
            <a:r>
              <a:rPr lang="en-US" dirty="0" smtClean="0"/>
              <a:t>Chapter 9</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561</a:t>
            </a:fld>
            <a:endParaRPr lang="en-US"/>
          </a:p>
        </p:txBody>
      </p:sp>
    </p:spTree>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Relations and Their Properties</a:t>
            </a:r>
          </a:p>
          <a:p>
            <a:r>
              <a:rPr lang="en-US" i="1" dirty="0" smtClean="0"/>
              <a:t>n</a:t>
            </a:r>
            <a:r>
              <a:rPr lang="en-US" dirty="0" smtClean="0"/>
              <a:t>-</a:t>
            </a:r>
            <a:r>
              <a:rPr lang="en-US" dirty="0" err="1" smtClean="0"/>
              <a:t>ary</a:t>
            </a:r>
            <a:r>
              <a:rPr lang="en-US" dirty="0" smtClean="0"/>
              <a:t> Relations and Their Applications (</a:t>
            </a:r>
            <a:r>
              <a:rPr lang="en-US" i="1" dirty="0" smtClean="0"/>
              <a:t>not currently included in overheads</a:t>
            </a:r>
            <a:r>
              <a:rPr lang="en-US" dirty="0" smtClean="0"/>
              <a:t>)</a:t>
            </a:r>
          </a:p>
          <a:p>
            <a:r>
              <a:rPr lang="en-US" dirty="0" smtClean="0"/>
              <a:t>Representing Relations</a:t>
            </a:r>
          </a:p>
          <a:p>
            <a:r>
              <a:rPr lang="en-US" dirty="0" smtClean="0"/>
              <a:t>Closures of Relations (</a:t>
            </a:r>
            <a:r>
              <a:rPr lang="en-US" i="1" dirty="0" smtClean="0"/>
              <a:t>not currently included in  overheads</a:t>
            </a:r>
            <a:r>
              <a:rPr lang="en-US" dirty="0" smtClean="0"/>
              <a:t>)</a:t>
            </a:r>
          </a:p>
          <a:p>
            <a:r>
              <a:rPr lang="en-US" dirty="0" smtClean="0"/>
              <a:t>Equivalence Relations</a:t>
            </a:r>
          </a:p>
          <a:p>
            <a:r>
              <a:rPr lang="en-US" dirty="0" smtClean="0"/>
              <a:t>Partial Orderings</a:t>
            </a:r>
          </a:p>
          <a:p>
            <a:pPr lvl="1">
              <a:buNone/>
            </a:pPr>
            <a:endParaRPr lang="en-US" dirty="0" smtClean="0"/>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562</a:t>
            </a:fld>
            <a:endParaRPr lang="en-US"/>
          </a:p>
        </p:txBody>
      </p:sp>
    </p:spTree>
  </p:cSld>
  <p:clrMapOvr>
    <a:masterClrMapping/>
  </p:clrMapOvr>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Relations and Their Properties</a:t>
            </a:r>
            <a:endParaRPr lang="en-US" dirty="0"/>
          </a:p>
        </p:txBody>
      </p:sp>
      <p:sp>
        <p:nvSpPr>
          <p:cNvPr id="3" name="Subtitle 2"/>
          <p:cNvSpPr>
            <a:spLocks noGrp="1"/>
          </p:cNvSpPr>
          <p:nvPr>
            <p:ph type="subTitle" idx="1"/>
          </p:nvPr>
        </p:nvSpPr>
        <p:spPr/>
        <p:txBody>
          <a:bodyPr/>
          <a:lstStyle/>
          <a:p>
            <a:r>
              <a:rPr lang="en-US" dirty="0" smtClean="0"/>
              <a:t>Section 9.1</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563</a:t>
            </a:fld>
            <a:endParaRPr lang="en-US"/>
          </a:p>
        </p:txBody>
      </p:sp>
    </p:spTree>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Relations and Functions</a:t>
            </a:r>
          </a:p>
          <a:p>
            <a:r>
              <a:rPr lang="en-US" dirty="0" smtClean="0"/>
              <a:t>Properties of Relations</a:t>
            </a:r>
          </a:p>
          <a:p>
            <a:pPr lvl="1"/>
            <a:r>
              <a:rPr lang="en-US" dirty="0" smtClean="0"/>
              <a:t>Reflexive Relations</a:t>
            </a:r>
          </a:p>
          <a:p>
            <a:pPr lvl="1"/>
            <a:r>
              <a:rPr lang="en-US" dirty="0" smtClean="0"/>
              <a:t>Symmetric and </a:t>
            </a:r>
            <a:r>
              <a:rPr lang="en-US" dirty="0" err="1" smtClean="0"/>
              <a:t>Antisymmetric</a:t>
            </a:r>
            <a:r>
              <a:rPr lang="en-US" dirty="0" smtClean="0"/>
              <a:t> Relations</a:t>
            </a:r>
          </a:p>
          <a:p>
            <a:pPr lvl="1"/>
            <a:r>
              <a:rPr lang="en-US" dirty="0" smtClean="0"/>
              <a:t>Transitive Relations</a:t>
            </a:r>
          </a:p>
          <a:p>
            <a:r>
              <a:rPr lang="en-US" dirty="0" smtClean="0"/>
              <a:t>Combining Relations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564</a:t>
            </a:fld>
            <a:endParaRPr lang="en-US"/>
          </a:p>
        </p:txBody>
      </p:sp>
    </p:spTree>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Relations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a:t>
            </a:r>
            <a:r>
              <a:rPr lang="en-US" i="1" dirty="0" smtClean="0"/>
              <a:t>binary relation R</a:t>
            </a:r>
            <a:r>
              <a:rPr lang="en-US" dirty="0" smtClean="0"/>
              <a:t> from a set </a:t>
            </a:r>
            <a:r>
              <a:rPr lang="en-US" i="1" dirty="0" smtClean="0"/>
              <a:t>A</a:t>
            </a:r>
            <a:r>
              <a:rPr lang="en-US" dirty="0" smtClean="0"/>
              <a:t> to a set </a:t>
            </a:r>
            <a:r>
              <a:rPr lang="en-US" i="1" dirty="0" smtClean="0"/>
              <a:t>B</a:t>
            </a:r>
            <a:r>
              <a:rPr lang="en-US" dirty="0" smtClean="0"/>
              <a:t> is a subset </a:t>
            </a:r>
            <a:r>
              <a:rPr lang="en-US" i="1" dirty="0" smtClean="0"/>
              <a:t>R </a:t>
            </a:r>
            <a:r>
              <a:rPr lang="en-US" dirty="0" smtClean="0">
                <a:latin typeface="Cambria Math"/>
                <a:ea typeface="Cambria Math"/>
              </a:rPr>
              <a:t>⊆</a:t>
            </a:r>
            <a:r>
              <a:rPr lang="en-US" i="1" dirty="0" smtClean="0">
                <a:latin typeface="Cambria Math"/>
                <a:ea typeface="Cambria Math"/>
              </a:rPr>
              <a:t> A </a:t>
            </a:r>
            <a:r>
              <a:rPr lang="en-US" dirty="0" smtClean="0">
                <a:latin typeface="Cambria Math"/>
                <a:ea typeface="Cambria Math"/>
              </a:rPr>
              <a:t>×</a:t>
            </a:r>
            <a:r>
              <a:rPr lang="en-US" i="1" dirty="0" smtClean="0">
                <a:latin typeface="Cambria Math"/>
                <a:ea typeface="Cambria Math"/>
              </a:rPr>
              <a:t> B.</a:t>
            </a:r>
          </a:p>
          <a:p>
            <a:pPr>
              <a:buNone/>
            </a:pPr>
            <a:r>
              <a:rPr lang="en-US" b="1" dirty="0" smtClean="0">
                <a:ea typeface="Cambria Math"/>
              </a:rPr>
              <a:t>    Example</a:t>
            </a:r>
            <a:r>
              <a:rPr lang="en-US" dirty="0" smtClean="0">
                <a:ea typeface="Cambria Math"/>
              </a:rPr>
              <a:t>:</a:t>
            </a:r>
          </a:p>
          <a:p>
            <a:pPr lvl="1"/>
            <a:r>
              <a:rPr lang="en-US" dirty="0" smtClean="0">
                <a:ea typeface="Cambria Math"/>
              </a:rPr>
              <a:t>Let </a:t>
            </a:r>
            <a:r>
              <a:rPr lang="en-US" i="1" dirty="0" smtClean="0">
                <a:ea typeface="Cambria Math"/>
              </a:rPr>
              <a:t>A = </a:t>
            </a:r>
            <a:r>
              <a:rPr lang="en-US" dirty="0" smtClean="0">
                <a:ea typeface="Cambria Math"/>
              </a:rPr>
              <a:t>{</a:t>
            </a:r>
            <a:r>
              <a:rPr lang="en-US" dirty="0" smtClean="0">
                <a:latin typeface="Cambria Math" pitchFamily="18" charset="0"/>
                <a:ea typeface="Cambria Math" pitchFamily="18" charset="0"/>
              </a:rPr>
              <a:t>0</a:t>
            </a:r>
            <a:r>
              <a:rPr lang="en-US" dirty="0" smtClean="0">
                <a:ea typeface="Cambria Math"/>
              </a:rPr>
              <a:t>,</a:t>
            </a:r>
            <a:r>
              <a:rPr lang="en-US" dirty="0" smtClean="0">
                <a:latin typeface="Cambria Math" pitchFamily="18" charset="0"/>
                <a:ea typeface="Cambria Math" pitchFamily="18" charset="0"/>
              </a:rPr>
              <a:t>1,2</a:t>
            </a:r>
            <a:r>
              <a:rPr lang="en-US" dirty="0" smtClean="0">
                <a:ea typeface="Cambria Math"/>
              </a:rPr>
              <a:t>}</a:t>
            </a:r>
            <a:r>
              <a:rPr lang="en-US" i="1" dirty="0" smtClean="0">
                <a:ea typeface="Cambria Math"/>
              </a:rPr>
              <a:t> </a:t>
            </a:r>
            <a:r>
              <a:rPr lang="en-US" dirty="0" smtClean="0">
                <a:ea typeface="Cambria Math"/>
              </a:rPr>
              <a:t>and</a:t>
            </a:r>
            <a:r>
              <a:rPr lang="en-US" i="1" dirty="0" smtClean="0">
                <a:ea typeface="Cambria Math"/>
              </a:rPr>
              <a:t> B = </a:t>
            </a:r>
            <a:r>
              <a:rPr lang="en-US" dirty="0" smtClean="0">
                <a:ea typeface="Cambria Math"/>
              </a:rPr>
              <a:t>{</a:t>
            </a:r>
            <a:r>
              <a:rPr lang="en-US" i="1" dirty="0" err="1" smtClean="0">
                <a:ea typeface="Cambria Math"/>
              </a:rPr>
              <a:t>a,b</a:t>
            </a:r>
            <a:r>
              <a:rPr lang="en-US" dirty="0" smtClean="0">
                <a:ea typeface="Cambria Math"/>
              </a:rPr>
              <a:t>} </a:t>
            </a:r>
          </a:p>
          <a:p>
            <a:pPr lvl="1"/>
            <a:r>
              <a:rPr lang="en-US" dirty="0" smtClean="0">
                <a:ea typeface="Cambria Math"/>
              </a:rPr>
              <a:t>{(</a:t>
            </a:r>
            <a:r>
              <a:rPr lang="en-US" dirty="0" smtClean="0">
                <a:latin typeface="Cambria Math" pitchFamily="18" charset="0"/>
                <a:ea typeface="Cambria Math" pitchFamily="18" charset="0"/>
              </a:rPr>
              <a:t>0, </a:t>
            </a:r>
            <a:r>
              <a:rPr lang="en-US" i="1" dirty="0" smtClean="0">
                <a:ea typeface="Cambria Math"/>
              </a:rPr>
              <a:t>a</a:t>
            </a:r>
            <a:r>
              <a:rPr lang="en-US" dirty="0" smtClean="0">
                <a:ea typeface="Cambria Math"/>
              </a:rPr>
              <a:t>)</a:t>
            </a:r>
            <a:r>
              <a:rPr lang="en-US" i="1" dirty="0" smtClean="0">
                <a:ea typeface="Cambria Math"/>
              </a:rPr>
              <a:t>, </a:t>
            </a:r>
            <a:r>
              <a:rPr lang="en-US" dirty="0" smtClean="0">
                <a:ea typeface="Cambria Math"/>
              </a:rPr>
              <a:t>(</a:t>
            </a:r>
            <a:r>
              <a:rPr lang="en-US" dirty="0" smtClean="0">
                <a:latin typeface="Cambria Math" pitchFamily="18" charset="0"/>
                <a:ea typeface="Cambria Math" pitchFamily="18" charset="0"/>
              </a:rPr>
              <a:t>0, </a:t>
            </a:r>
            <a:r>
              <a:rPr lang="en-US" i="1" dirty="0" smtClean="0">
                <a:ea typeface="Cambria Math"/>
              </a:rPr>
              <a:t>b</a:t>
            </a:r>
            <a:r>
              <a:rPr lang="en-US" dirty="0" smtClean="0">
                <a:ea typeface="Cambria Math"/>
              </a:rPr>
              <a:t>)</a:t>
            </a:r>
            <a:r>
              <a:rPr lang="en-US" i="1" dirty="0" smtClean="0">
                <a:ea typeface="Cambria Math"/>
              </a:rPr>
              <a:t>, </a:t>
            </a:r>
            <a:r>
              <a:rPr lang="en-US" dirty="0" smtClean="0">
                <a:ea typeface="Cambria Math"/>
              </a:rPr>
              <a:t>(</a:t>
            </a:r>
            <a:r>
              <a:rPr lang="en-US" dirty="0" smtClean="0">
                <a:latin typeface="Cambria Math" pitchFamily="18" charset="0"/>
                <a:ea typeface="Cambria Math" pitchFamily="18" charset="0"/>
              </a:rPr>
              <a:t>1,</a:t>
            </a:r>
            <a:r>
              <a:rPr lang="en-US" i="1" dirty="0" smtClean="0">
                <a:ea typeface="Cambria Math"/>
              </a:rPr>
              <a:t>a</a:t>
            </a:r>
            <a:r>
              <a:rPr lang="en-US" dirty="0" smtClean="0">
                <a:ea typeface="Cambria Math"/>
              </a:rPr>
              <a:t>) </a:t>
            </a:r>
            <a:r>
              <a:rPr lang="en-US" i="1" dirty="0" smtClean="0">
                <a:ea typeface="Cambria Math"/>
              </a:rPr>
              <a:t>, </a:t>
            </a:r>
            <a:r>
              <a:rPr lang="en-US" dirty="0" smtClean="0">
                <a:ea typeface="Cambria Math"/>
              </a:rPr>
              <a:t>(</a:t>
            </a:r>
            <a:r>
              <a:rPr lang="en-US" dirty="0" smtClean="0">
                <a:latin typeface="Cambria Math" pitchFamily="18" charset="0"/>
                <a:ea typeface="Cambria Math" pitchFamily="18" charset="0"/>
              </a:rPr>
              <a:t>2, </a:t>
            </a:r>
            <a:r>
              <a:rPr lang="en-US" i="1" dirty="0" smtClean="0">
                <a:ea typeface="Cambria Math"/>
              </a:rPr>
              <a:t>b</a:t>
            </a:r>
            <a:r>
              <a:rPr lang="en-US" dirty="0" smtClean="0">
                <a:ea typeface="Cambria Math"/>
              </a:rPr>
              <a:t>)} is a relation from </a:t>
            </a:r>
            <a:r>
              <a:rPr lang="en-US" i="1" dirty="0" smtClean="0">
                <a:ea typeface="Cambria Math"/>
              </a:rPr>
              <a:t>A</a:t>
            </a:r>
            <a:r>
              <a:rPr lang="en-US" dirty="0" smtClean="0">
                <a:ea typeface="Cambria Math"/>
              </a:rPr>
              <a:t> to </a:t>
            </a:r>
            <a:r>
              <a:rPr lang="en-US" i="1" dirty="0" smtClean="0">
                <a:ea typeface="Cambria Math"/>
              </a:rPr>
              <a:t>B</a:t>
            </a:r>
            <a:r>
              <a:rPr lang="en-US" dirty="0" smtClean="0">
                <a:ea typeface="Cambria Math"/>
              </a:rPr>
              <a:t>. </a:t>
            </a:r>
          </a:p>
          <a:p>
            <a:pPr lvl="1"/>
            <a:r>
              <a:rPr lang="en-US" dirty="0" smtClean="0">
                <a:ea typeface="Cambria Math"/>
              </a:rPr>
              <a:t>We can represent relations from a set </a:t>
            </a:r>
            <a:r>
              <a:rPr lang="en-US" i="1" dirty="0" smtClean="0">
                <a:ea typeface="Cambria Math"/>
              </a:rPr>
              <a:t>A</a:t>
            </a:r>
            <a:r>
              <a:rPr lang="en-US" dirty="0" smtClean="0">
                <a:ea typeface="Cambria Math"/>
              </a:rPr>
              <a:t> to a set </a:t>
            </a:r>
            <a:r>
              <a:rPr lang="en-US" i="1" dirty="0" smtClean="0">
                <a:ea typeface="Cambria Math"/>
              </a:rPr>
              <a:t>B</a:t>
            </a:r>
            <a:r>
              <a:rPr lang="en-US" dirty="0" smtClean="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676400" y="5105400"/>
            <a:ext cx="2394204" cy="1338834"/>
          </a:xfrm>
          <a:prstGeom prst="rect">
            <a:avLst/>
          </a:prstGeom>
        </p:spPr>
      </p:pic>
      <p:sp>
        <p:nvSpPr>
          <p:cNvPr id="5" name="TextBox 4"/>
          <p:cNvSpPr txBox="1"/>
          <p:nvPr/>
        </p:nvSpPr>
        <p:spPr>
          <a:xfrm>
            <a:off x="4648200" y="5105400"/>
            <a:ext cx="3886200" cy="1200329"/>
          </a:xfrm>
          <a:prstGeom prst="rect">
            <a:avLst/>
          </a:prstGeom>
          <a:noFill/>
          <a:ln>
            <a:solidFill>
              <a:schemeClr val="accent1"/>
            </a:solidFill>
          </a:ln>
        </p:spPr>
        <p:txBody>
          <a:bodyPr wrap="square" rtlCol="0">
            <a:spAutoFit/>
          </a:bodyPr>
          <a:lstStyle/>
          <a:p>
            <a:r>
              <a:rPr lang="en-US" dirty="0" smtClean="0"/>
              <a:t>Relations are more general than functions. A function is a relation where exactly one element of </a:t>
            </a:r>
            <a:r>
              <a:rPr lang="en-US" i="1" dirty="0" smtClean="0"/>
              <a:t>B</a:t>
            </a:r>
            <a:r>
              <a:rPr lang="en-US" dirty="0" smtClean="0"/>
              <a:t> is related to each element of </a:t>
            </a:r>
            <a:r>
              <a:rPr lang="en-US" i="1" dirty="0" smtClean="0"/>
              <a:t>A.</a:t>
            </a:r>
            <a:r>
              <a:rPr lang="en-US" dirty="0" smtClean="0"/>
              <a:t> </a:t>
            </a:r>
            <a:endParaRPr lang="en-US"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565</a:t>
            </a:fld>
            <a:endParaRPr lang="en-US"/>
          </a:p>
        </p:txBody>
      </p:sp>
    </p:spTree>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Relation on a Set</a:t>
            </a:r>
            <a:endParaRPr lang="en-US" dirty="0"/>
          </a:p>
        </p:txBody>
      </p:sp>
      <p:sp>
        <p:nvSpPr>
          <p:cNvPr id="3" name="Content Placeholder 2"/>
          <p:cNvSpPr>
            <a:spLocks noGrp="1"/>
          </p:cNvSpPr>
          <p:nvPr>
            <p:ph idx="1"/>
          </p:nvPr>
        </p:nvSpPr>
        <p:spPr>
          <a:xfrm>
            <a:off x="609600" y="2133600"/>
            <a:ext cx="8229600" cy="4389120"/>
          </a:xfrm>
        </p:spPr>
        <p:txBody>
          <a:bodyPr>
            <a:normAutofit/>
          </a:bodyPr>
          <a:lstStyle/>
          <a:p>
            <a:pPr>
              <a:buNone/>
            </a:pPr>
            <a:r>
              <a:rPr lang="en-US" b="1" dirty="0" smtClean="0"/>
              <a:t>   Definition:</a:t>
            </a:r>
            <a:r>
              <a:rPr lang="en-US" dirty="0" smtClean="0"/>
              <a:t> A binary relation </a:t>
            </a:r>
            <a:r>
              <a:rPr lang="en-US" i="1" dirty="0" smtClean="0"/>
              <a:t>R</a:t>
            </a:r>
            <a:r>
              <a:rPr lang="en-US" dirty="0" smtClean="0"/>
              <a:t> </a:t>
            </a:r>
            <a:r>
              <a:rPr lang="en-US" i="1" dirty="0" smtClean="0"/>
              <a:t>on a set A</a:t>
            </a:r>
            <a:r>
              <a:rPr lang="en-US" dirty="0" smtClean="0"/>
              <a:t> is a subset of </a:t>
            </a:r>
            <a:r>
              <a:rPr lang="en-US" i="1" dirty="0" smtClean="0"/>
              <a:t>A </a:t>
            </a:r>
            <a:r>
              <a:rPr lang="en-US" dirty="0" smtClean="0">
                <a:latin typeface="Cambria Math"/>
                <a:ea typeface="Cambria Math"/>
              </a:rPr>
              <a:t>×</a:t>
            </a:r>
            <a:r>
              <a:rPr lang="en-US" i="1" dirty="0" smtClean="0"/>
              <a:t> A </a:t>
            </a:r>
            <a:r>
              <a:rPr lang="en-US" dirty="0" smtClean="0"/>
              <a:t>or a relation from </a:t>
            </a:r>
            <a:r>
              <a:rPr lang="en-US" i="1" dirty="0" smtClean="0"/>
              <a:t>A</a:t>
            </a:r>
            <a:r>
              <a:rPr lang="en-US" dirty="0" smtClean="0"/>
              <a:t> to </a:t>
            </a:r>
            <a:r>
              <a:rPr lang="en-US" i="1" dirty="0" smtClean="0"/>
              <a:t>A</a:t>
            </a:r>
            <a:r>
              <a:rPr lang="en-US" dirty="0" smtClean="0"/>
              <a:t>.</a:t>
            </a:r>
          </a:p>
          <a:p>
            <a:pPr>
              <a:buNone/>
            </a:pPr>
            <a:r>
              <a:rPr lang="en-US" b="1" dirty="0" smtClean="0"/>
              <a:t>   Example</a:t>
            </a:r>
            <a:r>
              <a:rPr lang="en-US" dirty="0" smtClean="0"/>
              <a:t>:</a:t>
            </a:r>
          </a:p>
          <a:p>
            <a:pPr lvl="1"/>
            <a:r>
              <a:rPr lang="en-US" dirty="0" smtClean="0"/>
              <a:t>Suppose that </a:t>
            </a:r>
            <a:r>
              <a:rPr lang="en-US" i="1" dirty="0" smtClean="0"/>
              <a:t>   A = </a:t>
            </a:r>
            <a:r>
              <a:rPr lang="en-US" dirty="0" smtClean="0"/>
              <a:t>{</a:t>
            </a:r>
            <a:r>
              <a:rPr lang="en-US" i="1" dirty="0" err="1" smtClean="0"/>
              <a:t>a,b,c</a:t>
            </a:r>
            <a:r>
              <a:rPr lang="en-US" dirty="0" smtClean="0"/>
              <a:t>}. Then</a:t>
            </a:r>
            <a:r>
              <a:rPr lang="en-US" i="1" dirty="0" smtClean="0"/>
              <a:t> R = </a:t>
            </a:r>
            <a:r>
              <a:rPr lang="en-US" dirty="0" smtClean="0"/>
              <a:t>{(</a:t>
            </a:r>
            <a:r>
              <a:rPr lang="en-US" i="1" dirty="0" err="1" smtClean="0"/>
              <a:t>a,a</a:t>
            </a:r>
            <a:r>
              <a:rPr lang="en-US" dirty="0" smtClean="0"/>
              <a:t>)</a:t>
            </a:r>
            <a:r>
              <a:rPr lang="en-US" i="1" dirty="0" smtClean="0"/>
              <a:t>,</a:t>
            </a:r>
            <a:r>
              <a:rPr lang="en-US" dirty="0" smtClean="0"/>
              <a:t>(</a:t>
            </a:r>
            <a:r>
              <a:rPr lang="en-US" i="1" dirty="0" err="1" smtClean="0"/>
              <a:t>a,b</a:t>
            </a:r>
            <a:r>
              <a:rPr lang="en-US" dirty="0" smtClean="0"/>
              <a:t>)</a:t>
            </a:r>
            <a:r>
              <a:rPr lang="en-US" i="1" dirty="0" smtClean="0"/>
              <a:t>, </a:t>
            </a:r>
            <a:r>
              <a:rPr lang="en-US" dirty="0" smtClean="0"/>
              <a:t>(</a:t>
            </a:r>
            <a:r>
              <a:rPr lang="en-US" i="1" dirty="0" err="1" smtClean="0"/>
              <a:t>a,c</a:t>
            </a:r>
            <a:r>
              <a:rPr lang="en-US" dirty="0" smtClean="0"/>
              <a:t>)} is a relation on </a:t>
            </a:r>
            <a:r>
              <a:rPr lang="en-US" i="1" dirty="0" smtClean="0"/>
              <a:t>A</a:t>
            </a:r>
            <a:r>
              <a:rPr lang="en-US" dirty="0" smtClean="0"/>
              <a:t>. </a:t>
            </a:r>
          </a:p>
          <a:p>
            <a:pPr lvl="1"/>
            <a:r>
              <a:rPr lang="en-US" dirty="0" smtClean="0"/>
              <a:t>Let  </a:t>
            </a:r>
            <a:r>
              <a:rPr lang="en-US" i="1" dirty="0" smtClean="0"/>
              <a:t>A = </a:t>
            </a:r>
            <a:r>
              <a:rPr lang="en-US" dirty="0" smtClean="0"/>
              <a:t>{</a:t>
            </a:r>
            <a:r>
              <a:rPr lang="en-US" dirty="0" smtClean="0">
                <a:latin typeface="Cambria Math" pitchFamily="18" charset="0"/>
                <a:ea typeface="Cambria Math" pitchFamily="18" charset="0"/>
              </a:rPr>
              <a:t>1, 2, 3, 4</a:t>
            </a:r>
            <a:r>
              <a:rPr lang="en-US" dirty="0" smtClean="0"/>
              <a:t>}. The ordered pairs in the relation                  R </a:t>
            </a:r>
            <a:r>
              <a:rPr lang="en-US" baseline="-25000" dirty="0" smtClean="0">
                <a:latin typeface="Cambria Math" pitchFamily="18" charset="0"/>
                <a:ea typeface="Cambria Math" pitchFamily="18" charset="0"/>
              </a:rPr>
              <a:t>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divides </a:t>
            </a:r>
            <a:r>
              <a:rPr lang="en-US" i="1" dirty="0" smtClean="0">
                <a:latin typeface="Cambria Math"/>
                <a:ea typeface="Cambria Math"/>
              </a:rPr>
              <a:t>b</a:t>
            </a:r>
            <a:r>
              <a:rPr lang="en-US" dirty="0" smtClean="0">
                <a:latin typeface="Cambria Math"/>
                <a:ea typeface="Cambria Math"/>
              </a:rPr>
              <a:t>} are</a:t>
            </a:r>
          </a:p>
          <a:p>
            <a:pPr lvl="1">
              <a:buNone/>
            </a:pPr>
            <a:r>
              <a:rPr lang="en-US" dirty="0" smtClean="0">
                <a:latin typeface="Cambria Math"/>
                <a:ea typeface="Cambria Math"/>
              </a:rPr>
              <a:t>     (1,1), (1, 2), (1,3), (1, 4), (2, 2), (2, 4), (3, 3), and  (4, 4).</a:t>
            </a:r>
            <a:endParaRPr lang="en-US" i="1"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566</a:t>
            </a:fld>
            <a:endParaRPr lang="en-US"/>
          </a:p>
        </p:txBody>
      </p:sp>
    </p:spTree>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Relation on a Set (</a:t>
            </a:r>
            <a:r>
              <a:rPr lang="en-US" i="1" dirty="0" smtClean="0"/>
              <a:t>cont.</a:t>
            </a:r>
            <a:r>
              <a:rPr lang="en-US" dirty="0" smtClean="0"/>
              <a:t>)</a:t>
            </a:r>
            <a:endParaRPr lang="en-US" dirty="0"/>
          </a:p>
        </p:txBody>
      </p:sp>
      <p:sp>
        <p:nvSpPr>
          <p:cNvPr id="3" name="Content Placeholder 2"/>
          <p:cNvSpPr>
            <a:spLocks noGrp="1"/>
          </p:cNvSpPr>
          <p:nvPr>
            <p:ph idx="1"/>
          </p:nvPr>
        </p:nvSpPr>
        <p:spPr/>
        <p:txBody>
          <a:bodyPr/>
          <a:lstStyle/>
          <a:p>
            <a:pPr marL="274320" lvl="2" indent="-274320">
              <a:buClr>
                <a:schemeClr val="accent3"/>
              </a:buClr>
              <a:buSzPct val="95000"/>
              <a:buNone/>
            </a:pPr>
            <a:r>
              <a:rPr lang="en-US" b="1" dirty="0" smtClean="0"/>
              <a:t>    </a:t>
            </a:r>
            <a:r>
              <a:rPr lang="en-US" sz="2400" b="1" dirty="0" smtClean="0"/>
              <a:t>Question</a:t>
            </a:r>
            <a:r>
              <a:rPr lang="en-US" sz="2400" dirty="0" smtClean="0"/>
              <a:t>: How many relations are there on a set </a:t>
            </a:r>
            <a:r>
              <a:rPr lang="en-US" sz="2400" i="1" dirty="0" smtClean="0"/>
              <a:t>A</a:t>
            </a:r>
            <a:r>
              <a:rPr lang="en-US" sz="2400" dirty="0" smtClean="0"/>
              <a:t>?</a:t>
            </a:r>
            <a:r>
              <a:rPr lang="en-US" sz="2400" b="1" dirty="0" smtClean="0"/>
              <a:t> </a:t>
            </a:r>
          </a:p>
          <a:p>
            <a:pPr marL="274320" lvl="2" indent="-274320">
              <a:buClr>
                <a:schemeClr val="accent3"/>
              </a:buClr>
              <a:buSzPct val="95000"/>
              <a:buNone/>
            </a:pPr>
            <a:endParaRPr lang="en-US" sz="2400" b="1" dirty="0" smtClean="0"/>
          </a:p>
          <a:p>
            <a:pPr marL="274320" lvl="2" indent="0">
              <a:spcBef>
                <a:spcPts val="0"/>
              </a:spcBef>
              <a:buNone/>
            </a:pPr>
            <a:r>
              <a:rPr lang="en-US" sz="2400" b="1" dirty="0" smtClean="0"/>
              <a:t>Solution</a:t>
            </a:r>
            <a:r>
              <a:rPr lang="en-US" sz="2400" dirty="0" smtClean="0"/>
              <a:t>:  Because a relation on </a:t>
            </a:r>
            <a:r>
              <a:rPr lang="en-US" sz="2400" i="1" dirty="0" smtClean="0"/>
              <a:t>A</a:t>
            </a:r>
            <a:r>
              <a:rPr lang="en-US" sz="2400" dirty="0" smtClean="0"/>
              <a:t> is the same thing as a subset of </a:t>
            </a:r>
            <a:r>
              <a:rPr lang="en-US" sz="2400" i="1" dirty="0" smtClean="0"/>
              <a:t>A</a:t>
            </a:r>
            <a:r>
              <a:rPr lang="en-US" sz="2400" dirty="0" smtClean="0"/>
              <a:t> </a:t>
            </a:r>
            <a:r>
              <a:rPr lang="en-US" sz="2400" dirty="0" smtClean="0">
                <a:latin typeface="Cambria Math"/>
                <a:ea typeface="Cambria Math"/>
              </a:rPr>
              <a:t>⨉</a:t>
            </a:r>
            <a:r>
              <a:rPr lang="en-US" sz="2400" dirty="0" smtClean="0"/>
              <a:t> </a:t>
            </a:r>
            <a:r>
              <a:rPr lang="en-US" sz="2400" i="1" dirty="0" smtClean="0"/>
              <a:t>A</a:t>
            </a:r>
            <a:r>
              <a:rPr lang="en-US" sz="2400" dirty="0" smtClean="0"/>
              <a:t>, we count the subsets of </a:t>
            </a:r>
            <a:r>
              <a:rPr lang="en-US" sz="2400" i="1" dirty="0" smtClean="0"/>
              <a:t>A </a:t>
            </a:r>
            <a:r>
              <a:rPr lang="en-US" sz="2400" dirty="0" smtClean="0">
                <a:latin typeface="Cambria Math"/>
                <a:ea typeface="Cambria Math"/>
              </a:rPr>
              <a:t>×</a:t>
            </a:r>
            <a:r>
              <a:rPr lang="en-US" sz="2400" dirty="0" smtClean="0"/>
              <a:t> </a:t>
            </a:r>
            <a:r>
              <a:rPr lang="en-US" sz="2400" i="1" dirty="0" smtClean="0"/>
              <a:t>A</a:t>
            </a:r>
            <a:r>
              <a:rPr lang="en-US" sz="2400" dirty="0" smtClean="0"/>
              <a:t>.</a:t>
            </a:r>
            <a:r>
              <a:rPr lang="en-US" sz="2400" dirty="0" smtClean="0">
                <a:latin typeface="Cambria Math" pitchFamily="18" charset="0"/>
                <a:ea typeface="Cambria Math" pitchFamily="18" charset="0"/>
              </a:rPr>
              <a:t> </a:t>
            </a:r>
            <a:r>
              <a:rPr lang="en-US" sz="2400" dirty="0" smtClean="0">
                <a:ea typeface="Cambria Math" pitchFamily="18" charset="0"/>
              </a:rPr>
              <a:t>Since            </a:t>
            </a:r>
            <a:r>
              <a:rPr lang="en-US" sz="2400" i="1" dirty="0" smtClean="0"/>
              <a:t>A </a:t>
            </a:r>
            <a:r>
              <a:rPr lang="en-US" sz="2400" dirty="0" smtClean="0">
                <a:latin typeface="Cambria Math"/>
                <a:ea typeface="Cambria Math"/>
              </a:rPr>
              <a:t>×</a:t>
            </a:r>
            <a:r>
              <a:rPr lang="en-US" sz="2400" dirty="0" smtClean="0"/>
              <a:t> </a:t>
            </a:r>
            <a:r>
              <a:rPr lang="en-US" sz="2400" i="1" dirty="0" smtClean="0"/>
              <a:t>A</a:t>
            </a:r>
            <a:r>
              <a:rPr lang="en-US" sz="2400" dirty="0" smtClean="0">
                <a:ea typeface="Cambria Math" pitchFamily="18" charset="0"/>
              </a:rPr>
              <a:t> has </a:t>
            </a:r>
            <a:r>
              <a:rPr lang="en-US" sz="2400" i="1" dirty="0" smtClean="0">
                <a:ea typeface="Cambria Math" pitchFamily="18" charset="0"/>
              </a:rPr>
              <a:t>n</a:t>
            </a:r>
            <a:r>
              <a:rPr lang="en-US" sz="2400" baseline="30000" dirty="0" smtClean="0">
                <a:latin typeface="Cambria Math" pitchFamily="18" charset="0"/>
                <a:ea typeface="Cambria Math" pitchFamily="18" charset="0"/>
              </a:rPr>
              <a:t>2</a:t>
            </a:r>
            <a:r>
              <a:rPr lang="en-US" sz="2400" dirty="0" smtClean="0">
                <a:ea typeface="Cambria Math" pitchFamily="18" charset="0"/>
              </a:rPr>
              <a:t> elements when </a:t>
            </a:r>
            <a:r>
              <a:rPr lang="en-US" sz="2400" i="1" dirty="0" smtClean="0">
                <a:ea typeface="Cambria Math" pitchFamily="18" charset="0"/>
              </a:rPr>
              <a:t>A</a:t>
            </a:r>
            <a:r>
              <a:rPr lang="en-US" sz="2400" dirty="0" smtClean="0">
                <a:ea typeface="Cambria Math" pitchFamily="18" charset="0"/>
              </a:rPr>
              <a:t> has </a:t>
            </a:r>
            <a:r>
              <a:rPr lang="en-US" sz="2400" i="1" dirty="0" smtClean="0">
                <a:ea typeface="Cambria Math" pitchFamily="18" charset="0"/>
              </a:rPr>
              <a:t>n</a:t>
            </a:r>
            <a:r>
              <a:rPr lang="en-US" sz="2400" dirty="0" smtClean="0">
                <a:ea typeface="Cambria Math" pitchFamily="18" charset="0"/>
              </a:rPr>
              <a:t> elements, and a set with </a:t>
            </a:r>
            <a:r>
              <a:rPr lang="en-US" sz="2400" i="1" dirty="0" smtClean="0">
                <a:ea typeface="Cambria Math" pitchFamily="18" charset="0"/>
              </a:rPr>
              <a:t>m</a:t>
            </a:r>
            <a:r>
              <a:rPr lang="en-US" sz="2400" dirty="0" smtClean="0">
                <a:ea typeface="Cambria Math" pitchFamily="18" charset="0"/>
              </a:rPr>
              <a:t> elements has </a:t>
            </a:r>
            <a:r>
              <a:rPr lang="en-US" sz="2400" dirty="0" smtClean="0">
                <a:latin typeface="Cambria Math" pitchFamily="18" charset="0"/>
                <a:ea typeface="Cambria Math" pitchFamily="18" charset="0"/>
              </a:rPr>
              <a:t>2</a:t>
            </a:r>
            <a:r>
              <a:rPr lang="en-US" sz="2400" i="1" baseline="30000" dirty="0" smtClean="0">
                <a:ea typeface="Cambria Math" pitchFamily="18" charset="0"/>
              </a:rPr>
              <a:t>m</a:t>
            </a:r>
            <a:r>
              <a:rPr lang="en-US" sz="2400" dirty="0" smtClean="0">
                <a:ea typeface="Cambria Math" pitchFamily="18" charset="0"/>
              </a:rPr>
              <a:t> subsets, there are         subsets of  </a:t>
            </a:r>
            <a:r>
              <a:rPr lang="en-US" sz="2400" i="1" dirty="0" smtClean="0"/>
              <a:t>A </a:t>
            </a:r>
            <a:r>
              <a:rPr lang="en-US" sz="2400" dirty="0" smtClean="0">
                <a:latin typeface="Cambria Math"/>
                <a:ea typeface="Cambria Math"/>
              </a:rPr>
              <a:t>×</a:t>
            </a:r>
            <a:r>
              <a:rPr lang="en-US" sz="2400" dirty="0" smtClean="0"/>
              <a:t> </a:t>
            </a:r>
            <a:r>
              <a:rPr lang="en-US" sz="2400" i="1" dirty="0" smtClean="0"/>
              <a:t>A</a:t>
            </a:r>
            <a:r>
              <a:rPr lang="en-US" sz="2400" dirty="0" smtClean="0">
                <a:ea typeface="Cambria Math" pitchFamily="18" charset="0"/>
              </a:rPr>
              <a:t>. Therefore,  there are        relations on a set </a:t>
            </a:r>
            <a:r>
              <a:rPr lang="en-US" sz="2400" i="1" dirty="0" smtClean="0">
                <a:ea typeface="Cambria Math" pitchFamily="18" charset="0"/>
              </a:rPr>
              <a:t>A</a:t>
            </a:r>
            <a:r>
              <a:rPr lang="en-US" sz="2400" dirty="0" smtClean="0">
                <a:ea typeface="Cambria Math" pitchFamily="18" charset="0"/>
              </a:rPr>
              <a:t>.</a:t>
            </a:r>
          </a:p>
          <a:p>
            <a:pPr>
              <a:buNone/>
            </a:pPr>
            <a:endParaRPr lang="en-US" sz="2400" dirty="0"/>
          </a:p>
        </p:txBody>
      </p:sp>
      <p:graphicFrame>
        <p:nvGraphicFramePr>
          <p:cNvPr id="40964" name="Object 4"/>
          <p:cNvGraphicFramePr>
            <a:graphicFrameLocks noChangeAspect="1"/>
          </p:cNvGraphicFramePr>
          <p:nvPr/>
        </p:nvGraphicFramePr>
        <p:xfrm>
          <a:off x="6324600" y="3733800"/>
          <a:ext cx="612775" cy="728663"/>
        </p:xfrm>
        <a:graphic>
          <a:graphicData uri="http://schemas.openxmlformats.org/presentationml/2006/ole">
            <mc:AlternateContent xmlns:mc="http://schemas.openxmlformats.org/markup-compatibility/2006">
              <mc:Choice xmlns:v="urn:schemas-microsoft-com:vml" Requires="v">
                <p:oleObj spid="_x0000_s7169" name="Equation" r:id="rId3" imgW="203040" imgH="241200" progId="Equation.DSMT4">
                  <p:embed/>
                </p:oleObj>
              </mc:Choice>
              <mc:Fallback>
                <p:oleObj name="Equation" r:id="rId3" imgW="203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733800"/>
                        <a:ext cx="612775" cy="7286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0965" name="Object 5"/>
          <p:cNvGraphicFramePr>
            <a:graphicFrameLocks noChangeAspect="1"/>
          </p:cNvGraphicFramePr>
          <p:nvPr/>
        </p:nvGraphicFramePr>
        <p:xfrm>
          <a:off x="4419600" y="4114800"/>
          <a:ext cx="612775" cy="728663"/>
        </p:xfrm>
        <a:graphic>
          <a:graphicData uri="http://schemas.openxmlformats.org/presentationml/2006/ole">
            <mc:AlternateContent xmlns:mc="http://schemas.openxmlformats.org/markup-compatibility/2006">
              <mc:Choice xmlns:v="urn:schemas-microsoft-com:vml" Requires="v">
                <p:oleObj spid="_x0000_s7170" name="Equation" r:id="rId5" imgW="203040" imgH="241200" progId="Equation.DSMT4">
                  <p:embed/>
                </p:oleObj>
              </mc:Choice>
              <mc:Fallback>
                <p:oleObj name="Equation" r:id="rId5" imgW="203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114800"/>
                        <a:ext cx="612775" cy="7286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8CD41AC4-40F7-4FE0-8905-74C6698904F3}" type="slidenum">
              <a:rPr lang="en-US" smtClean="0"/>
              <a:pPr/>
              <a:t>567</a:t>
            </a:fld>
            <a:endParaRPr lang="en-US"/>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Binary Relations on a Set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dirty="0" smtClean="0"/>
              <a:t>   </a:t>
            </a:r>
            <a:r>
              <a:rPr lang="en-US" b="1" dirty="0" smtClean="0"/>
              <a:t>Example</a:t>
            </a:r>
            <a:r>
              <a:rPr lang="en-US" dirty="0" smtClean="0"/>
              <a:t>: Consider these relations on the set of integers:</a:t>
            </a:r>
          </a:p>
          <a:p>
            <a:pPr lvl="1">
              <a:buNone/>
            </a:pPr>
            <a:r>
              <a:rPr lang="en-US" i="1" dirty="0" smtClean="0"/>
              <a:t>R</a:t>
            </a:r>
            <a:r>
              <a:rPr lang="en-US" baseline="-25000" dirty="0" smtClean="0">
                <a:latin typeface="Cambria Math" pitchFamily="18" charset="0"/>
                <a:ea typeface="Cambria Math" pitchFamily="18" charset="0"/>
              </a:rPr>
              <a:t>1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r>
              <a:rPr lang="en-US" i="1" dirty="0" smtClean="0"/>
              <a:t>                            R</a:t>
            </a:r>
            <a:r>
              <a:rPr lang="en-US" baseline="-25000" dirty="0" smtClean="0">
                <a:latin typeface="Cambria Math" pitchFamily="18" charset="0"/>
                <a:ea typeface="Cambria Math" pitchFamily="18" charset="0"/>
              </a:rPr>
              <a:t>4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p>
          <a:p>
            <a:pPr lvl="1">
              <a:buNone/>
            </a:pPr>
            <a:r>
              <a:rPr lang="en-US" i="1" dirty="0" smtClean="0"/>
              <a:t>R</a:t>
            </a:r>
            <a:r>
              <a:rPr lang="en-US" baseline="-25000" dirty="0" smtClean="0">
                <a:latin typeface="Cambria Math" pitchFamily="18" charset="0"/>
                <a:ea typeface="Cambria Math" pitchFamily="18" charset="0"/>
              </a:rPr>
              <a:t>2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&gt; </a:t>
            </a:r>
            <a:r>
              <a:rPr lang="en-US" i="1" dirty="0" smtClean="0">
                <a:latin typeface="Cambria Math"/>
                <a:ea typeface="Cambria Math"/>
              </a:rPr>
              <a:t>b</a:t>
            </a:r>
            <a:r>
              <a:rPr lang="en-US" dirty="0" smtClean="0">
                <a:latin typeface="Cambria Math"/>
                <a:ea typeface="Cambria Math"/>
              </a:rPr>
              <a:t>},</a:t>
            </a:r>
            <a:r>
              <a:rPr lang="en-US" i="1" dirty="0" smtClean="0"/>
              <a:t>                            R</a:t>
            </a:r>
            <a:r>
              <a:rPr lang="en-US" baseline="-25000" dirty="0" smtClean="0">
                <a:latin typeface="Cambria Math" pitchFamily="18" charset="0"/>
                <a:ea typeface="Cambria Math" pitchFamily="18" charset="0"/>
              </a:rPr>
              <a:t>5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+ 1},</a:t>
            </a:r>
            <a:endParaRPr lang="en-US" dirty="0" smtClean="0"/>
          </a:p>
          <a:p>
            <a:pPr lvl="1">
              <a:buNone/>
            </a:pPr>
            <a:r>
              <a:rPr lang="en-US" i="1" dirty="0" smtClean="0"/>
              <a:t>R</a:t>
            </a:r>
            <a:r>
              <a:rPr lang="en-US" baseline="-25000" dirty="0" smtClean="0">
                <a:latin typeface="Cambria Math" pitchFamily="18" charset="0"/>
                <a:ea typeface="Cambria Math" pitchFamily="18" charset="0"/>
              </a:rPr>
              <a:t>3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or</a:t>
            </a:r>
            <a:r>
              <a:rPr lang="en-US" i="1" dirty="0" smtClean="0">
                <a:latin typeface="Cambria Math"/>
                <a:ea typeface="Cambria Math"/>
              </a:rPr>
              <a:t> a </a:t>
            </a:r>
            <a:r>
              <a:rPr lang="en-US" dirty="0" smtClean="0">
                <a:latin typeface="Cambria Math"/>
                <a:ea typeface="Cambria Math"/>
              </a:rPr>
              <a:t>=</a:t>
            </a:r>
            <a:r>
              <a:rPr lang="en-US" i="1" dirty="0" smtClean="0">
                <a:latin typeface="Cambria Math"/>
                <a:ea typeface="Cambria Math"/>
              </a:rPr>
              <a:t> −b</a:t>
            </a:r>
            <a:r>
              <a:rPr lang="en-US" dirty="0" smtClean="0">
                <a:latin typeface="Cambria Math"/>
                <a:ea typeface="Cambria Math"/>
              </a:rPr>
              <a:t>},        </a:t>
            </a:r>
            <a:r>
              <a:rPr lang="en-US" i="1" dirty="0" smtClean="0"/>
              <a:t> R</a:t>
            </a:r>
            <a:r>
              <a:rPr lang="en-US" baseline="-25000" dirty="0" smtClean="0">
                <a:latin typeface="Cambria Math" pitchFamily="18" charset="0"/>
                <a:ea typeface="Cambria Math" pitchFamily="18" charset="0"/>
              </a:rPr>
              <a:t>6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 </a:t>
            </a:r>
            <a:r>
              <a:rPr lang="en-US" i="1" dirty="0" smtClean="0"/>
              <a:t>b</a:t>
            </a:r>
            <a:r>
              <a:rPr lang="en-US" dirty="0" smtClean="0"/>
              <a:t> </a:t>
            </a:r>
            <a:r>
              <a:rPr lang="en-US" dirty="0" smtClean="0">
                <a:latin typeface="Cambria Math"/>
                <a:ea typeface="Cambria Math"/>
              </a:rPr>
              <a:t>≤ 3}.</a:t>
            </a:r>
          </a:p>
          <a:p>
            <a:pPr lvl="1">
              <a:buNone/>
            </a:pPr>
            <a:endParaRPr lang="en-US" dirty="0" smtClean="0"/>
          </a:p>
          <a:p>
            <a:pPr lvl="1">
              <a:buNone/>
            </a:pPr>
            <a:endParaRPr lang="en-US" dirty="0" smtClean="0"/>
          </a:p>
          <a:p>
            <a:pPr lvl="1">
              <a:buNone/>
            </a:pPr>
            <a:endParaRPr lang="en-US" dirty="0" smtClean="0">
              <a:latin typeface="Cambria Math"/>
              <a:ea typeface="Cambria Math"/>
            </a:endParaRPr>
          </a:p>
          <a:p>
            <a:pPr lvl="1">
              <a:lnSpc>
                <a:spcPct val="120000"/>
              </a:lnSpc>
              <a:spcBef>
                <a:spcPts val="0"/>
              </a:spcBef>
              <a:buNone/>
            </a:pPr>
            <a:r>
              <a:rPr lang="en-US" dirty="0" smtClean="0">
                <a:latin typeface="Cambria Math"/>
                <a:ea typeface="Cambria Math"/>
              </a:rPr>
              <a:t>Which of these relations contain each of the pairs</a:t>
            </a:r>
          </a:p>
          <a:p>
            <a:pPr lvl="1">
              <a:lnSpc>
                <a:spcPct val="120000"/>
              </a:lnSpc>
              <a:spcBef>
                <a:spcPts val="0"/>
              </a:spcBef>
              <a:buNone/>
            </a:pPr>
            <a:r>
              <a:rPr lang="en-US" dirty="0" smtClean="0">
                <a:latin typeface="Cambria Math"/>
                <a:ea typeface="Cambria Math"/>
              </a:rPr>
              <a:t>                          </a:t>
            </a:r>
          </a:p>
          <a:p>
            <a:pPr lvl="1">
              <a:lnSpc>
                <a:spcPct val="120000"/>
              </a:lnSpc>
              <a:spcBef>
                <a:spcPts val="0"/>
              </a:spcBef>
              <a:buNone/>
            </a:pPr>
            <a:r>
              <a:rPr lang="en-US" dirty="0" smtClean="0">
                <a:latin typeface="Cambria Math"/>
                <a:ea typeface="Cambria Math"/>
              </a:rPr>
              <a:t>           (1,1), (1, 2), (2, 1), (1, −1), and (2, 2)?</a:t>
            </a:r>
          </a:p>
          <a:p>
            <a:pPr lvl="1">
              <a:lnSpc>
                <a:spcPct val="120000"/>
              </a:lnSpc>
              <a:spcBef>
                <a:spcPts val="0"/>
              </a:spcBef>
              <a:buNone/>
            </a:pPr>
            <a:endParaRPr lang="en-US" dirty="0" smtClean="0"/>
          </a:p>
          <a:p>
            <a:pPr>
              <a:buNone/>
            </a:pPr>
            <a:r>
              <a:rPr lang="en-US" b="1" dirty="0" smtClean="0"/>
              <a:t>    Solution</a:t>
            </a:r>
            <a:r>
              <a:rPr lang="en-US" dirty="0" smtClean="0"/>
              <a:t>: Checking the conditions that define each relation, we see that the pair </a:t>
            </a:r>
            <a:r>
              <a:rPr lang="en-US" dirty="0" smtClean="0">
                <a:latin typeface="Cambria Math"/>
                <a:ea typeface="Cambria Math"/>
              </a:rPr>
              <a:t>(1,1) is in</a:t>
            </a:r>
            <a:r>
              <a:rPr lang="en-US" i="1" dirty="0" smtClean="0"/>
              <a:t> R</a:t>
            </a:r>
            <a:r>
              <a:rPr lang="en-US" baseline="-25000" dirty="0" smtClean="0">
                <a:latin typeface="Cambria Math" pitchFamily="18" charset="0"/>
                <a:ea typeface="Cambria Math" pitchFamily="18" charset="0"/>
              </a:rPr>
              <a:t>1</a:t>
            </a:r>
            <a:r>
              <a:rPr lang="en-US" dirty="0" smtClean="0">
                <a:latin typeface="Cambria Math"/>
                <a:ea typeface="Cambria Math"/>
              </a:rPr>
              <a:t>,</a:t>
            </a:r>
            <a:r>
              <a:rPr lang="en-US" i="1" dirty="0" smtClean="0"/>
              <a:t> R</a:t>
            </a:r>
            <a:r>
              <a:rPr lang="en-US" baseline="-25000" dirty="0" smtClean="0">
                <a:latin typeface="Cambria Math" pitchFamily="18" charset="0"/>
                <a:ea typeface="Cambria Math" pitchFamily="18" charset="0"/>
              </a:rPr>
              <a:t>3</a:t>
            </a:r>
            <a:r>
              <a:rPr lang="en-US" dirty="0" smtClean="0">
                <a:latin typeface="Cambria Math"/>
                <a:ea typeface="Cambria Math"/>
              </a:rPr>
              <a:t>, </a:t>
            </a:r>
            <a:r>
              <a:rPr lang="en-US" i="1" dirty="0" smtClean="0"/>
              <a:t>R</a:t>
            </a:r>
            <a:r>
              <a:rPr lang="en-US" baseline="-25000" dirty="0" smtClean="0">
                <a:latin typeface="Cambria Math" pitchFamily="18" charset="0"/>
                <a:ea typeface="Cambria Math" pitchFamily="18" charset="0"/>
              </a:rPr>
              <a:t>4 </a:t>
            </a:r>
            <a:r>
              <a:rPr lang="en-US" dirty="0" smtClean="0">
                <a:latin typeface="Cambria Math"/>
                <a:ea typeface="Cambria Math"/>
              </a:rPr>
              <a:t>, and </a:t>
            </a:r>
            <a:r>
              <a:rPr lang="en-US" i="1" dirty="0" smtClean="0"/>
              <a:t>R</a:t>
            </a:r>
            <a:r>
              <a:rPr lang="en-US" baseline="-25000" dirty="0" smtClean="0">
                <a:latin typeface="Cambria Math" pitchFamily="18" charset="0"/>
                <a:ea typeface="Cambria Math" pitchFamily="18" charset="0"/>
              </a:rPr>
              <a:t>6</a:t>
            </a:r>
            <a:r>
              <a:rPr lang="en-US" dirty="0" smtClean="0">
                <a:latin typeface="Cambria Math"/>
                <a:ea typeface="Cambria Math"/>
              </a:rPr>
              <a:t>: (1,2) is in</a:t>
            </a:r>
            <a:r>
              <a:rPr lang="en-US" i="1" dirty="0" smtClean="0"/>
              <a:t> R</a:t>
            </a:r>
            <a:r>
              <a:rPr lang="en-US" baseline="-25000" dirty="0" smtClean="0">
                <a:latin typeface="Cambria Math" pitchFamily="18" charset="0"/>
                <a:ea typeface="Cambria Math" pitchFamily="18" charset="0"/>
              </a:rPr>
              <a:t>1</a:t>
            </a:r>
            <a:r>
              <a:rPr lang="en-US" i="1" dirty="0" smtClean="0"/>
              <a:t> </a:t>
            </a:r>
            <a:r>
              <a:rPr lang="en-US" dirty="0" smtClean="0">
                <a:latin typeface="Cambria Math"/>
                <a:ea typeface="Cambria Math"/>
              </a:rPr>
              <a:t>and </a:t>
            </a:r>
            <a:r>
              <a:rPr lang="en-US" i="1" dirty="0" smtClean="0"/>
              <a:t>R</a:t>
            </a:r>
            <a:r>
              <a:rPr lang="en-US" baseline="-25000" dirty="0" smtClean="0">
                <a:latin typeface="Cambria Math" pitchFamily="18" charset="0"/>
                <a:ea typeface="Cambria Math" pitchFamily="18" charset="0"/>
              </a:rPr>
              <a:t>6</a:t>
            </a:r>
            <a:r>
              <a:rPr lang="en-US" dirty="0" smtClean="0">
                <a:latin typeface="Cambria Math"/>
                <a:ea typeface="Cambria Math"/>
              </a:rPr>
              <a:t>: (2,1) is in</a:t>
            </a:r>
            <a:r>
              <a:rPr lang="en-US" i="1" dirty="0" smtClean="0"/>
              <a:t> R</a:t>
            </a:r>
            <a:r>
              <a:rPr lang="en-US" baseline="-25000" dirty="0" smtClean="0">
                <a:latin typeface="Cambria Math" pitchFamily="18" charset="0"/>
                <a:ea typeface="Cambria Math" pitchFamily="18" charset="0"/>
              </a:rPr>
              <a:t>2</a:t>
            </a:r>
            <a:r>
              <a:rPr lang="en-US" dirty="0" smtClean="0">
                <a:latin typeface="Cambria Math"/>
                <a:ea typeface="Cambria Math"/>
              </a:rPr>
              <a:t>, </a:t>
            </a:r>
            <a:r>
              <a:rPr lang="en-US" i="1" dirty="0" smtClean="0"/>
              <a:t>R</a:t>
            </a:r>
            <a:r>
              <a:rPr lang="en-US" baseline="-25000" dirty="0" smtClean="0">
                <a:latin typeface="Cambria Math" pitchFamily="18" charset="0"/>
                <a:ea typeface="Cambria Math" pitchFamily="18" charset="0"/>
              </a:rPr>
              <a:t>5</a:t>
            </a:r>
            <a:r>
              <a:rPr lang="en-US" dirty="0" smtClean="0">
                <a:latin typeface="Cambria Math"/>
                <a:ea typeface="Cambria Math"/>
              </a:rPr>
              <a:t>,</a:t>
            </a:r>
            <a:r>
              <a:rPr lang="en-US" i="1" dirty="0" smtClean="0"/>
              <a:t> </a:t>
            </a:r>
            <a:r>
              <a:rPr lang="en-US" dirty="0" smtClean="0">
                <a:latin typeface="Cambria Math"/>
                <a:ea typeface="Cambria Math"/>
              </a:rPr>
              <a:t>and </a:t>
            </a:r>
            <a:r>
              <a:rPr lang="en-US" i="1" dirty="0" smtClean="0"/>
              <a:t>R</a:t>
            </a:r>
            <a:r>
              <a:rPr lang="en-US" baseline="-25000" dirty="0" smtClean="0">
                <a:latin typeface="Cambria Math" pitchFamily="18" charset="0"/>
                <a:ea typeface="Cambria Math" pitchFamily="18" charset="0"/>
              </a:rPr>
              <a:t>6</a:t>
            </a:r>
            <a:r>
              <a:rPr lang="en-US" dirty="0" smtClean="0">
                <a:latin typeface="Cambria Math"/>
                <a:ea typeface="Cambria Math"/>
              </a:rPr>
              <a:t>: (1, −1) is in</a:t>
            </a:r>
            <a:r>
              <a:rPr lang="en-US" i="1" dirty="0" smtClean="0"/>
              <a:t> R</a:t>
            </a:r>
            <a:r>
              <a:rPr lang="en-US" baseline="-25000" dirty="0" smtClean="0">
                <a:latin typeface="Cambria Math" pitchFamily="18" charset="0"/>
                <a:ea typeface="Cambria Math" pitchFamily="18" charset="0"/>
              </a:rPr>
              <a:t>2</a:t>
            </a:r>
            <a:r>
              <a:rPr lang="en-US" dirty="0" smtClean="0">
                <a:latin typeface="Cambria Math"/>
                <a:ea typeface="Cambria Math"/>
              </a:rPr>
              <a:t>, </a:t>
            </a:r>
            <a:r>
              <a:rPr lang="en-US" i="1" dirty="0" smtClean="0"/>
              <a:t>R</a:t>
            </a:r>
            <a:r>
              <a:rPr lang="en-US" baseline="-25000" dirty="0" smtClean="0">
                <a:latin typeface="Cambria Math" pitchFamily="18" charset="0"/>
                <a:ea typeface="Cambria Math" pitchFamily="18" charset="0"/>
              </a:rPr>
              <a:t>3</a:t>
            </a:r>
            <a:r>
              <a:rPr lang="en-US" dirty="0" smtClean="0">
                <a:latin typeface="Cambria Math"/>
                <a:ea typeface="Cambria Math"/>
              </a:rPr>
              <a:t>,</a:t>
            </a:r>
            <a:r>
              <a:rPr lang="en-US" i="1" dirty="0" smtClean="0"/>
              <a:t> </a:t>
            </a:r>
            <a:r>
              <a:rPr lang="en-US" dirty="0" smtClean="0">
                <a:latin typeface="Cambria Math"/>
                <a:ea typeface="Cambria Math"/>
              </a:rPr>
              <a:t>and </a:t>
            </a:r>
            <a:r>
              <a:rPr lang="en-US" i="1" dirty="0" smtClean="0"/>
              <a:t>R</a:t>
            </a:r>
            <a:r>
              <a:rPr lang="en-US" baseline="-25000" dirty="0" smtClean="0">
                <a:latin typeface="Cambria Math" pitchFamily="18" charset="0"/>
                <a:ea typeface="Cambria Math" pitchFamily="18" charset="0"/>
              </a:rPr>
              <a:t>6</a:t>
            </a:r>
            <a:r>
              <a:rPr lang="en-US" dirty="0" smtClean="0">
                <a:latin typeface="Cambria Math"/>
                <a:ea typeface="Cambria Math"/>
              </a:rPr>
              <a:t> : (2,2) is in</a:t>
            </a:r>
            <a:r>
              <a:rPr lang="en-US" i="1" dirty="0" smtClean="0"/>
              <a:t> R</a:t>
            </a:r>
            <a:r>
              <a:rPr lang="en-US" baseline="-25000" dirty="0" smtClean="0">
                <a:latin typeface="Cambria Math" pitchFamily="18" charset="0"/>
                <a:ea typeface="Cambria Math" pitchFamily="18" charset="0"/>
              </a:rPr>
              <a:t>1</a:t>
            </a:r>
            <a:r>
              <a:rPr lang="en-US" dirty="0" smtClean="0">
                <a:latin typeface="Cambria Math"/>
                <a:ea typeface="Cambria Math"/>
              </a:rPr>
              <a:t>, </a:t>
            </a:r>
            <a:r>
              <a:rPr lang="en-US" i="1" dirty="0" smtClean="0"/>
              <a:t>R</a:t>
            </a:r>
            <a:r>
              <a:rPr lang="en-US" baseline="-25000" dirty="0" smtClean="0">
                <a:latin typeface="Cambria Math" pitchFamily="18" charset="0"/>
                <a:ea typeface="Cambria Math" pitchFamily="18" charset="0"/>
              </a:rPr>
              <a:t>3</a:t>
            </a:r>
            <a:r>
              <a:rPr lang="en-US" dirty="0" smtClean="0">
                <a:latin typeface="Cambria Math"/>
                <a:ea typeface="Cambria Math"/>
              </a:rPr>
              <a:t>,</a:t>
            </a:r>
            <a:r>
              <a:rPr lang="en-US" i="1" dirty="0" smtClean="0"/>
              <a:t> </a:t>
            </a:r>
            <a:r>
              <a:rPr lang="en-US" dirty="0" smtClean="0">
                <a:latin typeface="Cambria Math"/>
                <a:ea typeface="Cambria Math"/>
              </a:rPr>
              <a:t>and </a:t>
            </a:r>
            <a:r>
              <a:rPr lang="en-US" i="1" dirty="0" smtClean="0"/>
              <a:t>R</a:t>
            </a:r>
            <a:r>
              <a:rPr lang="en-US" baseline="-25000" dirty="0" smtClean="0">
                <a:latin typeface="Cambria Math" pitchFamily="18" charset="0"/>
                <a:ea typeface="Cambria Math" pitchFamily="18" charset="0"/>
              </a:rPr>
              <a:t>4</a:t>
            </a:r>
            <a:r>
              <a:rPr lang="en-US" dirty="0" smtClean="0">
                <a:latin typeface="Cambria Math"/>
                <a:ea typeface="Cambria Math"/>
              </a:rPr>
              <a:t>.</a:t>
            </a:r>
            <a:endParaRPr lang="en-US" dirty="0"/>
          </a:p>
        </p:txBody>
      </p:sp>
      <p:sp>
        <p:nvSpPr>
          <p:cNvPr id="4" name="TextBox 3"/>
          <p:cNvSpPr txBox="1"/>
          <p:nvPr/>
        </p:nvSpPr>
        <p:spPr>
          <a:xfrm>
            <a:off x="1066800" y="3276600"/>
            <a:ext cx="6629400" cy="523220"/>
          </a:xfrm>
          <a:prstGeom prst="rect">
            <a:avLst/>
          </a:prstGeom>
          <a:noFill/>
          <a:ln>
            <a:solidFill>
              <a:schemeClr val="accent1"/>
            </a:solidFill>
          </a:ln>
        </p:spPr>
        <p:txBody>
          <a:bodyPr wrap="square" rtlCol="0">
            <a:spAutoFit/>
          </a:bodyPr>
          <a:lstStyle/>
          <a:p>
            <a:r>
              <a:rPr lang="en-US" sz="1400" dirty="0" smtClean="0"/>
              <a:t>Note that these relations are on an infinite set and each of these relations is an infinite set.</a:t>
            </a:r>
            <a:endParaRPr lang="en-US" sz="1400"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568</a:t>
            </a:fld>
            <a:endParaRPr lang="en-US"/>
          </a:p>
        </p:txBody>
      </p:sp>
    </p:spTree>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Reflexive Relations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 </a:t>
            </a:r>
            <a:r>
              <a:rPr lang="en-US" i="1" dirty="0" smtClean="0"/>
              <a:t>R</a:t>
            </a:r>
            <a:r>
              <a:rPr lang="en-US" b="1" dirty="0" smtClean="0"/>
              <a:t> </a:t>
            </a:r>
            <a:r>
              <a:rPr lang="en-US" dirty="0" smtClean="0"/>
              <a:t>is </a:t>
            </a:r>
            <a:r>
              <a:rPr lang="en-US" i="1" dirty="0" smtClean="0"/>
              <a:t>reflexive</a:t>
            </a:r>
            <a:r>
              <a:rPr lang="en-US" dirty="0" smtClean="0"/>
              <a:t> </a:t>
            </a:r>
            <a:r>
              <a:rPr lang="en-US" dirty="0" err="1" smtClean="0"/>
              <a:t>iff</a:t>
            </a:r>
            <a:r>
              <a:rPr lang="en-US" dirty="0" smtClean="0"/>
              <a:t> (</a:t>
            </a:r>
            <a:r>
              <a:rPr lang="en-US" i="1" dirty="0" err="1" smtClean="0"/>
              <a:t>a,a</a:t>
            </a:r>
            <a:r>
              <a:rPr lang="en-US" dirty="0" smtClean="0"/>
              <a:t>)</a:t>
            </a:r>
            <a:r>
              <a:rPr lang="en-US" i="1"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R</a:t>
            </a:r>
            <a:r>
              <a:rPr lang="en-US" i="1" dirty="0" smtClean="0">
                <a:latin typeface="+mj-lt"/>
                <a:ea typeface="Cambria Math"/>
              </a:rPr>
              <a:t> </a:t>
            </a:r>
            <a:r>
              <a:rPr lang="en-US" dirty="0" smtClean="0">
                <a:ea typeface="Cambria Math"/>
              </a:rPr>
              <a:t>for every element       </a:t>
            </a:r>
            <a:r>
              <a:rPr lang="en-US" i="1" dirty="0" smtClean="0">
                <a:latin typeface="+mj-lt"/>
                <a:ea typeface="Cambria Math"/>
              </a:rPr>
              <a:t>a </a:t>
            </a:r>
            <a:r>
              <a:rPr lang="en-US" dirty="0" smtClean="0">
                <a:latin typeface="Cambria Math"/>
                <a:ea typeface="Cambria Math"/>
              </a:rPr>
              <a:t>∊ </a:t>
            </a:r>
            <a:r>
              <a:rPr lang="en-US" dirty="0" smtClean="0">
                <a:ea typeface="Cambria Math"/>
              </a:rPr>
              <a:t>A</a:t>
            </a:r>
            <a:r>
              <a:rPr lang="en-US" dirty="0" smtClean="0">
                <a:latin typeface="Cambria Math"/>
                <a:ea typeface="Cambria Math"/>
              </a:rPr>
              <a:t>. </a:t>
            </a:r>
            <a:r>
              <a:rPr lang="en-US" dirty="0" smtClean="0">
                <a:ea typeface="Cambria Math"/>
              </a:rPr>
              <a:t>Written symbolically, R is reflexive if and only if </a:t>
            </a:r>
          </a:p>
          <a:p>
            <a:pPr>
              <a:buNone/>
            </a:pPr>
            <a:r>
              <a:rPr lang="en-US" dirty="0" smtClean="0">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a:t>
            </a:r>
            <a:r>
              <a:rPr lang="en-US" dirty="0" err="1" smtClean="0">
                <a:ea typeface="Cambria Math"/>
              </a:rPr>
              <a:t>x</a:t>
            </a:r>
            <a:r>
              <a:rPr lang="en-US" dirty="0" err="1" smtClean="0">
                <a:latin typeface="Cambria Math"/>
                <a:ea typeface="Cambria Math"/>
              </a:rPr>
              <a:t>∊</a:t>
            </a:r>
            <a:r>
              <a:rPr lang="en-US" i="1" dirty="0" err="1" smtClean="0">
                <a:ea typeface="Cambria Math"/>
              </a:rPr>
              <a:t>U</a:t>
            </a:r>
            <a:r>
              <a:rPr lang="en-US" dirty="0" smtClean="0">
                <a:latin typeface="Cambria Math"/>
                <a:ea typeface="Cambria Math"/>
              </a:rPr>
              <a:t> ⟶ (</a:t>
            </a:r>
            <a:r>
              <a:rPr lang="en-US" i="1" dirty="0" err="1" smtClean="0">
                <a:ea typeface="Cambria Math"/>
              </a:rPr>
              <a:t>x</a:t>
            </a:r>
            <a:r>
              <a:rPr lang="en-US" dirty="0" err="1" smtClean="0">
                <a:latin typeface="Cambria Math"/>
                <a:ea typeface="Cambria Math"/>
              </a:rPr>
              <a:t>,</a:t>
            </a:r>
            <a:r>
              <a:rPr lang="en-US" i="1" dirty="0" err="1" smtClean="0">
                <a:ea typeface="Cambria Math"/>
              </a:rPr>
              <a:t>x</a:t>
            </a:r>
            <a:r>
              <a:rPr lang="en-US" dirty="0" smtClean="0">
                <a:latin typeface="Cambria Math"/>
                <a:ea typeface="Cambria Math"/>
              </a:rPr>
              <a:t>) ∊ </a:t>
            </a:r>
            <a:r>
              <a:rPr lang="en-US" i="1" dirty="0" smtClean="0">
                <a:ea typeface="Cambria Math"/>
              </a:rPr>
              <a:t>R</a:t>
            </a:r>
            <a:r>
              <a:rPr lang="en-US" dirty="0" smtClean="0">
                <a:latin typeface="Cambria Math"/>
                <a:ea typeface="Cambria Math"/>
              </a:rPr>
              <a:t>]</a:t>
            </a:r>
          </a:p>
          <a:p>
            <a:pPr>
              <a:buNone/>
            </a:pPr>
            <a:r>
              <a:rPr lang="en-US" b="1" dirty="0" smtClean="0">
                <a:ea typeface="Cambria Math"/>
              </a:rPr>
              <a:t>   Example</a:t>
            </a:r>
            <a:r>
              <a:rPr lang="en-US" dirty="0" smtClean="0">
                <a:ea typeface="Cambria Math"/>
              </a:rPr>
              <a:t>: The following relations  on the integers are reflexive:</a:t>
            </a:r>
          </a:p>
          <a:p>
            <a:pPr lvl="1">
              <a:buNone/>
            </a:pPr>
            <a:r>
              <a:rPr lang="en-US" i="1" dirty="0" smtClean="0"/>
              <a:t>R</a:t>
            </a:r>
            <a:r>
              <a:rPr lang="en-US" baseline="-25000" dirty="0" smtClean="0">
                <a:latin typeface="Cambria Math" pitchFamily="18" charset="0"/>
                <a:ea typeface="Cambria Math" pitchFamily="18" charset="0"/>
              </a:rPr>
              <a:t>1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p>
          <a:p>
            <a:pPr lvl="1">
              <a:buNone/>
            </a:pPr>
            <a:r>
              <a:rPr lang="en-US" i="1" dirty="0" smtClean="0"/>
              <a:t>R</a:t>
            </a:r>
            <a:r>
              <a:rPr lang="en-US" baseline="-25000" dirty="0" smtClean="0">
                <a:latin typeface="Cambria Math" pitchFamily="18" charset="0"/>
                <a:ea typeface="Cambria Math" pitchFamily="18" charset="0"/>
              </a:rPr>
              <a:t>3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or</a:t>
            </a:r>
            <a:r>
              <a:rPr lang="en-US" i="1" dirty="0" smtClean="0">
                <a:latin typeface="Cambria Math"/>
                <a:ea typeface="Cambria Math"/>
              </a:rPr>
              <a:t> a </a:t>
            </a:r>
            <a:r>
              <a:rPr lang="en-US" dirty="0" smtClean="0">
                <a:latin typeface="Cambria Math"/>
                <a:ea typeface="Cambria Math"/>
              </a:rPr>
              <a:t>=</a:t>
            </a:r>
            <a:r>
              <a:rPr lang="en-US" i="1" dirty="0" smtClean="0">
                <a:latin typeface="Cambria Math"/>
                <a:ea typeface="Cambria Math"/>
              </a:rPr>
              <a:t> −b</a:t>
            </a:r>
            <a:r>
              <a:rPr lang="en-US" dirty="0" smtClean="0">
                <a:latin typeface="Cambria Math"/>
                <a:ea typeface="Cambria Math"/>
              </a:rPr>
              <a:t>},</a:t>
            </a:r>
            <a:endParaRPr lang="en-US" dirty="0" smtClean="0"/>
          </a:p>
          <a:p>
            <a:pPr lvl="1">
              <a:buNone/>
            </a:pPr>
            <a:r>
              <a:rPr lang="en-US" i="1" dirty="0" smtClean="0"/>
              <a:t>R</a:t>
            </a:r>
            <a:r>
              <a:rPr lang="en-US" baseline="-25000" dirty="0" smtClean="0">
                <a:latin typeface="Cambria Math" pitchFamily="18" charset="0"/>
                <a:ea typeface="Cambria Math" pitchFamily="18" charset="0"/>
              </a:rPr>
              <a:t>4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p>
          <a:p>
            <a:pPr lvl="1">
              <a:buNone/>
            </a:pPr>
            <a:r>
              <a:rPr lang="en-US" dirty="0" smtClean="0">
                <a:latin typeface="Cambria Math"/>
                <a:ea typeface="Cambria Math"/>
              </a:rPr>
              <a:t>The following relations are not reflexive:</a:t>
            </a:r>
          </a:p>
          <a:p>
            <a:pPr lvl="1">
              <a:buNone/>
            </a:pPr>
            <a:r>
              <a:rPr lang="en-US" i="1" dirty="0" smtClean="0"/>
              <a:t>R</a:t>
            </a:r>
            <a:r>
              <a:rPr lang="en-US" baseline="-25000" dirty="0" smtClean="0">
                <a:latin typeface="Cambria Math" pitchFamily="18" charset="0"/>
                <a:ea typeface="Cambria Math" pitchFamily="18" charset="0"/>
              </a:rPr>
              <a:t>2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&gt; </a:t>
            </a:r>
            <a:r>
              <a:rPr lang="en-US" i="1" dirty="0" smtClean="0">
                <a:latin typeface="Cambria Math"/>
                <a:ea typeface="Cambria Math"/>
              </a:rPr>
              <a:t>b</a:t>
            </a:r>
            <a:r>
              <a:rPr lang="en-US" dirty="0" smtClean="0">
                <a:latin typeface="Cambria Math"/>
                <a:ea typeface="Cambria Math"/>
              </a:rPr>
              <a:t>}  (note that  3 ≯ 3),</a:t>
            </a:r>
          </a:p>
          <a:p>
            <a:pPr lvl="1">
              <a:buNone/>
            </a:pPr>
            <a:r>
              <a:rPr lang="en-US" i="1" dirty="0" smtClean="0"/>
              <a:t>R</a:t>
            </a:r>
            <a:r>
              <a:rPr lang="en-US" baseline="-25000" dirty="0" smtClean="0">
                <a:latin typeface="Cambria Math" pitchFamily="18" charset="0"/>
                <a:ea typeface="Cambria Math" pitchFamily="18" charset="0"/>
              </a:rPr>
              <a:t>5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+ 1} (note that  3 ≠3 + 1),</a:t>
            </a:r>
          </a:p>
          <a:p>
            <a:pPr lvl="1">
              <a:buNone/>
            </a:pPr>
            <a:r>
              <a:rPr lang="en-US" i="1" dirty="0" smtClean="0"/>
              <a:t>R</a:t>
            </a:r>
            <a:r>
              <a:rPr lang="en-US" baseline="-25000" dirty="0" smtClean="0">
                <a:latin typeface="Cambria Math" pitchFamily="18" charset="0"/>
                <a:ea typeface="Cambria Math" pitchFamily="18" charset="0"/>
              </a:rPr>
              <a:t>6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 </a:t>
            </a:r>
            <a:r>
              <a:rPr lang="en-US" i="1" dirty="0" smtClean="0"/>
              <a:t>b</a:t>
            </a:r>
            <a:r>
              <a:rPr lang="en-US" dirty="0" smtClean="0"/>
              <a:t> </a:t>
            </a:r>
            <a:r>
              <a:rPr lang="en-US" dirty="0" smtClean="0">
                <a:latin typeface="Cambria Math"/>
                <a:ea typeface="Cambria Math"/>
              </a:rPr>
              <a:t>≤ 3}  (note that 4  + 4 ≰ 3).</a:t>
            </a:r>
          </a:p>
          <a:p>
            <a:pPr lvl="1">
              <a:buNone/>
            </a:pPr>
            <a:endParaRPr lang="en-US" dirty="0" smtClean="0">
              <a:latin typeface="Cambria Math"/>
              <a:ea typeface="Cambria Math"/>
            </a:endParaRPr>
          </a:p>
          <a:p>
            <a:pPr lvl="1">
              <a:buNone/>
            </a:pPr>
            <a:endParaRPr lang="en-US" dirty="0" smtClean="0"/>
          </a:p>
          <a:p>
            <a:pPr>
              <a:buNone/>
            </a:pPr>
            <a:endParaRPr lang="en-US" dirty="0" smtClean="0">
              <a:ea typeface="Cambria Math"/>
            </a:endParaRPr>
          </a:p>
        </p:txBody>
      </p:sp>
      <p:sp>
        <p:nvSpPr>
          <p:cNvPr id="5" name="TextBox 4"/>
          <p:cNvSpPr txBox="1"/>
          <p:nvPr/>
        </p:nvSpPr>
        <p:spPr>
          <a:xfrm>
            <a:off x="5029200" y="3429000"/>
            <a:ext cx="3352800" cy="738664"/>
          </a:xfrm>
          <a:prstGeom prst="rect">
            <a:avLst/>
          </a:prstGeom>
          <a:noFill/>
          <a:ln>
            <a:solidFill>
              <a:schemeClr val="accent1"/>
            </a:solidFill>
          </a:ln>
        </p:spPr>
        <p:txBody>
          <a:bodyPr wrap="square" rtlCol="0">
            <a:spAutoFit/>
          </a:bodyPr>
          <a:lstStyle/>
          <a:p>
            <a:r>
              <a:rPr lang="en-US" sz="1400" dirty="0" smtClean="0">
                <a:latin typeface="Cambria Math"/>
                <a:ea typeface="Cambria Math"/>
              </a:rPr>
              <a:t>If </a:t>
            </a:r>
            <a:r>
              <a:rPr lang="en-US" sz="1400" i="1" dirty="0" smtClean="0">
                <a:ea typeface="Cambria Math"/>
              </a:rPr>
              <a:t>A</a:t>
            </a:r>
            <a:r>
              <a:rPr lang="en-US" sz="1400" dirty="0" smtClean="0">
                <a:latin typeface="Cambria Math"/>
                <a:ea typeface="Cambria Math"/>
              </a:rPr>
              <a:t> = ∅ </a:t>
            </a:r>
            <a:r>
              <a:rPr lang="en-US" sz="1400" dirty="0" smtClean="0">
                <a:ea typeface="Cambria Math"/>
              </a:rPr>
              <a:t> then the empty relation is reflexive vacuously. That is the empty relation on an empty set is reflexive! </a:t>
            </a:r>
          </a:p>
        </p:txBody>
      </p:sp>
      <p:sp>
        <p:nvSpPr>
          <p:cNvPr id="4" name="Slide Number Placeholder 3"/>
          <p:cNvSpPr>
            <a:spLocks noGrp="1"/>
          </p:cNvSpPr>
          <p:nvPr>
            <p:ph type="sldNum" sz="quarter" idx="12"/>
          </p:nvPr>
        </p:nvSpPr>
        <p:spPr/>
        <p:txBody>
          <a:bodyPr/>
          <a:lstStyle/>
          <a:p>
            <a:fld id="{8CD41AC4-40F7-4FE0-8905-74C6698904F3}" type="slidenum">
              <a:rPr lang="en-US" smtClean="0"/>
              <a:pPr/>
              <a:t>569</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Disjunctive Normal Form</a:t>
            </a:r>
            <a:endParaRPr lang="en-US" dirty="0"/>
          </a:p>
        </p:txBody>
      </p:sp>
      <p:sp>
        <p:nvSpPr>
          <p:cNvPr id="3" name="Content Placeholder 2"/>
          <p:cNvSpPr>
            <a:spLocks noGrp="1"/>
          </p:cNvSpPr>
          <p:nvPr>
            <p:ph idx="1"/>
          </p:nvPr>
        </p:nvSpPr>
        <p:spPr>
          <a:xfrm>
            <a:off x="457200" y="1935480"/>
            <a:ext cx="8229600" cy="4770120"/>
          </a:xfrm>
        </p:spPr>
        <p:txBody>
          <a:bodyPr>
            <a:normAutofit/>
          </a:bodyPr>
          <a:lstStyle/>
          <a:p>
            <a:r>
              <a:rPr lang="en-US" dirty="0" smtClean="0"/>
              <a:t>A propositional formula is in </a:t>
            </a:r>
            <a:r>
              <a:rPr lang="en-US" dirty="0" smtClean="0">
                <a:solidFill>
                  <a:srgbClr val="FF0000"/>
                </a:solidFill>
              </a:rPr>
              <a:t>disjunctive normal form</a:t>
            </a:r>
            <a:r>
              <a:rPr lang="en-US" i="1" dirty="0" smtClean="0"/>
              <a:t> </a:t>
            </a:r>
            <a:r>
              <a:rPr lang="en-US" dirty="0" smtClean="0"/>
              <a:t>if it consists of a disjunction of (1, … , </a:t>
            </a:r>
            <a:r>
              <a:rPr lang="en-US" i="1" dirty="0" smtClean="0"/>
              <a:t>n</a:t>
            </a:r>
            <a:r>
              <a:rPr lang="en-US" dirty="0" smtClean="0"/>
              <a:t>) </a:t>
            </a:r>
            <a:r>
              <a:rPr lang="en-US" dirty="0" err="1" smtClean="0"/>
              <a:t>disjuncts</a:t>
            </a:r>
            <a:r>
              <a:rPr lang="en-US" dirty="0" smtClean="0"/>
              <a:t> where each </a:t>
            </a:r>
            <a:r>
              <a:rPr lang="en-US" dirty="0" err="1" smtClean="0"/>
              <a:t>disjunct</a:t>
            </a:r>
            <a:r>
              <a:rPr lang="en-US" dirty="0" smtClean="0"/>
              <a:t> consists of a conjunction of (1, …, </a:t>
            </a:r>
            <a:r>
              <a:rPr lang="en-US" i="1" dirty="0" smtClean="0"/>
              <a:t>m</a:t>
            </a:r>
            <a:r>
              <a:rPr lang="en-US" dirty="0" smtClean="0"/>
              <a:t>) </a:t>
            </a:r>
            <a:r>
              <a:rPr lang="en-US" b="1" dirty="0" smtClean="0"/>
              <a:t>atomic formula </a:t>
            </a:r>
            <a:r>
              <a:rPr lang="en-US" dirty="0" smtClean="0"/>
              <a:t>or the negation of an atomic formula.</a:t>
            </a:r>
          </a:p>
          <a:p>
            <a:pPr lvl="1"/>
            <a:r>
              <a:rPr lang="en-US" dirty="0" smtClean="0"/>
              <a:t>Yes</a:t>
            </a:r>
          </a:p>
          <a:p>
            <a:pPr lvl="1"/>
            <a:endParaRPr lang="en-US" dirty="0" smtClean="0"/>
          </a:p>
          <a:p>
            <a:pPr lvl="1"/>
            <a:r>
              <a:rPr lang="en-US" dirty="0" smtClean="0"/>
              <a:t>No</a:t>
            </a:r>
          </a:p>
          <a:p>
            <a:r>
              <a:rPr lang="en-US" dirty="0" smtClean="0"/>
              <a:t>Disjunctive Normal Form is important in many applications, such as for the circuit design methods discussed in Chapter 12.</a:t>
            </a:r>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2286000" y="4876800"/>
            <a:ext cx="1680210" cy="382905"/>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2743" y="3962400"/>
            <a:ext cx="3167457" cy="427442"/>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57</a:t>
            </a:fld>
            <a:endParaRPr lang="en-US"/>
          </a:p>
        </p:txBody>
      </p:sp>
    </p:spTree>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Relations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t>
            </a:r>
            <a:r>
              <a:rPr lang="en-US" i="1" dirty="0" smtClean="0"/>
              <a:t>R</a:t>
            </a:r>
            <a:r>
              <a:rPr lang="en-US" dirty="0" smtClean="0"/>
              <a:t> is </a:t>
            </a:r>
            <a:r>
              <a:rPr lang="en-US" i="1" dirty="0" smtClean="0"/>
              <a:t>symmetric</a:t>
            </a:r>
            <a:r>
              <a:rPr lang="en-US" dirty="0" smtClean="0"/>
              <a:t> </a:t>
            </a:r>
            <a:r>
              <a:rPr lang="en-US" dirty="0" err="1" smtClean="0"/>
              <a:t>iff</a:t>
            </a:r>
            <a:r>
              <a:rPr lang="en-US" dirty="0" smtClean="0"/>
              <a:t> (</a:t>
            </a:r>
            <a:r>
              <a:rPr lang="en-US" i="1" dirty="0" err="1" smtClean="0"/>
              <a:t>b,a</a:t>
            </a:r>
            <a:r>
              <a:rPr lang="en-US" dirty="0" smtClean="0"/>
              <a:t>)</a:t>
            </a:r>
            <a:r>
              <a:rPr lang="en-US" i="1"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R </a:t>
            </a:r>
            <a:r>
              <a:rPr lang="en-US" dirty="0" smtClean="0">
                <a:ea typeface="Cambria Math"/>
              </a:rPr>
              <a:t>whenever (</a:t>
            </a:r>
            <a:r>
              <a:rPr lang="en-US" i="1" dirty="0" err="1" smtClean="0">
                <a:ea typeface="Cambria Math"/>
              </a:rPr>
              <a:t>a,b</a:t>
            </a:r>
            <a:r>
              <a:rPr lang="en-US" dirty="0" smtClean="0">
                <a:ea typeface="Cambria Math"/>
              </a:rPr>
              <a:t>)</a:t>
            </a:r>
            <a:r>
              <a:rPr lang="en-US" i="1" dirty="0" smtClean="0">
                <a:ea typeface="Cambria Math"/>
              </a:rPr>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R </a:t>
            </a:r>
            <a:r>
              <a:rPr lang="en-US" dirty="0" smtClean="0">
                <a:ea typeface="Cambria Math"/>
              </a:rPr>
              <a:t>for all </a:t>
            </a:r>
            <a:r>
              <a:rPr lang="en-US" i="1" dirty="0" err="1" smtClean="0">
                <a:ea typeface="Cambria Math"/>
              </a:rPr>
              <a:t>a,b</a:t>
            </a:r>
            <a:r>
              <a:rPr lang="en-US" dirty="0" smtClean="0">
                <a:ea typeface="Cambria Math"/>
              </a:rPr>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A.</a:t>
            </a:r>
            <a:r>
              <a:rPr lang="en-US" dirty="0" smtClean="0">
                <a:ea typeface="Cambria Math"/>
              </a:rPr>
              <a:t> Written symbolically, </a:t>
            </a:r>
            <a:r>
              <a:rPr lang="en-US" i="1" dirty="0" smtClean="0">
                <a:ea typeface="Cambria Math"/>
              </a:rPr>
              <a:t>R</a:t>
            </a:r>
            <a:r>
              <a:rPr lang="en-US" dirty="0" smtClean="0">
                <a:ea typeface="Cambria Math"/>
              </a:rPr>
              <a:t> is symmetric if and only if </a:t>
            </a:r>
            <a:endParaRPr lang="en-US" i="1" dirty="0" smtClean="0">
              <a:ea typeface="Cambria Math"/>
            </a:endParaRPr>
          </a:p>
          <a:p>
            <a:pPr lvl="1">
              <a:buNone/>
            </a:pPr>
            <a:r>
              <a:rPr lang="en-US" dirty="0" smtClean="0">
                <a:latin typeface="Cambria Math"/>
                <a:ea typeface="Cambria Math"/>
              </a:rPr>
              <a:t>       ∀</a:t>
            </a:r>
            <a:r>
              <a:rPr lang="en-US" i="1" dirty="0" err="1" smtClean="0">
                <a:ea typeface="Cambria Math"/>
              </a:rPr>
              <a:t>x</a:t>
            </a:r>
            <a:r>
              <a:rPr lang="en-US" dirty="0" err="1" smtClean="0">
                <a:latin typeface="Cambria Math"/>
                <a:ea typeface="Cambria Math"/>
              </a:rPr>
              <a:t>∀</a:t>
            </a:r>
            <a:r>
              <a:rPr lang="en-US" i="1" dirty="0" err="1" smtClean="0">
                <a:ea typeface="Cambria Math"/>
              </a:rPr>
              <a:t>y</a:t>
            </a:r>
            <a:r>
              <a:rPr lang="en-US" dirty="0" smtClean="0">
                <a:latin typeface="Cambria Math"/>
                <a:ea typeface="Cambria Math"/>
              </a:rPr>
              <a:t> [(</a:t>
            </a:r>
            <a:r>
              <a:rPr lang="en-US" i="1" dirty="0" err="1" smtClean="0">
                <a:ea typeface="Cambria Math"/>
              </a:rPr>
              <a:t>x</a:t>
            </a:r>
            <a:r>
              <a:rPr lang="en-US" dirty="0" err="1" smtClean="0">
                <a:latin typeface="Cambria Math"/>
                <a:ea typeface="Cambria Math"/>
              </a:rPr>
              <a:t>,</a:t>
            </a:r>
            <a:r>
              <a:rPr lang="en-US" i="1" dirty="0" err="1" smtClean="0">
                <a:ea typeface="Cambria Math"/>
              </a:rPr>
              <a:t>y</a:t>
            </a:r>
            <a:r>
              <a:rPr lang="en-US" dirty="0" smtClean="0">
                <a:latin typeface="Cambria Math"/>
                <a:ea typeface="Cambria Math"/>
              </a:rPr>
              <a:t>) ∊</a:t>
            </a:r>
            <a:r>
              <a:rPr lang="en-US" i="1" dirty="0" smtClean="0">
                <a:ea typeface="Cambria Math"/>
              </a:rPr>
              <a:t>R</a:t>
            </a:r>
            <a:r>
              <a:rPr lang="en-US" dirty="0" smtClean="0">
                <a:latin typeface="Cambria Math"/>
                <a:ea typeface="Cambria Math"/>
              </a:rPr>
              <a:t> ⟶ (</a:t>
            </a:r>
            <a:r>
              <a:rPr lang="en-US" i="1" dirty="0" err="1" smtClean="0">
                <a:ea typeface="Cambria Math"/>
              </a:rPr>
              <a:t>y</a:t>
            </a:r>
            <a:r>
              <a:rPr lang="en-US" dirty="0" err="1" smtClean="0">
                <a:ea typeface="Cambria Math"/>
              </a:rPr>
              <a:t>,</a:t>
            </a:r>
            <a:r>
              <a:rPr lang="en-US" i="1" dirty="0" err="1" smtClean="0">
                <a:ea typeface="Cambria Math"/>
              </a:rPr>
              <a:t>x</a:t>
            </a:r>
            <a:r>
              <a:rPr lang="en-US" dirty="0" smtClean="0">
                <a:latin typeface="Cambria Math"/>
                <a:ea typeface="Cambria Math"/>
              </a:rPr>
              <a:t>) ∊ </a:t>
            </a:r>
            <a:r>
              <a:rPr lang="en-US" i="1" dirty="0" smtClean="0">
                <a:ea typeface="Cambria Math"/>
              </a:rPr>
              <a:t>R</a:t>
            </a:r>
            <a:r>
              <a:rPr lang="en-US" dirty="0" smtClean="0">
                <a:latin typeface="Cambria Math"/>
                <a:ea typeface="Cambria Math"/>
              </a:rPr>
              <a:t>]</a:t>
            </a:r>
          </a:p>
          <a:p>
            <a:pPr>
              <a:buNone/>
            </a:pPr>
            <a:r>
              <a:rPr lang="en-US" b="1" dirty="0" smtClean="0">
                <a:ea typeface="Cambria Math"/>
              </a:rPr>
              <a:t>   Example</a:t>
            </a:r>
            <a:r>
              <a:rPr lang="en-US" dirty="0" smtClean="0">
                <a:ea typeface="Cambria Math"/>
              </a:rPr>
              <a:t>: The following relations  on the integers are symmetric:</a:t>
            </a:r>
          </a:p>
          <a:p>
            <a:pPr lvl="1">
              <a:buNone/>
            </a:pPr>
            <a:r>
              <a:rPr lang="en-US" i="1" dirty="0" smtClean="0"/>
              <a:t>R</a:t>
            </a:r>
            <a:r>
              <a:rPr lang="en-US" baseline="-25000" dirty="0" smtClean="0">
                <a:latin typeface="Cambria Math" pitchFamily="18" charset="0"/>
                <a:ea typeface="Cambria Math" pitchFamily="18" charset="0"/>
              </a:rPr>
              <a:t>3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or</a:t>
            </a:r>
            <a:r>
              <a:rPr lang="en-US" i="1" dirty="0" smtClean="0">
                <a:latin typeface="Cambria Math"/>
                <a:ea typeface="Cambria Math"/>
              </a:rPr>
              <a:t> a </a:t>
            </a:r>
            <a:r>
              <a:rPr lang="en-US" dirty="0" smtClean="0">
                <a:latin typeface="Cambria Math"/>
                <a:ea typeface="Cambria Math"/>
              </a:rPr>
              <a:t>=</a:t>
            </a:r>
            <a:r>
              <a:rPr lang="en-US" i="1" dirty="0" smtClean="0">
                <a:latin typeface="Cambria Math"/>
                <a:ea typeface="Cambria Math"/>
              </a:rPr>
              <a:t> −b</a:t>
            </a:r>
            <a:r>
              <a:rPr lang="en-US" dirty="0" smtClean="0">
                <a:latin typeface="Cambria Math"/>
                <a:ea typeface="Cambria Math"/>
              </a:rPr>
              <a:t>},</a:t>
            </a:r>
            <a:endParaRPr lang="en-US" dirty="0" smtClean="0"/>
          </a:p>
          <a:p>
            <a:pPr lvl="1">
              <a:buNone/>
            </a:pPr>
            <a:r>
              <a:rPr lang="en-US" i="1" dirty="0" smtClean="0"/>
              <a:t>R</a:t>
            </a:r>
            <a:r>
              <a:rPr lang="en-US" baseline="-25000" dirty="0" smtClean="0">
                <a:latin typeface="Cambria Math" pitchFamily="18" charset="0"/>
                <a:ea typeface="Cambria Math" pitchFamily="18" charset="0"/>
              </a:rPr>
              <a:t>4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endParaRPr lang="en-US" dirty="0" smtClean="0"/>
          </a:p>
          <a:p>
            <a:pPr lvl="1">
              <a:buNone/>
            </a:pPr>
            <a:r>
              <a:rPr lang="en-US" i="1" dirty="0" smtClean="0"/>
              <a:t>R</a:t>
            </a:r>
            <a:r>
              <a:rPr lang="en-US" baseline="-25000" dirty="0" smtClean="0">
                <a:latin typeface="Cambria Math" pitchFamily="18" charset="0"/>
                <a:ea typeface="Cambria Math" pitchFamily="18" charset="0"/>
              </a:rPr>
              <a:t>6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 </a:t>
            </a:r>
            <a:r>
              <a:rPr lang="en-US" i="1" dirty="0" smtClean="0"/>
              <a:t>b</a:t>
            </a:r>
            <a:r>
              <a:rPr lang="en-US" dirty="0" smtClean="0"/>
              <a:t> </a:t>
            </a:r>
            <a:r>
              <a:rPr lang="en-US" dirty="0" smtClean="0">
                <a:latin typeface="Cambria Math"/>
                <a:ea typeface="Cambria Math"/>
              </a:rPr>
              <a:t>≤ 3}.</a:t>
            </a:r>
          </a:p>
          <a:p>
            <a:pPr lvl="1">
              <a:buNone/>
            </a:pPr>
            <a:r>
              <a:rPr lang="en-US" dirty="0" smtClean="0">
                <a:latin typeface="Cambria Math"/>
                <a:ea typeface="Cambria Math"/>
              </a:rPr>
              <a:t>The following are not symmetric:</a:t>
            </a:r>
          </a:p>
          <a:p>
            <a:pPr lvl="1">
              <a:buNone/>
            </a:pPr>
            <a:r>
              <a:rPr lang="en-US" i="1" dirty="0" smtClean="0"/>
              <a:t>R</a:t>
            </a:r>
            <a:r>
              <a:rPr lang="en-US" baseline="-25000" dirty="0" smtClean="0">
                <a:latin typeface="Cambria Math" pitchFamily="18" charset="0"/>
                <a:ea typeface="Cambria Math" pitchFamily="18" charset="0"/>
              </a:rPr>
              <a:t>1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 (note that 3 ≤ 4, but 4 ≰ 3),</a:t>
            </a:r>
          </a:p>
          <a:p>
            <a:pPr lvl="1">
              <a:buNone/>
            </a:pPr>
            <a:r>
              <a:rPr lang="en-US" i="1" dirty="0" smtClean="0"/>
              <a:t>R</a:t>
            </a:r>
            <a:r>
              <a:rPr lang="en-US" baseline="-25000" dirty="0" smtClean="0">
                <a:latin typeface="Cambria Math" pitchFamily="18" charset="0"/>
                <a:ea typeface="Cambria Math" pitchFamily="18" charset="0"/>
              </a:rPr>
              <a:t>2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&gt; </a:t>
            </a:r>
            <a:r>
              <a:rPr lang="en-US" i="1" dirty="0" smtClean="0">
                <a:latin typeface="Cambria Math"/>
                <a:ea typeface="Cambria Math"/>
              </a:rPr>
              <a:t>b</a:t>
            </a:r>
            <a:r>
              <a:rPr lang="en-US" dirty="0" smtClean="0">
                <a:latin typeface="Cambria Math"/>
                <a:ea typeface="Cambria Math"/>
              </a:rPr>
              <a:t>}  (note that 4 &gt; 3, but 3 ≯ 4),</a:t>
            </a:r>
          </a:p>
          <a:p>
            <a:pPr lvl="1">
              <a:buNone/>
            </a:pPr>
            <a:r>
              <a:rPr lang="en-US" i="1" dirty="0" smtClean="0"/>
              <a:t>R</a:t>
            </a:r>
            <a:r>
              <a:rPr lang="en-US" baseline="-25000" dirty="0" smtClean="0">
                <a:latin typeface="Cambria Math" pitchFamily="18" charset="0"/>
                <a:ea typeface="Cambria Math" pitchFamily="18" charset="0"/>
              </a:rPr>
              <a:t>5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+ 1} (note that 4 = 3 + 1, but 3 ≠4 + 1).</a:t>
            </a:r>
          </a:p>
          <a:p>
            <a:pPr lvl="1">
              <a:buNone/>
            </a:pPr>
            <a:endParaRPr lang="en-US" dirty="0" smtClean="0">
              <a:latin typeface="Cambria Math"/>
              <a:ea typeface="Cambria Math"/>
            </a:endParaRPr>
          </a:p>
          <a:p>
            <a:pPr lvl="1">
              <a:buNone/>
            </a:pPr>
            <a:endParaRPr lang="en-US" dirty="0" smtClean="0">
              <a:latin typeface="Cambria Math"/>
              <a:ea typeface="Cambria Math"/>
            </a:endParaRPr>
          </a:p>
          <a:p>
            <a:pPr lvl="1">
              <a:buNone/>
            </a:pPr>
            <a:endParaRPr lang="en-US" dirty="0" smtClean="0">
              <a:latin typeface="Cambria Math"/>
              <a:ea typeface="Cambria Math"/>
            </a:endParaRPr>
          </a:p>
          <a:p>
            <a:pPr lvl="1">
              <a:buNone/>
            </a:pPr>
            <a:endParaRPr lang="en-US" dirty="0" smtClean="0">
              <a:latin typeface="Cambria Math"/>
              <a:ea typeface="Cambria Math"/>
            </a:endParaRPr>
          </a:p>
          <a:p>
            <a:pPr lvl="1">
              <a:buNone/>
            </a:pPr>
            <a:endParaRPr lang="en-US" dirty="0" smtClean="0">
              <a:latin typeface="Cambria Math"/>
              <a:ea typeface="Cambria Math"/>
            </a:endParaRPr>
          </a:p>
          <a:p>
            <a:pPr lvl="1">
              <a:buNone/>
            </a:pPr>
            <a:endParaRPr lang="en-US" dirty="0" smtClean="0">
              <a:latin typeface="Cambria Math"/>
              <a:ea typeface="Cambria Math"/>
            </a:endParaRPr>
          </a:p>
          <a:p>
            <a:pPr>
              <a:buNone/>
            </a:pPr>
            <a:endParaRPr lang="en-US" dirty="0" smtClean="0">
              <a:ea typeface="Cambria Math"/>
            </a:endParaRPr>
          </a:p>
          <a:p>
            <a:pPr lvl="1">
              <a:buNone/>
            </a:pP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570</a:t>
            </a:fld>
            <a:endParaRPr lang="en-US"/>
          </a:p>
        </p:txBody>
      </p:sp>
    </p:spTree>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Antisymmetric</a:t>
            </a:r>
            <a:r>
              <a:rPr lang="en-US" dirty="0" smtClean="0"/>
              <a:t> Relations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a:t>
            </a:r>
            <a:r>
              <a:rPr lang="en-US" b="1" dirty="0" err="1" smtClean="0"/>
              <a:t>Definition</a:t>
            </a:r>
            <a:r>
              <a:rPr lang="en-US" dirty="0" err="1" smtClean="0"/>
              <a:t>:A</a:t>
            </a:r>
            <a:r>
              <a:rPr lang="en-US" dirty="0" smtClean="0"/>
              <a:t> relation </a:t>
            </a:r>
            <a:r>
              <a:rPr lang="en-US" i="1" dirty="0" smtClean="0"/>
              <a:t>R</a:t>
            </a:r>
            <a:r>
              <a:rPr lang="en-US" dirty="0" smtClean="0"/>
              <a:t> on a set </a:t>
            </a:r>
            <a:r>
              <a:rPr lang="en-US" i="1" dirty="0" smtClean="0"/>
              <a:t>A</a:t>
            </a:r>
            <a:r>
              <a:rPr lang="en-US" dirty="0" smtClean="0"/>
              <a:t> such that for all</a:t>
            </a:r>
            <a:r>
              <a:rPr lang="en-US" i="1" dirty="0" smtClean="0">
                <a:ea typeface="Cambria Math"/>
              </a:rPr>
              <a:t>   </a:t>
            </a:r>
            <a:r>
              <a:rPr lang="en-US" i="1" dirty="0" err="1" smtClean="0">
                <a:ea typeface="Cambria Math"/>
              </a:rPr>
              <a:t>a,b</a:t>
            </a:r>
            <a:r>
              <a:rPr lang="en-US" i="1" dirty="0" smtClean="0">
                <a:ea typeface="Cambria Math"/>
              </a:rPr>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A</a:t>
            </a:r>
            <a:r>
              <a:rPr lang="en-US" b="1" i="1" dirty="0" smtClean="0">
                <a:ea typeface="Cambria Math"/>
              </a:rPr>
              <a:t>  </a:t>
            </a:r>
            <a:r>
              <a:rPr lang="en-US" dirty="0" smtClean="0"/>
              <a:t>if (</a:t>
            </a:r>
            <a:r>
              <a:rPr lang="en-US" i="1" dirty="0" err="1" smtClean="0"/>
              <a:t>a</a:t>
            </a:r>
            <a:r>
              <a:rPr lang="en-US" dirty="0" err="1" smtClean="0"/>
              <a:t>,</a:t>
            </a:r>
            <a:r>
              <a:rPr lang="en-US" i="1" dirty="0" err="1" smtClean="0"/>
              <a:t>b</a:t>
            </a:r>
            <a:r>
              <a:rPr lang="en-US"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R</a:t>
            </a:r>
            <a:r>
              <a:rPr lang="en-US" b="1" i="1" dirty="0" smtClean="0">
                <a:ea typeface="Cambria Math"/>
              </a:rPr>
              <a:t> </a:t>
            </a:r>
            <a:r>
              <a:rPr lang="en-US" dirty="0" smtClean="0">
                <a:ea typeface="Cambria Math"/>
              </a:rPr>
              <a:t>and </a:t>
            </a:r>
            <a:r>
              <a:rPr lang="en-US" dirty="0" smtClean="0"/>
              <a:t>(</a:t>
            </a:r>
            <a:r>
              <a:rPr lang="en-US" i="1" dirty="0" err="1" smtClean="0"/>
              <a:t>b</a:t>
            </a:r>
            <a:r>
              <a:rPr lang="en-US" dirty="0" err="1" smtClean="0"/>
              <a:t>,</a:t>
            </a:r>
            <a:r>
              <a:rPr lang="en-US" i="1" dirty="0" err="1" smtClean="0"/>
              <a:t>a</a:t>
            </a:r>
            <a:r>
              <a:rPr lang="en-US" dirty="0" smtClean="0"/>
              <a:t>) </a:t>
            </a:r>
            <a:r>
              <a:rPr lang="en-US" dirty="0" smtClean="0">
                <a:latin typeface="Cambria Math"/>
                <a:ea typeface="Cambria Math"/>
              </a:rPr>
              <a:t>∊ </a:t>
            </a:r>
            <a:r>
              <a:rPr lang="en-US" i="1" dirty="0" smtClean="0">
                <a:ea typeface="Cambria Math"/>
              </a:rPr>
              <a:t>R</a:t>
            </a:r>
            <a:r>
              <a:rPr lang="en-US" b="1" i="1" dirty="0" smtClean="0">
                <a:ea typeface="Cambria Math"/>
              </a:rPr>
              <a:t>, </a:t>
            </a:r>
            <a:r>
              <a:rPr lang="en-US" dirty="0" smtClean="0">
                <a:ea typeface="Cambria Math"/>
              </a:rPr>
              <a:t>then </a:t>
            </a:r>
            <a:r>
              <a:rPr lang="en-US" i="1" dirty="0" smtClean="0">
                <a:ea typeface="Cambria Math"/>
              </a:rPr>
              <a:t>a = b  </a:t>
            </a:r>
            <a:r>
              <a:rPr lang="en-US" dirty="0" smtClean="0">
                <a:ea typeface="Cambria Math"/>
              </a:rPr>
              <a:t>is called </a:t>
            </a:r>
            <a:r>
              <a:rPr lang="en-US" i="1" dirty="0" err="1" smtClean="0">
                <a:ea typeface="Cambria Math"/>
              </a:rPr>
              <a:t>antisymmetric</a:t>
            </a:r>
            <a:r>
              <a:rPr lang="en-US" dirty="0" smtClean="0">
                <a:ea typeface="Cambria Math"/>
              </a:rPr>
              <a:t>. Written symbolically, </a:t>
            </a:r>
            <a:r>
              <a:rPr lang="en-US" i="1" dirty="0" smtClean="0">
                <a:ea typeface="Cambria Math"/>
              </a:rPr>
              <a:t>R</a:t>
            </a:r>
            <a:r>
              <a:rPr lang="en-US" dirty="0" smtClean="0">
                <a:ea typeface="Cambria Math"/>
              </a:rPr>
              <a:t> is </a:t>
            </a:r>
            <a:r>
              <a:rPr lang="en-US" dirty="0" err="1" smtClean="0">
                <a:ea typeface="Cambria Math"/>
              </a:rPr>
              <a:t>antisymmetric</a:t>
            </a:r>
            <a:r>
              <a:rPr lang="en-US" dirty="0" smtClean="0">
                <a:ea typeface="Cambria Math"/>
              </a:rPr>
              <a:t> if and only if </a:t>
            </a:r>
          </a:p>
          <a:p>
            <a:pPr lvl="1">
              <a:buNone/>
            </a:pPr>
            <a:r>
              <a:rPr lang="en-US" dirty="0" smtClean="0">
                <a:latin typeface="Cambria Math"/>
                <a:ea typeface="Cambria Math"/>
              </a:rPr>
              <a:t>∀</a:t>
            </a:r>
            <a:r>
              <a:rPr lang="en-US" i="1" dirty="0" err="1" smtClean="0">
                <a:ea typeface="Cambria Math"/>
              </a:rPr>
              <a:t>x</a:t>
            </a:r>
            <a:r>
              <a:rPr lang="en-US" dirty="0" err="1" smtClean="0">
                <a:latin typeface="Cambria Math"/>
                <a:ea typeface="Cambria Math"/>
              </a:rPr>
              <a:t>∀</a:t>
            </a:r>
            <a:r>
              <a:rPr lang="en-US" i="1" dirty="0" err="1" smtClean="0">
                <a:ea typeface="Cambria Math"/>
              </a:rPr>
              <a:t>y</a:t>
            </a:r>
            <a:r>
              <a:rPr lang="en-US" dirty="0" smtClean="0">
                <a:latin typeface="Cambria Math"/>
                <a:ea typeface="Cambria Math"/>
              </a:rPr>
              <a:t> [(</a:t>
            </a:r>
            <a:r>
              <a:rPr lang="en-US" i="1" dirty="0" err="1" smtClean="0">
                <a:ea typeface="Cambria Math"/>
              </a:rPr>
              <a:t>x</a:t>
            </a:r>
            <a:r>
              <a:rPr lang="en-US" dirty="0" err="1" smtClean="0">
                <a:latin typeface="Cambria Math"/>
                <a:ea typeface="Cambria Math"/>
              </a:rPr>
              <a:t>,</a:t>
            </a:r>
            <a:r>
              <a:rPr lang="en-US" i="1" dirty="0" err="1" smtClean="0">
                <a:ea typeface="Cambria Math"/>
              </a:rPr>
              <a:t>y</a:t>
            </a:r>
            <a:r>
              <a:rPr lang="en-US" dirty="0" smtClean="0">
                <a:latin typeface="Cambria Math"/>
                <a:ea typeface="Cambria Math"/>
              </a:rPr>
              <a:t>) ∊</a:t>
            </a:r>
            <a:r>
              <a:rPr lang="en-US" i="1" dirty="0" smtClean="0">
                <a:ea typeface="Cambria Math"/>
              </a:rPr>
              <a:t>R</a:t>
            </a:r>
            <a:r>
              <a:rPr lang="en-US" dirty="0" smtClean="0">
                <a:latin typeface="Cambria Math"/>
                <a:ea typeface="Cambria Math"/>
              </a:rPr>
              <a:t> ∧ (</a:t>
            </a:r>
            <a:r>
              <a:rPr lang="en-US" i="1" dirty="0" err="1" smtClean="0">
                <a:ea typeface="Cambria Math"/>
              </a:rPr>
              <a:t>y</a:t>
            </a:r>
            <a:r>
              <a:rPr lang="en-US" dirty="0" err="1" smtClean="0">
                <a:latin typeface="Cambria Math"/>
                <a:ea typeface="Cambria Math"/>
              </a:rPr>
              <a:t>,</a:t>
            </a:r>
            <a:r>
              <a:rPr lang="en-US" i="1" dirty="0" err="1" smtClean="0">
                <a:ea typeface="Cambria Math"/>
              </a:rPr>
              <a:t>x</a:t>
            </a:r>
            <a:r>
              <a:rPr lang="en-US" dirty="0" smtClean="0">
                <a:latin typeface="Cambria Math"/>
                <a:ea typeface="Cambria Math"/>
              </a:rPr>
              <a:t>) ∊ </a:t>
            </a:r>
            <a:r>
              <a:rPr lang="en-US" i="1" dirty="0" smtClean="0">
                <a:ea typeface="Cambria Math"/>
              </a:rPr>
              <a:t>R </a:t>
            </a:r>
            <a:r>
              <a:rPr lang="en-US" dirty="0" smtClean="0">
                <a:latin typeface="Cambria Math"/>
                <a:ea typeface="Cambria Math"/>
              </a:rPr>
              <a:t>⟶ </a:t>
            </a:r>
            <a:r>
              <a:rPr lang="en-US" i="1" dirty="0" smtClean="0">
                <a:ea typeface="Cambria Math"/>
              </a:rPr>
              <a:t>x</a:t>
            </a:r>
            <a:r>
              <a:rPr lang="en-US" dirty="0" smtClean="0">
                <a:latin typeface="Cambria Math"/>
                <a:ea typeface="Cambria Math"/>
              </a:rPr>
              <a:t> = </a:t>
            </a:r>
            <a:r>
              <a:rPr lang="en-US" i="1" dirty="0" smtClean="0">
                <a:ea typeface="Cambria Math"/>
              </a:rPr>
              <a:t>y</a:t>
            </a:r>
            <a:r>
              <a:rPr lang="en-US" dirty="0" smtClean="0">
                <a:latin typeface="Cambria Math"/>
                <a:ea typeface="Cambria Math"/>
              </a:rPr>
              <a:t>]</a:t>
            </a:r>
            <a:endParaRPr lang="en-US" dirty="0" smtClean="0">
              <a:ea typeface="Cambria Math"/>
            </a:endParaRPr>
          </a:p>
          <a:p>
            <a:r>
              <a:rPr lang="en-US" b="1" dirty="0" smtClean="0">
                <a:ea typeface="Cambria Math"/>
              </a:rPr>
              <a:t>Example</a:t>
            </a:r>
            <a:r>
              <a:rPr lang="en-US" dirty="0" smtClean="0">
                <a:ea typeface="Cambria Math"/>
              </a:rPr>
              <a:t>: The following relations  on the integers are </a:t>
            </a:r>
            <a:r>
              <a:rPr lang="en-US" dirty="0" err="1" smtClean="0">
                <a:ea typeface="Cambria Math"/>
              </a:rPr>
              <a:t>antisymmetric</a:t>
            </a:r>
            <a:r>
              <a:rPr lang="en-US" dirty="0" smtClean="0">
                <a:ea typeface="Cambria Math"/>
              </a:rPr>
              <a:t>:</a:t>
            </a:r>
          </a:p>
          <a:p>
            <a:pPr lvl="1">
              <a:buNone/>
            </a:pPr>
            <a:r>
              <a:rPr lang="en-US" i="1" dirty="0" smtClean="0"/>
              <a:t>R</a:t>
            </a:r>
            <a:r>
              <a:rPr lang="en-US" baseline="-25000" dirty="0" smtClean="0">
                <a:latin typeface="Cambria Math" pitchFamily="18" charset="0"/>
                <a:ea typeface="Cambria Math" pitchFamily="18" charset="0"/>
              </a:rPr>
              <a:t>1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p>
          <a:p>
            <a:pPr lvl="1">
              <a:buNone/>
            </a:pPr>
            <a:r>
              <a:rPr lang="en-US" i="1" dirty="0" smtClean="0"/>
              <a:t>R</a:t>
            </a:r>
            <a:r>
              <a:rPr lang="en-US" baseline="-25000" dirty="0" smtClean="0">
                <a:latin typeface="Cambria Math" pitchFamily="18" charset="0"/>
                <a:ea typeface="Cambria Math" pitchFamily="18" charset="0"/>
              </a:rPr>
              <a:t>2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&gt; </a:t>
            </a:r>
            <a:r>
              <a:rPr lang="en-US" i="1" dirty="0" smtClean="0">
                <a:latin typeface="Cambria Math"/>
                <a:ea typeface="Cambria Math"/>
              </a:rPr>
              <a:t>b</a:t>
            </a:r>
            <a:r>
              <a:rPr lang="en-US" dirty="0" smtClean="0">
                <a:latin typeface="Cambria Math"/>
                <a:ea typeface="Cambria Math"/>
              </a:rPr>
              <a:t>},</a:t>
            </a:r>
            <a:endParaRPr lang="en-US" dirty="0" smtClean="0"/>
          </a:p>
          <a:p>
            <a:pPr lvl="1">
              <a:buNone/>
            </a:pPr>
            <a:r>
              <a:rPr lang="en-US" i="1" dirty="0" smtClean="0"/>
              <a:t>R</a:t>
            </a:r>
            <a:r>
              <a:rPr lang="en-US" baseline="-25000" dirty="0" smtClean="0">
                <a:latin typeface="Cambria Math" pitchFamily="18" charset="0"/>
                <a:ea typeface="Cambria Math" pitchFamily="18" charset="0"/>
              </a:rPr>
              <a:t>4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endParaRPr lang="en-US" dirty="0" smtClean="0"/>
          </a:p>
          <a:p>
            <a:pPr lvl="1">
              <a:buNone/>
            </a:pPr>
            <a:r>
              <a:rPr lang="en-US" i="1" dirty="0" smtClean="0"/>
              <a:t>R</a:t>
            </a:r>
            <a:r>
              <a:rPr lang="en-US" baseline="-25000" dirty="0" smtClean="0">
                <a:latin typeface="Cambria Math" pitchFamily="18" charset="0"/>
                <a:ea typeface="Cambria Math" pitchFamily="18" charset="0"/>
              </a:rPr>
              <a:t>5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+ 1}.</a:t>
            </a:r>
          </a:p>
          <a:p>
            <a:pPr lvl="1">
              <a:buNone/>
            </a:pPr>
            <a:r>
              <a:rPr lang="en-US" dirty="0" smtClean="0">
                <a:latin typeface="Cambria Math"/>
                <a:ea typeface="Cambria Math"/>
              </a:rPr>
              <a:t>The following relations are not </a:t>
            </a:r>
            <a:r>
              <a:rPr lang="en-US" dirty="0" err="1" smtClean="0">
                <a:latin typeface="Cambria Math"/>
                <a:ea typeface="Cambria Math"/>
              </a:rPr>
              <a:t>antisymmetric</a:t>
            </a:r>
            <a:r>
              <a:rPr lang="en-US" dirty="0" smtClean="0">
                <a:latin typeface="Cambria Math"/>
                <a:ea typeface="Cambria Math"/>
              </a:rPr>
              <a:t>:</a:t>
            </a:r>
          </a:p>
          <a:p>
            <a:pPr lvl="1">
              <a:buNone/>
            </a:pPr>
            <a:r>
              <a:rPr lang="en-US" i="1" dirty="0" smtClean="0"/>
              <a:t>R</a:t>
            </a:r>
            <a:r>
              <a:rPr lang="en-US" baseline="-25000" dirty="0" smtClean="0">
                <a:latin typeface="Cambria Math" pitchFamily="18" charset="0"/>
                <a:ea typeface="Cambria Math" pitchFamily="18" charset="0"/>
              </a:rPr>
              <a:t>3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or</a:t>
            </a:r>
            <a:r>
              <a:rPr lang="en-US" i="1" dirty="0" smtClean="0">
                <a:latin typeface="Cambria Math"/>
                <a:ea typeface="Cambria Math"/>
              </a:rPr>
              <a:t> a </a:t>
            </a:r>
            <a:r>
              <a:rPr lang="en-US" dirty="0" smtClean="0">
                <a:latin typeface="Cambria Math"/>
                <a:ea typeface="Cambria Math"/>
              </a:rPr>
              <a:t>=</a:t>
            </a:r>
            <a:r>
              <a:rPr lang="en-US" i="1" dirty="0" smtClean="0">
                <a:latin typeface="Cambria Math"/>
                <a:ea typeface="Cambria Math"/>
              </a:rPr>
              <a:t> −b</a:t>
            </a:r>
            <a:r>
              <a:rPr lang="en-US" dirty="0" smtClean="0">
                <a:latin typeface="Cambria Math"/>
                <a:ea typeface="Cambria Math"/>
              </a:rPr>
              <a:t>} </a:t>
            </a:r>
          </a:p>
          <a:p>
            <a:pPr lvl="1">
              <a:buNone/>
            </a:pPr>
            <a:r>
              <a:rPr lang="en-US" dirty="0" smtClean="0">
                <a:latin typeface="Cambria Math"/>
                <a:ea typeface="Cambria Math"/>
              </a:rPr>
              <a:t>                    (note that both (1,−1) and (−1,1) belong to </a:t>
            </a:r>
            <a:r>
              <a:rPr lang="en-US" i="1" dirty="0" smtClean="0"/>
              <a:t>R</a:t>
            </a:r>
            <a:r>
              <a:rPr lang="en-US" baseline="-25000" dirty="0" smtClean="0">
                <a:latin typeface="Cambria Math" pitchFamily="18" charset="0"/>
                <a:ea typeface="Cambria Math" pitchFamily="18" charset="0"/>
              </a:rPr>
              <a:t>3</a:t>
            </a:r>
            <a:r>
              <a:rPr lang="en-US" dirty="0" smtClean="0">
                <a:latin typeface="Cambria Math"/>
                <a:ea typeface="Cambria Math"/>
              </a:rPr>
              <a:t>),</a:t>
            </a:r>
            <a:endParaRPr lang="en-US" dirty="0" smtClean="0"/>
          </a:p>
          <a:p>
            <a:pPr lvl="1">
              <a:buNone/>
            </a:pPr>
            <a:r>
              <a:rPr lang="en-US" i="1" dirty="0" smtClean="0"/>
              <a:t>R</a:t>
            </a:r>
            <a:r>
              <a:rPr lang="en-US" baseline="-25000" dirty="0" smtClean="0">
                <a:latin typeface="Cambria Math" pitchFamily="18" charset="0"/>
                <a:ea typeface="Cambria Math" pitchFamily="18" charset="0"/>
              </a:rPr>
              <a:t>6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 </a:t>
            </a:r>
            <a:r>
              <a:rPr lang="en-US" i="1" dirty="0" smtClean="0"/>
              <a:t>b</a:t>
            </a:r>
            <a:r>
              <a:rPr lang="en-US" dirty="0" smtClean="0"/>
              <a:t> </a:t>
            </a:r>
            <a:r>
              <a:rPr lang="en-US" dirty="0" smtClean="0">
                <a:latin typeface="Cambria Math"/>
                <a:ea typeface="Cambria Math"/>
              </a:rPr>
              <a:t>≤ 3} (note that both (1,2) and (2,1) belong to </a:t>
            </a:r>
            <a:r>
              <a:rPr lang="en-US" i="1" dirty="0" smtClean="0"/>
              <a:t>R</a:t>
            </a:r>
            <a:r>
              <a:rPr lang="en-US" baseline="-25000" dirty="0" smtClean="0">
                <a:latin typeface="Cambria Math" pitchFamily="18" charset="0"/>
                <a:ea typeface="Cambria Math" pitchFamily="18" charset="0"/>
              </a:rPr>
              <a:t>6</a:t>
            </a:r>
            <a:r>
              <a:rPr lang="en-US" dirty="0" smtClean="0">
                <a:latin typeface="Cambria Math"/>
                <a:ea typeface="Cambria Math"/>
              </a:rPr>
              <a:t>).</a:t>
            </a:r>
          </a:p>
          <a:p>
            <a:pPr lvl="1">
              <a:buNone/>
            </a:pPr>
            <a:endParaRPr lang="en-US" dirty="0" smtClean="0"/>
          </a:p>
          <a:p>
            <a:pPr lvl="1">
              <a:buNone/>
            </a:pPr>
            <a:endParaRPr lang="en-US" dirty="0" smtClean="0">
              <a:latin typeface="Cambria Math"/>
              <a:ea typeface="Cambria Math"/>
            </a:endParaRPr>
          </a:p>
          <a:p>
            <a:endParaRPr lang="en-US" dirty="0"/>
          </a:p>
        </p:txBody>
      </p:sp>
      <p:sp>
        <p:nvSpPr>
          <p:cNvPr id="5" name="TextBox 4"/>
          <p:cNvSpPr txBox="1"/>
          <p:nvPr/>
        </p:nvSpPr>
        <p:spPr>
          <a:xfrm>
            <a:off x="4343400" y="3733800"/>
            <a:ext cx="3200400" cy="646331"/>
          </a:xfrm>
          <a:prstGeom prst="rect">
            <a:avLst/>
          </a:prstGeom>
          <a:noFill/>
          <a:ln>
            <a:solidFill>
              <a:schemeClr val="accent1"/>
            </a:solidFill>
          </a:ln>
        </p:spPr>
        <p:txBody>
          <a:bodyPr wrap="square" rtlCol="0">
            <a:spAutoFit/>
          </a:bodyPr>
          <a:lstStyle/>
          <a:p>
            <a:r>
              <a:rPr lang="en-US" dirty="0" smtClean="0"/>
              <a:t>For any integer, if a</a:t>
            </a:r>
            <a:r>
              <a:rPr lang="en-US" i="1" dirty="0" smtClean="0"/>
              <a:t> 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and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 </a:t>
            </a:r>
            <a:r>
              <a:rPr lang="en-US" dirty="0" smtClean="0">
                <a:latin typeface="Cambria Math"/>
                <a:ea typeface="Cambria Math"/>
              </a:rPr>
              <a:t>then</a:t>
            </a:r>
            <a:r>
              <a:rPr lang="en-US" i="1" dirty="0" smtClean="0">
                <a:latin typeface="Cambria Math"/>
                <a:ea typeface="Cambria Math"/>
              </a:rPr>
              <a:t> a = b. </a:t>
            </a:r>
            <a:endParaRPr lang="en-US" dirty="0"/>
          </a:p>
        </p:txBody>
      </p:sp>
      <p:cxnSp>
        <p:nvCxnSpPr>
          <p:cNvPr id="11" name="Straight Arrow Connector 10"/>
          <p:cNvCxnSpPr/>
          <p:nvPr/>
        </p:nvCxnSpPr>
        <p:spPr>
          <a:xfrm flipH="1">
            <a:off x="3048000" y="3886200"/>
            <a:ext cx="1219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8CD41AC4-40F7-4FE0-8905-74C6698904F3}" type="slidenum">
              <a:rPr lang="en-US" smtClean="0"/>
              <a:pPr/>
              <a:t>571</a:t>
            </a:fld>
            <a:endParaRPr lang="en-US"/>
          </a:p>
        </p:txBody>
      </p:sp>
    </p:spTree>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Transitive Relations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Definition: </a:t>
            </a:r>
            <a:r>
              <a:rPr lang="en-US" dirty="0" smtClean="0"/>
              <a:t>A relation </a:t>
            </a:r>
            <a:r>
              <a:rPr lang="en-US" i="1" dirty="0" smtClean="0"/>
              <a:t>R</a:t>
            </a:r>
            <a:r>
              <a:rPr lang="en-US" dirty="0" smtClean="0"/>
              <a:t> on a set </a:t>
            </a:r>
            <a:r>
              <a:rPr lang="en-US" i="1" dirty="0" smtClean="0"/>
              <a:t>A</a:t>
            </a:r>
            <a:r>
              <a:rPr lang="en-US" dirty="0" smtClean="0"/>
              <a:t> is called transitive if whenever (</a:t>
            </a:r>
            <a:r>
              <a:rPr lang="en-US" i="1" dirty="0" err="1" smtClean="0"/>
              <a:t>a</a:t>
            </a:r>
            <a:r>
              <a:rPr lang="en-US" dirty="0" err="1" smtClean="0"/>
              <a:t>,</a:t>
            </a:r>
            <a:r>
              <a:rPr lang="en-US" i="1" dirty="0" err="1" smtClean="0"/>
              <a:t>b</a:t>
            </a:r>
            <a:r>
              <a:rPr lang="en-US"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R</a:t>
            </a:r>
            <a:r>
              <a:rPr lang="en-US" b="1" i="1" dirty="0" smtClean="0">
                <a:ea typeface="Cambria Math"/>
              </a:rPr>
              <a:t> </a:t>
            </a:r>
            <a:r>
              <a:rPr lang="en-US" dirty="0" smtClean="0">
                <a:ea typeface="Cambria Math"/>
              </a:rPr>
              <a:t>and </a:t>
            </a:r>
            <a:r>
              <a:rPr lang="en-US" dirty="0" smtClean="0"/>
              <a:t>(</a:t>
            </a:r>
            <a:r>
              <a:rPr lang="en-US" i="1" dirty="0" err="1" smtClean="0"/>
              <a:t>b</a:t>
            </a:r>
            <a:r>
              <a:rPr lang="en-US" dirty="0" err="1" smtClean="0"/>
              <a:t>,</a:t>
            </a:r>
            <a:r>
              <a:rPr lang="en-US" i="1" dirty="0" err="1" smtClean="0"/>
              <a:t>c</a:t>
            </a:r>
            <a:r>
              <a:rPr lang="en-US"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R</a:t>
            </a:r>
            <a:r>
              <a:rPr lang="en-US" dirty="0" smtClean="0">
                <a:ea typeface="Cambria Math"/>
              </a:rPr>
              <a:t>, then </a:t>
            </a:r>
            <a:r>
              <a:rPr lang="en-US" dirty="0" smtClean="0"/>
              <a:t>(</a:t>
            </a:r>
            <a:r>
              <a:rPr lang="en-US" i="1" dirty="0" err="1" smtClean="0"/>
              <a:t>a</a:t>
            </a:r>
            <a:r>
              <a:rPr lang="en-US" dirty="0" err="1" smtClean="0"/>
              <a:t>,</a:t>
            </a:r>
            <a:r>
              <a:rPr lang="en-US" i="1" dirty="0" err="1" smtClean="0"/>
              <a:t>c</a:t>
            </a:r>
            <a:r>
              <a:rPr lang="en-US"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R</a:t>
            </a:r>
            <a:r>
              <a:rPr lang="en-US" dirty="0" smtClean="0">
                <a:ea typeface="Cambria Math"/>
              </a:rPr>
              <a:t>, for all </a:t>
            </a:r>
            <a:r>
              <a:rPr lang="en-US" i="1" dirty="0" err="1" smtClean="0">
                <a:ea typeface="Cambria Math"/>
              </a:rPr>
              <a:t>a</a:t>
            </a:r>
            <a:r>
              <a:rPr lang="en-US" dirty="0" err="1" smtClean="0">
                <a:ea typeface="Cambria Math"/>
              </a:rPr>
              <a:t>,</a:t>
            </a:r>
            <a:r>
              <a:rPr lang="en-US" i="1" dirty="0" err="1" smtClean="0">
                <a:ea typeface="Cambria Math"/>
              </a:rPr>
              <a:t>b</a:t>
            </a:r>
            <a:r>
              <a:rPr lang="en-US" dirty="0" err="1" smtClean="0">
                <a:ea typeface="Cambria Math"/>
              </a:rPr>
              <a:t>,</a:t>
            </a:r>
            <a:r>
              <a:rPr lang="en-US" i="1" dirty="0" err="1" smtClean="0">
                <a:ea typeface="Cambria Math"/>
              </a:rPr>
              <a:t>c</a:t>
            </a:r>
            <a:r>
              <a:rPr lang="en-US" dirty="0" smtClean="0">
                <a:ea typeface="Cambria Math"/>
              </a:rPr>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A</a:t>
            </a:r>
            <a:r>
              <a:rPr lang="en-US" dirty="0" smtClean="0">
                <a:ea typeface="Cambria Math"/>
              </a:rPr>
              <a:t>. Written symbolically, </a:t>
            </a:r>
            <a:r>
              <a:rPr lang="en-US" i="1" dirty="0" smtClean="0">
                <a:ea typeface="Cambria Math"/>
              </a:rPr>
              <a:t>R</a:t>
            </a:r>
            <a:r>
              <a:rPr lang="en-US" dirty="0" smtClean="0">
                <a:ea typeface="Cambria Math"/>
              </a:rPr>
              <a:t> is transitive if and only if </a:t>
            </a:r>
          </a:p>
          <a:p>
            <a:pPr lvl="1">
              <a:buNone/>
            </a:pPr>
            <a:r>
              <a:rPr lang="en-US" dirty="0" smtClean="0">
                <a:latin typeface="Cambria Math"/>
                <a:ea typeface="Cambria Math"/>
              </a:rPr>
              <a:t>      ∀</a:t>
            </a:r>
            <a:r>
              <a:rPr lang="en-US" i="1" dirty="0" err="1" smtClean="0">
                <a:ea typeface="Cambria Math"/>
              </a:rPr>
              <a:t>x</a:t>
            </a:r>
            <a:r>
              <a:rPr lang="en-US" dirty="0" err="1" smtClean="0">
                <a:latin typeface="Cambria Math"/>
                <a:ea typeface="Cambria Math"/>
              </a:rPr>
              <a:t>∀</a:t>
            </a:r>
            <a:r>
              <a:rPr lang="en-US" i="1" dirty="0" err="1" smtClean="0">
                <a:ea typeface="Cambria Math"/>
              </a:rPr>
              <a:t>y</a:t>
            </a:r>
            <a:r>
              <a:rPr lang="en-US" dirty="0" smtClean="0">
                <a:latin typeface="Cambria Math"/>
                <a:ea typeface="Cambria Math"/>
              </a:rPr>
              <a:t> ∀</a:t>
            </a:r>
            <a:r>
              <a:rPr lang="en-US" i="1" dirty="0" smtClean="0">
                <a:ea typeface="Cambria Math"/>
              </a:rPr>
              <a:t>z</a:t>
            </a:r>
            <a:r>
              <a:rPr lang="en-US" dirty="0" smtClean="0">
                <a:latin typeface="Cambria Math"/>
                <a:ea typeface="Cambria Math"/>
              </a:rPr>
              <a:t>[(</a:t>
            </a:r>
            <a:r>
              <a:rPr lang="en-US" i="1" dirty="0" err="1" smtClean="0">
                <a:ea typeface="Cambria Math"/>
              </a:rPr>
              <a:t>x</a:t>
            </a:r>
            <a:r>
              <a:rPr lang="en-US" dirty="0" err="1" smtClean="0">
                <a:latin typeface="Cambria Math"/>
                <a:ea typeface="Cambria Math"/>
              </a:rPr>
              <a:t>,</a:t>
            </a:r>
            <a:r>
              <a:rPr lang="en-US" i="1" dirty="0" err="1" smtClean="0">
                <a:ea typeface="Cambria Math"/>
              </a:rPr>
              <a:t>y</a:t>
            </a:r>
            <a:r>
              <a:rPr lang="en-US" dirty="0" smtClean="0">
                <a:latin typeface="Cambria Math"/>
                <a:ea typeface="Cambria Math"/>
              </a:rPr>
              <a:t>) ∊</a:t>
            </a:r>
            <a:r>
              <a:rPr lang="en-US" i="1" dirty="0" smtClean="0">
                <a:ea typeface="Cambria Math"/>
              </a:rPr>
              <a:t>R</a:t>
            </a:r>
            <a:r>
              <a:rPr lang="en-US" dirty="0" smtClean="0">
                <a:latin typeface="Cambria Math"/>
                <a:ea typeface="Cambria Math"/>
              </a:rPr>
              <a:t> ∧ (</a:t>
            </a:r>
            <a:r>
              <a:rPr lang="en-US" i="1" dirty="0" err="1" smtClean="0">
                <a:ea typeface="Cambria Math"/>
              </a:rPr>
              <a:t>y</a:t>
            </a:r>
            <a:r>
              <a:rPr lang="en-US" dirty="0" err="1" smtClean="0">
                <a:latin typeface="Cambria Math"/>
                <a:ea typeface="Cambria Math"/>
              </a:rPr>
              <a:t>,</a:t>
            </a:r>
            <a:r>
              <a:rPr lang="en-US" i="1" dirty="0" err="1" smtClean="0">
                <a:ea typeface="Cambria Math"/>
              </a:rPr>
              <a:t>z</a:t>
            </a:r>
            <a:r>
              <a:rPr lang="en-US" dirty="0" smtClean="0">
                <a:latin typeface="Cambria Math"/>
                <a:ea typeface="Cambria Math"/>
              </a:rPr>
              <a:t>) ∊ R ⟶ (</a:t>
            </a:r>
            <a:r>
              <a:rPr lang="en-US" i="1" dirty="0" err="1" smtClean="0">
                <a:ea typeface="Cambria Math"/>
              </a:rPr>
              <a:t>x</a:t>
            </a:r>
            <a:r>
              <a:rPr lang="en-US" dirty="0" err="1" smtClean="0">
                <a:latin typeface="Cambria Math"/>
                <a:ea typeface="Cambria Math"/>
              </a:rPr>
              <a:t>,</a:t>
            </a:r>
            <a:r>
              <a:rPr lang="en-US" i="1" dirty="0" err="1" smtClean="0">
                <a:ea typeface="Cambria Math"/>
              </a:rPr>
              <a:t>z</a:t>
            </a:r>
            <a:r>
              <a:rPr lang="en-US" dirty="0" smtClean="0">
                <a:latin typeface="Cambria Math"/>
                <a:ea typeface="Cambria Math"/>
              </a:rPr>
              <a:t>) ∊ </a:t>
            </a:r>
            <a:r>
              <a:rPr lang="en-US" i="1" dirty="0" smtClean="0">
                <a:ea typeface="Cambria Math"/>
              </a:rPr>
              <a:t>R</a:t>
            </a:r>
            <a:r>
              <a:rPr lang="en-US" dirty="0" smtClean="0">
                <a:latin typeface="Cambria Math"/>
                <a:ea typeface="Cambria Math"/>
              </a:rPr>
              <a:t> ]</a:t>
            </a:r>
            <a:endParaRPr lang="en-US" dirty="0" smtClean="0">
              <a:ea typeface="Cambria Math"/>
            </a:endParaRPr>
          </a:p>
          <a:p>
            <a:r>
              <a:rPr lang="en-US" b="1" dirty="0" smtClean="0">
                <a:ea typeface="Cambria Math"/>
              </a:rPr>
              <a:t>Example</a:t>
            </a:r>
            <a:r>
              <a:rPr lang="en-US" dirty="0" smtClean="0">
                <a:ea typeface="Cambria Math"/>
              </a:rPr>
              <a:t>: The following relations  on the integers are transitive:</a:t>
            </a:r>
          </a:p>
          <a:p>
            <a:pPr lvl="1">
              <a:buNone/>
            </a:pPr>
            <a:r>
              <a:rPr lang="en-US" i="1" dirty="0" smtClean="0"/>
              <a:t>R</a:t>
            </a:r>
            <a:r>
              <a:rPr lang="en-US" baseline="-25000" dirty="0" smtClean="0">
                <a:latin typeface="Cambria Math" pitchFamily="18" charset="0"/>
                <a:ea typeface="Cambria Math" pitchFamily="18" charset="0"/>
              </a:rPr>
              <a:t>1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p>
          <a:p>
            <a:pPr lvl="1">
              <a:buNone/>
            </a:pPr>
            <a:r>
              <a:rPr lang="en-US" i="1" dirty="0" smtClean="0"/>
              <a:t>R</a:t>
            </a:r>
            <a:r>
              <a:rPr lang="en-US" baseline="-25000" dirty="0" smtClean="0">
                <a:latin typeface="Cambria Math" pitchFamily="18" charset="0"/>
                <a:ea typeface="Cambria Math" pitchFamily="18" charset="0"/>
              </a:rPr>
              <a:t>2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&gt; </a:t>
            </a:r>
            <a:r>
              <a:rPr lang="en-US" i="1" dirty="0" smtClean="0">
                <a:latin typeface="Cambria Math"/>
                <a:ea typeface="Cambria Math"/>
              </a:rPr>
              <a:t>b</a:t>
            </a:r>
            <a:r>
              <a:rPr lang="en-US" dirty="0" smtClean="0">
                <a:latin typeface="Cambria Math"/>
                <a:ea typeface="Cambria Math"/>
              </a:rPr>
              <a:t>},</a:t>
            </a:r>
            <a:endParaRPr lang="en-US" dirty="0" smtClean="0"/>
          </a:p>
          <a:p>
            <a:pPr lvl="1">
              <a:buNone/>
            </a:pPr>
            <a:r>
              <a:rPr lang="en-US" i="1" dirty="0" smtClean="0"/>
              <a:t>R</a:t>
            </a:r>
            <a:r>
              <a:rPr lang="en-US" baseline="-25000" dirty="0" smtClean="0">
                <a:latin typeface="Cambria Math" pitchFamily="18" charset="0"/>
                <a:ea typeface="Cambria Math" pitchFamily="18" charset="0"/>
              </a:rPr>
              <a:t>3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or</a:t>
            </a:r>
            <a:r>
              <a:rPr lang="en-US" i="1" dirty="0" smtClean="0">
                <a:latin typeface="Cambria Math"/>
                <a:ea typeface="Cambria Math"/>
              </a:rPr>
              <a:t> a </a:t>
            </a:r>
            <a:r>
              <a:rPr lang="en-US" dirty="0" smtClean="0">
                <a:latin typeface="Cambria Math"/>
                <a:ea typeface="Cambria Math"/>
              </a:rPr>
              <a:t>=</a:t>
            </a:r>
            <a:r>
              <a:rPr lang="en-US" i="1" dirty="0" smtClean="0">
                <a:latin typeface="Cambria Math"/>
                <a:ea typeface="Cambria Math"/>
              </a:rPr>
              <a:t> −b</a:t>
            </a:r>
            <a:r>
              <a:rPr lang="en-US" dirty="0" smtClean="0">
                <a:latin typeface="Cambria Math"/>
                <a:ea typeface="Cambria Math"/>
              </a:rPr>
              <a:t>},</a:t>
            </a:r>
            <a:endParaRPr lang="en-US" dirty="0" smtClean="0"/>
          </a:p>
          <a:p>
            <a:pPr lvl="1">
              <a:buNone/>
            </a:pPr>
            <a:r>
              <a:rPr lang="en-US" i="1" dirty="0" smtClean="0"/>
              <a:t>R</a:t>
            </a:r>
            <a:r>
              <a:rPr lang="en-US" baseline="-25000" dirty="0" smtClean="0">
                <a:latin typeface="Cambria Math" pitchFamily="18" charset="0"/>
                <a:ea typeface="Cambria Math" pitchFamily="18" charset="0"/>
              </a:rPr>
              <a:t>4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p>
          <a:p>
            <a:pPr lvl="1">
              <a:buNone/>
            </a:pPr>
            <a:r>
              <a:rPr lang="en-US" dirty="0" smtClean="0">
                <a:latin typeface="Cambria Math"/>
                <a:ea typeface="Cambria Math"/>
              </a:rPr>
              <a:t>The following are not transitive:</a:t>
            </a:r>
          </a:p>
          <a:p>
            <a:pPr lvl="1">
              <a:buNone/>
            </a:pPr>
            <a:r>
              <a:rPr lang="en-US" dirty="0" smtClean="0">
                <a:latin typeface="Cambria Math"/>
                <a:ea typeface="Cambria Math"/>
              </a:rPr>
              <a:t> </a:t>
            </a:r>
            <a:r>
              <a:rPr lang="en-US" i="1" dirty="0" smtClean="0"/>
              <a:t>R</a:t>
            </a:r>
            <a:r>
              <a:rPr lang="en-US" baseline="-25000" dirty="0" smtClean="0">
                <a:latin typeface="Cambria Math" pitchFamily="18" charset="0"/>
                <a:ea typeface="Cambria Math" pitchFamily="18" charset="0"/>
              </a:rPr>
              <a:t>5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 </a:t>
            </a:r>
            <a:r>
              <a:rPr lang="en-US" i="1" dirty="0" smtClean="0">
                <a:latin typeface="Cambria Math"/>
                <a:ea typeface="Cambria Math"/>
              </a:rPr>
              <a:t>b </a:t>
            </a:r>
            <a:r>
              <a:rPr lang="en-US" dirty="0" smtClean="0">
                <a:latin typeface="Cambria Math"/>
                <a:ea typeface="Cambria Math"/>
              </a:rPr>
              <a:t>+ 1} (note that both (3,2) and (4,3) belong to </a:t>
            </a:r>
            <a:r>
              <a:rPr lang="en-US" i="1" dirty="0" smtClean="0"/>
              <a:t>R</a:t>
            </a:r>
            <a:r>
              <a:rPr lang="en-US" baseline="-25000" dirty="0" smtClean="0">
                <a:latin typeface="Cambria Math" pitchFamily="18" charset="0"/>
                <a:ea typeface="Cambria Math" pitchFamily="18" charset="0"/>
              </a:rPr>
              <a:t>5</a:t>
            </a:r>
            <a:r>
              <a:rPr lang="en-US" dirty="0" smtClean="0">
                <a:latin typeface="Cambria Math"/>
                <a:ea typeface="Cambria Math"/>
              </a:rPr>
              <a:t>, but not (3,3)),</a:t>
            </a:r>
          </a:p>
          <a:p>
            <a:pPr lvl="1">
              <a:buNone/>
            </a:pPr>
            <a:r>
              <a:rPr lang="en-US" i="1" dirty="0" smtClean="0"/>
              <a:t> R</a:t>
            </a:r>
            <a:r>
              <a:rPr lang="en-US" baseline="-25000" dirty="0" smtClean="0">
                <a:latin typeface="Cambria Math" pitchFamily="18" charset="0"/>
                <a:ea typeface="Cambria Math" pitchFamily="18" charset="0"/>
              </a:rPr>
              <a:t>6 </a:t>
            </a:r>
            <a:r>
              <a:rPr lang="en-US" dirty="0" smtClean="0"/>
              <a:t>=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 </a:t>
            </a:r>
            <a:r>
              <a:rPr lang="en-US" i="1" dirty="0" smtClean="0"/>
              <a:t>b</a:t>
            </a:r>
            <a:r>
              <a:rPr lang="en-US" dirty="0" smtClean="0"/>
              <a:t> </a:t>
            </a:r>
            <a:r>
              <a:rPr lang="en-US" dirty="0" smtClean="0">
                <a:latin typeface="Cambria Math"/>
                <a:ea typeface="Cambria Math"/>
              </a:rPr>
              <a:t>≤ 3} (note that both (2,1) and (1,2) belong to </a:t>
            </a:r>
            <a:r>
              <a:rPr lang="en-US" i="1" dirty="0" smtClean="0"/>
              <a:t>R</a:t>
            </a:r>
            <a:r>
              <a:rPr lang="en-US" baseline="-25000" dirty="0" smtClean="0">
                <a:latin typeface="Cambria Math" pitchFamily="18" charset="0"/>
                <a:ea typeface="Cambria Math" pitchFamily="18" charset="0"/>
              </a:rPr>
              <a:t>6</a:t>
            </a:r>
            <a:r>
              <a:rPr lang="en-US" dirty="0" smtClean="0">
                <a:latin typeface="Cambria Math"/>
                <a:ea typeface="Cambria Math"/>
              </a:rPr>
              <a:t>, but not (2,2)).</a:t>
            </a:r>
          </a:p>
          <a:p>
            <a:pPr lvl="1">
              <a:buNone/>
            </a:pPr>
            <a:endParaRPr lang="en-US" dirty="0" smtClean="0">
              <a:latin typeface="Cambria Math"/>
              <a:ea typeface="Cambria Math"/>
            </a:endParaRPr>
          </a:p>
          <a:p>
            <a:pPr lvl="1">
              <a:buNone/>
            </a:pPr>
            <a:endParaRPr lang="en-US" dirty="0" smtClean="0"/>
          </a:p>
          <a:p>
            <a:pPr>
              <a:buNone/>
            </a:pPr>
            <a:endParaRPr lang="en-US" b="1" dirty="0" smtClean="0">
              <a:ea typeface="Cambria Math"/>
            </a:endParaRPr>
          </a:p>
        </p:txBody>
      </p:sp>
      <p:cxnSp>
        <p:nvCxnSpPr>
          <p:cNvPr id="6" name="Straight Arrow Connector 5"/>
          <p:cNvCxnSpPr/>
          <p:nvPr/>
        </p:nvCxnSpPr>
        <p:spPr>
          <a:xfrm flipH="1">
            <a:off x="3124200" y="35814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191000" y="3505200"/>
            <a:ext cx="3429000" cy="646331"/>
          </a:xfrm>
          <a:prstGeom prst="rect">
            <a:avLst/>
          </a:prstGeom>
          <a:noFill/>
          <a:ln>
            <a:solidFill>
              <a:schemeClr val="accent1"/>
            </a:solidFill>
          </a:ln>
        </p:spPr>
        <p:txBody>
          <a:bodyPr wrap="square" rtlCol="0">
            <a:spAutoFit/>
          </a:bodyPr>
          <a:lstStyle/>
          <a:p>
            <a:r>
              <a:rPr lang="en-US" dirty="0" smtClean="0"/>
              <a:t>For every integer,</a:t>
            </a:r>
            <a:r>
              <a:rPr lang="en-US" i="1" dirty="0" smtClean="0"/>
              <a:t> a</a:t>
            </a:r>
            <a:r>
              <a:rPr lang="en-US" dirty="0" smtClean="0"/>
              <a:t> </a:t>
            </a:r>
            <a:r>
              <a:rPr lang="en-US" dirty="0" smtClean="0">
                <a:latin typeface="Cambria Math"/>
                <a:ea typeface="Cambria Math"/>
              </a:rPr>
              <a:t>≤ </a:t>
            </a:r>
            <a:r>
              <a:rPr lang="en-US" i="1" dirty="0" smtClean="0">
                <a:latin typeface="Cambria Math"/>
                <a:ea typeface="Cambria Math"/>
              </a:rPr>
              <a:t>b </a:t>
            </a:r>
          </a:p>
          <a:p>
            <a:r>
              <a:rPr lang="en-US" i="1" dirty="0" smtClean="0">
                <a:latin typeface="Cambria Math"/>
                <a:ea typeface="Cambria Math"/>
              </a:rPr>
              <a:t> </a:t>
            </a:r>
            <a:r>
              <a:rPr lang="en-US" dirty="0" smtClean="0">
                <a:latin typeface="Cambria Math"/>
                <a:ea typeface="Cambria Math"/>
              </a:rPr>
              <a:t>and</a:t>
            </a:r>
            <a:r>
              <a:rPr lang="en-US" dirty="0" smtClean="0"/>
              <a:t> </a:t>
            </a:r>
            <a:r>
              <a:rPr lang="en-US" i="1" dirty="0" smtClean="0"/>
              <a:t>b</a:t>
            </a:r>
            <a:r>
              <a:rPr lang="en-US" dirty="0" smtClean="0"/>
              <a:t> </a:t>
            </a:r>
            <a:r>
              <a:rPr lang="en-US" dirty="0" smtClean="0">
                <a:latin typeface="Cambria Math"/>
                <a:ea typeface="Cambria Math"/>
              </a:rPr>
              <a:t>≤ </a:t>
            </a:r>
            <a:r>
              <a:rPr lang="en-US" i="1" dirty="0" smtClean="0">
                <a:ea typeface="Cambria Math"/>
              </a:rPr>
              <a:t>c</a:t>
            </a:r>
            <a:r>
              <a:rPr lang="en-US" i="1" dirty="0" smtClean="0">
                <a:latin typeface="Cambria Math"/>
                <a:ea typeface="Cambria Math"/>
              </a:rPr>
              <a:t>, </a:t>
            </a:r>
            <a:r>
              <a:rPr lang="en-US" dirty="0" smtClean="0">
                <a:latin typeface="Cambria Math"/>
                <a:ea typeface="Cambria Math"/>
              </a:rPr>
              <a:t>then </a:t>
            </a:r>
            <a:r>
              <a:rPr lang="en-US" i="1" dirty="0" smtClean="0"/>
              <a:t>b</a:t>
            </a:r>
            <a:r>
              <a:rPr lang="en-US" dirty="0" smtClean="0"/>
              <a:t> </a:t>
            </a:r>
            <a:r>
              <a:rPr lang="en-US" dirty="0" smtClean="0">
                <a:latin typeface="Cambria Math"/>
                <a:ea typeface="Cambria Math"/>
              </a:rPr>
              <a:t>≤ </a:t>
            </a:r>
            <a:r>
              <a:rPr lang="en-US" i="1" dirty="0" smtClean="0">
                <a:ea typeface="Cambria Math"/>
              </a:rPr>
              <a:t>c. </a:t>
            </a:r>
            <a:r>
              <a:rPr lang="en-US" i="1" dirty="0" smtClean="0">
                <a:latin typeface="Cambria Math"/>
                <a:ea typeface="Cambria Math"/>
              </a:rPr>
              <a:t> </a:t>
            </a: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572</a:t>
            </a:fld>
            <a:endParaRPr lang="en-US"/>
          </a:p>
        </p:txBody>
      </p:sp>
    </p:spTree>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Relations</a:t>
            </a:r>
            <a:endParaRPr lang="en-US" dirty="0"/>
          </a:p>
        </p:txBody>
      </p:sp>
      <p:sp>
        <p:nvSpPr>
          <p:cNvPr id="3" name="Content Placeholder 2"/>
          <p:cNvSpPr>
            <a:spLocks noGrp="1"/>
          </p:cNvSpPr>
          <p:nvPr>
            <p:ph idx="1"/>
          </p:nvPr>
        </p:nvSpPr>
        <p:spPr/>
        <p:txBody>
          <a:bodyPr/>
          <a:lstStyle/>
          <a:p>
            <a:r>
              <a:rPr lang="en-US" dirty="0" smtClean="0"/>
              <a:t>Given two relations </a:t>
            </a:r>
            <a:r>
              <a:rPr lang="en-US" i="1" dirty="0" smtClean="0"/>
              <a:t>R</a:t>
            </a:r>
            <a:r>
              <a:rPr lang="en-US" baseline="-25000" dirty="0" smtClean="0">
                <a:latin typeface="Cambria Math" pitchFamily="18" charset="0"/>
                <a:ea typeface="Cambria Math" pitchFamily="18" charset="0"/>
              </a:rPr>
              <a:t>1</a:t>
            </a:r>
            <a:r>
              <a:rPr lang="en-US" dirty="0" smtClean="0"/>
              <a:t> and </a:t>
            </a:r>
            <a:r>
              <a:rPr lang="en-US" i="1" dirty="0" smtClean="0"/>
              <a:t>R</a:t>
            </a:r>
            <a:r>
              <a:rPr lang="en-US" baseline="-25000" dirty="0" smtClean="0">
                <a:latin typeface="Cambria Math" pitchFamily="18" charset="0"/>
                <a:ea typeface="Cambria Math" pitchFamily="18" charset="0"/>
              </a:rPr>
              <a:t>2</a:t>
            </a:r>
            <a:r>
              <a:rPr lang="en-US" dirty="0" smtClean="0"/>
              <a:t>, we can combine them using basic set operations to form new relations such as </a:t>
            </a:r>
            <a:r>
              <a:rPr lang="en-US" i="1" dirty="0" smtClean="0"/>
              <a:t>R</a:t>
            </a:r>
            <a:r>
              <a:rPr lang="en-US" baseline="-25000"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R</a:t>
            </a:r>
            <a:r>
              <a:rPr lang="en-US" baseline="-25000" dirty="0" smtClean="0">
                <a:latin typeface="Cambria Math" pitchFamily="18" charset="0"/>
                <a:ea typeface="Cambria Math" pitchFamily="18" charset="0"/>
              </a:rPr>
              <a:t>2</a:t>
            </a:r>
            <a:r>
              <a:rPr lang="en-US" dirty="0" smtClean="0"/>
              <a:t>, </a:t>
            </a:r>
            <a:r>
              <a:rPr lang="en-US" i="1" dirty="0" smtClean="0"/>
              <a:t>R</a:t>
            </a:r>
            <a:r>
              <a:rPr lang="en-US" baseline="-25000"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R</a:t>
            </a:r>
            <a:r>
              <a:rPr lang="en-US" baseline="-25000" dirty="0" smtClean="0">
                <a:latin typeface="Cambria Math" pitchFamily="18" charset="0"/>
                <a:ea typeface="Cambria Math" pitchFamily="18" charset="0"/>
              </a:rPr>
              <a:t>2</a:t>
            </a:r>
            <a:r>
              <a:rPr lang="en-US" dirty="0" smtClean="0"/>
              <a:t>, </a:t>
            </a:r>
            <a:r>
              <a:rPr lang="en-US" i="1" dirty="0" smtClean="0"/>
              <a:t>R</a:t>
            </a:r>
            <a:r>
              <a:rPr lang="en-US" baseline="-25000" dirty="0" smtClean="0">
                <a:latin typeface="Cambria Math" pitchFamily="18" charset="0"/>
                <a:ea typeface="Cambria Math" pitchFamily="18" charset="0"/>
              </a:rPr>
              <a:t>1</a:t>
            </a:r>
            <a:r>
              <a:rPr lang="en-US" dirty="0" smtClean="0"/>
              <a:t> </a:t>
            </a:r>
            <a:r>
              <a:rPr lang="en-US" dirty="0" smtClean="0">
                <a:latin typeface="Cambria Math"/>
                <a:ea typeface="Cambria Math"/>
              </a:rPr>
              <a:t>− </a:t>
            </a:r>
            <a:r>
              <a:rPr lang="en-US" i="1" dirty="0" smtClean="0"/>
              <a:t>R</a:t>
            </a:r>
            <a:r>
              <a:rPr lang="en-US" baseline="-25000" dirty="0" smtClean="0">
                <a:latin typeface="Cambria Math" pitchFamily="18" charset="0"/>
                <a:ea typeface="Cambria Math" pitchFamily="18" charset="0"/>
              </a:rPr>
              <a:t>2</a:t>
            </a:r>
            <a:r>
              <a:rPr lang="en-US" dirty="0" smtClean="0"/>
              <a:t>, and</a:t>
            </a:r>
            <a:r>
              <a:rPr lang="en-US" i="1" dirty="0" smtClean="0"/>
              <a:t> R</a:t>
            </a:r>
            <a:r>
              <a:rPr lang="en-US" baseline="-25000" dirty="0" smtClean="0">
                <a:latin typeface="Cambria Math" pitchFamily="18" charset="0"/>
                <a:ea typeface="Cambria Math" pitchFamily="18" charset="0"/>
              </a:rPr>
              <a:t>2</a:t>
            </a:r>
            <a:r>
              <a:rPr lang="en-US" dirty="0" smtClean="0"/>
              <a:t> </a:t>
            </a:r>
            <a:r>
              <a:rPr lang="en-US" dirty="0" smtClean="0">
                <a:latin typeface="Cambria Math"/>
                <a:ea typeface="Cambria Math"/>
              </a:rPr>
              <a:t>−</a:t>
            </a:r>
            <a:r>
              <a:rPr lang="en-US" dirty="0" smtClean="0"/>
              <a:t> </a:t>
            </a:r>
            <a:r>
              <a:rPr lang="en-US" i="1" dirty="0" smtClean="0"/>
              <a:t>R</a:t>
            </a:r>
            <a:r>
              <a:rPr lang="en-US" baseline="-25000" dirty="0" smtClean="0">
                <a:latin typeface="Cambria Math" pitchFamily="18" charset="0"/>
                <a:ea typeface="Cambria Math" pitchFamily="18" charset="0"/>
              </a:rPr>
              <a:t>1</a:t>
            </a:r>
            <a:r>
              <a:rPr lang="en-US" dirty="0" smtClean="0"/>
              <a:t>.</a:t>
            </a:r>
          </a:p>
          <a:p>
            <a:r>
              <a:rPr lang="en-US" b="1" dirty="0" smtClean="0"/>
              <a:t>Example</a:t>
            </a:r>
            <a:r>
              <a:rPr lang="en-US" dirty="0" smtClean="0"/>
              <a:t>: Let </a:t>
            </a:r>
            <a:r>
              <a:rPr lang="en-US" i="1" dirty="0" smtClean="0"/>
              <a:t>A</a:t>
            </a:r>
            <a:r>
              <a:rPr lang="en-US" dirty="0" smtClean="0"/>
              <a:t> = {</a:t>
            </a:r>
            <a:r>
              <a:rPr lang="en-US" dirty="0" smtClean="0">
                <a:latin typeface="Cambria Math" pitchFamily="18" charset="0"/>
                <a:ea typeface="Cambria Math" pitchFamily="18" charset="0"/>
              </a:rPr>
              <a:t>1,2,3</a:t>
            </a:r>
            <a:r>
              <a:rPr lang="en-US" dirty="0" smtClean="0"/>
              <a:t>}</a:t>
            </a:r>
            <a:r>
              <a:rPr lang="en-US" i="1" dirty="0" smtClean="0"/>
              <a:t> </a:t>
            </a:r>
            <a:r>
              <a:rPr lang="en-US" dirty="0" smtClean="0"/>
              <a:t>and </a:t>
            </a:r>
            <a:r>
              <a:rPr lang="en-US" i="1" dirty="0" smtClean="0"/>
              <a:t>B</a:t>
            </a:r>
            <a:r>
              <a:rPr lang="en-US" dirty="0" smtClean="0"/>
              <a:t> </a:t>
            </a:r>
            <a:r>
              <a:rPr lang="en-US" i="1" dirty="0" smtClean="0"/>
              <a:t>= </a:t>
            </a:r>
            <a:r>
              <a:rPr lang="en-US" dirty="0" smtClean="0"/>
              <a:t>{</a:t>
            </a:r>
            <a:r>
              <a:rPr lang="en-US" dirty="0" smtClean="0">
                <a:latin typeface="Cambria Math" pitchFamily="18" charset="0"/>
                <a:ea typeface="Cambria Math" pitchFamily="18" charset="0"/>
              </a:rPr>
              <a:t>1,2,3,4</a:t>
            </a:r>
            <a:r>
              <a:rPr lang="en-US" dirty="0" smtClean="0"/>
              <a:t>}. The relations </a:t>
            </a:r>
            <a:r>
              <a:rPr lang="en-US" i="1" dirty="0" smtClean="0"/>
              <a:t>R</a:t>
            </a:r>
            <a:r>
              <a:rPr lang="en-US" baseline="-25000"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1,1</a:t>
            </a:r>
            <a:r>
              <a:rPr lang="en-US" dirty="0" smtClean="0"/>
              <a:t>),(</a:t>
            </a:r>
            <a:r>
              <a:rPr lang="en-US" dirty="0" smtClean="0">
                <a:latin typeface="Cambria Math" pitchFamily="18" charset="0"/>
                <a:ea typeface="Cambria Math" pitchFamily="18" charset="0"/>
              </a:rPr>
              <a:t>2,2</a:t>
            </a:r>
            <a:r>
              <a:rPr lang="en-US" dirty="0" smtClean="0"/>
              <a:t>),(</a:t>
            </a:r>
            <a:r>
              <a:rPr lang="en-US" dirty="0" smtClean="0">
                <a:latin typeface="Cambria Math" pitchFamily="18" charset="0"/>
                <a:ea typeface="Cambria Math" pitchFamily="18" charset="0"/>
              </a:rPr>
              <a:t>3,3</a:t>
            </a:r>
            <a:r>
              <a:rPr lang="en-US" dirty="0" smtClean="0"/>
              <a:t>)} and                              </a:t>
            </a:r>
            <a:r>
              <a:rPr lang="en-US" i="1" dirty="0" smtClean="0"/>
              <a:t>R</a:t>
            </a:r>
            <a:r>
              <a:rPr lang="en-US" baseline="-25000"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1,1</a:t>
            </a:r>
            <a:r>
              <a:rPr lang="en-US" dirty="0" smtClean="0"/>
              <a:t>),(</a:t>
            </a:r>
            <a:r>
              <a:rPr lang="en-US" dirty="0" smtClean="0">
                <a:latin typeface="Cambria Math" pitchFamily="18" charset="0"/>
                <a:ea typeface="Cambria Math" pitchFamily="18" charset="0"/>
              </a:rPr>
              <a:t>1,2</a:t>
            </a:r>
            <a:r>
              <a:rPr lang="en-US" dirty="0" smtClean="0"/>
              <a:t>),(</a:t>
            </a:r>
            <a:r>
              <a:rPr lang="en-US" dirty="0" smtClean="0">
                <a:latin typeface="Cambria Math" pitchFamily="18" charset="0"/>
                <a:ea typeface="Cambria Math" pitchFamily="18" charset="0"/>
              </a:rPr>
              <a:t>1,3</a:t>
            </a:r>
            <a:r>
              <a:rPr lang="en-US" dirty="0" smtClean="0"/>
              <a:t>),(</a:t>
            </a:r>
            <a:r>
              <a:rPr lang="en-US" dirty="0" smtClean="0">
                <a:latin typeface="Cambria Math" pitchFamily="18" charset="0"/>
                <a:ea typeface="Cambria Math" pitchFamily="18" charset="0"/>
              </a:rPr>
              <a:t>1,4</a:t>
            </a:r>
            <a:r>
              <a:rPr lang="en-US" dirty="0" smtClean="0"/>
              <a:t>)} can be combined using basic set operations to form new relations:</a:t>
            </a:r>
          </a:p>
          <a:p>
            <a:endParaRPr lang="en-US" dirty="0"/>
          </a:p>
        </p:txBody>
      </p:sp>
      <p:sp>
        <p:nvSpPr>
          <p:cNvPr id="8" name="TextBox 7"/>
          <p:cNvSpPr txBox="1"/>
          <p:nvPr/>
        </p:nvSpPr>
        <p:spPr>
          <a:xfrm>
            <a:off x="990600" y="4876800"/>
            <a:ext cx="7086600" cy="523220"/>
          </a:xfrm>
          <a:prstGeom prst="rect">
            <a:avLst/>
          </a:prstGeom>
          <a:noFill/>
        </p:spPr>
        <p:txBody>
          <a:bodyPr wrap="square" rtlCol="0">
            <a:spAutoFit/>
          </a:bodyPr>
          <a:lstStyle/>
          <a:p>
            <a:r>
              <a:rPr lang="en-US" sz="2800" i="1" dirty="0" smtClean="0"/>
              <a:t>R</a:t>
            </a:r>
            <a:r>
              <a:rPr lang="en-US" sz="2800" baseline="-25000" dirty="0" smtClean="0">
                <a:latin typeface="Cambria Math" pitchFamily="18" charset="0"/>
                <a:ea typeface="Cambria Math" pitchFamily="18" charset="0"/>
              </a:rPr>
              <a:t>1</a:t>
            </a:r>
            <a:r>
              <a:rPr lang="en-US" sz="2800" dirty="0" smtClean="0"/>
              <a:t> </a:t>
            </a:r>
            <a:r>
              <a:rPr lang="en-US" sz="2800" dirty="0" smtClean="0">
                <a:latin typeface="Cambria Math"/>
                <a:ea typeface="Cambria Math"/>
              </a:rPr>
              <a:t>∪</a:t>
            </a:r>
            <a:r>
              <a:rPr lang="en-US" sz="2800" dirty="0" smtClean="0"/>
              <a:t> </a:t>
            </a:r>
            <a:r>
              <a:rPr lang="en-US" sz="2800" i="1" dirty="0" smtClean="0"/>
              <a:t>R</a:t>
            </a:r>
            <a:r>
              <a:rPr lang="en-US" sz="2800" baseline="-25000" dirty="0" smtClean="0">
                <a:latin typeface="Cambria Math" pitchFamily="18" charset="0"/>
                <a:ea typeface="Cambria Math" pitchFamily="18" charset="0"/>
              </a:rPr>
              <a:t>2 </a:t>
            </a:r>
            <a:r>
              <a:rPr lang="en-US" sz="2800" dirty="0" smtClean="0"/>
              <a:t>={(</a:t>
            </a:r>
            <a:r>
              <a:rPr lang="en-US" sz="2800" dirty="0" smtClean="0">
                <a:latin typeface="Cambria Math" pitchFamily="18" charset="0"/>
                <a:ea typeface="Cambria Math" pitchFamily="18" charset="0"/>
              </a:rPr>
              <a:t>1,1</a:t>
            </a:r>
            <a:r>
              <a:rPr lang="en-US" sz="2800" dirty="0" smtClean="0"/>
              <a:t>),(</a:t>
            </a:r>
            <a:r>
              <a:rPr lang="en-US" sz="2800" dirty="0" smtClean="0">
                <a:latin typeface="Cambria Math" pitchFamily="18" charset="0"/>
                <a:ea typeface="Cambria Math" pitchFamily="18" charset="0"/>
              </a:rPr>
              <a:t>1,2</a:t>
            </a:r>
            <a:r>
              <a:rPr lang="en-US" sz="2800" dirty="0" smtClean="0"/>
              <a:t>),(</a:t>
            </a:r>
            <a:r>
              <a:rPr lang="en-US" sz="2800" dirty="0" smtClean="0">
                <a:latin typeface="Cambria Math" pitchFamily="18" charset="0"/>
                <a:ea typeface="Cambria Math" pitchFamily="18" charset="0"/>
              </a:rPr>
              <a:t>1,3</a:t>
            </a:r>
            <a:r>
              <a:rPr lang="en-US" sz="2800" dirty="0" smtClean="0"/>
              <a:t>),(</a:t>
            </a:r>
            <a:r>
              <a:rPr lang="en-US" sz="2800" dirty="0" smtClean="0">
                <a:latin typeface="Cambria Math" pitchFamily="18" charset="0"/>
                <a:ea typeface="Cambria Math" pitchFamily="18" charset="0"/>
              </a:rPr>
              <a:t>1,4</a:t>
            </a:r>
            <a:r>
              <a:rPr lang="en-US" sz="2800" dirty="0" smtClean="0"/>
              <a:t>),(</a:t>
            </a:r>
            <a:r>
              <a:rPr lang="en-US" sz="2800" dirty="0" smtClean="0">
                <a:latin typeface="Cambria Math" pitchFamily="18" charset="0"/>
                <a:ea typeface="Cambria Math" pitchFamily="18" charset="0"/>
              </a:rPr>
              <a:t>2,2</a:t>
            </a:r>
            <a:r>
              <a:rPr lang="en-US" sz="2800" dirty="0" smtClean="0"/>
              <a:t>),(</a:t>
            </a:r>
            <a:r>
              <a:rPr lang="en-US" sz="2800" dirty="0" smtClean="0">
                <a:latin typeface="Cambria Math" pitchFamily="18" charset="0"/>
                <a:ea typeface="Cambria Math" pitchFamily="18" charset="0"/>
              </a:rPr>
              <a:t>3,3</a:t>
            </a:r>
            <a:r>
              <a:rPr lang="en-US" sz="2800" dirty="0" smtClean="0"/>
              <a:t>)} </a:t>
            </a:r>
            <a:endParaRPr lang="en-US" sz="2800" dirty="0"/>
          </a:p>
        </p:txBody>
      </p:sp>
      <p:sp>
        <p:nvSpPr>
          <p:cNvPr id="9" name="TextBox 8"/>
          <p:cNvSpPr txBox="1"/>
          <p:nvPr/>
        </p:nvSpPr>
        <p:spPr>
          <a:xfrm>
            <a:off x="1066800" y="5486400"/>
            <a:ext cx="2590800" cy="523220"/>
          </a:xfrm>
          <a:prstGeom prst="rect">
            <a:avLst/>
          </a:prstGeom>
          <a:noFill/>
        </p:spPr>
        <p:txBody>
          <a:bodyPr wrap="square" rtlCol="0">
            <a:spAutoFit/>
          </a:bodyPr>
          <a:lstStyle/>
          <a:p>
            <a:r>
              <a:rPr lang="en-US" sz="2800" i="1" dirty="0" smtClean="0"/>
              <a:t>R</a:t>
            </a:r>
            <a:r>
              <a:rPr lang="en-US" sz="2800" baseline="-25000" dirty="0" smtClean="0">
                <a:latin typeface="Cambria Math" pitchFamily="18" charset="0"/>
                <a:ea typeface="Cambria Math" pitchFamily="18" charset="0"/>
              </a:rPr>
              <a:t>1</a:t>
            </a:r>
            <a:r>
              <a:rPr lang="en-US" sz="2800" dirty="0" smtClean="0"/>
              <a:t> </a:t>
            </a:r>
            <a:r>
              <a:rPr lang="en-US" sz="2800" dirty="0" smtClean="0">
                <a:latin typeface="Cambria Math"/>
                <a:ea typeface="Cambria Math"/>
              </a:rPr>
              <a:t>∩</a:t>
            </a:r>
            <a:r>
              <a:rPr lang="en-US" sz="2800" dirty="0" smtClean="0"/>
              <a:t> </a:t>
            </a:r>
            <a:r>
              <a:rPr lang="en-US" sz="2800" i="1" dirty="0" smtClean="0"/>
              <a:t>R</a:t>
            </a:r>
            <a:r>
              <a:rPr lang="en-US" sz="2800" baseline="-25000" dirty="0" smtClean="0">
                <a:latin typeface="Cambria Math" pitchFamily="18" charset="0"/>
                <a:ea typeface="Cambria Math" pitchFamily="18" charset="0"/>
              </a:rPr>
              <a:t>2 </a:t>
            </a:r>
            <a:r>
              <a:rPr lang="en-US" sz="2800" dirty="0" smtClean="0"/>
              <a:t>={(</a:t>
            </a:r>
            <a:r>
              <a:rPr lang="en-US" sz="2800" dirty="0" smtClean="0">
                <a:latin typeface="Cambria Math" pitchFamily="18" charset="0"/>
                <a:ea typeface="Cambria Math" pitchFamily="18" charset="0"/>
              </a:rPr>
              <a:t>1,1</a:t>
            </a:r>
            <a:r>
              <a:rPr lang="en-US" sz="2800" dirty="0" smtClean="0"/>
              <a:t>)} </a:t>
            </a:r>
            <a:endParaRPr lang="en-US" sz="2800" dirty="0"/>
          </a:p>
        </p:txBody>
      </p:sp>
      <p:sp>
        <p:nvSpPr>
          <p:cNvPr id="10" name="TextBox 9"/>
          <p:cNvSpPr txBox="1"/>
          <p:nvPr/>
        </p:nvSpPr>
        <p:spPr>
          <a:xfrm>
            <a:off x="4267200" y="5486400"/>
            <a:ext cx="3733800" cy="523220"/>
          </a:xfrm>
          <a:prstGeom prst="rect">
            <a:avLst/>
          </a:prstGeom>
          <a:noFill/>
        </p:spPr>
        <p:txBody>
          <a:bodyPr wrap="square" rtlCol="0">
            <a:spAutoFit/>
          </a:bodyPr>
          <a:lstStyle/>
          <a:p>
            <a:r>
              <a:rPr lang="en-US" sz="2800" i="1" dirty="0" smtClean="0"/>
              <a:t>R</a:t>
            </a:r>
            <a:r>
              <a:rPr lang="en-US" sz="2800" baseline="-25000" dirty="0" smtClean="0">
                <a:latin typeface="Cambria Math" pitchFamily="18" charset="0"/>
                <a:ea typeface="Cambria Math" pitchFamily="18" charset="0"/>
              </a:rPr>
              <a:t>1</a:t>
            </a:r>
            <a:r>
              <a:rPr lang="en-US" sz="2800" dirty="0" smtClean="0"/>
              <a:t> </a:t>
            </a:r>
            <a:r>
              <a:rPr lang="en-US" sz="2800" dirty="0" smtClean="0">
                <a:latin typeface="Cambria Math"/>
                <a:ea typeface="Cambria Math"/>
              </a:rPr>
              <a:t>− </a:t>
            </a:r>
            <a:r>
              <a:rPr lang="en-US" sz="2800" i="1" dirty="0" smtClean="0"/>
              <a:t>R</a:t>
            </a:r>
            <a:r>
              <a:rPr lang="en-US" sz="2800" baseline="-25000" dirty="0" smtClean="0">
                <a:latin typeface="Cambria Math" pitchFamily="18" charset="0"/>
                <a:ea typeface="Cambria Math" pitchFamily="18" charset="0"/>
              </a:rPr>
              <a:t>2 </a:t>
            </a:r>
            <a:r>
              <a:rPr lang="en-US" sz="2800" dirty="0" smtClean="0"/>
              <a:t>={(</a:t>
            </a:r>
            <a:r>
              <a:rPr lang="en-US" sz="2800" dirty="0" smtClean="0">
                <a:latin typeface="Cambria Math" pitchFamily="18" charset="0"/>
                <a:ea typeface="Cambria Math" pitchFamily="18" charset="0"/>
              </a:rPr>
              <a:t>2,2</a:t>
            </a:r>
            <a:r>
              <a:rPr lang="en-US" sz="2800" dirty="0" smtClean="0"/>
              <a:t>),(</a:t>
            </a:r>
            <a:r>
              <a:rPr lang="en-US" sz="2800" dirty="0" smtClean="0">
                <a:latin typeface="Cambria Math" pitchFamily="18" charset="0"/>
                <a:ea typeface="Cambria Math" pitchFamily="18" charset="0"/>
              </a:rPr>
              <a:t>3,3</a:t>
            </a:r>
            <a:r>
              <a:rPr lang="en-US" sz="2800" dirty="0" smtClean="0"/>
              <a:t>)} </a:t>
            </a:r>
            <a:endParaRPr lang="en-US" sz="2800" dirty="0"/>
          </a:p>
        </p:txBody>
      </p:sp>
      <p:sp>
        <p:nvSpPr>
          <p:cNvPr id="11" name="TextBox 10"/>
          <p:cNvSpPr txBox="1"/>
          <p:nvPr/>
        </p:nvSpPr>
        <p:spPr>
          <a:xfrm>
            <a:off x="990600" y="6172200"/>
            <a:ext cx="6019800" cy="523220"/>
          </a:xfrm>
          <a:prstGeom prst="rect">
            <a:avLst/>
          </a:prstGeom>
          <a:noFill/>
        </p:spPr>
        <p:txBody>
          <a:bodyPr wrap="square" rtlCol="0">
            <a:spAutoFit/>
          </a:bodyPr>
          <a:lstStyle/>
          <a:p>
            <a:r>
              <a:rPr lang="en-US" sz="2800" i="1" dirty="0" smtClean="0"/>
              <a:t>R</a:t>
            </a:r>
            <a:r>
              <a:rPr lang="en-US" sz="2800" baseline="-25000" dirty="0" smtClean="0">
                <a:latin typeface="Cambria Math" pitchFamily="18" charset="0"/>
                <a:ea typeface="Cambria Math" pitchFamily="18" charset="0"/>
              </a:rPr>
              <a:t>2</a:t>
            </a:r>
            <a:r>
              <a:rPr lang="en-US" sz="2800" dirty="0" smtClean="0"/>
              <a:t> </a:t>
            </a:r>
            <a:r>
              <a:rPr lang="en-US" sz="2800" dirty="0" smtClean="0">
                <a:latin typeface="Cambria Math"/>
                <a:ea typeface="Cambria Math"/>
              </a:rPr>
              <a:t>−</a:t>
            </a:r>
            <a:r>
              <a:rPr lang="en-US" sz="2800" dirty="0" smtClean="0"/>
              <a:t> </a:t>
            </a:r>
            <a:r>
              <a:rPr lang="en-US" sz="2800" i="1" dirty="0" smtClean="0"/>
              <a:t>R</a:t>
            </a:r>
            <a:r>
              <a:rPr lang="en-US" sz="2800" baseline="-25000" dirty="0" smtClean="0">
                <a:latin typeface="Cambria Math" pitchFamily="18" charset="0"/>
                <a:ea typeface="Cambria Math" pitchFamily="18" charset="0"/>
              </a:rPr>
              <a:t>1 </a:t>
            </a:r>
            <a:r>
              <a:rPr lang="en-US" sz="2800" dirty="0" smtClean="0"/>
              <a:t>={(</a:t>
            </a:r>
            <a:r>
              <a:rPr lang="en-US" sz="2800" dirty="0" smtClean="0">
                <a:latin typeface="Cambria Math" pitchFamily="18" charset="0"/>
                <a:ea typeface="Cambria Math" pitchFamily="18" charset="0"/>
              </a:rPr>
              <a:t>1,2</a:t>
            </a:r>
            <a:r>
              <a:rPr lang="en-US" sz="2800" dirty="0" smtClean="0"/>
              <a:t>),(</a:t>
            </a:r>
            <a:r>
              <a:rPr lang="en-US" sz="2800" dirty="0" smtClean="0">
                <a:latin typeface="Cambria Math" pitchFamily="18" charset="0"/>
                <a:ea typeface="Cambria Math" pitchFamily="18" charset="0"/>
              </a:rPr>
              <a:t>1,3</a:t>
            </a:r>
            <a:r>
              <a:rPr lang="en-US" sz="2800" dirty="0" smtClean="0"/>
              <a:t>),(</a:t>
            </a:r>
            <a:r>
              <a:rPr lang="en-US" sz="2800" dirty="0" smtClean="0">
                <a:latin typeface="Cambria Math" pitchFamily="18" charset="0"/>
                <a:ea typeface="Cambria Math" pitchFamily="18" charset="0"/>
              </a:rPr>
              <a:t>1,4</a:t>
            </a:r>
            <a:r>
              <a:rPr lang="en-US" sz="2800" dirty="0" smtClean="0"/>
              <a:t>)} </a:t>
            </a:r>
            <a:endParaRPr lang="en-US" sz="2800"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573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Suppose</a:t>
            </a:r>
          </a:p>
          <a:p>
            <a:pPr lvl="1"/>
            <a:r>
              <a:rPr lang="en-US" i="1" dirty="0" smtClean="0"/>
              <a:t>R</a:t>
            </a:r>
            <a:r>
              <a:rPr lang="en-US" baseline="-25000" dirty="0" smtClean="0">
                <a:latin typeface="Cambria Math" pitchFamily="18" charset="0"/>
                <a:ea typeface="Cambria Math" pitchFamily="18" charset="0"/>
              </a:rPr>
              <a:t>1</a:t>
            </a:r>
            <a:r>
              <a:rPr lang="en-US" dirty="0" smtClean="0"/>
              <a:t> is a relation from a set </a:t>
            </a:r>
            <a:r>
              <a:rPr lang="en-US" i="1" dirty="0" smtClean="0"/>
              <a:t>A</a:t>
            </a:r>
            <a:r>
              <a:rPr lang="en-US" dirty="0" smtClean="0"/>
              <a:t> to a set </a:t>
            </a:r>
            <a:r>
              <a:rPr lang="en-US" i="1" dirty="0" smtClean="0"/>
              <a:t>B</a:t>
            </a:r>
            <a:r>
              <a:rPr lang="en-US" dirty="0" smtClean="0"/>
              <a:t>.</a:t>
            </a:r>
          </a:p>
          <a:p>
            <a:pPr lvl="1"/>
            <a:r>
              <a:rPr lang="en-US" i="1" dirty="0" smtClean="0"/>
              <a:t>R</a:t>
            </a:r>
            <a:r>
              <a:rPr lang="en-US" baseline="-25000" dirty="0" smtClean="0">
                <a:latin typeface="Cambria Math" pitchFamily="18" charset="0"/>
                <a:ea typeface="Cambria Math" pitchFamily="18" charset="0"/>
              </a:rPr>
              <a:t>2</a:t>
            </a:r>
            <a:r>
              <a:rPr lang="en-US" dirty="0" smtClean="0"/>
              <a:t> is a relation from </a:t>
            </a:r>
            <a:r>
              <a:rPr lang="en-US" i="1" dirty="0" smtClean="0"/>
              <a:t>B</a:t>
            </a:r>
            <a:r>
              <a:rPr lang="en-US" dirty="0" smtClean="0"/>
              <a:t> to a set </a:t>
            </a:r>
            <a:r>
              <a:rPr lang="en-US" i="1" dirty="0" smtClean="0"/>
              <a:t>C</a:t>
            </a:r>
            <a:r>
              <a:rPr lang="en-US" dirty="0" smtClean="0"/>
              <a:t>.</a:t>
            </a:r>
          </a:p>
          <a:p>
            <a:pPr>
              <a:buNone/>
            </a:pPr>
            <a:r>
              <a:rPr lang="en-US" dirty="0" smtClean="0"/>
              <a:t>   Then the </a:t>
            </a:r>
            <a:r>
              <a:rPr lang="en-US" i="1" dirty="0" smtClean="0"/>
              <a:t>composition</a:t>
            </a:r>
            <a:r>
              <a:rPr lang="en-US" dirty="0" smtClean="0"/>
              <a:t> (or </a:t>
            </a:r>
            <a:r>
              <a:rPr lang="en-US" i="1" dirty="0" smtClean="0"/>
              <a:t>composite</a:t>
            </a:r>
            <a:r>
              <a:rPr lang="en-US" dirty="0" smtClean="0"/>
              <a:t>) of </a:t>
            </a:r>
            <a:r>
              <a:rPr lang="en-US" i="1" dirty="0" smtClean="0"/>
              <a:t>R</a:t>
            </a:r>
            <a:r>
              <a:rPr lang="en-US" baseline="-25000" dirty="0" smtClean="0">
                <a:latin typeface="Cambria Math" pitchFamily="18" charset="0"/>
                <a:ea typeface="Cambria Math" pitchFamily="18" charset="0"/>
              </a:rPr>
              <a:t>2</a:t>
            </a:r>
            <a:r>
              <a:rPr lang="en-US" b="1" baseline="-25000" dirty="0" smtClean="0"/>
              <a:t>  </a:t>
            </a:r>
            <a:r>
              <a:rPr lang="en-US" dirty="0" smtClean="0"/>
              <a:t>with</a:t>
            </a:r>
            <a:r>
              <a:rPr lang="en-US" b="1" baseline="-25000" dirty="0" smtClean="0"/>
              <a:t> </a:t>
            </a:r>
            <a:r>
              <a:rPr lang="en-US" i="1" dirty="0" smtClean="0"/>
              <a:t>R</a:t>
            </a:r>
            <a:r>
              <a:rPr lang="en-US" baseline="-25000" dirty="0" smtClean="0">
                <a:latin typeface="Cambria Math" pitchFamily="18" charset="0"/>
                <a:ea typeface="Cambria Math" pitchFamily="18" charset="0"/>
              </a:rPr>
              <a:t>1</a:t>
            </a:r>
            <a:r>
              <a:rPr lang="en-US" dirty="0" smtClean="0"/>
              <a:t>,</a:t>
            </a:r>
            <a:r>
              <a:rPr lang="en-US" b="1" dirty="0" smtClean="0"/>
              <a:t> </a:t>
            </a:r>
            <a:r>
              <a:rPr lang="en-US" dirty="0" smtClean="0"/>
              <a:t>is a relation from </a:t>
            </a:r>
            <a:r>
              <a:rPr lang="en-US" i="1" dirty="0" smtClean="0"/>
              <a:t>A</a:t>
            </a:r>
            <a:r>
              <a:rPr lang="en-US" dirty="0" smtClean="0"/>
              <a:t> to </a:t>
            </a:r>
            <a:r>
              <a:rPr lang="en-US" i="1" dirty="0" smtClean="0"/>
              <a:t>C</a:t>
            </a:r>
            <a:r>
              <a:rPr lang="en-US" dirty="0" smtClean="0"/>
              <a:t> where</a:t>
            </a:r>
          </a:p>
          <a:p>
            <a:pPr lvl="1"/>
            <a:r>
              <a:rPr lang="en-US" dirty="0" smtClean="0"/>
              <a:t>if (</a:t>
            </a:r>
            <a:r>
              <a:rPr lang="en-US" i="1" dirty="0" err="1" smtClean="0"/>
              <a:t>x,y</a:t>
            </a:r>
            <a:r>
              <a:rPr lang="en-US" dirty="0" smtClean="0"/>
              <a:t>)</a:t>
            </a:r>
            <a:r>
              <a:rPr lang="en-US" i="1" dirty="0" smtClean="0"/>
              <a:t> </a:t>
            </a:r>
            <a:r>
              <a:rPr lang="en-US" dirty="0" smtClean="0"/>
              <a:t>is a member of </a:t>
            </a:r>
            <a:r>
              <a:rPr lang="en-US" i="1" dirty="0" smtClean="0"/>
              <a:t>R</a:t>
            </a:r>
            <a:r>
              <a:rPr lang="en-US" baseline="-25000" dirty="0" smtClean="0">
                <a:latin typeface="Cambria Math" pitchFamily="18" charset="0"/>
                <a:ea typeface="Cambria Math" pitchFamily="18" charset="0"/>
              </a:rPr>
              <a:t>1</a:t>
            </a:r>
            <a:r>
              <a:rPr lang="en-US" b="1" dirty="0" smtClean="0"/>
              <a:t>  </a:t>
            </a:r>
            <a:r>
              <a:rPr lang="en-US" dirty="0" smtClean="0"/>
              <a:t>and</a:t>
            </a:r>
            <a:r>
              <a:rPr lang="en-US" b="1" dirty="0" smtClean="0"/>
              <a:t> </a:t>
            </a:r>
            <a:r>
              <a:rPr lang="en-US" dirty="0" smtClean="0"/>
              <a:t>(</a:t>
            </a:r>
            <a:r>
              <a:rPr lang="en-US" i="1" dirty="0" err="1" smtClean="0"/>
              <a:t>y,z</a:t>
            </a:r>
            <a:r>
              <a:rPr lang="en-US" dirty="0" smtClean="0"/>
              <a:t>)</a:t>
            </a:r>
            <a:r>
              <a:rPr lang="en-US" i="1" dirty="0" smtClean="0"/>
              <a:t>  </a:t>
            </a:r>
            <a:r>
              <a:rPr lang="en-US" dirty="0" smtClean="0"/>
              <a:t>is a member of </a:t>
            </a:r>
            <a:r>
              <a:rPr lang="en-US" i="1" dirty="0" smtClean="0"/>
              <a:t>R</a:t>
            </a:r>
            <a:r>
              <a:rPr lang="en-US" baseline="-25000" dirty="0" smtClean="0">
                <a:latin typeface="Cambria Math" pitchFamily="18" charset="0"/>
                <a:ea typeface="Cambria Math" pitchFamily="18" charset="0"/>
              </a:rPr>
              <a:t>2</a:t>
            </a:r>
            <a:r>
              <a:rPr lang="en-US" b="1" dirty="0" smtClean="0"/>
              <a:t>,</a:t>
            </a:r>
            <a:r>
              <a:rPr lang="en-US" dirty="0" smtClean="0"/>
              <a:t> then (</a:t>
            </a:r>
            <a:r>
              <a:rPr lang="en-US" i="1" dirty="0" err="1" smtClean="0"/>
              <a:t>x,z</a:t>
            </a:r>
            <a:r>
              <a:rPr lang="en-US" dirty="0" smtClean="0"/>
              <a:t>)</a:t>
            </a:r>
            <a:r>
              <a:rPr lang="en-US" i="1" dirty="0" smtClean="0"/>
              <a:t> </a:t>
            </a:r>
            <a:r>
              <a:rPr lang="en-US" dirty="0" smtClean="0"/>
              <a:t>is a member of </a:t>
            </a:r>
            <a:r>
              <a:rPr lang="en-US" i="1" dirty="0" smtClean="0"/>
              <a:t>R</a:t>
            </a:r>
            <a:r>
              <a:rPr lang="en-US" baseline="-25000" dirty="0" smtClean="0">
                <a:latin typeface="Cambria Math" pitchFamily="18" charset="0"/>
                <a:ea typeface="Cambria Math" pitchFamily="18" charset="0"/>
              </a:rPr>
              <a:t>2</a:t>
            </a:r>
            <a:r>
              <a:rPr lang="en-US" b="1" dirty="0" smtClean="0">
                <a:latin typeface="Cambria Math"/>
                <a:ea typeface="Cambria Math"/>
              </a:rPr>
              <a:t>∘</a:t>
            </a:r>
            <a:r>
              <a:rPr lang="en-US" dirty="0" smtClean="0"/>
              <a:t> </a:t>
            </a:r>
            <a:r>
              <a:rPr lang="en-US" i="1" dirty="0" smtClean="0"/>
              <a:t>R</a:t>
            </a:r>
            <a:r>
              <a:rPr lang="en-US" baseline="-25000" dirty="0" smtClean="0">
                <a:latin typeface="Cambria Math" pitchFamily="18" charset="0"/>
                <a:ea typeface="Cambria Math" pitchFamily="18" charset="0"/>
              </a:rPr>
              <a:t>1</a:t>
            </a:r>
            <a:r>
              <a:rPr lang="en-US" dirty="0" smtClean="0"/>
              <a:t>.</a:t>
            </a:r>
            <a:endParaRPr lang="en-US" i="1" dirty="0" smtClean="0"/>
          </a:p>
          <a:p>
            <a:pPr lvl="1"/>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574</a:t>
            </a:fld>
            <a:endParaRPr lang="en-US"/>
          </a:p>
        </p:txBody>
      </p:sp>
    </p:spTree>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smtClean="0"/>
              <a:t>Representing the  Composition of a Relation</a:t>
            </a:r>
            <a:endParaRPr lang="en-US" dirty="0"/>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smtClean="0"/>
              <a:t>a</a:t>
            </a:r>
            <a:endParaRPr lang="en-US" sz="2800" i="1" dirty="0"/>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smtClean="0"/>
              <a:t>b</a:t>
            </a:r>
            <a:endParaRPr lang="en-US" sz="2800" i="1" dirty="0"/>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smtClean="0"/>
              <a:t>c</a:t>
            </a:r>
            <a:endParaRPr lang="en-US" sz="2800" i="1" dirty="0"/>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smtClean="0"/>
              <a:t>w</a:t>
            </a:r>
            <a:endParaRPr lang="en-US" sz="2800" i="1" dirty="0"/>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smtClean="0"/>
              <a:t>x</a:t>
            </a:r>
            <a:endParaRPr lang="en-US" sz="2800" i="1" dirty="0"/>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smtClean="0"/>
              <a:t>y</a:t>
            </a:r>
            <a:endParaRPr lang="en-US" sz="2800" i="1" dirty="0"/>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smtClean="0"/>
              <a:t>z</a:t>
            </a:r>
            <a:endParaRPr lang="en-US" sz="2800" i="1" dirty="0"/>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smtClean="0"/>
              <a:t>R</a:t>
            </a:r>
            <a:r>
              <a:rPr lang="en-US" sz="2800" baseline="-25000" dirty="0" smtClean="0">
                <a:latin typeface="Cambria Math" pitchFamily="18" charset="0"/>
                <a:ea typeface="Cambria Math" pitchFamily="18" charset="0"/>
              </a:rPr>
              <a:t>1</a:t>
            </a:r>
            <a:endParaRPr lang="en-US" sz="2800" baseline="-25000" dirty="0">
              <a:latin typeface="Cambria Math" pitchFamily="18" charset="0"/>
              <a:ea typeface="Cambria Math" pitchFamily="18" charset="0"/>
            </a:endParaRP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smtClean="0"/>
              <a:t>R</a:t>
            </a:r>
            <a:r>
              <a:rPr lang="en-US" sz="2800" baseline="-25000" dirty="0" smtClean="0">
                <a:latin typeface="Cambria Math" pitchFamily="18" charset="0"/>
                <a:ea typeface="Cambria Math" pitchFamily="18" charset="0"/>
              </a:rPr>
              <a:t>2</a:t>
            </a:r>
            <a:endParaRPr lang="en-US" sz="2800" baseline="-25000" dirty="0">
              <a:latin typeface="Cambria Math" pitchFamily="18" charset="0"/>
              <a:ea typeface="Cambria Math" pitchFamily="18" charset="0"/>
            </a:endParaRP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smtClean="0"/>
              <a:t> </a:t>
            </a:r>
            <a:r>
              <a:rPr lang="en-US" sz="3200" i="1" dirty="0" smtClean="0"/>
              <a:t>R</a:t>
            </a:r>
            <a:r>
              <a:rPr lang="en-US" sz="3200" baseline="-25000" dirty="0" smtClean="0">
                <a:latin typeface="Cambria Math" pitchFamily="18" charset="0"/>
                <a:ea typeface="Cambria Math" pitchFamily="18" charset="0"/>
              </a:rPr>
              <a:t>1</a:t>
            </a:r>
            <a:r>
              <a:rPr lang="en-US" sz="3200" b="1" dirty="0" smtClean="0">
                <a:latin typeface="Cambria Math"/>
                <a:ea typeface="Cambria Math"/>
              </a:rPr>
              <a:t>∘</a:t>
            </a:r>
            <a:r>
              <a:rPr lang="en-US" sz="3200" dirty="0" smtClean="0"/>
              <a:t> </a:t>
            </a:r>
            <a:r>
              <a:rPr lang="en-US" sz="3200" i="1" dirty="0" smtClean="0"/>
              <a:t>R</a:t>
            </a:r>
            <a:r>
              <a:rPr lang="en-US" sz="3200" baseline="-25000" dirty="0" smtClean="0">
                <a:latin typeface="Cambria Math" pitchFamily="18" charset="0"/>
                <a:ea typeface="Cambria Math" pitchFamily="18" charset="0"/>
              </a:rPr>
              <a:t>2</a:t>
            </a:r>
            <a:r>
              <a:rPr lang="en-US" sz="3200" b="1" baseline="-25000" dirty="0" smtClean="0"/>
              <a:t>  </a:t>
            </a:r>
            <a:r>
              <a:rPr lang="en-US" sz="3200" b="1" dirty="0" smtClean="0"/>
              <a:t>= </a:t>
            </a:r>
            <a:r>
              <a:rPr lang="en-US" sz="3200" dirty="0" smtClean="0"/>
              <a:t>{(</a:t>
            </a:r>
            <a:r>
              <a:rPr lang="en-US" sz="3200" i="1" dirty="0" err="1" smtClean="0"/>
              <a:t>b</a:t>
            </a:r>
            <a:r>
              <a:rPr lang="en-US" sz="3200" dirty="0" err="1" smtClean="0"/>
              <a:t>,</a:t>
            </a:r>
            <a:r>
              <a:rPr lang="en-US" sz="3200" i="1" dirty="0" err="1" smtClean="0"/>
              <a:t>D</a:t>
            </a:r>
            <a:r>
              <a:rPr lang="en-US" sz="3200" dirty="0" smtClean="0"/>
              <a:t>),(</a:t>
            </a:r>
            <a:r>
              <a:rPr lang="en-US" sz="3200" i="1" dirty="0" err="1" smtClean="0"/>
              <a:t>b</a:t>
            </a:r>
            <a:r>
              <a:rPr lang="en-US" sz="3200" dirty="0" err="1" smtClean="0"/>
              <a:t>,</a:t>
            </a:r>
            <a:r>
              <a:rPr lang="en-US" sz="3200" i="1" dirty="0" err="1" smtClean="0"/>
              <a:t>B</a:t>
            </a:r>
            <a:r>
              <a:rPr lang="en-US" sz="3200" dirty="0" smtClean="0"/>
              <a:t>)}</a:t>
            </a:r>
            <a:endParaRPr lang="en-US" sz="3200" dirty="0"/>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smtClean="0"/>
              <a:t>n</a:t>
            </a:r>
            <a:endParaRPr lang="en-US" sz="2800" i="1" dirty="0"/>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smtClean="0"/>
              <a:t>m</a:t>
            </a:r>
            <a:endParaRPr lang="en-US" sz="2800" i="1" dirty="0"/>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smtClean="0"/>
              <a:t>o</a:t>
            </a:r>
            <a:endParaRPr lang="en-US" sz="2800" i="1" dirty="0"/>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smtClean="0"/>
              <a:t>p</a:t>
            </a:r>
            <a:endParaRPr lang="en-US" sz="2800" i="1"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575</a:t>
            </a:fld>
            <a:endParaRPr lang="en-US"/>
          </a:p>
        </p:txBody>
      </p:sp>
    </p:spTree>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Powers of a Relation</a:t>
            </a:r>
            <a:endParaRPr lang="en-US" dirty="0"/>
          </a:p>
        </p:txBody>
      </p:sp>
      <p:sp>
        <p:nvSpPr>
          <p:cNvPr id="3" name="Content Placeholder 2"/>
          <p:cNvSpPr>
            <a:spLocks noGrp="1"/>
          </p:cNvSpPr>
          <p:nvPr>
            <p:ph idx="1"/>
          </p:nvPr>
        </p:nvSpPr>
        <p:spPr/>
        <p:txBody>
          <a:bodyPr>
            <a:normAutofit fontScale="92500"/>
          </a:bodyPr>
          <a:lstStyle/>
          <a:p>
            <a:pPr>
              <a:buNone/>
            </a:pPr>
            <a:r>
              <a:rPr lang="en-US" b="1" dirty="0" smtClean="0"/>
              <a:t>   Definition:</a:t>
            </a:r>
            <a:r>
              <a:rPr lang="en-US" dirty="0" smtClean="0"/>
              <a:t>  Let </a:t>
            </a:r>
            <a:r>
              <a:rPr lang="en-US" i="1" dirty="0" smtClean="0"/>
              <a:t>R</a:t>
            </a:r>
            <a:r>
              <a:rPr lang="en-US" dirty="0" smtClean="0"/>
              <a:t> be a binary relation on </a:t>
            </a:r>
            <a:r>
              <a:rPr lang="en-US" i="1" dirty="0" smtClean="0"/>
              <a:t>A</a:t>
            </a:r>
            <a:r>
              <a:rPr lang="en-US" dirty="0" smtClean="0"/>
              <a:t>. Then the powers </a:t>
            </a:r>
            <a:r>
              <a:rPr lang="en-US" i="1" dirty="0" err="1" smtClean="0"/>
              <a:t>R</a:t>
            </a:r>
            <a:r>
              <a:rPr lang="en-US" i="1" baseline="30000" dirty="0" err="1" smtClean="0"/>
              <a:t>n</a:t>
            </a:r>
            <a:r>
              <a:rPr lang="en-US" dirty="0" smtClean="0"/>
              <a:t> of the relation </a:t>
            </a:r>
            <a:r>
              <a:rPr lang="en-US" i="1" dirty="0" smtClean="0"/>
              <a:t>R</a:t>
            </a:r>
            <a:r>
              <a:rPr lang="en-US" dirty="0" smtClean="0"/>
              <a:t> can be defined inductively by:</a:t>
            </a:r>
          </a:p>
          <a:p>
            <a:pPr lvl="1"/>
            <a:r>
              <a:rPr lang="en-US" dirty="0" smtClean="0"/>
              <a:t>Basis Step: </a:t>
            </a:r>
            <a:r>
              <a:rPr lang="en-US" i="1" dirty="0" smtClean="0"/>
              <a:t>R</a:t>
            </a:r>
            <a:r>
              <a:rPr lang="en-US" baseline="30000" dirty="0" smtClean="0">
                <a:latin typeface="Cambria Math" pitchFamily="18" charset="0"/>
                <a:ea typeface="Cambria Math" pitchFamily="18" charset="0"/>
              </a:rPr>
              <a:t>1</a:t>
            </a:r>
            <a:r>
              <a:rPr lang="en-US" dirty="0" smtClean="0"/>
              <a:t> = </a:t>
            </a:r>
            <a:r>
              <a:rPr lang="en-US" i="1" dirty="0" smtClean="0"/>
              <a:t>R</a:t>
            </a:r>
          </a:p>
          <a:p>
            <a:pPr lvl="1"/>
            <a:r>
              <a:rPr lang="en-US" dirty="0" smtClean="0"/>
              <a:t>Inductive Step:  </a:t>
            </a:r>
            <a:r>
              <a:rPr lang="en-US" i="1" dirty="0" smtClean="0"/>
              <a:t>R</a:t>
            </a:r>
            <a:r>
              <a:rPr lang="en-US" i="1" baseline="30000" dirty="0" smtClean="0"/>
              <a:t>n</a:t>
            </a:r>
            <a:r>
              <a:rPr lang="en-US" baseline="30000" dirty="0" smtClean="0"/>
              <a:t>+</a:t>
            </a:r>
            <a:r>
              <a:rPr lang="en-US" baseline="30000" dirty="0" smtClean="0">
                <a:latin typeface="Cambria Math" pitchFamily="18" charset="0"/>
                <a:ea typeface="Cambria Math" pitchFamily="18" charset="0"/>
              </a:rPr>
              <a:t>1</a:t>
            </a:r>
            <a:r>
              <a:rPr lang="en-US" dirty="0" smtClean="0"/>
              <a:t> = </a:t>
            </a:r>
            <a:r>
              <a:rPr lang="en-US" i="1" dirty="0" err="1" smtClean="0"/>
              <a:t>R</a:t>
            </a:r>
            <a:r>
              <a:rPr lang="en-US" i="1" baseline="30000" dirty="0" err="1" smtClean="0"/>
              <a:t>n</a:t>
            </a:r>
            <a:r>
              <a:rPr lang="en-US" b="1" baseline="30000" dirty="0" smtClean="0"/>
              <a:t> </a:t>
            </a:r>
            <a:r>
              <a:rPr lang="en-US" b="1" dirty="0" smtClean="0">
                <a:latin typeface="Cambria Math"/>
                <a:ea typeface="Cambria Math"/>
              </a:rPr>
              <a:t>∘</a:t>
            </a:r>
            <a:r>
              <a:rPr lang="en-US" dirty="0" smtClean="0"/>
              <a:t> </a:t>
            </a:r>
            <a:r>
              <a:rPr lang="en-US" i="1" dirty="0" smtClean="0"/>
              <a:t>R</a:t>
            </a:r>
          </a:p>
          <a:p>
            <a:pPr lvl="1">
              <a:buNone/>
            </a:pPr>
            <a:r>
              <a:rPr lang="en-US" dirty="0" smtClean="0"/>
              <a:t>(</a:t>
            </a:r>
            <a:r>
              <a:rPr lang="en-US" i="1" dirty="0" smtClean="0"/>
              <a:t>see the slides for Section </a:t>
            </a:r>
            <a:r>
              <a:rPr lang="en-US" dirty="0" smtClean="0">
                <a:latin typeface="Cambria Math" pitchFamily="18" charset="0"/>
                <a:ea typeface="Cambria Math" pitchFamily="18" charset="0"/>
              </a:rPr>
              <a:t>9.3</a:t>
            </a:r>
            <a:r>
              <a:rPr lang="en-US" i="1" dirty="0" smtClean="0"/>
              <a:t> for further insights</a:t>
            </a:r>
            <a:r>
              <a:rPr lang="en-US" dirty="0" smtClean="0"/>
              <a:t>)</a:t>
            </a:r>
            <a:endParaRPr lang="en-US" i="1" dirty="0" smtClean="0"/>
          </a:p>
          <a:p>
            <a:pPr>
              <a:buNone/>
            </a:pPr>
            <a:r>
              <a:rPr lang="en-US" dirty="0" smtClean="0"/>
              <a:t>   The powers of a transitive relation are subsets of the </a:t>
            </a:r>
          </a:p>
          <a:p>
            <a:pPr>
              <a:buNone/>
            </a:pPr>
            <a:r>
              <a:rPr lang="en-US" dirty="0" smtClean="0"/>
              <a:t>    relation. This is established by the following theorem:</a:t>
            </a:r>
          </a:p>
          <a:p>
            <a:pPr>
              <a:buNone/>
            </a:pPr>
            <a:r>
              <a:rPr lang="en-US" b="1" dirty="0" smtClean="0"/>
              <a:t>    Theorem </a:t>
            </a:r>
            <a:r>
              <a:rPr lang="en-US" b="1" dirty="0" smtClean="0">
                <a:latin typeface="Cambria Math" pitchFamily="18" charset="0"/>
                <a:ea typeface="Cambria Math" pitchFamily="18" charset="0"/>
              </a:rPr>
              <a:t>1</a:t>
            </a:r>
            <a:r>
              <a:rPr lang="en-US" b="1" dirty="0" smtClean="0"/>
              <a:t>: </a:t>
            </a:r>
            <a:r>
              <a:rPr lang="en-US" dirty="0" smtClean="0"/>
              <a:t>The relation </a:t>
            </a:r>
            <a:r>
              <a:rPr lang="en-US" i="1" dirty="0" smtClean="0"/>
              <a:t>R</a:t>
            </a:r>
            <a:r>
              <a:rPr lang="en-US" dirty="0" smtClean="0"/>
              <a:t> on a set </a:t>
            </a:r>
            <a:r>
              <a:rPr lang="en-US" i="1" dirty="0" smtClean="0"/>
              <a:t>A</a:t>
            </a:r>
            <a:r>
              <a:rPr lang="en-US" dirty="0" smtClean="0"/>
              <a:t> is transitive </a:t>
            </a:r>
            <a:r>
              <a:rPr lang="en-US" dirty="0" err="1" smtClean="0"/>
              <a:t>iff</a:t>
            </a:r>
            <a:r>
              <a:rPr lang="en-US" dirty="0" smtClean="0"/>
              <a:t>                 </a:t>
            </a:r>
            <a:r>
              <a:rPr lang="en-US" i="1" dirty="0" err="1" smtClean="0"/>
              <a:t>R</a:t>
            </a:r>
            <a:r>
              <a:rPr lang="en-US" i="1" baseline="30000" dirty="0" err="1" smtClean="0"/>
              <a:t>n</a:t>
            </a:r>
            <a:r>
              <a:rPr lang="en-US" dirty="0" smtClean="0"/>
              <a:t> </a:t>
            </a:r>
            <a:r>
              <a:rPr lang="en-US" dirty="0" smtClean="0">
                <a:latin typeface="Cambria Math"/>
                <a:ea typeface="Cambria Math"/>
              </a:rPr>
              <a:t>⊆</a:t>
            </a:r>
            <a:r>
              <a:rPr lang="en-US" dirty="0" smtClean="0"/>
              <a:t> </a:t>
            </a:r>
            <a:r>
              <a:rPr lang="en-US" i="1" dirty="0" smtClean="0"/>
              <a:t>R</a:t>
            </a:r>
            <a:r>
              <a:rPr lang="en-US" dirty="0" smtClean="0"/>
              <a:t> for </a:t>
            </a:r>
            <a:r>
              <a:rPr lang="en-US" i="1" dirty="0" smtClean="0"/>
              <a:t>n = </a:t>
            </a:r>
            <a:r>
              <a:rPr lang="en-US" dirty="0" smtClean="0">
                <a:latin typeface="Cambria Math" pitchFamily="18" charset="0"/>
                <a:ea typeface="Cambria Math" pitchFamily="18" charset="0"/>
              </a:rPr>
              <a:t>1,2,3 </a:t>
            </a:r>
            <a:r>
              <a:rPr lang="en-US" i="1" dirty="0" smtClean="0"/>
              <a:t>….</a:t>
            </a:r>
          </a:p>
          <a:p>
            <a:pPr>
              <a:buNone/>
            </a:pPr>
            <a:r>
              <a:rPr lang="en-US" i="1" dirty="0" smtClean="0"/>
              <a:t>   </a:t>
            </a:r>
            <a:r>
              <a:rPr lang="en-US" dirty="0" smtClean="0"/>
              <a:t>(</a:t>
            </a:r>
            <a:r>
              <a:rPr lang="en-US" i="1" dirty="0" smtClean="0"/>
              <a:t>the proof is not required</a:t>
            </a:r>
            <a:r>
              <a:rPr lang="en-US" dirty="0" smtClean="0"/>
              <a:t>)</a:t>
            </a:r>
          </a:p>
        </p:txBody>
      </p:sp>
      <p:sp>
        <p:nvSpPr>
          <p:cNvPr id="4" name="Slide Number Placeholder 3"/>
          <p:cNvSpPr>
            <a:spLocks noGrp="1"/>
          </p:cNvSpPr>
          <p:nvPr>
            <p:ph type="sldNum" sz="quarter" idx="12"/>
          </p:nvPr>
        </p:nvSpPr>
        <p:spPr/>
        <p:txBody>
          <a:bodyPr/>
          <a:lstStyle/>
          <a:p>
            <a:fld id="{8CD41AC4-40F7-4FE0-8905-74C6698904F3}" type="slidenum">
              <a:rPr lang="en-US" smtClean="0"/>
              <a:pPr/>
              <a:t>576</a:t>
            </a:fld>
            <a:endParaRPr lang="en-US"/>
          </a:p>
        </p:txBody>
      </p:sp>
    </p:spTree>
  </p:cSld>
  <p:clrMapOvr>
    <a:masterClrMapping/>
  </p:clrMapOvr>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Representing Relations</a:t>
            </a:r>
            <a:endParaRPr lang="en-US" dirty="0"/>
          </a:p>
        </p:txBody>
      </p:sp>
      <p:sp>
        <p:nvSpPr>
          <p:cNvPr id="3" name="Subtitle 2"/>
          <p:cNvSpPr>
            <a:spLocks noGrp="1"/>
          </p:cNvSpPr>
          <p:nvPr>
            <p:ph type="subTitle" idx="1"/>
          </p:nvPr>
        </p:nvSpPr>
        <p:spPr/>
        <p:txBody>
          <a:bodyPr/>
          <a:lstStyle/>
          <a:p>
            <a:r>
              <a:rPr lang="en-US" dirty="0" smtClean="0"/>
              <a:t>Section 9.3</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577</a:t>
            </a:fld>
            <a:endParaRPr lang="en-US"/>
          </a:p>
        </p:txBody>
      </p:sp>
    </p:spTree>
  </p:cSld>
  <p:clrMapOvr>
    <a:masterClrMapping/>
  </p:clrMapOvr>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Representing Relations using Matrices</a:t>
            </a:r>
          </a:p>
          <a:p>
            <a:r>
              <a:rPr lang="en-US" dirty="0" smtClean="0"/>
              <a:t>Representing Relations using Digraphs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578</a:t>
            </a:fld>
            <a:endParaRPr lang="en-US"/>
          </a:p>
        </p:txBody>
      </p:sp>
    </p:spTree>
  </p:cSld>
  <p:clrMapOvr>
    <a:masterClrMapping/>
  </p:clrMapOvr>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Representing Relations Using Matrices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relation between finite sets can be represented using a zero-one matrix. </a:t>
            </a:r>
          </a:p>
          <a:p>
            <a:r>
              <a:rPr lang="en-US" dirty="0" smtClean="0"/>
              <a:t>Suppose </a:t>
            </a:r>
            <a:r>
              <a:rPr lang="en-US" i="1" dirty="0" smtClean="0"/>
              <a:t>R</a:t>
            </a:r>
            <a:r>
              <a:rPr lang="en-US" dirty="0" smtClean="0"/>
              <a:t> is a relation from </a:t>
            </a:r>
            <a:r>
              <a:rPr lang="en-US" i="1" dirty="0" smtClean="0"/>
              <a:t>A</a:t>
            </a:r>
            <a:r>
              <a:rPr lang="en-US" dirty="0" smtClean="0"/>
              <a:t> = {</a:t>
            </a:r>
            <a:r>
              <a:rPr lang="en-US" i="1" dirty="0" smtClean="0"/>
              <a:t>a</a:t>
            </a:r>
            <a:r>
              <a:rPr lang="en-US" baseline="-25000" dirty="0" smtClean="0">
                <a:latin typeface="Cambria Math" pitchFamily="18" charset="0"/>
                <a:ea typeface="Cambria Math" pitchFamily="18" charset="0"/>
              </a:rPr>
              <a:t>1</a:t>
            </a:r>
            <a:r>
              <a:rPr lang="en-US" dirty="0" smtClean="0"/>
              <a:t>, </a:t>
            </a:r>
            <a:r>
              <a:rPr lang="en-US" i="1" dirty="0" smtClean="0"/>
              <a:t>a</a:t>
            </a:r>
            <a:r>
              <a:rPr lang="en-US" baseline="-25000" dirty="0" smtClean="0">
                <a:latin typeface="Cambria Math" pitchFamily="18" charset="0"/>
                <a:ea typeface="Cambria Math" pitchFamily="18" charset="0"/>
              </a:rPr>
              <a:t>2</a:t>
            </a:r>
            <a:r>
              <a:rPr lang="en-US" dirty="0" smtClean="0"/>
              <a:t>, …, </a:t>
            </a:r>
            <a:r>
              <a:rPr lang="en-US" i="1" dirty="0" smtClean="0"/>
              <a:t>a</a:t>
            </a:r>
            <a:r>
              <a:rPr lang="en-US" i="1" baseline="-25000" dirty="0" smtClean="0"/>
              <a:t>m</a:t>
            </a:r>
            <a:r>
              <a:rPr lang="en-US" dirty="0" smtClean="0"/>
              <a:t>} to                         </a:t>
            </a:r>
            <a:r>
              <a:rPr lang="en-US" i="1" dirty="0" smtClean="0"/>
              <a:t>B</a:t>
            </a:r>
            <a:r>
              <a:rPr lang="en-US" dirty="0" smtClean="0"/>
              <a:t> = {</a:t>
            </a:r>
            <a:r>
              <a:rPr lang="en-US" i="1" dirty="0" smtClean="0"/>
              <a:t>b</a:t>
            </a:r>
            <a:r>
              <a:rPr lang="en-US" baseline="-25000" dirty="0" smtClean="0">
                <a:latin typeface="Cambria Math" pitchFamily="18" charset="0"/>
                <a:ea typeface="Cambria Math" pitchFamily="18" charset="0"/>
              </a:rPr>
              <a:t>1</a:t>
            </a:r>
            <a:r>
              <a:rPr lang="en-US" dirty="0" smtClean="0"/>
              <a:t>, </a:t>
            </a:r>
            <a:r>
              <a:rPr lang="en-US" i="1" dirty="0" smtClean="0"/>
              <a:t>b</a:t>
            </a:r>
            <a:r>
              <a:rPr lang="en-US" baseline="-25000" dirty="0" smtClean="0">
                <a:latin typeface="Cambria Math" pitchFamily="18" charset="0"/>
                <a:ea typeface="Cambria Math" pitchFamily="18" charset="0"/>
              </a:rPr>
              <a:t>2</a:t>
            </a:r>
            <a:r>
              <a:rPr lang="en-US" dirty="0" smtClean="0"/>
              <a:t>, …, </a:t>
            </a:r>
            <a:r>
              <a:rPr lang="en-US" i="1" dirty="0" err="1" smtClean="0"/>
              <a:t>b</a:t>
            </a:r>
            <a:r>
              <a:rPr lang="en-US" i="1" baseline="-25000" dirty="0" err="1" smtClean="0"/>
              <a:t>n</a:t>
            </a:r>
            <a:r>
              <a:rPr lang="en-US" dirty="0" smtClean="0"/>
              <a:t>}.</a:t>
            </a:r>
          </a:p>
          <a:p>
            <a:pPr lvl="1"/>
            <a:r>
              <a:rPr lang="en-US" dirty="0" smtClean="0"/>
              <a:t>The elements of the two sets can be listed in any particular arbitrary order. When </a:t>
            </a:r>
            <a:r>
              <a:rPr lang="en-US" i="1" dirty="0" smtClean="0"/>
              <a:t>A</a:t>
            </a:r>
            <a:r>
              <a:rPr lang="en-US" dirty="0" smtClean="0"/>
              <a:t> = </a:t>
            </a:r>
            <a:r>
              <a:rPr lang="en-US" i="1" dirty="0" smtClean="0"/>
              <a:t>B</a:t>
            </a:r>
            <a:r>
              <a:rPr lang="en-US" dirty="0" smtClean="0"/>
              <a:t>, we use the same ordering. </a:t>
            </a:r>
          </a:p>
          <a:p>
            <a:r>
              <a:rPr lang="en-US" dirty="0" smtClean="0"/>
              <a:t>The relation </a:t>
            </a:r>
            <a:r>
              <a:rPr lang="en-US" i="1" dirty="0" smtClean="0"/>
              <a:t>R</a:t>
            </a:r>
            <a:r>
              <a:rPr lang="en-US" dirty="0" smtClean="0"/>
              <a:t> is represented by the matrix                                         </a:t>
            </a:r>
            <a:r>
              <a:rPr lang="en-US" i="1" dirty="0" smtClean="0"/>
              <a:t>M</a:t>
            </a:r>
            <a:r>
              <a:rPr lang="en-US" i="1" baseline="-25000" dirty="0" smtClean="0"/>
              <a:t>R</a:t>
            </a:r>
            <a:r>
              <a:rPr lang="en-US" dirty="0" smtClean="0"/>
              <a:t> = [</a:t>
            </a:r>
            <a:r>
              <a:rPr lang="en-US" i="1" dirty="0" err="1" smtClean="0"/>
              <a:t>m</a:t>
            </a:r>
            <a:r>
              <a:rPr lang="en-US" i="1" baseline="-25000" dirty="0" err="1" smtClean="0"/>
              <a:t>ij</a:t>
            </a:r>
            <a:r>
              <a:rPr lang="en-US" dirty="0" smtClean="0"/>
              <a:t>], where</a:t>
            </a:r>
          </a:p>
          <a:p>
            <a:endParaRPr lang="en-US" dirty="0" smtClean="0"/>
          </a:p>
          <a:p>
            <a:endParaRPr lang="en-US" dirty="0" smtClean="0"/>
          </a:p>
          <a:p>
            <a:pPr>
              <a:buNone/>
            </a:pPr>
            <a:endParaRPr lang="en-US" dirty="0" smtClean="0"/>
          </a:p>
          <a:p>
            <a:r>
              <a:rPr lang="en-US" dirty="0" smtClean="0"/>
              <a:t>The matrix representing </a:t>
            </a:r>
            <a:r>
              <a:rPr lang="en-US" i="1" dirty="0" smtClean="0"/>
              <a:t>R</a:t>
            </a:r>
            <a:r>
              <a:rPr lang="en-US" dirty="0" smtClean="0"/>
              <a:t> has a </a:t>
            </a:r>
            <a:r>
              <a:rPr lang="en-US" dirty="0" smtClean="0">
                <a:latin typeface="Cambria Math" pitchFamily="18" charset="0"/>
                <a:ea typeface="Cambria Math" pitchFamily="18" charset="0"/>
              </a:rPr>
              <a:t>1</a:t>
            </a:r>
            <a:r>
              <a:rPr lang="en-US" dirty="0" smtClean="0"/>
              <a:t> as its (</a:t>
            </a:r>
            <a:r>
              <a:rPr lang="en-US" i="1" dirty="0" err="1" smtClean="0"/>
              <a:t>i</a:t>
            </a:r>
            <a:r>
              <a:rPr lang="en-US" dirty="0" err="1" smtClean="0"/>
              <a:t>,</a:t>
            </a:r>
            <a:r>
              <a:rPr lang="en-US" i="1" dirty="0" err="1" smtClean="0"/>
              <a:t>j</a:t>
            </a:r>
            <a:r>
              <a:rPr lang="en-US" dirty="0" smtClean="0"/>
              <a:t>) entry when </a:t>
            </a:r>
            <a:r>
              <a:rPr lang="en-US" i="1" dirty="0" err="1" smtClean="0"/>
              <a:t>a</a:t>
            </a:r>
            <a:r>
              <a:rPr lang="en-US" i="1" baseline="-25000" dirty="0" err="1" smtClean="0"/>
              <a:t>i</a:t>
            </a:r>
            <a:r>
              <a:rPr lang="en-US" dirty="0" smtClean="0"/>
              <a:t> is related to </a:t>
            </a:r>
            <a:r>
              <a:rPr lang="en-US" i="1" dirty="0" err="1" smtClean="0"/>
              <a:t>b</a:t>
            </a:r>
            <a:r>
              <a:rPr lang="en-US" i="1" baseline="-25000" dirty="0" err="1" smtClean="0"/>
              <a:t>j</a:t>
            </a:r>
            <a:r>
              <a:rPr lang="en-US" i="1" dirty="0" smtClean="0"/>
              <a:t> </a:t>
            </a:r>
            <a:r>
              <a:rPr lang="en-US" dirty="0" smtClean="0"/>
              <a:t>and a </a:t>
            </a:r>
            <a:r>
              <a:rPr lang="en-US" dirty="0" smtClean="0">
                <a:latin typeface="Cambria Math" pitchFamily="18" charset="0"/>
                <a:ea typeface="Cambria Math" pitchFamily="18" charset="0"/>
              </a:rPr>
              <a:t>0</a:t>
            </a:r>
            <a:r>
              <a:rPr lang="en-US" dirty="0" smtClean="0"/>
              <a:t> if  </a:t>
            </a:r>
            <a:r>
              <a:rPr lang="en-US" i="1" dirty="0" err="1" smtClean="0"/>
              <a:t>a</a:t>
            </a:r>
            <a:r>
              <a:rPr lang="en-US" i="1" baseline="-25000" dirty="0" err="1" smtClean="0"/>
              <a:t>i</a:t>
            </a:r>
            <a:r>
              <a:rPr lang="en-US" dirty="0" smtClean="0"/>
              <a:t> is not related to </a:t>
            </a:r>
            <a:r>
              <a:rPr lang="en-US" i="1" dirty="0" err="1" smtClean="0"/>
              <a:t>b</a:t>
            </a:r>
            <a:r>
              <a:rPr lang="en-US" i="1" baseline="-25000" dirty="0" err="1" smtClean="0"/>
              <a:t>j</a:t>
            </a:r>
            <a:r>
              <a:rPr lang="en-US" dirty="0" smtClean="0"/>
              <a:t>.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971800" y="4572000"/>
            <a:ext cx="2760345" cy="609600"/>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579</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Disjunctive Normal Form</a:t>
            </a:r>
            <a:endParaRPr lang="en-US" dirty="0"/>
          </a:p>
        </p:txBody>
      </p:sp>
      <p:sp>
        <p:nvSpPr>
          <p:cNvPr id="3" name="Content Placeholder 2"/>
          <p:cNvSpPr>
            <a:spLocks noGrp="1"/>
          </p:cNvSpPr>
          <p:nvPr>
            <p:ph idx="1"/>
          </p:nvPr>
        </p:nvSpPr>
        <p:spPr>
          <a:xfrm>
            <a:off x="457200" y="1935480"/>
            <a:ext cx="8229600" cy="4617720"/>
          </a:xfrm>
        </p:spPr>
        <p:txBody>
          <a:bodyPr>
            <a:normAutofit lnSpcReduction="10000"/>
          </a:bodyPr>
          <a:lstStyle/>
          <a:p>
            <a:pPr>
              <a:buNone/>
            </a:pPr>
            <a:r>
              <a:rPr lang="en-US" dirty="0" smtClean="0"/>
              <a:t>	Show that every compound proposition can be put in disjunctive normal form. </a:t>
            </a:r>
          </a:p>
          <a:p>
            <a:pPr>
              <a:buNone/>
            </a:pPr>
            <a:r>
              <a:rPr lang="en-US" b="1" dirty="0" smtClean="0"/>
              <a:t>   Solution</a:t>
            </a:r>
            <a:r>
              <a:rPr lang="en-US" dirty="0" smtClean="0"/>
              <a:t>: Construct the truth table for the proposition. </a:t>
            </a:r>
          </a:p>
          <a:p>
            <a:r>
              <a:rPr lang="en-US" sz="2200" dirty="0" smtClean="0"/>
              <a:t>Then a logically equivalent proposition is the disjunction with </a:t>
            </a:r>
            <a:r>
              <a:rPr lang="en-US" sz="2200" i="1" dirty="0" smtClean="0"/>
              <a:t>n</a:t>
            </a:r>
            <a:r>
              <a:rPr lang="en-US" sz="2200" dirty="0" smtClean="0"/>
              <a:t> </a:t>
            </a:r>
            <a:r>
              <a:rPr lang="en-US" sz="2200" dirty="0" err="1" smtClean="0"/>
              <a:t>disjuncts</a:t>
            </a:r>
            <a:r>
              <a:rPr lang="en-US" sz="2200" dirty="0" smtClean="0"/>
              <a:t>, where </a:t>
            </a:r>
            <a:r>
              <a:rPr lang="en-US" sz="2200" i="1" dirty="0" smtClean="0"/>
              <a:t>n</a:t>
            </a:r>
            <a:r>
              <a:rPr lang="en-US" sz="2200" dirty="0" smtClean="0"/>
              <a:t> is the number of rows for which the formula evaluates to </a:t>
            </a:r>
            <a:r>
              <a:rPr lang="en-US" sz="2200" b="1" dirty="0" smtClean="0"/>
              <a:t>T</a:t>
            </a:r>
            <a:r>
              <a:rPr lang="en-US" sz="2200" dirty="0" smtClean="0"/>
              <a:t> (number of universes in which the proposition is </a:t>
            </a:r>
            <a:r>
              <a:rPr lang="en-US" sz="2200" b="1" dirty="0" smtClean="0"/>
              <a:t>T</a:t>
            </a:r>
            <a:r>
              <a:rPr lang="en-US" sz="2200" dirty="0" smtClean="0"/>
              <a:t>).</a:t>
            </a:r>
          </a:p>
          <a:p>
            <a:r>
              <a:rPr lang="en-US" sz="2200" dirty="0" smtClean="0"/>
              <a:t>Each </a:t>
            </a:r>
            <a:r>
              <a:rPr lang="en-US" sz="2200" dirty="0" err="1" smtClean="0"/>
              <a:t>disjunct</a:t>
            </a:r>
            <a:r>
              <a:rPr lang="en-US" sz="2200" dirty="0" smtClean="0"/>
              <a:t> is composed of </a:t>
            </a:r>
            <a:r>
              <a:rPr lang="en-US" sz="2200" i="1" dirty="0" smtClean="0"/>
              <a:t>m</a:t>
            </a:r>
            <a:r>
              <a:rPr lang="en-US" sz="2200" dirty="0" smtClean="0"/>
              <a:t> conjuncts where </a:t>
            </a:r>
            <a:r>
              <a:rPr lang="en-US" sz="2200" i="1" dirty="0" smtClean="0"/>
              <a:t>m</a:t>
            </a:r>
            <a:r>
              <a:rPr lang="en-US" sz="2200" dirty="0" smtClean="0"/>
              <a:t> is the number of distinct atomic propositional variables. Each conjunct includes the positive form of the propositional variable if the variable is assigned </a:t>
            </a:r>
            <a:r>
              <a:rPr lang="en-US" sz="2200" b="1" dirty="0" smtClean="0"/>
              <a:t>T </a:t>
            </a:r>
            <a:r>
              <a:rPr lang="en-US" sz="2200" dirty="0" smtClean="0"/>
              <a:t>in that row and the negated form if the variable is assigned </a:t>
            </a:r>
            <a:r>
              <a:rPr lang="en-US" sz="2200" b="1" dirty="0" smtClean="0"/>
              <a:t>F</a:t>
            </a:r>
            <a:r>
              <a:rPr lang="en-US" sz="2200" dirty="0" smtClean="0"/>
              <a:t> in that row.</a:t>
            </a:r>
          </a:p>
        </p:txBody>
      </p:sp>
      <p:sp>
        <p:nvSpPr>
          <p:cNvPr id="4" name="Slide Number Placeholder 3"/>
          <p:cNvSpPr>
            <a:spLocks noGrp="1"/>
          </p:cNvSpPr>
          <p:nvPr>
            <p:ph type="sldNum" sz="quarter" idx="12"/>
          </p:nvPr>
        </p:nvSpPr>
        <p:spPr/>
        <p:txBody>
          <a:bodyPr/>
          <a:lstStyle/>
          <a:p>
            <a:fld id="{9CA217EF-0505-4C33-BB20-8A8DF2039023}" type="slidenum">
              <a:rPr lang="en-US" smtClean="0"/>
              <a:pPr/>
              <a:t>58</a:t>
            </a:fld>
            <a:endParaRPr lang="en-US"/>
          </a:p>
        </p:txBody>
      </p:sp>
    </p:spTree>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Representing Relations Using Matrices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Suppose that </a:t>
            </a:r>
            <a:r>
              <a:rPr lang="en-US" i="1" dirty="0" smtClean="0"/>
              <a:t>A</a:t>
            </a:r>
            <a:r>
              <a:rPr lang="en-US" dirty="0" smtClean="0"/>
              <a:t> = {</a:t>
            </a:r>
            <a:r>
              <a:rPr lang="en-US" dirty="0" smtClean="0">
                <a:latin typeface="Cambria Math" pitchFamily="18" charset="0"/>
                <a:ea typeface="Cambria Math" pitchFamily="18" charset="0"/>
              </a:rPr>
              <a:t>1,2,3</a:t>
            </a:r>
            <a:r>
              <a:rPr lang="en-US" dirty="0" smtClean="0"/>
              <a:t>} and </a:t>
            </a:r>
            <a:r>
              <a:rPr lang="en-US" i="1" dirty="0" smtClean="0"/>
              <a:t>B</a:t>
            </a:r>
            <a:r>
              <a:rPr lang="en-US" dirty="0" smtClean="0"/>
              <a:t> = {</a:t>
            </a:r>
            <a:r>
              <a:rPr lang="en-US" dirty="0" smtClean="0">
                <a:latin typeface="Cambria Math" pitchFamily="18" charset="0"/>
                <a:ea typeface="Cambria Math" pitchFamily="18" charset="0"/>
              </a:rPr>
              <a:t>1,2</a:t>
            </a:r>
            <a:r>
              <a:rPr lang="en-US" dirty="0" smtClean="0"/>
              <a:t>}. Let  </a:t>
            </a:r>
            <a:r>
              <a:rPr lang="en-US" i="1" dirty="0" smtClean="0"/>
              <a:t>R</a:t>
            </a:r>
            <a:r>
              <a:rPr lang="en-US" dirty="0" smtClean="0"/>
              <a:t> be  the relation from </a:t>
            </a:r>
            <a:r>
              <a:rPr lang="en-US" i="1" dirty="0" smtClean="0"/>
              <a:t>A</a:t>
            </a:r>
            <a:r>
              <a:rPr lang="en-US" dirty="0" smtClean="0"/>
              <a:t> to </a:t>
            </a:r>
            <a:r>
              <a:rPr lang="en-US" i="1" dirty="0" smtClean="0"/>
              <a:t>B</a:t>
            </a:r>
            <a:r>
              <a:rPr lang="en-US" dirty="0" smtClean="0"/>
              <a:t> containing (</a:t>
            </a:r>
            <a:r>
              <a:rPr lang="en-US" i="1" dirty="0" err="1" smtClean="0"/>
              <a:t>a</a:t>
            </a:r>
            <a:r>
              <a:rPr lang="en-US" dirty="0" err="1" smtClean="0"/>
              <a:t>,</a:t>
            </a:r>
            <a:r>
              <a:rPr lang="en-US" i="1" dirty="0" err="1" smtClean="0"/>
              <a:t>b</a:t>
            </a:r>
            <a:r>
              <a:rPr lang="en-US" dirty="0" smtClean="0"/>
              <a:t>) if </a:t>
            </a:r>
            <a:r>
              <a:rPr lang="en-US" i="1" dirty="0" smtClean="0"/>
              <a:t>a</a:t>
            </a:r>
            <a:r>
              <a:rPr lang="en-US" dirty="0" smtClean="0"/>
              <a:t> </a:t>
            </a:r>
            <a:r>
              <a:rPr lang="en-US" dirty="0" smtClean="0">
                <a:latin typeface="Cambria Math"/>
                <a:ea typeface="Cambria Math"/>
              </a:rPr>
              <a:t>∈</a:t>
            </a:r>
            <a:r>
              <a:rPr lang="en-US" dirty="0" smtClean="0"/>
              <a:t> </a:t>
            </a:r>
            <a:r>
              <a:rPr lang="en-US" i="1" dirty="0" smtClean="0"/>
              <a:t>A</a:t>
            </a:r>
            <a:r>
              <a:rPr lang="en-US" dirty="0" smtClean="0"/>
              <a:t>,    </a:t>
            </a:r>
            <a:r>
              <a:rPr lang="en-US" i="1" dirty="0" smtClean="0"/>
              <a:t>b</a:t>
            </a:r>
            <a:r>
              <a:rPr lang="en-US" dirty="0" smtClean="0"/>
              <a:t> </a:t>
            </a:r>
            <a:r>
              <a:rPr lang="en-US" dirty="0" smtClean="0">
                <a:latin typeface="Cambria Math"/>
                <a:ea typeface="Cambria Math"/>
              </a:rPr>
              <a:t>∈</a:t>
            </a:r>
            <a:r>
              <a:rPr lang="en-US" dirty="0" smtClean="0"/>
              <a:t>  </a:t>
            </a:r>
            <a:r>
              <a:rPr lang="en-US" i="1" dirty="0" smtClean="0"/>
              <a:t>B</a:t>
            </a:r>
            <a:r>
              <a:rPr lang="en-US" dirty="0" smtClean="0"/>
              <a:t>, and </a:t>
            </a:r>
            <a:r>
              <a:rPr lang="en-US" i="1" dirty="0" smtClean="0"/>
              <a:t>a</a:t>
            </a:r>
            <a:r>
              <a:rPr lang="en-US" dirty="0" smtClean="0"/>
              <a:t> &gt; </a:t>
            </a:r>
            <a:r>
              <a:rPr lang="en-US" i="1" dirty="0" smtClean="0"/>
              <a:t>b</a:t>
            </a:r>
            <a:r>
              <a:rPr lang="en-US" dirty="0" smtClean="0"/>
              <a:t>. What is the matrix representing </a:t>
            </a:r>
            <a:r>
              <a:rPr lang="en-US" i="1" dirty="0" smtClean="0"/>
              <a:t>R </a:t>
            </a:r>
            <a:r>
              <a:rPr lang="en-US" dirty="0" smtClean="0"/>
              <a:t> (assuming the ordering of elements is the same as the increasing numerical order)?</a:t>
            </a:r>
          </a:p>
          <a:p>
            <a:pPr>
              <a:buNone/>
            </a:pPr>
            <a:r>
              <a:rPr lang="en-US" b="1" dirty="0" smtClean="0"/>
              <a:t>   Solution: </a:t>
            </a:r>
            <a:r>
              <a:rPr lang="en-US" dirty="0" smtClean="0"/>
              <a:t>Because </a:t>
            </a:r>
            <a:r>
              <a:rPr lang="en-US" i="1" dirty="0" smtClean="0"/>
              <a:t>R</a:t>
            </a:r>
            <a:r>
              <a:rPr lang="en-US" dirty="0" smtClean="0"/>
              <a:t> = {(</a:t>
            </a:r>
            <a:r>
              <a:rPr lang="en-US" dirty="0" smtClean="0">
                <a:latin typeface="Cambria Math" pitchFamily="18" charset="0"/>
                <a:ea typeface="Cambria Math" pitchFamily="18" charset="0"/>
              </a:rPr>
              <a:t>2,1</a:t>
            </a:r>
            <a:r>
              <a:rPr lang="en-US" dirty="0" smtClean="0"/>
              <a:t>), (</a:t>
            </a:r>
            <a:r>
              <a:rPr lang="en-US" dirty="0" smtClean="0">
                <a:latin typeface="Cambria Math" pitchFamily="18" charset="0"/>
                <a:ea typeface="Cambria Math" pitchFamily="18" charset="0"/>
              </a:rPr>
              <a:t>3,1</a:t>
            </a:r>
            <a:r>
              <a:rPr lang="en-US" dirty="0" smtClean="0"/>
              <a:t>),(</a:t>
            </a:r>
            <a:r>
              <a:rPr lang="en-US" dirty="0" smtClean="0">
                <a:latin typeface="Cambria Math" pitchFamily="18" charset="0"/>
                <a:ea typeface="Cambria Math" pitchFamily="18" charset="0"/>
              </a:rPr>
              <a:t>3,2</a:t>
            </a:r>
            <a:r>
              <a:rPr lang="en-US" dirty="0" smtClean="0"/>
              <a:t>)}, the matrix is</a:t>
            </a: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3505200" y="4648201"/>
            <a:ext cx="1927860" cy="912495"/>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580</a:t>
            </a:fld>
            <a:endParaRPr lang="en-US"/>
          </a:p>
        </p:txBody>
      </p:sp>
    </p:spTree>
  </p:cSld>
  <p:clrMapOvr>
    <a:masterClrMapping/>
  </p:clrMapOvr>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Representing Relations Using Matrices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a:t>
            </a:r>
            <a:r>
              <a:rPr lang="en-US" i="1" dirty="0" smtClean="0"/>
              <a:t>A</a:t>
            </a:r>
            <a:r>
              <a:rPr lang="en-US" dirty="0" smtClean="0"/>
              <a:t> = {</a:t>
            </a:r>
            <a:r>
              <a:rPr lang="en-US" i="1" dirty="0" smtClean="0"/>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3</a:t>
            </a:r>
            <a:r>
              <a:rPr lang="en-US" dirty="0" smtClean="0"/>
              <a:t>} and </a:t>
            </a:r>
            <a:r>
              <a:rPr lang="en-US" i="1" dirty="0" smtClean="0"/>
              <a:t>B</a:t>
            </a:r>
            <a:r>
              <a:rPr lang="en-US" dirty="0" smtClean="0"/>
              <a:t> = {</a:t>
            </a:r>
            <a:r>
              <a:rPr lang="en-US" i="1" dirty="0" smtClean="0"/>
              <a:t>b</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ea typeface="Cambria Math" pitchFamily="18" charset="0"/>
              </a:rPr>
              <a:t>b</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a:t>
            </a:r>
            <a:r>
              <a:rPr lang="en-US" i="1" dirty="0" smtClean="0">
                <a:ea typeface="Cambria Math" pitchFamily="18" charset="0"/>
              </a:rPr>
              <a:t>b</a:t>
            </a:r>
            <a:r>
              <a:rPr lang="en-US" baseline="-25000" dirty="0" smtClean="0">
                <a:latin typeface="Cambria Math" pitchFamily="18" charset="0"/>
                <a:ea typeface="Cambria Math" pitchFamily="18" charset="0"/>
              </a:rPr>
              <a:t>3</a:t>
            </a:r>
            <a:r>
              <a:rPr lang="en-US" dirty="0" smtClean="0">
                <a:latin typeface="Cambria Math" pitchFamily="18" charset="0"/>
                <a:ea typeface="Cambria Math" pitchFamily="18" charset="0"/>
              </a:rPr>
              <a:t>,</a:t>
            </a:r>
            <a:r>
              <a:rPr lang="en-US" i="1" dirty="0" smtClean="0">
                <a:ea typeface="Cambria Math" pitchFamily="18" charset="0"/>
              </a:rPr>
              <a:t>b</a:t>
            </a:r>
            <a:r>
              <a:rPr lang="en-US" baseline="-25000" dirty="0" smtClean="0">
                <a:latin typeface="Cambria Math" pitchFamily="18" charset="0"/>
                <a:ea typeface="Cambria Math" pitchFamily="18" charset="0"/>
              </a:rPr>
              <a:t>4</a:t>
            </a:r>
            <a:r>
              <a:rPr lang="en-US" dirty="0" smtClean="0">
                <a:latin typeface="Cambria Math" pitchFamily="18" charset="0"/>
                <a:ea typeface="Cambria Math" pitchFamily="18" charset="0"/>
              </a:rPr>
              <a:t>, </a:t>
            </a:r>
            <a:r>
              <a:rPr lang="en-US" i="1" dirty="0" smtClean="0">
                <a:ea typeface="Cambria Math" pitchFamily="18" charset="0"/>
              </a:rPr>
              <a:t>b</a:t>
            </a:r>
            <a:r>
              <a:rPr lang="en-US" baseline="-25000" dirty="0" smtClean="0">
                <a:latin typeface="Cambria Math" pitchFamily="18" charset="0"/>
                <a:ea typeface="Cambria Math" pitchFamily="18" charset="0"/>
              </a:rPr>
              <a:t>5</a:t>
            </a:r>
            <a:r>
              <a:rPr lang="en-US" dirty="0" smtClean="0"/>
              <a:t>}. Which ordered pairs are in the relation </a:t>
            </a:r>
            <a:r>
              <a:rPr lang="en-US" i="1" dirty="0" smtClean="0"/>
              <a:t>R</a:t>
            </a:r>
            <a:r>
              <a:rPr lang="en-US" dirty="0" smtClean="0"/>
              <a:t> represented by the matrix</a:t>
            </a:r>
          </a:p>
          <a:p>
            <a:pPr>
              <a:buNone/>
            </a:pPr>
            <a:endParaRPr lang="en-US" dirty="0" smtClean="0"/>
          </a:p>
          <a:p>
            <a:pPr>
              <a:buNone/>
            </a:pPr>
            <a:endParaRPr lang="en-US" dirty="0" smtClean="0"/>
          </a:p>
          <a:p>
            <a:pPr>
              <a:buNone/>
            </a:pPr>
            <a:endParaRPr lang="en-US" dirty="0" smtClean="0"/>
          </a:p>
          <a:p>
            <a:pPr>
              <a:buNone/>
            </a:pPr>
            <a:r>
              <a:rPr lang="en-US" b="1" dirty="0" smtClean="0"/>
              <a:t>    Solution: </a:t>
            </a:r>
            <a:r>
              <a:rPr lang="en-US" dirty="0" smtClean="0"/>
              <a:t>Because </a:t>
            </a:r>
            <a:r>
              <a:rPr lang="en-US" i="1" dirty="0" smtClean="0"/>
              <a:t>R</a:t>
            </a:r>
            <a:r>
              <a:rPr lang="en-US" dirty="0" smtClean="0"/>
              <a:t>  consists of those ordered pairs (</a:t>
            </a:r>
            <a:r>
              <a:rPr lang="en-US" i="1" dirty="0" err="1" smtClean="0"/>
              <a:t>a</a:t>
            </a:r>
            <a:r>
              <a:rPr lang="en-US" i="1" baseline="-25000" dirty="0" err="1" smtClean="0"/>
              <a:t>i</a:t>
            </a:r>
            <a:r>
              <a:rPr lang="en-US" dirty="0" err="1" smtClean="0"/>
              <a:t>,</a:t>
            </a:r>
            <a:r>
              <a:rPr lang="en-US" i="1" dirty="0" err="1" smtClean="0"/>
              <a:t>b</a:t>
            </a:r>
            <a:r>
              <a:rPr lang="en-US" i="1" baseline="-25000" dirty="0" err="1" smtClean="0"/>
              <a:t>j</a:t>
            </a:r>
            <a:r>
              <a:rPr lang="en-US" dirty="0" smtClean="0"/>
              <a:t>) with </a:t>
            </a:r>
            <a:r>
              <a:rPr lang="en-US" i="1" dirty="0" err="1" smtClean="0"/>
              <a:t>m</a:t>
            </a:r>
            <a:r>
              <a:rPr lang="en-US" i="1" baseline="-25000" dirty="0" err="1" smtClean="0"/>
              <a:t>ij</a:t>
            </a:r>
            <a:r>
              <a:rPr lang="en-US" dirty="0" smtClean="0"/>
              <a:t> = </a:t>
            </a:r>
            <a:r>
              <a:rPr lang="en-US" dirty="0" smtClean="0">
                <a:latin typeface="Cambria Math" pitchFamily="18" charset="0"/>
                <a:ea typeface="Cambria Math" pitchFamily="18" charset="0"/>
              </a:rPr>
              <a:t>1</a:t>
            </a:r>
            <a:r>
              <a:rPr lang="en-US" dirty="0" smtClean="0"/>
              <a:t>, it follows that:</a:t>
            </a:r>
          </a:p>
          <a:p>
            <a:pPr>
              <a:buNone/>
            </a:pPr>
            <a:endParaRPr lang="en-US" dirty="0" smtClean="0"/>
          </a:p>
          <a:p>
            <a:pPr>
              <a:buNone/>
            </a:pPr>
            <a:r>
              <a:rPr lang="en-US" sz="2000" i="1" dirty="0" smtClean="0"/>
              <a:t>          R </a:t>
            </a:r>
            <a:r>
              <a:rPr lang="en-US" sz="2000" dirty="0" smtClean="0"/>
              <a:t>= {(</a:t>
            </a:r>
            <a:r>
              <a:rPr lang="en-US" sz="2000" i="1" dirty="0" smtClean="0"/>
              <a:t>a</a:t>
            </a:r>
            <a:r>
              <a:rPr lang="en-US" sz="2000" baseline="-25000" dirty="0" smtClean="0">
                <a:latin typeface="Cambria Math" pitchFamily="18" charset="0"/>
                <a:ea typeface="Cambria Math" pitchFamily="18" charset="0"/>
              </a:rPr>
              <a:t>1</a:t>
            </a:r>
            <a:r>
              <a:rPr lang="en-US" sz="2000" dirty="0" smtClean="0">
                <a:latin typeface="Cambria Math" pitchFamily="18" charset="0"/>
                <a:ea typeface="Cambria Math" pitchFamily="18" charset="0"/>
              </a:rPr>
              <a:t>,</a:t>
            </a:r>
            <a:r>
              <a:rPr lang="en-US" sz="2000" i="1" dirty="0" smtClean="0">
                <a:ea typeface="Cambria Math" pitchFamily="18" charset="0"/>
              </a:rPr>
              <a:t> b</a:t>
            </a:r>
            <a:r>
              <a:rPr lang="en-US" sz="2000" baseline="-25000" dirty="0" smtClean="0">
                <a:latin typeface="Cambria Math" pitchFamily="18" charset="0"/>
                <a:ea typeface="Cambria Math" pitchFamily="18" charset="0"/>
              </a:rPr>
              <a:t>2</a:t>
            </a:r>
            <a:r>
              <a:rPr lang="en-US" sz="2000" dirty="0" smtClean="0"/>
              <a:t>), (</a:t>
            </a:r>
            <a:r>
              <a:rPr lang="en-US" sz="2000" i="1" dirty="0" smtClean="0">
                <a:ea typeface="Cambria Math" pitchFamily="18" charset="0"/>
              </a:rPr>
              <a:t>a</a:t>
            </a:r>
            <a:r>
              <a:rPr lang="en-US" sz="2000" baseline="-25000" dirty="0" smtClean="0">
                <a:latin typeface="Cambria Math" pitchFamily="18" charset="0"/>
                <a:ea typeface="Cambria Math" pitchFamily="18" charset="0"/>
              </a:rPr>
              <a:t>2</a:t>
            </a:r>
            <a:r>
              <a:rPr lang="en-US" sz="2000" dirty="0" smtClean="0">
                <a:latin typeface="Cambria Math" pitchFamily="18" charset="0"/>
                <a:ea typeface="Cambria Math" pitchFamily="18" charset="0"/>
              </a:rPr>
              <a:t>,</a:t>
            </a:r>
            <a:r>
              <a:rPr lang="en-US" sz="2000" i="1" dirty="0" smtClean="0"/>
              <a:t> b</a:t>
            </a:r>
            <a:r>
              <a:rPr lang="en-US" sz="2000" baseline="-25000" dirty="0" smtClean="0">
                <a:latin typeface="Cambria Math" pitchFamily="18" charset="0"/>
                <a:ea typeface="Cambria Math" pitchFamily="18" charset="0"/>
              </a:rPr>
              <a:t>1</a:t>
            </a:r>
            <a:r>
              <a:rPr lang="en-US" sz="2000" dirty="0" smtClean="0"/>
              <a:t>),(</a:t>
            </a:r>
            <a:r>
              <a:rPr lang="en-US" sz="2000" i="1" dirty="0" smtClean="0">
                <a:ea typeface="Cambria Math" pitchFamily="18" charset="0"/>
              </a:rPr>
              <a:t>a</a:t>
            </a:r>
            <a:r>
              <a:rPr lang="en-US" sz="2000" baseline="-25000" dirty="0" smtClean="0">
                <a:latin typeface="Cambria Math" pitchFamily="18" charset="0"/>
                <a:ea typeface="Cambria Math" pitchFamily="18" charset="0"/>
              </a:rPr>
              <a:t>2</a:t>
            </a:r>
            <a:r>
              <a:rPr lang="en-US" sz="2000" dirty="0" smtClean="0">
                <a:latin typeface="Cambria Math" pitchFamily="18" charset="0"/>
                <a:ea typeface="Cambria Math" pitchFamily="18" charset="0"/>
              </a:rPr>
              <a:t>,</a:t>
            </a:r>
            <a:r>
              <a:rPr lang="en-US" sz="2000" i="1" dirty="0" smtClean="0">
                <a:ea typeface="Cambria Math" pitchFamily="18" charset="0"/>
              </a:rPr>
              <a:t> b</a:t>
            </a:r>
            <a:r>
              <a:rPr lang="en-US" sz="2000" baseline="-25000" dirty="0" smtClean="0">
                <a:latin typeface="Cambria Math" pitchFamily="18" charset="0"/>
                <a:ea typeface="Cambria Math" pitchFamily="18" charset="0"/>
              </a:rPr>
              <a:t>3</a:t>
            </a:r>
            <a:r>
              <a:rPr lang="en-US" sz="2000" dirty="0" smtClean="0"/>
              <a:t>), (</a:t>
            </a:r>
            <a:r>
              <a:rPr lang="en-US" sz="2000" i="1" dirty="0" smtClean="0">
                <a:ea typeface="Cambria Math" pitchFamily="18" charset="0"/>
              </a:rPr>
              <a:t>a</a:t>
            </a:r>
            <a:r>
              <a:rPr lang="en-US" sz="2000" baseline="-25000" dirty="0" smtClean="0">
                <a:latin typeface="Cambria Math" pitchFamily="18" charset="0"/>
                <a:ea typeface="Cambria Math" pitchFamily="18" charset="0"/>
              </a:rPr>
              <a:t>2</a:t>
            </a:r>
            <a:r>
              <a:rPr lang="en-US" sz="2000" dirty="0" smtClean="0">
                <a:latin typeface="Cambria Math" pitchFamily="18" charset="0"/>
                <a:ea typeface="Cambria Math" pitchFamily="18" charset="0"/>
              </a:rPr>
              <a:t>,</a:t>
            </a:r>
            <a:r>
              <a:rPr lang="en-US" sz="2000" i="1" dirty="0" smtClean="0"/>
              <a:t> b</a:t>
            </a:r>
            <a:r>
              <a:rPr lang="en-US" sz="2000" baseline="-25000" dirty="0" smtClean="0">
                <a:latin typeface="Cambria Math" pitchFamily="18" charset="0"/>
                <a:ea typeface="Cambria Math" pitchFamily="18" charset="0"/>
              </a:rPr>
              <a:t>4</a:t>
            </a:r>
            <a:r>
              <a:rPr lang="en-US" sz="2000" dirty="0" smtClean="0"/>
              <a:t>),(</a:t>
            </a:r>
            <a:r>
              <a:rPr lang="en-US" sz="2000" i="1" dirty="0" smtClean="0">
                <a:ea typeface="Cambria Math" pitchFamily="18" charset="0"/>
              </a:rPr>
              <a:t>a</a:t>
            </a:r>
            <a:r>
              <a:rPr lang="en-US" sz="2000" baseline="-25000" dirty="0" smtClean="0">
                <a:latin typeface="Cambria Math" pitchFamily="18" charset="0"/>
                <a:ea typeface="Cambria Math" pitchFamily="18" charset="0"/>
              </a:rPr>
              <a:t>3</a:t>
            </a:r>
            <a:r>
              <a:rPr lang="en-US" sz="2000" dirty="0" smtClean="0">
                <a:latin typeface="Cambria Math" pitchFamily="18" charset="0"/>
                <a:ea typeface="Cambria Math" pitchFamily="18" charset="0"/>
              </a:rPr>
              <a:t>,</a:t>
            </a:r>
            <a:r>
              <a:rPr lang="en-US" sz="2000" i="1" dirty="0" smtClean="0">
                <a:ea typeface="Cambria Math" pitchFamily="18" charset="0"/>
              </a:rPr>
              <a:t> b</a:t>
            </a:r>
            <a:r>
              <a:rPr lang="en-US" sz="2000" baseline="-25000" dirty="0" smtClean="0">
                <a:latin typeface="Cambria Math" pitchFamily="18" charset="0"/>
                <a:ea typeface="Cambria Math" pitchFamily="18" charset="0"/>
              </a:rPr>
              <a:t>1</a:t>
            </a:r>
            <a:r>
              <a:rPr lang="en-US" sz="2000" dirty="0" smtClean="0"/>
              <a:t>), {(</a:t>
            </a:r>
            <a:r>
              <a:rPr lang="en-US" sz="2000" i="1" dirty="0" smtClean="0"/>
              <a:t>a</a:t>
            </a:r>
            <a:r>
              <a:rPr lang="en-US" sz="2000" baseline="-25000" dirty="0" smtClean="0">
                <a:latin typeface="Cambria Math" pitchFamily="18" charset="0"/>
                <a:ea typeface="Cambria Math" pitchFamily="18" charset="0"/>
              </a:rPr>
              <a:t>3</a:t>
            </a:r>
            <a:r>
              <a:rPr lang="en-US" sz="2000" dirty="0" smtClean="0">
                <a:latin typeface="Cambria Math" pitchFamily="18" charset="0"/>
                <a:ea typeface="Cambria Math" pitchFamily="18" charset="0"/>
              </a:rPr>
              <a:t>,</a:t>
            </a:r>
            <a:r>
              <a:rPr lang="en-US" sz="2000" i="1" dirty="0" smtClean="0">
                <a:ea typeface="Cambria Math" pitchFamily="18" charset="0"/>
              </a:rPr>
              <a:t> b</a:t>
            </a:r>
            <a:r>
              <a:rPr lang="en-US" sz="2000" baseline="-25000" dirty="0" smtClean="0">
                <a:latin typeface="Cambria Math" pitchFamily="18" charset="0"/>
                <a:ea typeface="Cambria Math" pitchFamily="18" charset="0"/>
              </a:rPr>
              <a:t>3</a:t>
            </a:r>
            <a:r>
              <a:rPr lang="en-US" sz="2000" dirty="0" smtClean="0"/>
              <a:t>), (</a:t>
            </a:r>
            <a:r>
              <a:rPr lang="en-US" sz="2000" i="1" dirty="0" smtClean="0">
                <a:ea typeface="Cambria Math" pitchFamily="18" charset="0"/>
              </a:rPr>
              <a:t>a</a:t>
            </a:r>
            <a:r>
              <a:rPr lang="en-US" sz="2000" baseline="-25000" dirty="0" smtClean="0">
                <a:latin typeface="Cambria Math" pitchFamily="18" charset="0"/>
                <a:ea typeface="Cambria Math" pitchFamily="18" charset="0"/>
              </a:rPr>
              <a:t>3</a:t>
            </a:r>
            <a:r>
              <a:rPr lang="en-US" sz="2000" dirty="0" smtClean="0">
                <a:latin typeface="Cambria Math" pitchFamily="18" charset="0"/>
                <a:ea typeface="Cambria Math" pitchFamily="18" charset="0"/>
              </a:rPr>
              <a:t>,</a:t>
            </a:r>
            <a:r>
              <a:rPr lang="en-US" sz="2000" i="1" dirty="0" smtClean="0"/>
              <a:t> b</a:t>
            </a:r>
            <a:r>
              <a:rPr lang="en-US" sz="2000" baseline="-25000" dirty="0" smtClean="0">
                <a:latin typeface="Cambria Math" pitchFamily="18" charset="0"/>
                <a:ea typeface="Cambria Math" pitchFamily="18" charset="0"/>
              </a:rPr>
              <a:t>5</a:t>
            </a:r>
            <a:r>
              <a:rPr lang="en-US" sz="2000" dirty="0" smtClean="0"/>
              <a:t>)}. </a:t>
            </a:r>
            <a:endParaRPr lang="en-US" sz="2000"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3505200" y="3124200"/>
            <a:ext cx="3082290" cy="912495"/>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581</a:t>
            </a:fld>
            <a:endParaRPr lang="en-US"/>
          </a:p>
        </p:txBody>
      </p:sp>
    </p:spTree>
  </p:cSld>
  <p:clrMapOvr>
    <a:masterClrMapping/>
  </p:clrMapOvr>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Matrices of Relations on Sets</a:t>
            </a:r>
            <a:endParaRPr lang="en-US" dirty="0"/>
          </a:p>
        </p:txBody>
      </p:sp>
      <p:sp>
        <p:nvSpPr>
          <p:cNvPr id="3" name="Content Placeholder 2"/>
          <p:cNvSpPr>
            <a:spLocks noGrp="1"/>
          </p:cNvSpPr>
          <p:nvPr>
            <p:ph idx="1"/>
          </p:nvPr>
        </p:nvSpPr>
        <p:spPr/>
        <p:txBody>
          <a:bodyPr/>
          <a:lstStyle/>
          <a:p>
            <a:r>
              <a:rPr lang="en-US" dirty="0" smtClean="0"/>
              <a:t>If </a:t>
            </a:r>
            <a:r>
              <a:rPr lang="en-US" i="1" dirty="0" smtClean="0"/>
              <a:t>R</a:t>
            </a:r>
            <a:r>
              <a:rPr lang="en-US" dirty="0" smtClean="0"/>
              <a:t> is a reflexive relation, all the elements on the main diagonal of </a:t>
            </a:r>
            <a:r>
              <a:rPr lang="en-US" i="1" dirty="0" smtClean="0"/>
              <a:t>M</a:t>
            </a:r>
            <a:r>
              <a:rPr lang="en-US" i="1" baseline="-25000" dirty="0" smtClean="0"/>
              <a:t>R</a:t>
            </a:r>
            <a:r>
              <a:rPr lang="en-US" dirty="0" smtClean="0"/>
              <a:t> are equal to </a:t>
            </a:r>
            <a:r>
              <a:rPr lang="en-US" dirty="0" smtClean="0">
                <a:latin typeface="Cambria Math" pitchFamily="18" charset="0"/>
                <a:ea typeface="Cambria Math" pitchFamily="18" charset="0"/>
              </a:rPr>
              <a:t>1</a:t>
            </a:r>
            <a:r>
              <a:rPr lang="en-US" dirty="0" smtClean="0"/>
              <a:t>.</a:t>
            </a:r>
          </a:p>
          <a:p>
            <a:endParaRPr lang="en-US" dirty="0" smtClean="0"/>
          </a:p>
          <a:p>
            <a:pPr>
              <a:buNone/>
            </a:pPr>
            <a:endParaRPr lang="en-US" dirty="0" smtClean="0"/>
          </a:p>
          <a:p>
            <a:r>
              <a:rPr lang="en-US" dirty="0" smtClean="0"/>
              <a:t> </a:t>
            </a:r>
            <a:r>
              <a:rPr lang="en-US" i="1" dirty="0" smtClean="0"/>
              <a:t>R</a:t>
            </a:r>
            <a:r>
              <a:rPr lang="en-US" dirty="0" smtClean="0"/>
              <a:t> is a symmetric relation, if and only if </a:t>
            </a:r>
            <a:r>
              <a:rPr lang="en-US" i="1" dirty="0" err="1" smtClean="0"/>
              <a:t>m</a:t>
            </a:r>
            <a:r>
              <a:rPr lang="en-US" i="1" baseline="-25000" dirty="0" err="1" smtClean="0"/>
              <a:t>ij</a:t>
            </a:r>
            <a:r>
              <a:rPr lang="en-US" dirty="0" smtClean="0"/>
              <a:t> = </a:t>
            </a:r>
            <a:r>
              <a:rPr lang="en-US" dirty="0" smtClean="0">
                <a:latin typeface="Cambria Math" pitchFamily="18" charset="0"/>
                <a:ea typeface="Cambria Math" pitchFamily="18" charset="0"/>
              </a:rPr>
              <a:t>1 </a:t>
            </a:r>
            <a:r>
              <a:rPr lang="en-US" dirty="0" smtClean="0"/>
              <a:t>whenever </a:t>
            </a:r>
            <a:r>
              <a:rPr lang="en-US" i="1" dirty="0" err="1" smtClean="0"/>
              <a:t>m</a:t>
            </a:r>
            <a:r>
              <a:rPr lang="en-US" i="1" baseline="-25000" dirty="0" err="1" smtClean="0"/>
              <a:t>ji</a:t>
            </a:r>
            <a:r>
              <a:rPr lang="en-US" dirty="0" smtClean="0"/>
              <a:t> = </a:t>
            </a:r>
            <a:r>
              <a:rPr lang="en-US" dirty="0" smtClean="0">
                <a:latin typeface="Cambria Math" pitchFamily="18" charset="0"/>
                <a:ea typeface="Cambria Math" pitchFamily="18" charset="0"/>
              </a:rPr>
              <a:t>1</a:t>
            </a:r>
            <a:r>
              <a:rPr lang="en-US" dirty="0" smtClean="0"/>
              <a:t>. </a:t>
            </a:r>
            <a:r>
              <a:rPr lang="en-US" i="1" dirty="0" smtClean="0"/>
              <a:t>R</a:t>
            </a:r>
            <a:r>
              <a:rPr lang="en-US" dirty="0" smtClean="0"/>
              <a:t> is an </a:t>
            </a:r>
            <a:r>
              <a:rPr lang="en-US" dirty="0" err="1" smtClean="0"/>
              <a:t>antisymmetric</a:t>
            </a:r>
            <a:r>
              <a:rPr lang="en-US" dirty="0" smtClean="0"/>
              <a:t> relation, if and only if </a:t>
            </a:r>
            <a:r>
              <a:rPr lang="en-US" i="1" dirty="0" err="1" smtClean="0"/>
              <a:t>m</a:t>
            </a:r>
            <a:r>
              <a:rPr lang="en-US" i="1" baseline="-25000" dirty="0" err="1" smtClean="0"/>
              <a:t>ij</a:t>
            </a:r>
            <a:r>
              <a:rPr lang="en-US" dirty="0" smtClean="0"/>
              <a:t> = </a:t>
            </a:r>
            <a:r>
              <a:rPr lang="en-US" dirty="0" smtClean="0">
                <a:latin typeface="Cambria Math" pitchFamily="18" charset="0"/>
                <a:ea typeface="Cambria Math" pitchFamily="18" charset="0"/>
              </a:rPr>
              <a:t>0  or </a:t>
            </a:r>
            <a:r>
              <a:rPr lang="en-US" i="1" dirty="0" err="1" smtClean="0"/>
              <a:t>m</a:t>
            </a:r>
            <a:r>
              <a:rPr lang="en-US" i="1" baseline="-25000" dirty="0" err="1" smtClean="0"/>
              <a:t>ji</a:t>
            </a:r>
            <a:r>
              <a:rPr lang="en-US" dirty="0" smtClean="0"/>
              <a:t> = </a:t>
            </a:r>
            <a:r>
              <a:rPr lang="en-US" dirty="0" smtClean="0">
                <a:latin typeface="Cambria Math" pitchFamily="18" charset="0"/>
                <a:ea typeface="Cambria Math" pitchFamily="18" charset="0"/>
              </a:rPr>
              <a:t>0 when  </a:t>
            </a:r>
            <a:r>
              <a:rPr lang="en-US" i="1" dirty="0" err="1" smtClean="0">
                <a:ea typeface="Cambria Math" pitchFamily="18" charset="0"/>
              </a:rPr>
              <a:t>i</a:t>
            </a:r>
            <a:r>
              <a:rPr lang="en-US" dirty="0" smtClean="0">
                <a:latin typeface="Cambria Math"/>
                <a:ea typeface="Cambria Math"/>
              </a:rPr>
              <a:t>≠</a:t>
            </a:r>
            <a:r>
              <a:rPr lang="en-US" i="1" dirty="0" smtClean="0">
                <a:ea typeface="Cambria Math" pitchFamily="18" charset="0"/>
              </a:rPr>
              <a:t> j</a:t>
            </a:r>
            <a:r>
              <a:rPr lang="en-US" dirty="0" smtClean="0"/>
              <a:t>. </a:t>
            </a:r>
          </a:p>
          <a:p>
            <a:endParaRPr lang="en-US" dirty="0"/>
          </a:p>
        </p:txBody>
      </p:sp>
      <p:pic>
        <p:nvPicPr>
          <p:cNvPr id="4" name="Content Placeholder 3" descr="0803.jpg"/>
          <p:cNvPicPr>
            <a:picLocks noChangeAspect="1"/>
          </p:cNvPicPr>
          <p:nvPr/>
        </p:nvPicPr>
        <p:blipFill>
          <a:blip r:embed="rId2" cstate="print"/>
          <a:stretch>
            <a:fillRect/>
          </a:stretch>
        </p:blipFill>
        <p:spPr>
          <a:xfrm>
            <a:off x="6172200" y="2667000"/>
            <a:ext cx="819150" cy="832104"/>
          </a:xfrm>
          <a:prstGeom prst="rect">
            <a:avLst/>
          </a:prstGeom>
        </p:spPr>
      </p:pic>
      <p:pic>
        <p:nvPicPr>
          <p:cNvPr id="5" name="Content Placeholder 5" descr="0804.jpg"/>
          <p:cNvPicPr>
            <a:picLocks noChangeAspect="1"/>
          </p:cNvPicPr>
          <p:nvPr/>
        </p:nvPicPr>
        <p:blipFill>
          <a:blip r:embed="rId3" cstate="print"/>
          <a:stretch>
            <a:fillRect/>
          </a:stretch>
        </p:blipFill>
        <p:spPr>
          <a:xfrm>
            <a:off x="5638800" y="5334000"/>
            <a:ext cx="1937004" cy="976122"/>
          </a:xfrm>
          <a:prstGeom prst="rect">
            <a:avLst/>
          </a:prstGeom>
        </p:spPr>
      </p:pic>
      <p:sp>
        <p:nvSpPr>
          <p:cNvPr id="6" name="Slide Number Placeholder 5"/>
          <p:cNvSpPr>
            <a:spLocks noGrp="1"/>
          </p:cNvSpPr>
          <p:nvPr>
            <p:ph type="sldNum" sz="quarter" idx="12"/>
          </p:nvPr>
        </p:nvSpPr>
        <p:spPr/>
        <p:txBody>
          <a:bodyPr/>
          <a:lstStyle/>
          <a:p>
            <a:fld id="{8CD41AC4-40F7-4FE0-8905-74C6698904F3}" type="slidenum">
              <a:rPr lang="en-US" smtClean="0"/>
              <a:pPr/>
              <a:t>582</a:t>
            </a:fld>
            <a:endParaRPr lang="en-US"/>
          </a:p>
        </p:txBody>
      </p:sp>
    </p:spTree>
  </p:cSld>
  <p:clrMapOvr>
    <a:masterClrMapping/>
  </p:clrMapOvr>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Relation on a Set</a:t>
            </a:r>
            <a:endParaRPr lang="en-US" dirty="0"/>
          </a:p>
        </p:txBody>
      </p:sp>
      <p:sp>
        <p:nvSpPr>
          <p:cNvPr id="7" name="Content Placeholder 6"/>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3</a:t>
            </a:r>
            <a:r>
              <a:rPr lang="en-US" dirty="0" smtClean="0"/>
              <a:t>: Suppose that the relation </a:t>
            </a:r>
            <a:r>
              <a:rPr lang="en-US" i="1" dirty="0" smtClean="0"/>
              <a:t>R</a:t>
            </a:r>
            <a:r>
              <a:rPr lang="en-US" dirty="0" smtClean="0"/>
              <a:t> on a set is represented by the matrix</a:t>
            </a:r>
          </a:p>
          <a:p>
            <a:pPr>
              <a:buNone/>
            </a:pPr>
            <a:endParaRPr lang="en-US" dirty="0" smtClean="0"/>
          </a:p>
          <a:p>
            <a:pPr>
              <a:buNone/>
            </a:pPr>
            <a:endParaRPr lang="en-US" dirty="0" smtClean="0"/>
          </a:p>
          <a:p>
            <a:pPr>
              <a:buNone/>
            </a:pPr>
            <a:r>
              <a:rPr lang="en-US" dirty="0" smtClean="0"/>
              <a:t>   Is </a:t>
            </a:r>
            <a:r>
              <a:rPr lang="en-US" i="1" dirty="0" smtClean="0"/>
              <a:t>R</a:t>
            </a:r>
            <a:r>
              <a:rPr lang="en-US" dirty="0" smtClean="0"/>
              <a:t> reflexive, symmetric, and/or </a:t>
            </a:r>
            <a:r>
              <a:rPr lang="en-US" dirty="0" err="1" smtClean="0"/>
              <a:t>antisymmetric</a:t>
            </a:r>
            <a:r>
              <a:rPr lang="en-US" dirty="0" smtClean="0"/>
              <a:t>?</a:t>
            </a:r>
          </a:p>
          <a:p>
            <a:pPr>
              <a:buNone/>
            </a:pPr>
            <a:r>
              <a:rPr lang="en-US" b="1" dirty="0" smtClean="0"/>
              <a:t>   Solution</a:t>
            </a:r>
            <a:r>
              <a:rPr lang="en-US" dirty="0" smtClean="0"/>
              <a:t>: Because all the diagonal elements are equal to</a:t>
            </a:r>
            <a:r>
              <a:rPr lang="en-US" dirty="0" smtClean="0">
                <a:latin typeface="Cambria Math" pitchFamily="18" charset="0"/>
                <a:ea typeface="Cambria Math" pitchFamily="18" charset="0"/>
              </a:rPr>
              <a:t> 1</a:t>
            </a:r>
            <a:r>
              <a:rPr lang="en-US" dirty="0" smtClean="0"/>
              <a:t>, </a:t>
            </a:r>
            <a:r>
              <a:rPr lang="en-US" i="1" dirty="0" smtClean="0"/>
              <a:t>R</a:t>
            </a:r>
            <a:r>
              <a:rPr lang="en-US" dirty="0" smtClean="0"/>
              <a:t> is reflexive. Because </a:t>
            </a:r>
            <a:r>
              <a:rPr lang="en-US" i="1" dirty="0" smtClean="0"/>
              <a:t>M</a:t>
            </a:r>
            <a:r>
              <a:rPr lang="en-US" i="1" baseline="-25000" dirty="0" smtClean="0"/>
              <a:t>R</a:t>
            </a:r>
            <a:r>
              <a:rPr lang="en-US" dirty="0" smtClean="0"/>
              <a:t> is symmetric, </a:t>
            </a:r>
            <a:r>
              <a:rPr lang="en-US" i="1" dirty="0" smtClean="0"/>
              <a:t>R</a:t>
            </a:r>
            <a:r>
              <a:rPr lang="en-US" dirty="0" smtClean="0"/>
              <a:t> is symmetric and not </a:t>
            </a:r>
            <a:r>
              <a:rPr lang="en-US" dirty="0" err="1" smtClean="0"/>
              <a:t>antisymmetric</a:t>
            </a:r>
            <a:r>
              <a:rPr lang="en-US" dirty="0" smtClean="0"/>
              <a:t> because both </a:t>
            </a:r>
            <a:r>
              <a:rPr lang="en-US" i="1" dirty="0" smtClean="0"/>
              <a:t>m</a:t>
            </a:r>
            <a:r>
              <a:rPr lang="en-US" baseline="-25000" dirty="0" smtClean="0">
                <a:latin typeface="Cambria" pitchFamily="18" charset="0"/>
              </a:rPr>
              <a:t>1,2</a:t>
            </a:r>
            <a:r>
              <a:rPr lang="en-US" dirty="0" smtClean="0"/>
              <a:t> and </a:t>
            </a:r>
            <a:r>
              <a:rPr lang="en-US" i="1" dirty="0" smtClean="0"/>
              <a:t>m</a:t>
            </a:r>
            <a:r>
              <a:rPr lang="en-US" baseline="-25000" dirty="0" smtClean="0">
                <a:latin typeface="Cambria Math" pitchFamily="18" charset="0"/>
                <a:ea typeface="Cambria Math" pitchFamily="18" charset="0"/>
              </a:rPr>
              <a:t>2,1</a:t>
            </a:r>
            <a:r>
              <a:rPr lang="en-US" dirty="0" smtClean="0"/>
              <a:t> are </a:t>
            </a:r>
            <a:r>
              <a:rPr lang="en-US" dirty="0" smtClean="0">
                <a:latin typeface="Cambria Math" pitchFamily="18" charset="0"/>
                <a:ea typeface="Cambria Math" pitchFamily="18" charset="0"/>
              </a:rPr>
              <a:t>1</a:t>
            </a:r>
            <a:r>
              <a:rPr lang="en-US" dirty="0" smtClean="0"/>
              <a:t>. </a:t>
            </a:r>
          </a:p>
        </p:txBody>
      </p:sp>
      <p:pic>
        <p:nvPicPr>
          <p:cNvPr id="10" name="Picture 9" descr="addin_tmp.png"/>
          <p:cNvPicPr>
            <a:picLocks noChangeAspect="1"/>
          </p:cNvPicPr>
          <p:nvPr>
            <p:custDataLst>
              <p:tags r:id="rId1"/>
            </p:custDataLst>
          </p:nvPr>
        </p:nvPicPr>
        <p:blipFill>
          <a:blip r:embed="rId4" cstate="print"/>
          <a:stretch>
            <a:fillRect/>
          </a:stretch>
        </p:blipFill>
        <p:spPr>
          <a:xfrm>
            <a:off x="4648200" y="2743200"/>
            <a:ext cx="2308860" cy="912495"/>
          </a:xfrm>
          <a:prstGeom prst="rect">
            <a:avLst/>
          </a:prstGeom>
        </p:spPr>
      </p:pic>
      <p:sp>
        <p:nvSpPr>
          <p:cNvPr id="3" name="Slide Number Placeholder 2"/>
          <p:cNvSpPr>
            <a:spLocks noGrp="1"/>
          </p:cNvSpPr>
          <p:nvPr>
            <p:ph type="sldNum" sz="quarter" idx="12"/>
          </p:nvPr>
        </p:nvSpPr>
        <p:spPr/>
        <p:txBody>
          <a:bodyPr/>
          <a:lstStyle/>
          <a:p>
            <a:fld id="{8CD41AC4-40F7-4FE0-8905-74C6698904F3}" type="slidenum">
              <a:rPr lang="en-US" smtClean="0"/>
              <a:pPr/>
              <a:t>583</a:t>
            </a:fld>
            <a:endParaRPr lang="en-US"/>
          </a:p>
        </p:txBody>
      </p:sp>
    </p:spTree>
  </p:cSld>
  <p:clrMapOvr>
    <a:masterClrMapping/>
  </p:clrMapOvr>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Representing Relations Using Digraphs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Definition</a:t>
            </a:r>
            <a:r>
              <a:rPr lang="en-US" dirty="0" smtClean="0"/>
              <a:t>: A </a:t>
            </a:r>
            <a:r>
              <a:rPr lang="en-US" i="1" dirty="0" smtClean="0"/>
              <a:t>directed graph</a:t>
            </a:r>
            <a:r>
              <a:rPr lang="en-US" dirty="0" smtClean="0"/>
              <a:t>, or </a:t>
            </a:r>
            <a:r>
              <a:rPr lang="en-US" i="1" dirty="0" smtClean="0"/>
              <a:t>digraph</a:t>
            </a:r>
            <a:r>
              <a:rPr lang="en-US" dirty="0" smtClean="0"/>
              <a:t>, consists of a set </a:t>
            </a:r>
            <a:r>
              <a:rPr lang="en-US" i="1" dirty="0" smtClean="0"/>
              <a:t>V</a:t>
            </a:r>
            <a:r>
              <a:rPr lang="en-US" dirty="0" smtClean="0"/>
              <a:t> of </a:t>
            </a:r>
            <a:r>
              <a:rPr lang="en-US" i="1" dirty="0" smtClean="0"/>
              <a:t>vertices</a:t>
            </a:r>
            <a:r>
              <a:rPr lang="en-US" dirty="0" smtClean="0"/>
              <a:t> (or </a:t>
            </a:r>
            <a:r>
              <a:rPr lang="en-US" i="1" dirty="0" smtClean="0"/>
              <a:t>nodes</a:t>
            </a:r>
            <a:r>
              <a:rPr lang="en-US" dirty="0" smtClean="0"/>
              <a:t>) together with a set </a:t>
            </a:r>
            <a:r>
              <a:rPr lang="en-US" i="1" dirty="0" smtClean="0"/>
              <a:t>E</a:t>
            </a:r>
            <a:r>
              <a:rPr lang="en-US" dirty="0" smtClean="0"/>
              <a:t> of ordered pairs of elements of </a:t>
            </a:r>
            <a:r>
              <a:rPr lang="en-US" i="1" dirty="0" smtClean="0"/>
              <a:t>V</a:t>
            </a:r>
            <a:r>
              <a:rPr lang="en-US" dirty="0" smtClean="0"/>
              <a:t> called </a:t>
            </a:r>
            <a:r>
              <a:rPr lang="en-US" i="1" dirty="0" smtClean="0"/>
              <a:t>edges</a:t>
            </a:r>
            <a:r>
              <a:rPr lang="en-US" dirty="0" smtClean="0"/>
              <a:t> (or </a:t>
            </a:r>
            <a:r>
              <a:rPr lang="en-US" i="1" dirty="0" smtClean="0"/>
              <a:t>arcs</a:t>
            </a:r>
            <a:r>
              <a:rPr lang="en-US" dirty="0" smtClean="0"/>
              <a:t>). The vertex </a:t>
            </a:r>
            <a:r>
              <a:rPr lang="en-US" i="1" dirty="0" smtClean="0"/>
              <a:t>a</a:t>
            </a:r>
            <a:r>
              <a:rPr lang="en-US" dirty="0" smtClean="0"/>
              <a:t> is called the </a:t>
            </a:r>
            <a:r>
              <a:rPr lang="en-US" i="1" dirty="0" smtClean="0"/>
              <a:t>initial vertex</a:t>
            </a:r>
            <a:r>
              <a:rPr lang="en-US" dirty="0" smtClean="0"/>
              <a:t> of the edge (</a:t>
            </a:r>
            <a:r>
              <a:rPr lang="en-US" i="1" dirty="0" err="1" smtClean="0"/>
              <a:t>a</a:t>
            </a:r>
            <a:r>
              <a:rPr lang="en-US" dirty="0" err="1" smtClean="0"/>
              <a:t>,</a:t>
            </a:r>
            <a:r>
              <a:rPr lang="en-US" i="1" dirty="0" err="1" smtClean="0"/>
              <a:t>b</a:t>
            </a:r>
            <a:r>
              <a:rPr lang="en-US" dirty="0" smtClean="0"/>
              <a:t>), and the vertex </a:t>
            </a:r>
            <a:r>
              <a:rPr lang="en-US" i="1" dirty="0" smtClean="0"/>
              <a:t>b</a:t>
            </a:r>
            <a:r>
              <a:rPr lang="en-US" dirty="0" smtClean="0"/>
              <a:t> is called the </a:t>
            </a:r>
            <a:r>
              <a:rPr lang="en-US" i="1" dirty="0" smtClean="0"/>
              <a:t>terminal vertex </a:t>
            </a:r>
            <a:r>
              <a:rPr lang="en-US" dirty="0" smtClean="0"/>
              <a:t>of this edge.</a:t>
            </a:r>
          </a:p>
          <a:p>
            <a:pPr lvl="1"/>
            <a:r>
              <a:rPr lang="en-US" dirty="0" smtClean="0"/>
              <a:t>An edge of the form (</a:t>
            </a:r>
            <a:r>
              <a:rPr lang="en-US" i="1" dirty="0" err="1" smtClean="0"/>
              <a:t>a</a:t>
            </a:r>
            <a:r>
              <a:rPr lang="en-US" dirty="0" err="1" smtClean="0"/>
              <a:t>,</a:t>
            </a:r>
            <a:r>
              <a:rPr lang="en-US" i="1" dirty="0" err="1" smtClean="0"/>
              <a:t>a</a:t>
            </a:r>
            <a:r>
              <a:rPr lang="en-US" dirty="0" smtClean="0"/>
              <a:t>) is called a </a:t>
            </a:r>
            <a:r>
              <a:rPr lang="en-US" i="1" dirty="0" smtClean="0"/>
              <a:t>loop</a:t>
            </a:r>
            <a:r>
              <a:rPr lang="en-US" dirty="0" smtClean="0"/>
              <a:t>.  </a:t>
            </a:r>
          </a:p>
          <a:p>
            <a:pPr>
              <a:buNone/>
            </a:pPr>
            <a:r>
              <a:rPr lang="en-US" b="1" dirty="0" smtClean="0"/>
              <a:t>    </a:t>
            </a:r>
          </a:p>
          <a:p>
            <a:pPr>
              <a:buNone/>
            </a:pPr>
            <a:r>
              <a:rPr lang="en-US" b="1" dirty="0" smtClean="0"/>
              <a:t>    Example </a:t>
            </a:r>
            <a:r>
              <a:rPr lang="en-US" b="1" dirty="0" smtClean="0">
                <a:latin typeface="Cambria Math" pitchFamily="18" charset="0"/>
                <a:ea typeface="Cambria Math" pitchFamily="18" charset="0"/>
              </a:rPr>
              <a:t>7</a:t>
            </a:r>
            <a:r>
              <a:rPr lang="en-US" dirty="0" smtClean="0"/>
              <a:t>:  A drawing of the directed graph with vertices </a:t>
            </a:r>
            <a:r>
              <a:rPr lang="en-US" i="1" dirty="0" smtClean="0"/>
              <a:t>a</a:t>
            </a:r>
            <a:r>
              <a:rPr lang="en-US" dirty="0" smtClean="0"/>
              <a:t>, </a:t>
            </a:r>
            <a:r>
              <a:rPr lang="en-US" i="1" dirty="0" smtClean="0"/>
              <a:t>b</a:t>
            </a:r>
            <a:r>
              <a:rPr lang="en-US" dirty="0" smtClean="0"/>
              <a:t>, </a:t>
            </a:r>
            <a:r>
              <a:rPr lang="en-US" i="1" dirty="0" smtClean="0"/>
              <a:t>c</a:t>
            </a:r>
            <a:r>
              <a:rPr lang="en-US" dirty="0" smtClean="0"/>
              <a:t>, and </a:t>
            </a:r>
            <a:r>
              <a:rPr lang="en-US" i="1" dirty="0" smtClean="0"/>
              <a:t>d</a:t>
            </a:r>
            <a:r>
              <a:rPr lang="en-US" dirty="0" smtClean="0"/>
              <a:t>, and edges   (</a:t>
            </a:r>
            <a:r>
              <a:rPr lang="en-US" i="1" dirty="0" smtClean="0"/>
              <a:t>a</a:t>
            </a:r>
            <a:r>
              <a:rPr lang="en-US" dirty="0" smtClean="0"/>
              <a:t>, </a:t>
            </a:r>
            <a:r>
              <a:rPr lang="en-US" i="1" dirty="0" smtClean="0"/>
              <a:t>b</a:t>
            </a:r>
            <a:r>
              <a:rPr lang="en-US" dirty="0" smtClean="0"/>
              <a:t>), (</a:t>
            </a:r>
            <a:r>
              <a:rPr lang="en-US" i="1" dirty="0" smtClean="0"/>
              <a:t>a</a:t>
            </a:r>
            <a:r>
              <a:rPr lang="en-US" dirty="0" smtClean="0"/>
              <a:t>, </a:t>
            </a:r>
            <a:r>
              <a:rPr lang="en-US" i="1" dirty="0" smtClean="0"/>
              <a:t>d</a:t>
            </a:r>
            <a:r>
              <a:rPr lang="en-US" dirty="0" smtClean="0"/>
              <a:t>), (</a:t>
            </a:r>
            <a:r>
              <a:rPr lang="en-US" i="1" dirty="0" smtClean="0"/>
              <a:t>b</a:t>
            </a:r>
            <a:r>
              <a:rPr lang="en-US" dirty="0" smtClean="0"/>
              <a:t>, </a:t>
            </a:r>
            <a:r>
              <a:rPr lang="en-US" i="1" dirty="0" smtClean="0"/>
              <a:t>b</a:t>
            </a:r>
            <a:r>
              <a:rPr lang="en-US" dirty="0" smtClean="0"/>
              <a:t>), (</a:t>
            </a:r>
            <a:r>
              <a:rPr lang="en-US" i="1" dirty="0" smtClean="0"/>
              <a:t>b</a:t>
            </a:r>
            <a:r>
              <a:rPr lang="en-US" dirty="0" smtClean="0"/>
              <a:t>, </a:t>
            </a:r>
            <a:r>
              <a:rPr lang="en-US" i="1" dirty="0" smtClean="0"/>
              <a:t>d</a:t>
            </a:r>
            <a:r>
              <a:rPr lang="en-US" dirty="0" smtClean="0"/>
              <a:t>), (</a:t>
            </a:r>
            <a:r>
              <a:rPr lang="en-US" i="1" dirty="0" smtClean="0"/>
              <a:t>c</a:t>
            </a:r>
            <a:r>
              <a:rPr lang="en-US" dirty="0" smtClean="0"/>
              <a:t>, a), (</a:t>
            </a:r>
            <a:r>
              <a:rPr lang="en-US" i="1" dirty="0" smtClean="0"/>
              <a:t>c,</a:t>
            </a:r>
            <a:r>
              <a:rPr lang="en-US" dirty="0" smtClean="0"/>
              <a:t> </a:t>
            </a:r>
            <a:r>
              <a:rPr lang="en-US" i="1" dirty="0" smtClean="0"/>
              <a:t>b</a:t>
            </a:r>
            <a:r>
              <a:rPr lang="en-US" dirty="0" smtClean="0"/>
              <a:t>), and (</a:t>
            </a:r>
            <a:r>
              <a:rPr lang="en-US" i="1" dirty="0" smtClean="0"/>
              <a:t>d</a:t>
            </a:r>
            <a:r>
              <a:rPr lang="en-US" dirty="0" smtClean="0"/>
              <a:t>, </a:t>
            </a:r>
            <a:r>
              <a:rPr lang="en-US" i="1" dirty="0" smtClean="0"/>
              <a:t>b</a:t>
            </a:r>
            <a:r>
              <a:rPr lang="en-US" dirty="0" smtClean="0"/>
              <a:t>) is shown here.</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p>
          <a:p>
            <a:pPr>
              <a:buNone/>
            </a:pPr>
            <a:endParaRPr lang="en-US" dirty="0" smtClean="0"/>
          </a:p>
          <a:p>
            <a:pPr>
              <a:buNone/>
            </a:pPr>
            <a:endParaRPr lang="en-US" dirty="0" smtClean="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2895600" y="4419600"/>
            <a:ext cx="976122" cy="110871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584</a:t>
            </a:fld>
            <a:endParaRPr lang="en-US"/>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Digraphs Representing Relations</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 8</a:t>
            </a:r>
            <a:r>
              <a:rPr lang="en-US" dirty="0" smtClean="0"/>
              <a:t>: What are the ordered pairs in the relation </a:t>
            </a:r>
            <a:endParaRPr lang="en-US" i="1" dirty="0" smtClean="0"/>
          </a:p>
          <a:p>
            <a:pPr>
              <a:buNone/>
            </a:pPr>
            <a:r>
              <a:rPr lang="en-US" i="1" dirty="0" smtClean="0"/>
              <a:t>   </a:t>
            </a:r>
            <a:r>
              <a:rPr lang="en-US" dirty="0" smtClean="0"/>
              <a:t>represented by this directed graph?</a:t>
            </a:r>
          </a:p>
          <a:p>
            <a:pPr>
              <a:buNone/>
            </a:pPr>
            <a:endParaRPr lang="en-US" dirty="0" smtClean="0"/>
          </a:p>
          <a:p>
            <a:pPr>
              <a:buNone/>
            </a:pPr>
            <a:endParaRPr lang="en-US" dirty="0" smtClean="0"/>
          </a:p>
          <a:p>
            <a:pPr>
              <a:buNone/>
            </a:pPr>
            <a:endParaRPr lang="en-US" dirty="0" smtClean="0"/>
          </a:p>
          <a:p>
            <a:pPr>
              <a:buNone/>
            </a:pPr>
            <a:r>
              <a:rPr lang="en-US" dirty="0" smtClean="0"/>
              <a:t>    </a:t>
            </a:r>
            <a:r>
              <a:rPr lang="en-US" b="1" dirty="0" smtClean="0"/>
              <a:t>Solution</a:t>
            </a:r>
            <a:r>
              <a:rPr lang="en-US" dirty="0" smtClean="0"/>
              <a:t>: The ordered pairs in the relation are</a:t>
            </a:r>
          </a:p>
          <a:p>
            <a:pPr>
              <a:buNone/>
            </a:pPr>
            <a:r>
              <a:rPr lang="en-US" sz="2800" i="1" dirty="0" smtClean="0"/>
              <a:t>   </a:t>
            </a:r>
            <a:r>
              <a:rPr lang="en-US" sz="2800" dirty="0" smtClean="0"/>
              <a:t>(</a:t>
            </a:r>
            <a:r>
              <a:rPr lang="en-US" sz="2800" dirty="0" smtClean="0">
                <a:latin typeface="Cambria Math" pitchFamily="18" charset="0"/>
                <a:ea typeface="Cambria Math" pitchFamily="18" charset="0"/>
              </a:rPr>
              <a:t>1, 3</a:t>
            </a:r>
            <a:r>
              <a:rPr lang="en-US" sz="2800" dirty="0" smtClean="0"/>
              <a:t>), (</a:t>
            </a:r>
            <a:r>
              <a:rPr lang="en-US" sz="2800" dirty="0" smtClean="0">
                <a:latin typeface="Cambria Math" pitchFamily="18" charset="0"/>
                <a:ea typeface="Cambria Math" pitchFamily="18" charset="0"/>
              </a:rPr>
              <a:t>1, 4</a:t>
            </a:r>
            <a:r>
              <a:rPr lang="en-US" sz="2800" dirty="0" smtClean="0"/>
              <a:t>), (</a:t>
            </a:r>
            <a:r>
              <a:rPr lang="en-US" sz="2800" dirty="0" smtClean="0">
                <a:latin typeface="Cambria Math" pitchFamily="18" charset="0"/>
                <a:ea typeface="Cambria Math" pitchFamily="18" charset="0"/>
              </a:rPr>
              <a:t>2, 1</a:t>
            </a:r>
            <a:r>
              <a:rPr lang="en-US" sz="2800" dirty="0" smtClean="0"/>
              <a:t>), (</a:t>
            </a:r>
            <a:r>
              <a:rPr lang="en-US" sz="2800" dirty="0" smtClean="0">
                <a:latin typeface="Cambria Math" pitchFamily="18" charset="0"/>
                <a:ea typeface="Cambria Math" pitchFamily="18" charset="0"/>
              </a:rPr>
              <a:t>2, 2</a:t>
            </a:r>
            <a:r>
              <a:rPr lang="en-US" sz="2800" dirty="0" smtClean="0"/>
              <a:t>), (</a:t>
            </a:r>
            <a:r>
              <a:rPr lang="en-US" sz="2800" dirty="0" smtClean="0">
                <a:latin typeface="Cambria Math" pitchFamily="18" charset="0"/>
                <a:ea typeface="Cambria Math" pitchFamily="18" charset="0"/>
              </a:rPr>
              <a:t>2, 3</a:t>
            </a:r>
            <a:r>
              <a:rPr lang="en-US" sz="2800" dirty="0" smtClean="0"/>
              <a:t>), (</a:t>
            </a:r>
            <a:r>
              <a:rPr lang="en-US" sz="2800" dirty="0" smtClean="0">
                <a:latin typeface="Cambria Math" pitchFamily="18" charset="0"/>
                <a:ea typeface="Cambria Math" pitchFamily="18" charset="0"/>
              </a:rPr>
              <a:t>3, 1</a:t>
            </a:r>
            <a:r>
              <a:rPr lang="en-US" sz="2800" dirty="0" smtClean="0"/>
              <a:t>), (</a:t>
            </a:r>
            <a:r>
              <a:rPr lang="en-US" sz="2800" dirty="0" smtClean="0">
                <a:latin typeface="Cambria Math" pitchFamily="18" charset="0"/>
                <a:ea typeface="Cambria Math" pitchFamily="18" charset="0"/>
              </a:rPr>
              <a:t>3, 3</a:t>
            </a:r>
            <a:r>
              <a:rPr lang="en-US" sz="2800" dirty="0" smtClean="0"/>
              <a:t>),        (</a:t>
            </a:r>
            <a:r>
              <a:rPr lang="en-US" sz="2800" dirty="0" smtClean="0">
                <a:latin typeface="Cambria Math" pitchFamily="18" charset="0"/>
                <a:ea typeface="Cambria Math" pitchFamily="18" charset="0"/>
              </a:rPr>
              <a:t>4, 1</a:t>
            </a:r>
            <a:r>
              <a:rPr lang="en-US" sz="2800" dirty="0" smtClean="0"/>
              <a:t>),  and (</a:t>
            </a:r>
            <a:r>
              <a:rPr lang="en-US" sz="2800" dirty="0" smtClean="0">
                <a:latin typeface="Cambria Math" pitchFamily="18" charset="0"/>
                <a:ea typeface="Cambria Math" pitchFamily="18" charset="0"/>
              </a:rPr>
              <a:t>4, 3</a:t>
            </a:r>
            <a:r>
              <a:rPr lang="en-US" sz="2800" dirty="0" smtClean="0"/>
              <a:t>)</a:t>
            </a:r>
            <a:endParaRPr lang="en-US" dirty="0" smtClean="0"/>
          </a:p>
          <a:p>
            <a:endParaRPr lang="en-US" dirty="0"/>
          </a:p>
        </p:txBody>
      </p:sp>
      <p:pic>
        <p:nvPicPr>
          <p:cNvPr id="6" name="Content Placeholder 5" descr="0807.jpg"/>
          <p:cNvPicPr>
            <a:picLocks noChangeAspect="1"/>
          </p:cNvPicPr>
          <p:nvPr/>
        </p:nvPicPr>
        <p:blipFill>
          <a:blip r:embed="rId2" cstate="print"/>
          <a:stretch>
            <a:fillRect/>
          </a:stretch>
        </p:blipFill>
        <p:spPr>
          <a:xfrm>
            <a:off x="4038600" y="2971800"/>
            <a:ext cx="994410" cy="1066038"/>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585</a:t>
            </a:fld>
            <a:endParaRPr lang="en-US"/>
          </a:p>
        </p:txBody>
      </p:sp>
    </p:spTree>
  </p:cSld>
  <p:clrMapOvr>
    <a:masterClrMapping/>
  </p:clrMapOvr>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Determining which Properties a Relation has from its Digraph</a:t>
            </a:r>
            <a:endParaRPr lang="en-US" dirty="0"/>
          </a:p>
        </p:txBody>
      </p:sp>
      <p:sp>
        <p:nvSpPr>
          <p:cNvPr id="3" name="Content Placeholder 2"/>
          <p:cNvSpPr>
            <a:spLocks noGrp="1"/>
          </p:cNvSpPr>
          <p:nvPr>
            <p:ph idx="1"/>
          </p:nvPr>
        </p:nvSpPr>
        <p:spPr>
          <a:xfrm>
            <a:off x="609600" y="2133600"/>
            <a:ext cx="8229600" cy="4389120"/>
          </a:xfrm>
        </p:spPr>
        <p:txBody>
          <a:bodyPr>
            <a:normAutofit/>
          </a:bodyPr>
          <a:lstStyle/>
          <a:p>
            <a:pPr>
              <a:buNone/>
            </a:pPr>
            <a:r>
              <a:rPr lang="en-US" b="1" dirty="0" smtClean="0"/>
              <a:t>   </a:t>
            </a:r>
            <a:endParaRPr lang="en-US" i="1" dirty="0" smtClean="0"/>
          </a:p>
          <a:p>
            <a:r>
              <a:rPr lang="en-US" i="1" dirty="0" smtClean="0">
                <a:ea typeface="Cambria Math"/>
              </a:rPr>
              <a:t>Reflexivity</a:t>
            </a:r>
            <a:r>
              <a:rPr lang="en-US" dirty="0" smtClean="0">
                <a:ea typeface="Cambria Math"/>
              </a:rPr>
              <a:t>: A loop must be present at all vertices in the graph.</a:t>
            </a:r>
          </a:p>
          <a:p>
            <a:r>
              <a:rPr lang="en-US" i="1" dirty="0" smtClean="0">
                <a:ea typeface="Cambria Math"/>
              </a:rPr>
              <a:t>Symmetry</a:t>
            </a:r>
            <a:r>
              <a:rPr lang="en-US" dirty="0" smtClean="0">
                <a:latin typeface="Cambria Math"/>
                <a:ea typeface="Cambria Math"/>
              </a:rPr>
              <a:t>: If </a:t>
            </a:r>
            <a:r>
              <a:rPr lang="en-US" dirty="0" smtClean="0">
                <a:ea typeface="Cambria Math"/>
              </a:rPr>
              <a:t> (</a:t>
            </a:r>
            <a:r>
              <a:rPr lang="en-US" i="1" dirty="0" err="1" smtClean="0">
                <a:ea typeface="Cambria Math"/>
              </a:rPr>
              <a:t>x,y</a:t>
            </a:r>
            <a:r>
              <a:rPr lang="en-US" dirty="0" smtClean="0">
                <a:ea typeface="Cambria Math"/>
              </a:rPr>
              <a:t>) is an edge,</a:t>
            </a:r>
            <a:r>
              <a:rPr lang="en-US" i="1" dirty="0" smtClean="0">
                <a:ea typeface="Cambria Math"/>
              </a:rPr>
              <a:t> </a:t>
            </a:r>
            <a:r>
              <a:rPr lang="en-US" dirty="0" smtClean="0">
                <a:ea typeface="Cambria Math"/>
              </a:rPr>
              <a:t>then so is (</a:t>
            </a:r>
            <a:r>
              <a:rPr lang="en-US" i="1" dirty="0" err="1" smtClean="0">
                <a:ea typeface="Cambria Math"/>
              </a:rPr>
              <a:t>y,x</a:t>
            </a:r>
            <a:r>
              <a:rPr lang="en-US" dirty="0" smtClean="0">
                <a:ea typeface="Cambria Math"/>
              </a:rPr>
              <a:t>)</a:t>
            </a:r>
            <a:r>
              <a:rPr lang="en-US" i="1" dirty="0" smtClean="0">
                <a:ea typeface="Cambria Math"/>
              </a:rPr>
              <a:t>.</a:t>
            </a:r>
          </a:p>
          <a:p>
            <a:r>
              <a:rPr lang="en-US" i="1" dirty="0" err="1" smtClean="0">
                <a:ea typeface="Cambria Math"/>
              </a:rPr>
              <a:t>Antisymmetry</a:t>
            </a:r>
            <a:r>
              <a:rPr lang="en-US" dirty="0" smtClean="0">
                <a:ea typeface="Cambria Math"/>
              </a:rPr>
              <a:t>: If (</a:t>
            </a:r>
            <a:r>
              <a:rPr lang="en-US" i="1" dirty="0" err="1" smtClean="0">
                <a:ea typeface="Cambria Math"/>
              </a:rPr>
              <a:t>x,y</a:t>
            </a:r>
            <a:r>
              <a:rPr lang="en-US" dirty="0" smtClean="0">
                <a:ea typeface="Cambria Math"/>
              </a:rPr>
              <a:t>) with </a:t>
            </a:r>
            <a:r>
              <a:rPr lang="en-US" i="1" dirty="0" smtClean="0">
                <a:ea typeface="Cambria Math"/>
              </a:rPr>
              <a:t>x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y</a:t>
            </a:r>
            <a:r>
              <a:rPr lang="en-US" dirty="0" smtClean="0">
                <a:ea typeface="Cambria Math"/>
              </a:rPr>
              <a:t> is an edge, then (</a:t>
            </a:r>
            <a:r>
              <a:rPr lang="en-US" i="1" dirty="0" err="1" smtClean="0">
                <a:ea typeface="Cambria Math"/>
              </a:rPr>
              <a:t>y,x</a:t>
            </a:r>
            <a:r>
              <a:rPr lang="en-US" dirty="0" smtClean="0">
                <a:ea typeface="Cambria Math"/>
              </a:rPr>
              <a:t>) is not an edge. </a:t>
            </a:r>
          </a:p>
          <a:p>
            <a:r>
              <a:rPr lang="en-US" i="1" dirty="0" smtClean="0">
                <a:ea typeface="Cambria Math"/>
              </a:rPr>
              <a:t>Transitivity</a:t>
            </a:r>
            <a:r>
              <a:rPr lang="en-US" dirty="0" smtClean="0">
                <a:latin typeface="Cambria Math"/>
                <a:ea typeface="Cambria Math"/>
              </a:rPr>
              <a:t>: If </a:t>
            </a:r>
            <a:r>
              <a:rPr lang="en-US" dirty="0" smtClean="0">
                <a:ea typeface="Cambria Math"/>
              </a:rPr>
              <a:t>(</a:t>
            </a:r>
            <a:r>
              <a:rPr lang="en-US" i="1" dirty="0" err="1" smtClean="0">
                <a:ea typeface="Cambria Math"/>
              </a:rPr>
              <a:t>x,y</a:t>
            </a:r>
            <a:r>
              <a:rPr lang="en-US" dirty="0" smtClean="0">
                <a:ea typeface="Cambria Math"/>
              </a:rPr>
              <a:t>) and (</a:t>
            </a:r>
            <a:r>
              <a:rPr lang="en-US" i="1" dirty="0" err="1" smtClean="0">
                <a:ea typeface="Cambria Math"/>
              </a:rPr>
              <a:t>y,z</a:t>
            </a:r>
            <a:r>
              <a:rPr lang="en-US" dirty="0" smtClean="0">
                <a:ea typeface="Cambria Math"/>
              </a:rPr>
              <a:t>)</a:t>
            </a:r>
            <a:r>
              <a:rPr lang="en-US" i="1" dirty="0" smtClean="0">
                <a:ea typeface="Cambria Math"/>
              </a:rPr>
              <a:t> </a:t>
            </a:r>
            <a:r>
              <a:rPr lang="en-US" dirty="0" smtClean="0">
                <a:ea typeface="Cambria Math"/>
              </a:rPr>
              <a:t>are edges, then so is (</a:t>
            </a:r>
            <a:r>
              <a:rPr lang="en-US" i="1" dirty="0" err="1" smtClean="0">
                <a:ea typeface="Cambria Math"/>
              </a:rPr>
              <a:t>x,z</a:t>
            </a:r>
            <a:r>
              <a:rPr lang="en-US" dirty="0" smtClean="0">
                <a:ea typeface="Cambria Math"/>
              </a:rPr>
              <a:t>)</a:t>
            </a:r>
            <a:r>
              <a:rPr lang="en-US" i="1" dirty="0" smtClean="0">
                <a:ea typeface="Cambria Math"/>
              </a:rPr>
              <a:t>. </a:t>
            </a:r>
            <a:endParaRPr lang="en-US" dirty="0" smtClean="0">
              <a:ea typeface="Cambria Math"/>
            </a:endParaRPr>
          </a:p>
          <a:p>
            <a:pPr lvl="1"/>
            <a:endParaRPr lang="en-US" dirty="0" smtClean="0"/>
          </a:p>
          <a:p>
            <a:pPr lvl="1"/>
            <a:endParaRPr lang="en-US" i="1" dirty="0" smtClean="0"/>
          </a:p>
          <a:p>
            <a:pPr lvl="1"/>
            <a:endParaRPr lang="en-US" i="1" dirty="0" smtClean="0"/>
          </a:p>
          <a:p>
            <a:pPr lvl="1"/>
            <a:endParaRPr lang="en-US" i="1"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586</a:t>
            </a:fld>
            <a:endParaRPr lang="en-US"/>
          </a:p>
        </p:txBody>
      </p:sp>
    </p:spTree>
  </p:cSld>
  <p:clrMapOvr>
    <a:masterClrMapping/>
  </p:clrMapOvr>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endParaRPr lang="en-US" dirty="0"/>
          </a:p>
        </p:txBody>
      </p:sp>
      <p:sp>
        <p:nvSpPr>
          <p:cNvPr id="4" name="Oval 3"/>
          <p:cNvSpPr/>
          <p:nvPr/>
        </p:nvSpPr>
        <p:spPr>
          <a:xfrm>
            <a:off x="25908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482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7244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4953000"/>
            <a:ext cx="8001000" cy="1477328"/>
          </a:xfrm>
          <a:prstGeom prst="rect">
            <a:avLst/>
          </a:prstGeom>
          <a:noFill/>
        </p:spPr>
        <p:txBody>
          <a:bodyPr wrap="square" rtlCol="0">
            <a:spAutoFit/>
          </a:bodyPr>
          <a:lstStyle/>
          <a:p>
            <a:pPr>
              <a:buFont typeface="Arial" pitchFamily="34" charset="0"/>
              <a:buChar char="•"/>
            </a:pPr>
            <a:r>
              <a:rPr lang="en-US" dirty="0" smtClean="0"/>
              <a:t> </a:t>
            </a:r>
            <a:r>
              <a:rPr lang="en-US" i="1" dirty="0" smtClean="0"/>
              <a:t>Reflexive?</a:t>
            </a:r>
            <a:r>
              <a:rPr lang="en-US" dirty="0" smtClean="0"/>
              <a:t> No, not every vertex has a loop</a:t>
            </a:r>
          </a:p>
          <a:p>
            <a:pPr>
              <a:buFont typeface="Arial" pitchFamily="34" charset="0"/>
              <a:buChar char="•"/>
            </a:pPr>
            <a:r>
              <a:rPr lang="en-US" dirty="0" smtClean="0"/>
              <a:t> </a:t>
            </a:r>
            <a:r>
              <a:rPr lang="en-US" i="1" dirty="0" smtClean="0"/>
              <a:t>Symmetric?</a:t>
            </a:r>
            <a:r>
              <a:rPr lang="en-US" dirty="0" smtClean="0"/>
              <a:t> Yes  (trivially), there is no edge from  one vertex to another</a:t>
            </a:r>
          </a:p>
          <a:p>
            <a:pPr>
              <a:buFont typeface="Arial" pitchFamily="34" charset="0"/>
              <a:buChar char="•"/>
            </a:pPr>
            <a:r>
              <a:rPr lang="en-US" dirty="0" smtClean="0"/>
              <a:t> </a:t>
            </a:r>
            <a:r>
              <a:rPr lang="en-US" i="1" dirty="0" err="1" smtClean="0"/>
              <a:t>Antisymmetric</a:t>
            </a:r>
            <a:r>
              <a:rPr lang="en-US" i="1" dirty="0" smtClean="0"/>
              <a:t>?</a:t>
            </a:r>
            <a:r>
              <a:rPr lang="en-US" dirty="0" smtClean="0"/>
              <a:t> Yes  (trivially), there is no edge from one vertex</a:t>
            </a:r>
          </a:p>
          <a:p>
            <a:r>
              <a:rPr lang="en-US" dirty="0" smtClean="0"/>
              <a:t>                 to another</a:t>
            </a:r>
          </a:p>
          <a:p>
            <a:pPr>
              <a:buFont typeface="Arial" pitchFamily="34" charset="0"/>
              <a:buChar char="•"/>
            </a:pPr>
            <a:r>
              <a:rPr lang="en-US" dirty="0" smtClean="0"/>
              <a:t> </a:t>
            </a:r>
            <a:r>
              <a:rPr lang="en-US" i="1" dirty="0" smtClean="0"/>
              <a:t>Transitive?</a:t>
            </a:r>
            <a:r>
              <a:rPr lang="en-US" dirty="0" smtClean="0"/>
              <a:t> Yes, (trivially) since there is no edge from one vertex to another</a:t>
            </a:r>
            <a:endParaRPr lang="en-US" dirty="0"/>
          </a:p>
        </p:txBody>
      </p:sp>
      <p:sp>
        <p:nvSpPr>
          <p:cNvPr id="21" name="Oval 20"/>
          <p:cNvSpPr/>
          <p:nvPr/>
        </p:nvSpPr>
        <p:spPr>
          <a:xfrm>
            <a:off x="26670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443216" y="2399168"/>
            <a:ext cx="382419" cy="353085"/>
          </a:xfrm>
          <a:custGeom>
            <a:avLst/>
            <a:gdLst>
              <a:gd name="connsiteX0" fmla="*/ 127968 w 382419"/>
              <a:gd name="connsiteY0" fmla="*/ 353085 h 353085"/>
              <a:gd name="connsiteX1" fmla="*/ 37434 w 382419"/>
              <a:gd name="connsiteY1" fmla="*/ 280658 h 353085"/>
              <a:gd name="connsiteX2" fmla="*/ 19327 w 382419"/>
              <a:gd name="connsiteY2" fmla="*/ 253497 h 353085"/>
              <a:gd name="connsiteX3" fmla="*/ 1220 w 382419"/>
              <a:gd name="connsiteY3" fmla="*/ 226337 h 353085"/>
              <a:gd name="connsiteX4" fmla="*/ 10273 w 382419"/>
              <a:gd name="connsiteY4" fmla="*/ 99588 h 353085"/>
              <a:gd name="connsiteX5" fmla="*/ 73647 w 382419"/>
              <a:gd name="connsiteY5" fmla="*/ 27161 h 353085"/>
              <a:gd name="connsiteX6" fmla="*/ 164182 w 382419"/>
              <a:gd name="connsiteY6" fmla="*/ 0 h 353085"/>
              <a:gd name="connsiteX7" fmla="*/ 290931 w 382419"/>
              <a:gd name="connsiteY7" fmla="*/ 18107 h 353085"/>
              <a:gd name="connsiteX8" fmla="*/ 318091 w 382419"/>
              <a:gd name="connsiteY8" fmla="*/ 36214 h 353085"/>
              <a:gd name="connsiteX9" fmla="*/ 327144 w 382419"/>
              <a:gd name="connsiteY9" fmla="*/ 63375 h 353085"/>
              <a:gd name="connsiteX10" fmla="*/ 345251 w 382419"/>
              <a:gd name="connsiteY10" fmla="*/ 90535 h 353085"/>
              <a:gd name="connsiteX11" fmla="*/ 363358 w 382419"/>
              <a:gd name="connsiteY11" fmla="*/ 144856 h 353085"/>
              <a:gd name="connsiteX12" fmla="*/ 372412 w 382419"/>
              <a:gd name="connsiteY12" fmla="*/ 172016 h 353085"/>
              <a:gd name="connsiteX13" fmla="*/ 381465 w 382419"/>
              <a:gd name="connsiteY13" fmla="*/ 208230 h 35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2419" h="353085">
                <a:moveTo>
                  <a:pt x="127968" y="353085"/>
                </a:moveTo>
                <a:cubicBezTo>
                  <a:pt x="53002" y="328098"/>
                  <a:pt x="84234" y="350860"/>
                  <a:pt x="37434" y="280658"/>
                </a:cubicBezTo>
                <a:lnTo>
                  <a:pt x="19327" y="253497"/>
                </a:lnTo>
                <a:lnTo>
                  <a:pt x="1220" y="226337"/>
                </a:lnTo>
                <a:cubicBezTo>
                  <a:pt x="4238" y="184087"/>
                  <a:pt x="0" y="140681"/>
                  <a:pt x="10273" y="99588"/>
                </a:cubicBezTo>
                <a:cubicBezTo>
                  <a:pt x="17157" y="72052"/>
                  <a:pt x="46063" y="39421"/>
                  <a:pt x="73647" y="27161"/>
                </a:cubicBezTo>
                <a:cubicBezTo>
                  <a:pt x="101983" y="14567"/>
                  <a:pt x="134087" y="7524"/>
                  <a:pt x="164182" y="0"/>
                </a:cubicBezTo>
                <a:cubicBezTo>
                  <a:pt x="189615" y="2312"/>
                  <a:pt x="256099" y="691"/>
                  <a:pt x="290931" y="18107"/>
                </a:cubicBezTo>
                <a:cubicBezTo>
                  <a:pt x="300663" y="22973"/>
                  <a:pt x="309038" y="30178"/>
                  <a:pt x="318091" y="36214"/>
                </a:cubicBezTo>
                <a:cubicBezTo>
                  <a:pt x="321109" y="45268"/>
                  <a:pt x="322876" y="54839"/>
                  <a:pt x="327144" y="63375"/>
                </a:cubicBezTo>
                <a:cubicBezTo>
                  <a:pt x="332010" y="73107"/>
                  <a:pt x="340832" y="80592"/>
                  <a:pt x="345251" y="90535"/>
                </a:cubicBezTo>
                <a:cubicBezTo>
                  <a:pt x="353003" y="107976"/>
                  <a:pt x="357322" y="126749"/>
                  <a:pt x="363358" y="144856"/>
                </a:cubicBezTo>
                <a:lnTo>
                  <a:pt x="372412" y="172016"/>
                </a:lnTo>
                <a:cubicBezTo>
                  <a:pt x="382419" y="202038"/>
                  <a:pt x="381465" y="189634"/>
                  <a:pt x="381465" y="208230"/>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p:cNvSpPr txBox="1"/>
          <p:nvPr/>
        </p:nvSpPr>
        <p:spPr>
          <a:xfrm>
            <a:off x="2133600" y="2743200"/>
            <a:ext cx="381000" cy="523220"/>
          </a:xfrm>
          <a:prstGeom prst="rect">
            <a:avLst/>
          </a:prstGeom>
          <a:noFill/>
        </p:spPr>
        <p:txBody>
          <a:bodyPr wrap="square" rtlCol="0">
            <a:spAutoFit/>
          </a:bodyPr>
          <a:lstStyle/>
          <a:p>
            <a:r>
              <a:rPr lang="en-US" sz="2800" i="1" dirty="0" smtClean="0"/>
              <a:t>a</a:t>
            </a:r>
            <a:endParaRPr lang="en-US" sz="2800" i="1" dirty="0"/>
          </a:p>
        </p:txBody>
      </p:sp>
      <p:sp>
        <p:nvSpPr>
          <p:cNvPr id="42" name="TextBox 41"/>
          <p:cNvSpPr txBox="1"/>
          <p:nvPr/>
        </p:nvSpPr>
        <p:spPr>
          <a:xfrm>
            <a:off x="4267200" y="4038600"/>
            <a:ext cx="381000" cy="523220"/>
          </a:xfrm>
          <a:prstGeom prst="rect">
            <a:avLst/>
          </a:prstGeom>
          <a:noFill/>
        </p:spPr>
        <p:txBody>
          <a:bodyPr wrap="square" rtlCol="0">
            <a:spAutoFit/>
          </a:bodyPr>
          <a:lstStyle/>
          <a:p>
            <a:r>
              <a:rPr lang="en-US" sz="2800" i="1" dirty="0" smtClean="0"/>
              <a:t>d</a:t>
            </a:r>
            <a:endParaRPr lang="en-US" sz="2800" i="1" dirty="0"/>
          </a:p>
        </p:txBody>
      </p:sp>
      <p:sp>
        <p:nvSpPr>
          <p:cNvPr id="43" name="TextBox 42"/>
          <p:cNvSpPr txBox="1"/>
          <p:nvPr/>
        </p:nvSpPr>
        <p:spPr>
          <a:xfrm>
            <a:off x="2286000" y="4114800"/>
            <a:ext cx="381000" cy="523220"/>
          </a:xfrm>
          <a:prstGeom prst="rect">
            <a:avLst/>
          </a:prstGeom>
          <a:noFill/>
        </p:spPr>
        <p:txBody>
          <a:bodyPr wrap="square" rtlCol="0">
            <a:spAutoFit/>
          </a:bodyPr>
          <a:lstStyle/>
          <a:p>
            <a:r>
              <a:rPr lang="en-US" sz="2800" i="1" dirty="0" smtClean="0"/>
              <a:t>c</a:t>
            </a:r>
            <a:endParaRPr lang="en-US" sz="2800" i="1" dirty="0"/>
          </a:p>
        </p:txBody>
      </p:sp>
      <p:sp>
        <p:nvSpPr>
          <p:cNvPr id="44" name="TextBox 43"/>
          <p:cNvSpPr txBox="1"/>
          <p:nvPr/>
        </p:nvSpPr>
        <p:spPr>
          <a:xfrm>
            <a:off x="4267200" y="2667000"/>
            <a:ext cx="381000" cy="523220"/>
          </a:xfrm>
          <a:prstGeom prst="rect">
            <a:avLst/>
          </a:prstGeom>
          <a:noFill/>
        </p:spPr>
        <p:txBody>
          <a:bodyPr wrap="square" rtlCol="0">
            <a:spAutoFit/>
          </a:bodyPr>
          <a:lstStyle/>
          <a:p>
            <a:r>
              <a:rPr lang="en-US" sz="2800" i="1" dirty="0" smtClean="0"/>
              <a:t>b</a:t>
            </a:r>
            <a:endParaRPr lang="en-US" sz="2800" i="1" dirty="0"/>
          </a:p>
        </p:txBody>
      </p:sp>
      <p:sp>
        <p:nvSpPr>
          <p:cNvPr id="14" name="Title 1"/>
          <p:cNvSpPr txBox="1">
            <a:spLocks/>
          </p:cNvSpPr>
          <p:nvPr/>
        </p:nvSpPr>
        <p:spPr>
          <a:xfrm>
            <a:off x="609600" y="856488"/>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Determining which Properties a Relation has from its Digraph – Example 1</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Slide Number Placeholder 2"/>
          <p:cNvSpPr>
            <a:spLocks noGrp="1"/>
          </p:cNvSpPr>
          <p:nvPr>
            <p:ph type="sldNum" sz="quarter" idx="12"/>
          </p:nvPr>
        </p:nvSpPr>
        <p:spPr/>
        <p:txBody>
          <a:bodyPr/>
          <a:lstStyle/>
          <a:p>
            <a:fld id="{8CD41AC4-40F7-4FE0-8905-74C6698904F3}" type="slidenum">
              <a:rPr lang="en-US" smtClean="0"/>
              <a:pPr/>
              <a:t>587</a:t>
            </a:fld>
            <a:endParaRPr lang="en-US"/>
          </a:p>
        </p:txBody>
      </p:sp>
    </p:spTree>
  </p:cSld>
  <p:clrMapOvr>
    <a:masterClrMapping/>
  </p:clrMapOvr>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244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219200" y="4724400"/>
            <a:ext cx="7315200" cy="1477328"/>
          </a:xfrm>
          <a:prstGeom prst="rect">
            <a:avLst/>
          </a:prstGeom>
          <a:noFill/>
        </p:spPr>
        <p:txBody>
          <a:bodyPr wrap="square" rtlCol="0">
            <a:spAutoFit/>
          </a:bodyPr>
          <a:lstStyle/>
          <a:p>
            <a:pPr>
              <a:buFont typeface="Arial" pitchFamily="34" charset="0"/>
              <a:buChar char="•"/>
            </a:pPr>
            <a:r>
              <a:rPr lang="en-US" dirty="0" smtClean="0"/>
              <a:t> </a:t>
            </a:r>
            <a:r>
              <a:rPr lang="en-US" i="1" dirty="0" smtClean="0"/>
              <a:t>Reflexive?</a:t>
            </a:r>
            <a:r>
              <a:rPr lang="en-US" dirty="0" smtClean="0"/>
              <a:t> No, there are no loops</a:t>
            </a:r>
          </a:p>
          <a:p>
            <a:pPr>
              <a:buFont typeface="Arial" pitchFamily="34" charset="0"/>
              <a:buChar char="•"/>
            </a:pPr>
            <a:r>
              <a:rPr lang="en-US" dirty="0" smtClean="0"/>
              <a:t> </a:t>
            </a:r>
            <a:r>
              <a:rPr lang="en-US" i="1" dirty="0" smtClean="0"/>
              <a:t>Symmetric?</a:t>
            </a:r>
            <a:r>
              <a:rPr lang="en-US" dirty="0" smtClean="0"/>
              <a:t> No, there is an edge from </a:t>
            </a:r>
            <a:r>
              <a:rPr lang="en-US" i="1" dirty="0" smtClean="0"/>
              <a:t>a</a:t>
            </a:r>
            <a:r>
              <a:rPr lang="en-US" dirty="0" smtClean="0"/>
              <a:t> to </a:t>
            </a:r>
            <a:r>
              <a:rPr lang="en-US" i="1" dirty="0" smtClean="0"/>
              <a:t>b</a:t>
            </a:r>
            <a:r>
              <a:rPr lang="en-US" dirty="0" smtClean="0"/>
              <a:t>, but not from </a:t>
            </a:r>
            <a:r>
              <a:rPr lang="en-US" i="1" dirty="0" smtClean="0"/>
              <a:t>b</a:t>
            </a:r>
            <a:r>
              <a:rPr lang="en-US" dirty="0" smtClean="0"/>
              <a:t> to </a:t>
            </a:r>
            <a:r>
              <a:rPr lang="en-US" i="1" dirty="0" smtClean="0"/>
              <a:t>a</a:t>
            </a:r>
            <a:endParaRPr lang="en-US" dirty="0" smtClean="0"/>
          </a:p>
          <a:p>
            <a:pPr>
              <a:buFont typeface="Arial" pitchFamily="34" charset="0"/>
              <a:buChar char="•"/>
            </a:pPr>
            <a:r>
              <a:rPr lang="en-US" dirty="0" smtClean="0"/>
              <a:t> </a:t>
            </a:r>
            <a:r>
              <a:rPr lang="en-US" i="1" dirty="0" err="1" smtClean="0"/>
              <a:t>Antisymmetric</a:t>
            </a:r>
            <a:r>
              <a:rPr lang="en-US" i="1" dirty="0" smtClean="0"/>
              <a:t>?</a:t>
            </a:r>
            <a:r>
              <a:rPr lang="en-US" dirty="0" smtClean="0"/>
              <a:t> No, there is an edge from </a:t>
            </a:r>
            <a:r>
              <a:rPr lang="en-US" i="1" dirty="0" smtClean="0"/>
              <a:t>d</a:t>
            </a:r>
            <a:r>
              <a:rPr lang="en-US" dirty="0" smtClean="0"/>
              <a:t> to </a:t>
            </a:r>
            <a:r>
              <a:rPr lang="en-US" i="1" dirty="0" smtClean="0"/>
              <a:t>b</a:t>
            </a:r>
            <a:r>
              <a:rPr lang="en-US" dirty="0" smtClean="0"/>
              <a:t> and </a:t>
            </a:r>
            <a:r>
              <a:rPr lang="en-US" i="1" dirty="0" smtClean="0"/>
              <a:t>b</a:t>
            </a:r>
            <a:r>
              <a:rPr lang="en-US" dirty="0" smtClean="0"/>
              <a:t> to </a:t>
            </a:r>
            <a:r>
              <a:rPr lang="en-US" i="1" dirty="0" smtClean="0"/>
              <a:t>d</a:t>
            </a:r>
            <a:r>
              <a:rPr lang="en-US" dirty="0" smtClean="0"/>
              <a:t> </a:t>
            </a:r>
          </a:p>
          <a:p>
            <a:pPr>
              <a:buFont typeface="Arial" pitchFamily="34" charset="0"/>
              <a:buChar char="•"/>
            </a:pPr>
            <a:r>
              <a:rPr lang="en-US" dirty="0" smtClean="0"/>
              <a:t> </a:t>
            </a:r>
            <a:r>
              <a:rPr lang="en-US" i="1" dirty="0" smtClean="0"/>
              <a:t>Transitive?</a:t>
            </a:r>
            <a:r>
              <a:rPr lang="en-US" dirty="0" smtClean="0"/>
              <a:t> No, there are edges from </a:t>
            </a:r>
            <a:r>
              <a:rPr lang="en-US" i="1" dirty="0" smtClean="0"/>
              <a:t>a</a:t>
            </a:r>
            <a:r>
              <a:rPr lang="en-US" dirty="0" smtClean="0"/>
              <a:t> to </a:t>
            </a:r>
            <a:r>
              <a:rPr lang="en-US" i="1" dirty="0" smtClean="0"/>
              <a:t>c</a:t>
            </a:r>
            <a:r>
              <a:rPr lang="en-US" dirty="0" smtClean="0"/>
              <a:t> and from </a:t>
            </a:r>
            <a:r>
              <a:rPr lang="en-US" i="1" dirty="0" smtClean="0"/>
              <a:t>c</a:t>
            </a:r>
            <a:r>
              <a:rPr lang="en-US" dirty="0" smtClean="0"/>
              <a:t> to </a:t>
            </a:r>
            <a:r>
              <a:rPr lang="en-US" i="1" dirty="0" smtClean="0"/>
              <a:t>b</a:t>
            </a:r>
            <a:r>
              <a:rPr lang="en-US" dirty="0" smtClean="0"/>
              <a:t>, </a:t>
            </a:r>
          </a:p>
          <a:p>
            <a:r>
              <a:rPr lang="en-US" dirty="0" smtClean="0"/>
              <a:t>                 but  there is no edge from </a:t>
            </a:r>
            <a:r>
              <a:rPr lang="en-US" i="1" dirty="0" smtClean="0"/>
              <a:t>a</a:t>
            </a:r>
            <a:r>
              <a:rPr lang="en-US" dirty="0" smtClean="0"/>
              <a:t> to </a:t>
            </a:r>
            <a:r>
              <a:rPr lang="en-US" i="1" dirty="0" smtClean="0"/>
              <a:t>d</a:t>
            </a:r>
            <a:endParaRPr lang="en-US" dirty="0"/>
          </a:p>
        </p:txBody>
      </p:sp>
      <p:cxnSp>
        <p:nvCxnSpPr>
          <p:cNvPr id="15" name="Straight Arrow Connector 14"/>
          <p:cNvCxnSpPr/>
          <p:nvPr/>
        </p:nvCxnSpPr>
        <p:spPr>
          <a:xfrm>
            <a:off x="2667000" y="2743200"/>
            <a:ext cx="1981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05000" y="2667000"/>
            <a:ext cx="381000" cy="523220"/>
          </a:xfrm>
          <a:prstGeom prst="rect">
            <a:avLst/>
          </a:prstGeom>
          <a:noFill/>
        </p:spPr>
        <p:txBody>
          <a:bodyPr wrap="square" rtlCol="0">
            <a:spAutoFit/>
          </a:bodyPr>
          <a:lstStyle/>
          <a:p>
            <a:r>
              <a:rPr lang="en-US" sz="2800" i="1" dirty="0" smtClean="0"/>
              <a:t>a</a:t>
            </a:r>
            <a:endParaRPr lang="en-US" sz="2800" i="1" dirty="0"/>
          </a:p>
        </p:txBody>
      </p:sp>
      <p:sp>
        <p:nvSpPr>
          <p:cNvPr id="31" name="TextBox 30"/>
          <p:cNvSpPr txBox="1"/>
          <p:nvPr/>
        </p:nvSpPr>
        <p:spPr>
          <a:xfrm>
            <a:off x="4267200" y="2895600"/>
            <a:ext cx="381000" cy="523220"/>
          </a:xfrm>
          <a:prstGeom prst="rect">
            <a:avLst/>
          </a:prstGeom>
          <a:noFill/>
        </p:spPr>
        <p:txBody>
          <a:bodyPr wrap="square" rtlCol="0">
            <a:spAutoFit/>
          </a:bodyPr>
          <a:lstStyle/>
          <a:p>
            <a:r>
              <a:rPr lang="en-US" sz="2800" i="1" dirty="0" smtClean="0"/>
              <a:t>b</a:t>
            </a:r>
            <a:endParaRPr lang="en-US" sz="2800" i="1" dirty="0"/>
          </a:p>
        </p:txBody>
      </p:sp>
      <p:sp>
        <p:nvSpPr>
          <p:cNvPr id="32" name="TextBox 31"/>
          <p:cNvSpPr txBox="1"/>
          <p:nvPr/>
        </p:nvSpPr>
        <p:spPr>
          <a:xfrm>
            <a:off x="1905000" y="4038600"/>
            <a:ext cx="381000" cy="523220"/>
          </a:xfrm>
          <a:prstGeom prst="rect">
            <a:avLst/>
          </a:prstGeom>
          <a:noFill/>
        </p:spPr>
        <p:txBody>
          <a:bodyPr wrap="square" rtlCol="0">
            <a:spAutoFit/>
          </a:bodyPr>
          <a:lstStyle/>
          <a:p>
            <a:r>
              <a:rPr lang="en-US" sz="2800" i="1" dirty="0" smtClean="0"/>
              <a:t>c</a:t>
            </a:r>
            <a:endParaRPr lang="en-US" sz="2800" i="1" dirty="0"/>
          </a:p>
        </p:txBody>
      </p:sp>
      <p:sp>
        <p:nvSpPr>
          <p:cNvPr id="33" name="TextBox 32"/>
          <p:cNvSpPr txBox="1"/>
          <p:nvPr/>
        </p:nvSpPr>
        <p:spPr>
          <a:xfrm>
            <a:off x="4191000" y="4038600"/>
            <a:ext cx="381000" cy="523220"/>
          </a:xfrm>
          <a:prstGeom prst="rect">
            <a:avLst/>
          </a:prstGeom>
          <a:noFill/>
        </p:spPr>
        <p:txBody>
          <a:bodyPr wrap="square" rtlCol="0">
            <a:spAutoFit/>
          </a:bodyPr>
          <a:lstStyle/>
          <a:p>
            <a:r>
              <a:rPr lang="en-US" sz="2800" i="1" dirty="0" smtClean="0"/>
              <a:t>d</a:t>
            </a:r>
            <a:endParaRPr lang="en-US" sz="2800" i="1" dirty="0"/>
          </a:p>
        </p:txBody>
      </p:sp>
      <p:sp>
        <p:nvSpPr>
          <p:cNvPr id="34" name="Oval 33"/>
          <p:cNvSpPr/>
          <p:nvPr/>
        </p:nvSpPr>
        <p:spPr>
          <a:xfrm>
            <a:off x="23622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7244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4724400" y="2971800"/>
            <a:ext cx="0" cy="1143000"/>
          </a:xfrm>
          <a:prstGeom prst="straightConnector1">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029200" y="2895600"/>
            <a:ext cx="0" cy="1295400"/>
          </a:xfrm>
          <a:prstGeom prst="straightConnector1">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p:nvSpPr>
        <p:spPr>
          <a:xfrm>
            <a:off x="457200" y="6858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Determining which Properties a Relation has from its Digraph – Example 2</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
        <p:nvSpPr>
          <p:cNvPr id="2" name="Slide Number Placeholder 1"/>
          <p:cNvSpPr>
            <a:spLocks noGrp="1"/>
          </p:cNvSpPr>
          <p:nvPr>
            <p:ph type="sldNum" sz="quarter" idx="12"/>
          </p:nvPr>
        </p:nvSpPr>
        <p:spPr/>
        <p:txBody>
          <a:bodyPr/>
          <a:lstStyle/>
          <a:p>
            <a:fld id="{8CD41AC4-40F7-4FE0-8905-74C6698904F3}" type="slidenum">
              <a:rPr lang="en-US" smtClean="0"/>
              <a:pPr/>
              <a:t>588</a:t>
            </a:fld>
            <a:endParaRPr lang="en-US"/>
          </a:p>
        </p:txBody>
      </p:sp>
    </p:spTree>
  </p:cSld>
  <p:clrMapOvr>
    <a:masterClrMapping/>
  </p:clrMapOvr>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244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14400" y="4876800"/>
            <a:ext cx="6629400" cy="1477328"/>
          </a:xfrm>
          <a:prstGeom prst="rect">
            <a:avLst/>
          </a:prstGeom>
          <a:noFill/>
        </p:spPr>
        <p:txBody>
          <a:bodyPr wrap="square" rtlCol="0">
            <a:spAutoFit/>
          </a:bodyPr>
          <a:lstStyle/>
          <a:p>
            <a:r>
              <a:rPr lang="en-US" i="1" dirty="0" smtClean="0"/>
              <a:t>Reflexive?</a:t>
            </a:r>
            <a:r>
              <a:rPr lang="en-US" dirty="0" smtClean="0"/>
              <a:t> No, there are no loops</a:t>
            </a:r>
          </a:p>
          <a:p>
            <a:r>
              <a:rPr lang="en-US" i="1" dirty="0" smtClean="0"/>
              <a:t>Symmetric?</a:t>
            </a:r>
            <a:r>
              <a:rPr lang="en-US" dirty="0" smtClean="0"/>
              <a:t>  No, for example, there is no edge from </a:t>
            </a:r>
            <a:r>
              <a:rPr lang="en-US" i="1" dirty="0" smtClean="0"/>
              <a:t>c</a:t>
            </a:r>
            <a:r>
              <a:rPr lang="en-US" dirty="0" smtClean="0"/>
              <a:t> to </a:t>
            </a:r>
            <a:r>
              <a:rPr lang="en-US" i="1" dirty="0" smtClean="0"/>
              <a:t>a</a:t>
            </a:r>
            <a:r>
              <a:rPr lang="en-US" dirty="0" smtClean="0"/>
              <a:t> </a:t>
            </a:r>
          </a:p>
          <a:p>
            <a:r>
              <a:rPr lang="en-US" i="1" dirty="0" err="1" smtClean="0"/>
              <a:t>Antisymmetric</a:t>
            </a:r>
            <a:r>
              <a:rPr lang="en-US" i="1" dirty="0" smtClean="0"/>
              <a:t>?</a:t>
            </a:r>
            <a:r>
              <a:rPr lang="en-US" dirty="0" smtClean="0"/>
              <a:t> Yes, whenever there is an edge from one</a:t>
            </a:r>
          </a:p>
          <a:p>
            <a:r>
              <a:rPr lang="en-US" dirty="0" smtClean="0"/>
              <a:t>         vertex  to another, there is not one going back  </a:t>
            </a:r>
          </a:p>
          <a:p>
            <a:r>
              <a:rPr lang="en-US" i="1" dirty="0" smtClean="0"/>
              <a:t>Transitive? </a:t>
            </a:r>
            <a:r>
              <a:rPr lang="en-US" dirty="0" smtClean="0"/>
              <a:t>No, there is no edge from </a:t>
            </a:r>
            <a:r>
              <a:rPr lang="en-US" i="1" dirty="0" smtClean="0"/>
              <a:t>a</a:t>
            </a:r>
            <a:r>
              <a:rPr lang="en-US" dirty="0" smtClean="0"/>
              <a:t> to </a:t>
            </a:r>
            <a:r>
              <a:rPr lang="en-US" i="1" dirty="0" smtClean="0"/>
              <a:t>b</a:t>
            </a:r>
            <a:r>
              <a:rPr lang="en-US" dirty="0" smtClean="0"/>
              <a:t> </a:t>
            </a:r>
            <a:endParaRPr lang="en-US" dirty="0"/>
          </a:p>
        </p:txBody>
      </p:sp>
      <p:cxnSp>
        <p:nvCxnSpPr>
          <p:cNvPr id="15" name="Straight Arrow Connector 14"/>
          <p:cNvCxnSpPr/>
          <p:nvPr/>
        </p:nvCxnSpPr>
        <p:spPr>
          <a:xfrm>
            <a:off x="2667000" y="2743200"/>
            <a:ext cx="1981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1943100" y="3390900"/>
            <a:ext cx="990600" cy="152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743200" y="2895600"/>
            <a:ext cx="1905000" cy="990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28800" y="2590800"/>
            <a:ext cx="381000" cy="523220"/>
          </a:xfrm>
          <a:prstGeom prst="rect">
            <a:avLst/>
          </a:prstGeom>
          <a:noFill/>
        </p:spPr>
        <p:txBody>
          <a:bodyPr wrap="square" rtlCol="0">
            <a:spAutoFit/>
          </a:bodyPr>
          <a:lstStyle/>
          <a:p>
            <a:r>
              <a:rPr lang="en-US" sz="2800" i="1" dirty="0" smtClean="0"/>
              <a:t>a</a:t>
            </a:r>
            <a:endParaRPr lang="en-US" sz="2800" i="1" dirty="0"/>
          </a:p>
        </p:txBody>
      </p:sp>
      <p:sp>
        <p:nvSpPr>
          <p:cNvPr id="20" name="TextBox 19"/>
          <p:cNvSpPr txBox="1"/>
          <p:nvPr/>
        </p:nvSpPr>
        <p:spPr>
          <a:xfrm>
            <a:off x="4419600" y="4114800"/>
            <a:ext cx="381000" cy="523220"/>
          </a:xfrm>
          <a:prstGeom prst="rect">
            <a:avLst/>
          </a:prstGeom>
          <a:noFill/>
        </p:spPr>
        <p:txBody>
          <a:bodyPr wrap="square" rtlCol="0">
            <a:spAutoFit/>
          </a:bodyPr>
          <a:lstStyle/>
          <a:p>
            <a:r>
              <a:rPr lang="en-US" sz="2800" i="1" dirty="0" smtClean="0"/>
              <a:t>d</a:t>
            </a:r>
            <a:endParaRPr lang="en-US" sz="2800" i="1" dirty="0"/>
          </a:p>
        </p:txBody>
      </p:sp>
      <p:sp>
        <p:nvSpPr>
          <p:cNvPr id="22" name="TextBox 21"/>
          <p:cNvSpPr txBox="1"/>
          <p:nvPr/>
        </p:nvSpPr>
        <p:spPr>
          <a:xfrm>
            <a:off x="1905000" y="3962400"/>
            <a:ext cx="381000" cy="523220"/>
          </a:xfrm>
          <a:prstGeom prst="rect">
            <a:avLst/>
          </a:prstGeom>
          <a:noFill/>
        </p:spPr>
        <p:txBody>
          <a:bodyPr wrap="square" rtlCol="0">
            <a:spAutoFit/>
          </a:bodyPr>
          <a:lstStyle/>
          <a:p>
            <a:r>
              <a:rPr lang="en-US" sz="2800" i="1" dirty="0" smtClean="0"/>
              <a:t>c</a:t>
            </a:r>
            <a:endParaRPr lang="en-US" sz="2800" i="1" dirty="0"/>
          </a:p>
        </p:txBody>
      </p:sp>
      <p:sp>
        <p:nvSpPr>
          <p:cNvPr id="23" name="TextBox 22"/>
          <p:cNvSpPr txBox="1"/>
          <p:nvPr/>
        </p:nvSpPr>
        <p:spPr>
          <a:xfrm>
            <a:off x="4648200" y="2971800"/>
            <a:ext cx="381000" cy="523220"/>
          </a:xfrm>
          <a:prstGeom prst="rect">
            <a:avLst/>
          </a:prstGeom>
          <a:noFill/>
        </p:spPr>
        <p:txBody>
          <a:bodyPr wrap="square" rtlCol="0">
            <a:spAutoFit/>
          </a:bodyPr>
          <a:lstStyle/>
          <a:p>
            <a:r>
              <a:rPr lang="en-US" sz="2800" i="1" dirty="0" smtClean="0"/>
              <a:t>b</a:t>
            </a:r>
            <a:endParaRPr lang="en-US" sz="2800" i="1" dirty="0"/>
          </a:p>
        </p:txBody>
      </p:sp>
      <p:sp>
        <p:nvSpPr>
          <p:cNvPr id="24" name="Oval 23"/>
          <p:cNvSpPr/>
          <p:nvPr/>
        </p:nvSpPr>
        <p:spPr>
          <a:xfrm>
            <a:off x="2514600" y="40386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457200" y="6858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Determining which Properties a Relation has from its Digraph – Example </a:t>
            </a:r>
            <a:r>
              <a:rPr lang="en-US" sz="5000" dirty="0" smtClean="0">
                <a:solidFill>
                  <a:schemeClr val="tx2"/>
                </a:solidFill>
                <a:latin typeface="+mj-lt"/>
                <a:ea typeface="+mj-ea"/>
                <a:cs typeface="+mj-cs"/>
              </a:rPr>
              <a:t>3</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
        <p:nvSpPr>
          <p:cNvPr id="2" name="Slide Number Placeholder 1"/>
          <p:cNvSpPr>
            <a:spLocks noGrp="1"/>
          </p:cNvSpPr>
          <p:nvPr>
            <p:ph type="sldNum" sz="quarter" idx="12"/>
          </p:nvPr>
        </p:nvSpPr>
        <p:spPr/>
        <p:txBody>
          <a:bodyPr/>
          <a:lstStyle/>
          <a:p>
            <a:fld id="{8CD41AC4-40F7-4FE0-8905-74C6698904F3}" type="slidenum">
              <a:rPr lang="en-US" smtClean="0"/>
              <a:pPr/>
              <a:t>589</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Disjunctive Normal Form</a:t>
            </a:r>
            <a:endParaRPr lang="en-US" dirty="0"/>
          </a:p>
        </p:txBody>
      </p:sp>
      <p:sp>
        <p:nvSpPr>
          <p:cNvPr id="3" name="Content Placeholder 2"/>
          <p:cNvSpPr>
            <a:spLocks noGrp="1"/>
          </p:cNvSpPr>
          <p:nvPr>
            <p:ph idx="1"/>
          </p:nvPr>
        </p:nvSpPr>
        <p:spPr>
          <a:xfrm>
            <a:off x="457200" y="1935480"/>
            <a:ext cx="8229600" cy="4846320"/>
          </a:xfrm>
        </p:spPr>
        <p:txBody>
          <a:bodyPr>
            <a:normAutofit/>
          </a:bodyPr>
          <a:lstStyle/>
          <a:p>
            <a:pPr>
              <a:buNone/>
            </a:pPr>
            <a:r>
              <a:rPr lang="en-US" dirty="0" smtClean="0"/>
              <a:t>	Show that every compound proposition can be put in disjunctive normal form (follow-up). </a:t>
            </a:r>
          </a:p>
          <a:p>
            <a:r>
              <a:rPr lang="en-US" sz="2200" dirty="0" smtClean="0"/>
              <a:t>This proposition is in  disjunctive normal form because</a:t>
            </a:r>
          </a:p>
          <a:p>
            <a:pPr lvl="1"/>
            <a:r>
              <a:rPr lang="en-US" sz="2000" dirty="0" smtClean="0"/>
              <a:t>By construction, each </a:t>
            </a:r>
            <a:r>
              <a:rPr lang="en-US" sz="2000" dirty="0" err="1" smtClean="0"/>
              <a:t>disjunct</a:t>
            </a:r>
            <a:r>
              <a:rPr lang="en-US" sz="2000" dirty="0" smtClean="0"/>
              <a:t> corresponds exactly to one and only one universe which has a true value (bijection) and is </a:t>
            </a:r>
            <a:r>
              <a:rPr lang="en-US" sz="2000" b="1" dirty="0" smtClean="0"/>
              <a:t>T</a:t>
            </a:r>
            <a:r>
              <a:rPr lang="en-US" sz="2000" dirty="0" smtClean="0"/>
              <a:t> in this universe. For all other universes, it is false</a:t>
            </a:r>
          </a:p>
          <a:p>
            <a:r>
              <a:rPr lang="en-US" sz="2200" dirty="0" smtClean="0"/>
              <a:t>Thus, the </a:t>
            </a:r>
            <a:r>
              <a:rPr lang="en-US" sz="2200" dirty="0"/>
              <a:t>disjunctive normal </a:t>
            </a:r>
            <a:r>
              <a:rPr lang="en-US" sz="2200" dirty="0" smtClean="0"/>
              <a:t>form (the disjunction of all the </a:t>
            </a:r>
            <a:r>
              <a:rPr lang="en-US" sz="2200" dirty="0" err="1" smtClean="0"/>
              <a:t>disjuncts</a:t>
            </a:r>
            <a:r>
              <a:rPr lang="en-US" sz="2200" dirty="0" smtClean="0"/>
              <a:t> – a standard OR)</a:t>
            </a:r>
          </a:p>
          <a:p>
            <a:pPr lvl="1"/>
            <a:r>
              <a:rPr lang="en-US" sz="2000" dirty="0" smtClean="0"/>
              <a:t>is automatically true in each universe for which the true table is true and</a:t>
            </a:r>
          </a:p>
          <a:p>
            <a:pPr lvl="1"/>
            <a:r>
              <a:rPr lang="en-US" sz="2000" dirty="0" smtClean="0"/>
              <a:t>is </a:t>
            </a:r>
            <a:r>
              <a:rPr lang="en-US" sz="2000" dirty="0"/>
              <a:t>automatically </a:t>
            </a:r>
            <a:r>
              <a:rPr lang="en-US" sz="2000" dirty="0" smtClean="0"/>
              <a:t>false in </a:t>
            </a:r>
            <a:r>
              <a:rPr lang="en-US" sz="2000" dirty="0"/>
              <a:t>each universe for which the true table is </a:t>
            </a:r>
            <a:r>
              <a:rPr lang="en-US" sz="2000" dirty="0" smtClean="0"/>
              <a:t>false: all </a:t>
            </a:r>
            <a:r>
              <a:rPr lang="en-US" sz="2000" dirty="0" err="1" smtClean="0"/>
              <a:t>disjuncts</a:t>
            </a:r>
            <a:r>
              <a:rPr lang="en-US" sz="2000" dirty="0" smtClean="0"/>
              <a:t> are false.</a:t>
            </a:r>
          </a:p>
          <a:p>
            <a:r>
              <a:rPr lang="en-US" sz="2200" dirty="0" smtClean="0"/>
              <a:t>Therefore, it is </a:t>
            </a:r>
            <a:r>
              <a:rPr lang="en-US" sz="2200" b="1" dirty="0" smtClean="0"/>
              <a:t>logically equivalent </a:t>
            </a:r>
            <a:r>
              <a:rPr lang="en-US" sz="2200" dirty="0" smtClean="0"/>
              <a:t>to the original proposition.</a:t>
            </a:r>
            <a:endParaRPr lang="en-US" sz="2200"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59</a:t>
            </a:fld>
            <a:endParaRPr lang="en-US"/>
          </a:p>
        </p:txBody>
      </p:sp>
    </p:spTree>
    <p:extLst>
      <p:ext uri="{BB962C8B-B14F-4D97-AF65-F5344CB8AC3E}">
        <p14:creationId xmlns:p14="http://schemas.microsoft.com/office/powerpoint/2010/main" val="505372277"/>
      </p:ext>
    </p:extLst>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006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38400" y="3962400"/>
            <a:ext cx="304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38200" y="4724400"/>
            <a:ext cx="7467600" cy="1754326"/>
          </a:xfrm>
          <a:prstGeom prst="rect">
            <a:avLst/>
          </a:prstGeom>
          <a:noFill/>
        </p:spPr>
        <p:txBody>
          <a:bodyPr wrap="square" rtlCol="0">
            <a:spAutoFit/>
          </a:bodyPr>
          <a:lstStyle/>
          <a:p>
            <a:pPr>
              <a:buFont typeface="Arial" pitchFamily="34" charset="0"/>
              <a:buChar char="•"/>
            </a:pPr>
            <a:r>
              <a:rPr lang="en-US" dirty="0" smtClean="0"/>
              <a:t> </a:t>
            </a:r>
            <a:r>
              <a:rPr lang="en-US" i="1" dirty="0" smtClean="0"/>
              <a:t>Reflexive?</a:t>
            </a:r>
            <a:r>
              <a:rPr lang="en-US" dirty="0" smtClean="0"/>
              <a:t> No, there are no loops</a:t>
            </a:r>
          </a:p>
          <a:p>
            <a:pPr>
              <a:buFont typeface="Arial" pitchFamily="34" charset="0"/>
              <a:buChar char="•"/>
            </a:pPr>
            <a:r>
              <a:rPr lang="en-US" dirty="0" smtClean="0"/>
              <a:t> </a:t>
            </a:r>
            <a:r>
              <a:rPr lang="en-US" i="1" dirty="0" smtClean="0"/>
              <a:t>Symmetric?</a:t>
            </a:r>
            <a:r>
              <a:rPr lang="en-US" dirty="0" smtClean="0"/>
              <a:t> No, for example, there is no edge from </a:t>
            </a:r>
            <a:r>
              <a:rPr lang="en-US" i="1" dirty="0" smtClean="0"/>
              <a:t>d</a:t>
            </a:r>
            <a:r>
              <a:rPr lang="en-US" dirty="0" smtClean="0"/>
              <a:t> to </a:t>
            </a:r>
            <a:r>
              <a:rPr lang="en-US" i="1" dirty="0" smtClean="0"/>
              <a:t>a</a:t>
            </a:r>
            <a:r>
              <a:rPr lang="en-US" dirty="0" smtClean="0"/>
              <a:t> </a:t>
            </a:r>
          </a:p>
          <a:p>
            <a:pPr>
              <a:buFont typeface="Arial" pitchFamily="34" charset="0"/>
              <a:buChar char="•"/>
            </a:pPr>
            <a:r>
              <a:rPr lang="en-US" dirty="0" smtClean="0"/>
              <a:t> </a:t>
            </a:r>
            <a:r>
              <a:rPr lang="en-US" i="1" dirty="0" err="1" smtClean="0"/>
              <a:t>Antisymmetric</a:t>
            </a:r>
            <a:r>
              <a:rPr lang="en-US" i="1" dirty="0" smtClean="0"/>
              <a:t>?</a:t>
            </a:r>
            <a:r>
              <a:rPr lang="en-US" dirty="0" smtClean="0"/>
              <a:t> Yes, whenever there is an edge from one vertex</a:t>
            </a:r>
          </a:p>
          <a:p>
            <a:r>
              <a:rPr lang="en-US" dirty="0" smtClean="0"/>
              <a:t>                  to another, there is not one going back  </a:t>
            </a:r>
          </a:p>
          <a:p>
            <a:pPr>
              <a:buFont typeface="Arial" pitchFamily="34" charset="0"/>
              <a:buChar char="•"/>
            </a:pPr>
            <a:r>
              <a:rPr lang="en-US" dirty="0" smtClean="0"/>
              <a:t> </a:t>
            </a:r>
            <a:r>
              <a:rPr lang="en-US" i="1" dirty="0" smtClean="0"/>
              <a:t>Transitive? </a:t>
            </a:r>
            <a:r>
              <a:rPr lang="en-US" dirty="0" smtClean="0"/>
              <a:t>Yes (trivially), there  are no two edges where the first</a:t>
            </a:r>
          </a:p>
          <a:p>
            <a:r>
              <a:rPr lang="en-US" dirty="0" smtClean="0"/>
              <a:t>                  edge ends at the vertex where the second edge begins</a:t>
            </a:r>
            <a:endParaRPr lang="en-US" dirty="0"/>
          </a:p>
        </p:txBody>
      </p:sp>
      <p:cxnSp>
        <p:nvCxnSpPr>
          <p:cNvPr id="18" name="Straight Arrow Connector 17"/>
          <p:cNvCxnSpPr/>
          <p:nvPr/>
        </p:nvCxnSpPr>
        <p:spPr>
          <a:xfrm>
            <a:off x="2667000" y="2819400"/>
            <a:ext cx="2362200" cy="1295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2743200" y="2743200"/>
            <a:ext cx="1905000" cy="1219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28800" y="2590800"/>
            <a:ext cx="381000" cy="523220"/>
          </a:xfrm>
          <a:prstGeom prst="rect">
            <a:avLst/>
          </a:prstGeom>
          <a:noFill/>
        </p:spPr>
        <p:txBody>
          <a:bodyPr wrap="square" rtlCol="0">
            <a:spAutoFit/>
          </a:bodyPr>
          <a:lstStyle/>
          <a:p>
            <a:r>
              <a:rPr lang="en-US" sz="2800" i="1" dirty="0" smtClean="0"/>
              <a:t>a</a:t>
            </a:r>
            <a:endParaRPr lang="en-US" sz="2800" i="1" dirty="0"/>
          </a:p>
        </p:txBody>
      </p:sp>
      <p:sp>
        <p:nvSpPr>
          <p:cNvPr id="15" name="TextBox 14"/>
          <p:cNvSpPr txBox="1"/>
          <p:nvPr/>
        </p:nvSpPr>
        <p:spPr>
          <a:xfrm>
            <a:off x="4419600" y="4038600"/>
            <a:ext cx="381000" cy="523220"/>
          </a:xfrm>
          <a:prstGeom prst="rect">
            <a:avLst/>
          </a:prstGeom>
          <a:noFill/>
        </p:spPr>
        <p:txBody>
          <a:bodyPr wrap="square" rtlCol="0">
            <a:spAutoFit/>
          </a:bodyPr>
          <a:lstStyle/>
          <a:p>
            <a:r>
              <a:rPr lang="en-US" sz="2800" i="1" dirty="0" smtClean="0"/>
              <a:t>d</a:t>
            </a:r>
            <a:endParaRPr lang="en-US" sz="2800" i="1" dirty="0"/>
          </a:p>
        </p:txBody>
      </p:sp>
      <p:sp>
        <p:nvSpPr>
          <p:cNvPr id="16" name="TextBox 15"/>
          <p:cNvSpPr txBox="1"/>
          <p:nvPr/>
        </p:nvSpPr>
        <p:spPr>
          <a:xfrm>
            <a:off x="1981200" y="3886200"/>
            <a:ext cx="381000" cy="523220"/>
          </a:xfrm>
          <a:prstGeom prst="rect">
            <a:avLst/>
          </a:prstGeom>
          <a:noFill/>
        </p:spPr>
        <p:txBody>
          <a:bodyPr wrap="square" rtlCol="0">
            <a:spAutoFit/>
          </a:bodyPr>
          <a:lstStyle/>
          <a:p>
            <a:r>
              <a:rPr lang="en-US" sz="2800" i="1" dirty="0" smtClean="0"/>
              <a:t>c</a:t>
            </a:r>
            <a:endParaRPr lang="en-US" sz="2800" i="1" dirty="0"/>
          </a:p>
        </p:txBody>
      </p:sp>
      <p:sp>
        <p:nvSpPr>
          <p:cNvPr id="19" name="TextBox 18"/>
          <p:cNvSpPr txBox="1"/>
          <p:nvPr/>
        </p:nvSpPr>
        <p:spPr>
          <a:xfrm>
            <a:off x="4267200" y="2286000"/>
            <a:ext cx="381000" cy="523220"/>
          </a:xfrm>
          <a:prstGeom prst="rect">
            <a:avLst/>
          </a:prstGeom>
          <a:noFill/>
        </p:spPr>
        <p:txBody>
          <a:bodyPr wrap="square" rtlCol="0">
            <a:spAutoFit/>
          </a:bodyPr>
          <a:lstStyle/>
          <a:p>
            <a:r>
              <a:rPr lang="en-US" sz="2800" i="1" dirty="0" smtClean="0"/>
              <a:t>b</a:t>
            </a:r>
            <a:endParaRPr lang="en-US" sz="2800" i="1" dirty="0"/>
          </a:p>
        </p:txBody>
      </p:sp>
      <p:sp>
        <p:nvSpPr>
          <p:cNvPr id="21" name="Title 1"/>
          <p:cNvSpPr txBox="1">
            <a:spLocks/>
          </p:cNvSpPr>
          <p:nvPr/>
        </p:nvSpPr>
        <p:spPr>
          <a:xfrm>
            <a:off x="609600" y="3810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Determining which Properties a Relation has from its Digraph – Example </a:t>
            </a:r>
            <a:r>
              <a:rPr lang="en-US" sz="5000" dirty="0" smtClean="0">
                <a:solidFill>
                  <a:schemeClr val="tx2"/>
                </a:solidFill>
                <a:latin typeface="+mj-lt"/>
                <a:ea typeface="+mj-ea"/>
                <a:cs typeface="+mj-cs"/>
              </a:rPr>
              <a:t>4</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
        <p:nvSpPr>
          <p:cNvPr id="2" name="Slide Number Placeholder 1"/>
          <p:cNvSpPr>
            <a:spLocks noGrp="1"/>
          </p:cNvSpPr>
          <p:nvPr>
            <p:ph type="sldNum" sz="quarter" idx="12"/>
          </p:nvPr>
        </p:nvSpPr>
        <p:spPr/>
        <p:txBody>
          <a:bodyPr/>
          <a:lstStyle/>
          <a:p>
            <a:fld id="{8CD41AC4-40F7-4FE0-8905-74C6698904F3}" type="slidenum">
              <a:rPr lang="en-US" smtClean="0"/>
              <a:pPr/>
              <a:t>590</a:t>
            </a:fld>
            <a:endParaRPr lang="en-US"/>
          </a:p>
        </p:txBody>
      </p:sp>
    </p:spTree>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Autofit/>
          </a:bodyPr>
          <a:lstStyle/>
          <a:p>
            <a:r>
              <a:rPr lang="en-US" sz="4000" dirty="0" smtClean="0"/>
              <a:t>Example of the Powers of a Relation</a:t>
            </a:r>
            <a:endParaRPr lang="en-US" sz="4000" dirty="0"/>
          </a:p>
        </p:txBody>
      </p:sp>
      <p:grpSp>
        <p:nvGrpSpPr>
          <p:cNvPr id="18" name="Group 17"/>
          <p:cNvGrpSpPr/>
          <p:nvPr/>
        </p:nvGrpSpPr>
        <p:grpSpPr>
          <a:xfrm>
            <a:off x="1219200" y="1752600"/>
            <a:ext cx="2286000" cy="1956375"/>
            <a:chOff x="1905000" y="2590800"/>
            <a:chExt cx="4572000" cy="4587861"/>
          </a:xfrm>
        </p:grpSpPr>
        <p:sp>
          <p:nvSpPr>
            <p:cNvPr id="4" name="Oval 3"/>
            <p:cNvSpPr/>
            <p:nvPr/>
          </p:nvSpPr>
          <p:spPr>
            <a:xfrm>
              <a:off x="2362200" y="2667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3622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102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86400" y="2667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05000" y="2743200"/>
              <a:ext cx="381000" cy="523220"/>
            </a:xfrm>
            <a:prstGeom prst="rect">
              <a:avLst/>
            </a:prstGeom>
            <a:noFill/>
          </p:spPr>
          <p:txBody>
            <a:bodyPr wrap="square" rtlCol="0">
              <a:spAutoFit/>
            </a:bodyPr>
            <a:lstStyle/>
            <a:p>
              <a:r>
                <a:rPr lang="en-US" sz="2800" i="1" dirty="0" smtClean="0"/>
                <a:t>a</a:t>
              </a:r>
              <a:endParaRPr lang="en-US" sz="2800" i="1" dirty="0"/>
            </a:p>
          </p:txBody>
        </p:sp>
        <p:sp>
          <p:nvSpPr>
            <p:cNvPr id="9" name="TextBox 8"/>
            <p:cNvSpPr txBox="1"/>
            <p:nvPr/>
          </p:nvSpPr>
          <p:spPr>
            <a:xfrm>
              <a:off x="6096000" y="2590800"/>
              <a:ext cx="381000" cy="523220"/>
            </a:xfrm>
            <a:prstGeom prst="rect">
              <a:avLst/>
            </a:prstGeom>
            <a:noFill/>
          </p:spPr>
          <p:txBody>
            <a:bodyPr wrap="square" rtlCol="0">
              <a:spAutoFit/>
            </a:bodyPr>
            <a:lstStyle/>
            <a:p>
              <a:r>
                <a:rPr lang="en-US" sz="2800" i="1" dirty="0" smtClean="0"/>
                <a:t>b</a:t>
              </a:r>
              <a:endParaRPr lang="en-US" sz="2800" i="1" dirty="0"/>
            </a:p>
          </p:txBody>
        </p:sp>
        <p:sp>
          <p:nvSpPr>
            <p:cNvPr id="10" name="TextBox 9"/>
            <p:cNvSpPr txBox="1"/>
            <p:nvPr/>
          </p:nvSpPr>
          <p:spPr>
            <a:xfrm>
              <a:off x="5486400" y="5029200"/>
              <a:ext cx="381000" cy="523220"/>
            </a:xfrm>
            <a:prstGeom prst="rect">
              <a:avLst/>
            </a:prstGeom>
            <a:noFill/>
          </p:spPr>
          <p:txBody>
            <a:bodyPr wrap="square" rtlCol="0">
              <a:spAutoFit/>
            </a:bodyPr>
            <a:lstStyle/>
            <a:p>
              <a:r>
                <a:rPr lang="en-US" sz="2800" i="1" dirty="0" smtClean="0"/>
                <a:t>c</a:t>
              </a:r>
              <a:endParaRPr lang="en-US" sz="2800" i="1" dirty="0"/>
            </a:p>
          </p:txBody>
        </p:sp>
        <p:sp>
          <p:nvSpPr>
            <p:cNvPr id="11" name="TextBox 10"/>
            <p:cNvSpPr txBox="1"/>
            <p:nvPr/>
          </p:nvSpPr>
          <p:spPr>
            <a:xfrm>
              <a:off x="2438400" y="5105400"/>
              <a:ext cx="381000" cy="523220"/>
            </a:xfrm>
            <a:prstGeom prst="rect">
              <a:avLst/>
            </a:prstGeom>
            <a:noFill/>
          </p:spPr>
          <p:txBody>
            <a:bodyPr wrap="square" rtlCol="0">
              <a:spAutoFit/>
            </a:bodyPr>
            <a:lstStyle/>
            <a:p>
              <a:r>
                <a:rPr lang="en-US" sz="2800" i="1" dirty="0" smtClean="0"/>
                <a:t>d</a:t>
              </a:r>
              <a:endParaRPr lang="en-US" sz="2800" i="1" dirty="0"/>
            </a:p>
          </p:txBody>
        </p:sp>
        <p:cxnSp>
          <p:nvCxnSpPr>
            <p:cNvPr id="13" name="Straight Arrow Connector 12"/>
            <p:cNvCxnSpPr/>
            <p:nvPr/>
          </p:nvCxnSpPr>
          <p:spPr>
            <a:xfrm>
              <a:off x="2895600" y="2895600"/>
              <a:ext cx="2438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819400" y="3048000"/>
              <a:ext cx="2590800" cy="144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5067300" y="3771900"/>
              <a:ext cx="12192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flipV="1">
              <a:off x="2819400" y="4648200"/>
              <a:ext cx="24384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886200" y="5807315"/>
              <a:ext cx="381000" cy="1371346"/>
            </a:xfrm>
            <a:prstGeom prst="rect">
              <a:avLst/>
            </a:prstGeom>
            <a:noFill/>
          </p:spPr>
          <p:txBody>
            <a:bodyPr wrap="square" rtlCol="0">
              <a:spAutoFit/>
            </a:bodyPr>
            <a:lstStyle/>
            <a:p>
              <a:r>
                <a:rPr lang="en-US" sz="3200" i="1" dirty="0" smtClean="0"/>
                <a:t>R</a:t>
              </a:r>
              <a:endParaRPr lang="en-US" sz="3200" i="1" dirty="0"/>
            </a:p>
          </p:txBody>
        </p:sp>
      </p:grpSp>
      <p:grpSp>
        <p:nvGrpSpPr>
          <p:cNvPr id="21" name="Group 20"/>
          <p:cNvGrpSpPr/>
          <p:nvPr/>
        </p:nvGrpSpPr>
        <p:grpSpPr>
          <a:xfrm>
            <a:off x="5029200" y="1676400"/>
            <a:ext cx="2133600" cy="1956375"/>
            <a:chOff x="1676400" y="1676400"/>
            <a:chExt cx="4800600" cy="4609120"/>
          </a:xfrm>
        </p:grpSpPr>
        <p:sp>
          <p:nvSpPr>
            <p:cNvPr id="22" name="Oval 21"/>
            <p:cNvSpPr/>
            <p:nvPr/>
          </p:nvSpPr>
          <p:spPr>
            <a:xfrm>
              <a:off x="23622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362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410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864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76400" y="1676400"/>
              <a:ext cx="381000" cy="523220"/>
            </a:xfrm>
            <a:prstGeom prst="rect">
              <a:avLst/>
            </a:prstGeom>
            <a:noFill/>
          </p:spPr>
          <p:txBody>
            <a:bodyPr wrap="square" rtlCol="0">
              <a:spAutoFit/>
            </a:bodyPr>
            <a:lstStyle/>
            <a:p>
              <a:r>
                <a:rPr lang="en-US" sz="2800" i="1" dirty="0" smtClean="0"/>
                <a:t>a</a:t>
              </a:r>
              <a:endParaRPr lang="en-US" sz="2800" i="1" dirty="0"/>
            </a:p>
          </p:txBody>
        </p:sp>
        <p:sp>
          <p:nvSpPr>
            <p:cNvPr id="27" name="TextBox 26"/>
            <p:cNvSpPr txBox="1"/>
            <p:nvPr/>
          </p:nvSpPr>
          <p:spPr>
            <a:xfrm>
              <a:off x="6096000" y="1676400"/>
              <a:ext cx="381000" cy="523220"/>
            </a:xfrm>
            <a:prstGeom prst="rect">
              <a:avLst/>
            </a:prstGeom>
            <a:noFill/>
          </p:spPr>
          <p:txBody>
            <a:bodyPr wrap="square" rtlCol="0">
              <a:spAutoFit/>
            </a:bodyPr>
            <a:lstStyle/>
            <a:p>
              <a:r>
                <a:rPr lang="en-US" sz="2800" i="1" dirty="0" smtClean="0"/>
                <a:t>b</a:t>
              </a:r>
              <a:endParaRPr lang="en-US" sz="2800" i="1" dirty="0"/>
            </a:p>
          </p:txBody>
        </p:sp>
        <p:sp>
          <p:nvSpPr>
            <p:cNvPr id="28" name="TextBox 27"/>
            <p:cNvSpPr txBox="1"/>
            <p:nvPr/>
          </p:nvSpPr>
          <p:spPr>
            <a:xfrm>
              <a:off x="5486400" y="4191000"/>
              <a:ext cx="381000" cy="523220"/>
            </a:xfrm>
            <a:prstGeom prst="rect">
              <a:avLst/>
            </a:prstGeom>
            <a:noFill/>
          </p:spPr>
          <p:txBody>
            <a:bodyPr wrap="square" rtlCol="0">
              <a:spAutoFit/>
            </a:bodyPr>
            <a:lstStyle/>
            <a:p>
              <a:r>
                <a:rPr lang="en-US" sz="2800" i="1" dirty="0" smtClean="0"/>
                <a:t>c</a:t>
              </a:r>
              <a:endParaRPr lang="en-US" sz="2800" i="1" dirty="0"/>
            </a:p>
          </p:txBody>
        </p:sp>
        <p:sp>
          <p:nvSpPr>
            <p:cNvPr id="29" name="TextBox 28"/>
            <p:cNvSpPr txBox="1"/>
            <p:nvPr/>
          </p:nvSpPr>
          <p:spPr>
            <a:xfrm>
              <a:off x="2438400" y="4267200"/>
              <a:ext cx="381000" cy="523220"/>
            </a:xfrm>
            <a:prstGeom prst="rect">
              <a:avLst/>
            </a:prstGeom>
            <a:noFill/>
          </p:spPr>
          <p:txBody>
            <a:bodyPr wrap="square" rtlCol="0">
              <a:spAutoFit/>
            </a:bodyPr>
            <a:lstStyle/>
            <a:p>
              <a:r>
                <a:rPr lang="en-US" sz="2800" i="1" dirty="0" smtClean="0"/>
                <a:t>d</a:t>
              </a:r>
              <a:endParaRPr lang="en-US" sz="2800" i="1" dirty="0"/>
            </a:p>
          </p:txBody>
        </p:sp>
        <p:cxnSp>
          <p:nvCxnSpPr>
            <p:cNvPr id="30" name="Straight Arrow Connector 29"/>
            <p:cNvCxnSpPr/>
            <p:nvPr/>
          </p:nvCxnSpPr>
          <p:spPr>
            <a:xfrm flipV="1">
              <a:off x="2819400" y="2209800"/>
              <a:ext cx="2590800" cy="14478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a:off x="5067300" y="2933700"/>
              <a:ext cx="1219200" cy="762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flipV="1">
              <a:off x="2819400" y="3810000"/>
              <a:ext cx="2438400" cy="762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62350" y="4907820"/>
              <a:ext cx="1474470" cy="1377700"/>
            </a:xfrm>
            <a:prstGeom prst="rect">
              <a:avLst/>
            </a:prstGeom>
            <a:noFill/>
          </p:spPr>
          <p:txBody>
            <a:bodyPr wrap="square" rtlCol="0">
              <a:spAutoFit/>
            </a:bodyPr>
            <a:lstStyle/>
            <a:p>
              <a:r>
                <a:rPr lang="en-US" sz="3200" i="1" dirty="0" smtClean="0"/>
                <a:t>R</a:t>
              </a:r>
              <a:r>
                <a:rPr lang="en-US" sz="3200" baseline="30000" dirty="0" smtClean="0">
                  <a:latin typeface="Cambria Math" pitchFamily="18" charset="0"/>
                  <a:ea typeface="Cambria Math" pitchFamily="18" charset="0"/>
                </a:rPr>
                <a:t>2</a:t>
              </a:r>
              <a:endParaRPr lang="en-US" sz="3200" baseline="30000" dirty="0">
                <a:latin typeface="Cambria Math" pitchFamily="18" charset="0"/>
                <a:ea typeface="Cambria Math" pitchFamily="18" charset="0"/>
              </a:endParaRPr>
            </a:p>
          </p:txBody>
        </p:sp>
        <p:cxnSp>
          <p:nvCxnSpPr>
            <p:cNvPr id="34" name="Straight Arrow Connector 33"/>
            <p:cNvCxnSpPr/>
            <p:nvPr/>
          </p:nvCxnSpPr>
          <p:spPr>
            <a:xfrm>
              <a:off x="2895600" y="2209800"/>
              <a:ext cx="2514600" cy="1371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6" name="Oval 35"/>
          <p:cNvSpPr/>
          <p:nvPr/>
        </p:nvSpPr>
        <p:spPr>
          <a:xfrm>
            <a:off x="5428129" y="4334968"/>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428129" y="5148179"/>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62482" y="5148179"/>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98341" y="4334968"/>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105400" y="4334968"/>
            <a:ext cx="179294" cy="232660"/>
          </a:xfrm>
          <a:prstGeom prst="rect">
            <a:avLst/>
          </a:prstGeom>
          <a:noFill/>
        </p:spPr>
        <p:txBody>
          <a:bodyPr wrap="square" rtlCol="0">
            <a:spAutoFit/>
          </a:bodyPr>
          <a:lstStyle/>
          <a:p>
            <a:r>
              <a:rPr lang="en-US" sz="2800" i="1" dirty="0" smtClean="0"/>
              <a:t>a</a:t>
            </a:r>
            <a:endParaRPr lang="en-US" sz="2800" i="1" dirty="0"/>
          </a:p>
        </p:txBody>
      </p:sp>
      <p:sp>
        <p:nvSpPr>
          <p:cNvPr id="41" name="TextBox 40"/>
          <p:cNvSpPr txBox="1"/>
          <p:nvPr/>
        </p:nvSpPr>
        <p:spPr>
          <a:xfrm>
            <a:off x="7391400" y="4267200"/>
            <a:ext cx="179294" cy="232660"/>
          </a:xfrm>
          <a:prstGeom prst="rect">
            <a:avLst/>
          </a:prstGeom>
          <a:noFill/>
        </p:spPr>
        <p:txBody>
          <a:bodyPr wrap="square" rtlCol="0">
            <a:spAutoFit/>
          </a:bodyPr>
          <a:lstStyle/>
          <a:p>
            <a:r>
              <a:rPr lang="en-US" sz="2800" i="1" dirty="0" smtClean="0"/>
              <a:t>b</a:t>
            </a:r>
            <a:endParaRPr lang="en-US" sz="2800" i="1" dirty="0"/>
          </a:p>
        </p:txBody>
      </p:sp>
      <p:sp>
        <p:nvSpPr>
          <p:cNvPr id="42" name="TextBox 41"/>
          <p:cNvSpPr txBox="1"/>
          <p:nvPr/>
        </p:nvSpPr>
        <p:spPr>
          <a:xfrm>
            <a:off x="6898341" y="5385366"/>
            <a:ext cx="179294" cy="232660"/>
          </a:xfrm>
          <a:prstGeom prst="rect">
            <a:avLst/>
          </a:prstGeom>
          <a:noFill/>
        </p:spPr>
        <p:txBody>
          <a:bodyPr wrap="square" rtlCol="0">
            <a:spAutoFit/>
          </a:bodyPr>
          <a:lstStyle/>
          <a:p>
            <a:r>
              <a:rPr lang="en-US" sz="2800" i="1" dirty="0" smtClean="0"/>
              <a:t>c</a:t>
            </a:r>
            <a:endParaRPr lang="en-US" sz="2800" i="1" dirty="0"/>
          </a:p>
        </p:txBody>
      </p:sp>
      <p:sp>
        <p:nvSpPr>
          <p:cNvPr id="43" name="TextBox 42"/>
          <p:cNvSpPr txBox="1"/>
          <p:nvPr/>
        </p:nvSpPr>
        <p:spPr>
          <a:xfrm>
            <a:off x="5463988" y="5419250"/>
            <a:ext cx="179294" cy="232660"/>
          </a:xfrm>
          <a:prstGeom prst="rect">
            <a:avLst/>
          </a:prstGeom>
          <a:noFill/>
        </p:spPr>
        <p:txBody>
          <a:bodyPr wrap="square" rtlCol="0">
            <a:spAutoFit/>
          </a:bodyPr>
          <a:lstStyle/>
          <a:p>
            <a:r>
              <a:rPr lang="en-US" sz="2800" i="1" dirty="0" smtClean="0"/>
              <a:t>d</a:t>
            </a:r>
            <a:endParaRPr lang="en-US" sz="2800" i="1" dirty="0"/>
          </a:p>
        </p:txBody>
      </p:sp>
      <p:sp>
        <p:nvSpPr>
          <p:cNvPr id="44" name="TextBox 43"/>
          <p:cNvSpPr txBox="1"/>
          <p:nvPr/>
        </p:nvSpPr>
        <p:spPr>
          <a:xfrm>
            <a:off x="6019800" y="5562600"/>
            <a:ext cx="753036" cy="584775"/>
          </a:xfrm>
          <a:prstGeom prst="rect">
            <a:avLst/>
          </a:prstGeom>
          <a:noFill/>
        </p:spPr>
        <p:txBody>
          <a:bodyPr wrap="square" rtlCol="0">
            <a:spAutoFit/>
          </a:bodyPr>
          <a:lstStyle/>
          <a:p>
            <a:r>
              <a:rPr lang="en-US" sz="3200" i="1" dirty="0" smtClean="0"/>
              <a:t>R</a:t>
            </a:r>
            <a:r>
              <a:rPr lang="en-US" sz="3200" baseline="30000" dirty="0" smtClean="0">
                <a:latin typeface="Cambria Math" pitchFamily="18" charset="0"/>
                <a:ea typeface="Cambria Math" pitchFamily="18" charset="0"/>
              </a:rPr>
              <a:t>3</a:t>
            </a:r>
            <a:endParaRPr lang="en-US" sz="3200" baseline="30000" dirty="0">
              <a:latin typeface="Cambria Math" pitchFamily="18" charset="0"/>
              <a:ea typeface="Cambria Math" pitchFamily="18" charset="0"/>
            </a:endParaRPr>
          </a:p>
        </p:txBody>
      </p:sp>
      <p:cxnSp>
        <p:nvCxnSpPr>
          <p:cNvPr id="45" name="Straight Arrow Connector 44"/>
          <p:cNvCxnSpPr/>
          <p:nvPr/>
        </p:nvCxnSpPr>
        <p:spPr>
          <a:xfrm rot="5400000">
            <a:off x="5228776" y="4843204"/>
            <a:ext cx="542141" cy="7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Right Arrow 62"/>
          <p:cNvSpPr/>
          <p:nvPr/>
        </p:nvSpPr>
        <p:spPr>
          <a:xfrm>
            <a:off x="4191000" y="2209800"/>
            <a:ext cx="304800" cy="228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Down Arrow 63"/>
          <p:cNvSpPr/>
          <p:nvPr/>
        </p:nvSpPr>
        <p:spPr>
          <a:xfrm>
            <a:off x="6019800" y="3733800"/>
            <a:ext cx="304800" cy="228600"/>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Arrow 64"/>
          <p:cNvSpPr/>
          <p:nvPr/>
        </p:nvSpPr>
        <p:spPr>
          <a:xfrm rot="10800000">
            <a:off x="4191000" y="4724400"/>
            <a:ext cx="304800" cy="228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6" name="Group 65"/>
          <p:cNvGrpSpPr/>
          <p:nvPr/>
        </p:nvGrpSpPr>
        <p:grpSpPr>
          <a:xfrm>
            <a:off x="1066800" y="4114800"/>
            <a:ext cx="2743200" cy="2108775"/>
            <a:chOff x="1752600" y="1676400"/>
            <a:chExt cx="4876800" cy="4177096"/>
          </a:xfrm>
        </p:grpSpPr>
        <p:sp>
          <p:nvSpPr>
            <p:cNvPr id="67" name="Oval 66"/>
            <p:cNvSpPr/>
            <p:nvPr/>
          </p:nvSpPr>
          <p:spPr>
            <a:xfrm>
              <a:off x="23622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362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10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864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752600" y="1905000"/>
              <a:ext cx="381000" cy="523220"/>
            </a:xfrm>
            <a:prstGeom prst="rect">
              <a:avLst/>
            </a:prstGeom>
            <a:noFill/>
          </p:spPr>
          <p:txBody>
            <a:bodyPr wrap="square" rtlCol="0">
              <a:spAutoFit/>
            </a:bodyPr>
            <a:lstStyle/>
            <a:p>
              <a:r>
                <a:rPr lang="en-US" sz="2800" i="1" dirty="0" smtClean="0"/>
                <a:t>a</a:t>
              </a:r>
              <a:endParaRPr lang="en-US" sz="2800" i="1" dirty="0"/>
            </a:p>
          </p:txBody>
        </p:sp>
        <p:sp>
          <p:nvSpPr>
            <p:cNvPr id="72" name="TextBox 71"/>
            <p:cNvSpPr txBox="1"/>
            <p:nvPr/>
          </p:nvSpPr>
          <p:spPr>
            <a:xfrm>
              <a:off x="6248400" y="1676400"/>
              <a:ext cx="381000" cy="523220"/>
            </a:xfrm>
            <a:prstGeom prst="rect">
              <a:avLst/>
            </a:prstGeom>
            <a:noFill/>
          </p:spPr>
          <p:txBody>
            <a:bodyPr wrap="square" rtlCol="0">
              <a:spAutoFit/>
            </a:bodyPr>
            <a:lstStyle/>
            <a:p>
              <a:r>
                <a:rPr lang="en-US" sz="2800" i="1" dirty="0" smtClean="0"/>
                <a:t>b</a:t>
              </a:r>
              <a:endParaRPr lang="en-US" sz="2800" i="1" dirty="0"/>
            </a:p>
          </p:txBody>
        </p:sp>
        <p:sp>
          <p:nvSpPr>
            <p:cNvPr id="73" name="TextBox 72"/>
            <p:cNvSpPr txBox="1"/>
            <p:nvPr/>
          </p:nvSpPr>
          <p:spPr>
            <a:xfrm>
              <a:off x="5486400" y="4191000"/>
              <a:ext cx="381000" cy="523220"/>
            </a:xfrm>
            <a:prstGeom prst="rect">
              <a:avLst/>
            </a:prstGeom>
            <a:noFill/>
          </p:spPr>
          <p:txBody>
            <a:bodyPr wrap="square" rtlCol="0">
              <a:spAutoFit/>
            </a:bodyPr>
            <a:lstStyle/>
            <a:p>
              <a:r>
                <a:rPr lang="en-US" sz="2800" i="1" dirty="0" smtClean="0"/>
                <a:t>c</a:t>
              </a:r>
              <a:endParaRPr lang="en-US" sz="2800" i="1" dirty="0"/>
            </a:p>
          </p:txBody>
        </p:sp>
        <p:sp>
          <p:nvSpPr>
            <p:cNvPr id="74" name="TextBox 73"/>
            <p:cNvSpPr txBox="1"/>
            <p:nvPr/>
          </p:nvSpPr>
          <p:spPr>
            <a:xfrm>
              <a:off x="2438400" y="4267200"/>
              <a:ext cx="381000" cy="523220"/>
            </a:xfrm>
            <a:prstGeom prst="rect">
              <a:avLst/>
            </a:prstGeom>
            <a:noFill/>
          </p:spPr>
          <p:txBody>
            <a:bodyPr wrap="square" rtlCol="0">
              <a:spAutoFit/>
            </a:bodyPr>
            <a:lstStyle/>
            <a:p>
              <a:r>
                <a:rPr lang="en-US" sz="2800" i="1" dirty="0" smtClean="0"/>
                <a:t>d</a:t>
              </a:r>
              <a:endParaRPr lang="en-US" sz="2800" i="1" dirty="0"/>
            </a:p>
          </p:txBody>
        </p:sp>
        <p:cxnSp>
          <p:nvCxnSpPr>
            <p:cNvPr id="75" name="Straight Arrow Connector 74"/>
            <p:cNvCxnSpPr/>
            <p:nvPr/>
          </p:nvCxnSpPr>
          <p:spPr>
            <a:xfrm>
              <a:off x="2895600" y="2057400"/>
              <a:ext cx="2438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819400" y="2209800"/>
              <a:ext cx="2590800" cy="144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5400000">
              <a:off x="5067300" y="2933700"/>
              <a:ext cx="12192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0800000" flipV="1">
              <a:off x="2819400" y="3810000"/>
              <a:ext cx="24384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513667" y="4695164"/>
              <a:ext cx="1828800" cy="1158332"/>
            </a:xfrm>
            <a:prstGeom prst="rect">
              <a:avLst/>
            </a:prstGeom>
            <a:noFill/>
          </p:spPr>
          <p:txBody>
            <a:bodyPr wrap="square" rtlCol="0">
              <a:spAutoFit/>
            </a:bodyPr>
            <a:lstStyle/>
            <a:p>
              <a:r>
                <a:rPr lang="en-US" sz="3200" i="1" dirty="0" smtClean="0"/>
                <a:t>R</a:t>
              </a:r>
              <a:r>
                <a:rPr lang="en-US" sz="3200" baseline="30000" dirty="0" smtClean="0">
                  <a:latin typeface="Cambria Math" pitchFamily="18" charset="0"/>
                  <a:ea typeface="Cambria Math" pitchFamily="18" charset="0"/>
                </a:rPr>
                <a:t>4</a:t>
              </a:r>
              <a:endParaRPr lang="en-US" sz="3200" baseline="30000" dirty="0">
                <a:latin typeface="Cambria Math" pitchFamily="18" charset="0"/>
                <a:ea typeface="Cambria Math" pitchFamily="18" charset="0"/>
              </a:endParaRPr>
            </a:p>
          </p:txBody>
        </p:sp>
      </p:grpSp>
      <p:sp>
        <p:nvSpPr>
          <p:cNvPr id="80" name="TextBox 79"/>
          <p:cNvSpPr txBox="1"/>
          <p:nvPr/>
        </p:nvSpPr>
        <p:spPr>
          <a:xfrm>
            <a:off x="685800" y="6172200"/>
            <a:ext cx="8229600" cy="646331"/>
          </a:xfrm>
          <a:prstGeom prst="rect">
            <a:avLst/>
          </a:prstGeom>
          <a:noFill/>
          <a:ln>
            <a:solidFill>
              <a:schemeClr val="tx2"/>
            </a:solidFill>
          </a:ln>
        </p:spPr>
        <p:txBody>
          <a:bodyPr wrap="square" rtlCol="0">
            <a:spAutoFit/>
          </a:bodyPr>
          <a:lstStyle/>
          <a:p>
            <a:r>
              <a:rPr lang="en-US" dirty="0" smtClean="0"/>
              <a:t>The pair (</a:t>
            </a:r>
            <a:r>
              <a:rPr lang="en-US" dirty="0" err="1" smtClean="0"/>
              <a:t>x,y</a:t>
            </a:r>
            <a:r>
              <a:rPr lang="en-US" dirty="0" smtClean="0"/>
              <a:t>) is in  </a:t>
            </a:r>
            <a:r>
              <a:rPr lang="en-US" i="1" dirty="0" err="1" smtClean="0"/>
              <a:t>R</a:t>
            </a:r>
            <a:r>
              <a:rPr lang="en-US" i="1" baseline="30000" dirty="0" err="1" smtClean="0">
                <a:ea typeface="Cambria Math" pitchFamily="18" charset="0"/>
              </a:rPr>
              <a:t>n</a:t>
            </a:r>
            <a:r>
              <a:rPr lang="en-US" baseline="30000" dirty="0" smtClean="0">
                <a:latin typeface="Cambria Math" pitchFamily="18" charset="0"/>
                <a:ea typeface="Cambria Math" pitchFamily="18" charset="0"/>
              </a:rPr>
              <a:t> </a:t>
            </a:r>
            <a:r>
              <a:rPr lang="en-US" dirty="0" smtClean="0"/>
              <a:t> if there is a path of length </a:t>
            </a:r>
            <a:r>
              <a:rPr lang="en-US" i="1" dirty="0" smtClean="0"/>
              <a:t>n</a:t>
            </a:r>
            <a:r>
              <a:rPr lang="en-US" dirty="0" smtClean="0"/>
              <a:t> from </a:t>
            </a:r>
            <a:r>
              <a:rPr lang="en-US" i="1" dirty="0" smtClean="0"/>
              <a:t>x</a:t>
            </a:r>
            <a:r>
              <a:rPr lang="en-US" dirty="0" smtClean="0"/>
              <a:t> to </a:t>
            </a:r>
            <a:r>
              <a:rPr lang="en-US" i="1" dirty="0" smtClean="0"/>
              <a:t>y</a:t>
            </a:r>
            <a:r>
              <a:rPr lang="en-US" dirty="0" smtClean="0"/>
              <a:t>  in </a:t>
            </a:r>
            <a:r>
              <a:rPr lang="en-US" i="1" dirty="0" smtClean="0"/>
              <a:t>R</a:t>
            </a:r>
            <a:endParaRPr lang="en-US" dirty="0" smtClean="0"/>
          </a:p>
          <a:p>
            <a:r>
              <a:rPr lang="en-US" dirty="0" smtClean="0"/>
              <a:t>             (following the direction of the arrows). </a:t>
            </a:r>
            <a:endParaRPr lang="en-US" baseline="30000" dirty="0" smtClean="0">
              <a:latin typeface="Cambria Math" pitchFamily="18" charset="0"/>
              <a:ea typeface="Cambria Math" pitchFamily="18" charset="0"/>
            </a:endParaRPr>
          </a:p>
        </p:txBody>
      </p:sp>
      <p:sp>
        <p:nvSpPr>
          <p:cNvPr id="93" name="Freeform 92"/>
          <p:cNvSpPr/>
          <p:nvPr/>
        </p:nvSpPr>
        <p:spPr>
          <a:xfrm>
            <a:off x="7010400" y="4191000"/>
            <a:ext cx="33085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6934200" y="5029200"/>
            <a:ext cx="33085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881162">
            <a:off x="5525642" y="5062139"/>
            <a:ext cx="30480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CD41AC4-40F7-4FE0-8905-74C6698904F3}" type="slidenum">
              <a:rPr lang="en-US" smtClean="0"/>
              <a:pPr/>
              <a:t>591</a:t>
            </a:fld>
            <a:endParaRPr lang="en-US"/>
          </a:p>
        </p:txBody>
      </p:sp>
    </p:spTree>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Equivalence Relations</a:t>
            </a:r>
            <a:endParaRPr lang="en-US" dirty="0"/>
          </a:p>
        </p:txBody>
      </p:sp>
      <p:sp>
        <p:nvSpPr>
          <p:cNvPr id="3" name="Subtitle 2"/>
          <p:cNvSpPr>
            <a:spLocks noGrp="1"/>
          </p:cNvSpPr>
          <p:nvPr>
            <p:ph type="subTitle" idx="1"/>
          </p:nvPr>
        </p:nvSpPr>
        <p:spPr/>
        <p:txBody>
          <a:bodyPr/>
          <a:lstStyle/>
          <a:p>
            <a:r>
              <a:rPr lang="en-US" dirty="0" smtClean="0"/>
              <a:t>Section 9.5</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592</a:t>
            </a:fld>
            <a:endParaRPr lang="en-US"/>
          </a:p>
        </p:txBody>
      </p:sp>
    </p:spTree>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Equivalence Relations</a:t>
            </a:r>
          </a:p>
          <a:p>
            <a:r>
              <a:rPr lang="en-US" dirty="0" smtClean="0"/>
              <a:t>Equivalence Classes</a:t>
            </a:r>
          </a:p>
          <a:p>
            <a:r>
              <a:rPr lang="en-US" dirty="0" smtClean="0"/>
              <a:t>Equivalence Classes and Partitions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593</a:t>
            </a:fld>
            <a:endParaRPr lang="en-US"/>
          </a:p>
        </p:txBody>
      </p:sp>
    </p:spTree>
  </p:cSld>
  <p:clrMapOvr>
    <a:masterClrMapping/>
  </p:clrMapOvr>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Equivalence Relations</a:t>
            </a:r>
            <a:endParaRPr lang="en-US" dirty="0"/>
          </a:p>
        </p:txBody>
      </p:sp>
      <p:sp>
        <p:nvSpPr>
          <p:cNvPr id="3" name="Content Placeholder 2"/>
          <p:cNvSpPr>
            <a:spLocks noGrp="1"/>
          </p:cNvSpPr>
          <p:nvPr>
            <p:ph idx="1"/>
          </p:nvPr>
        </p:nvSpPr>
        <p:spPr/>
        <p:txBody>
          <a:bodyPr/>
          <a:lstStyle/>
          <a:p>
            <a:pPr>
              <a:buNone/>
            </a:pPr>
            <a:r>
              <a:rPr lang="en-US" b="1" dirty="0" smtClean="0"/>
              <a:t>   Definition </a:t>
            </a:r>
            <a:r>
              <a:rPr lang="en-US" b="1" dirty="0" smtClean="0">
                <a:latin typeface="Cambria Math" pitchFamily="18" charset="0"/>
                <a:ea typeface="Cambria Math" pitchFamily="18" charset="0"/>
              </a:rPr>
              <a:t>1</a:t>
            </a:r>
            <a:r>
              <a:rPr lang="en-US" dirty="0" smtClean="0"/>
              <a:t>:  A relation on a set </a:t>
            </a:r>
            <a:r>
              <a:rPr lang="en-US" i="1" dirty="0" smtClean="0"/>
              <a:t>A</a:t>
            </a:r>
            <a:r>
              <a:rPr lang="en-US" dirty="0" smtClean="0"/>
              <a:t> is called an </a:t>
            </a:r>
            <a:r>
              <a:rPr lang="en-US" i="1" dirty="0" smtClean="0"/>
              <a:t>equivalence relation </a:t>
            </a:r>
            <a:r>
              <a:rPr lang="en-US" dirty="0" smtClean="0"/>
              <a:t>if it is reflexive, symmetric, and transitive. </a:t>
            </a:r>
          </a:p>
          <a:p>
            <a:pPr>
              <a:buNone/>
            </a:pPr>
            <a:endParaRPr lang="en-US" dirty="0" smtClean="0"/>
          </a:p>
          <a:p>
            <a:pPr>
              <a:buNone/>
            </a:pPr>
            <a:r>
              <a:rPr lang="en-US" b="1" dirty="0" smtClean="0"/>
              <a:t>   Definition </a:t>
            </a:r>
            <a:r>
              <a:rPr lang="en-US" b="1" dirty="0" smtClean="0">
                <a:latin typeface="Cambria Math" pitchFamily="18" charset="0"/>
                <a:ea typeface="Cambria Math" pitchFamily="18" charset="0"/>
              </a:rPr>
              <a:t>2</a:t>
            </a:r>
            <a:r>
              <a:rPr lang="en-US" dirty="0" smtClean="0"/>
              <a:t>:  Two elements </a:t>
            </a:r>
            <a:r>
              <a:rPr lang="en-US" i="1" dirty="0" smtClean="0"/>
              <a:t>a</a:t>
            </a:r>
            <a:r>
              <a:rPr lang="en-US" dirty="0" smtClean="0"/>
              <a:t>, and </a:t>
            </a:r>
            <a:r>
              <a:rPr lang="en-US" i="1" dirty="0" smtClean="0"/>
              <a:t>b</a:t>
            </a:r>
            <a:r>
              <a:rPr lang="en-US" dirty="0" smtClean="0"/>
              <a:t> that are related by an equivalence relation are called  </a:t>
            </a:r>
            <a:r>
              <a:rPr lang="en-US" i="1" dirty="0" smtClean="0"/>
              <a:t>equivalent.  </a:t>
            </a:r>
            <a:r>
              <a:rPr lang="en-US" dirty="0" smtClean="0"/>
              <a:t>The notation </a:t>
            </a:r>
            <a:r>
              <a:rPr lang="en-US" i="1" dirty="0" smtClean="0"/>
              <a:t>a</a:t>
            </a:r>
            <a:r>
              <a:rPr lang="en-US" dirty="0" smtClean="0"/>
              <a:t> </a:t>
            </a:r>
            <a:r>
              <a:rPr lang="en-US" dirty="0" smtClean="0">
                <a:latin typeface="Cambria Math"/>
                <a:ea typeface="Cambria Math"/>
              </a:rPr>
              <a:t>∼ </a:t>
            </a:r>
            <a:r>
              <a:rPr lang="en-US" i="1" dirty="0" smtClean="0"/>
              <a:t>b</a:t>
            </a:r>
            <a:r>
              <a:rPr lang="en-US" dirty="0" smtClean="0"/>
              <a:t> is often used to denote that </a:t>
            </a:r>
            <a:r>
              <a:rPr lang="en-US" i="1" dirty="0" smtClean="0"/>
              <a:t>a</a:t>
            </a:r>
            <a:r>
              <a:rPr lang="en-US" dirty="0" smtClean="0"/>
              <a:t> and </a:t>
            </a:r>
            <a:r>
              <a:rPr lang="en-US" i="1" dirty="0" smtClean="0"/>
              <a:t>b</a:t>
            </a:r>
            <a:r>
              <a:rPr lang="en-US" dirty="0" smtClean="0"/>
              <a:t> are equivalent elements with respect to a particular equivalence relation.</a:t>
            </a:r>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594</a:t>
            </a:fld>
            <a:endParaRPr lang="en-US"/>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smtClean="0"/>
              <a:t>Strings</a:t>
            </a:r>
            <a:endParaRPr lang="en-US" dirty="0"/>
          </a:p>
        </p:txBody>
      </p:sp>
      <p:sp>
        <p:nvSpPr>
          <p:cNvPr id="3" name="Content Placeholder 2"/>
          <p:cNvSpPr>
            <a:spLocks noGrp="1"/>
          </p:cNvSpPr>
          <p:nvPr>
            <p:ph idx="1"/>
          </p:nvPr>
        </p:nvSpPr>
        <p:spPr>
          <a:xfrm>
            <a:off x="457200" y="1828800"/>
            <a:ext cx="8229600" cy="4389120"/>
          </a:xfrm>
        </p:spPr>
        <p:txBody>
          <a:bodyPr>
            <a:normAutofit fontScale="55000" lnSpcReduction="20000"/>
          </a:bodyPr>
          <a:lstStyle/>
          <a:p>
            <a:pPr>
              <a:buNone/>
            </a:pPr>
            <a:r>
              <a:rPr lang="en-US" b="1" dirty="0" smtClean="0"/>
              <a:t>   </a:t>
            </a:r>
          </a:p>
          <a:p>
            <a:pPr>
              <a:buNone/>
            </a:pPr>
            <a:r>
              <a:rPr lang="en-US" b="1" dirty="0" smtClean="0"/>
              <a:t>     </a:t>
            </a:r>
            <a:r>
              <a:rPr lang="en-US" sz="3400" b="1" dirty="0" smtClean="0"/>
              <a:t>Example</a:t>
            </a:r>
            <a:r>
              <a:rPr lang="en-US" sz="3400" dirty="0" smtClean="0"/>
              <a:t>: Suppose that </a:t>
            </a:r>
            <a:r>
              <a:rPr lang="en-US" sz="3400" i="1" dirty="0" smtClean="0"/>
              <a:t>R</a:t>
            </a:r>
            <a:r>
              <a:rPr lang="en-US" sz="3400" dirty="0" smtClean="0"/>
              <a:t> is the relation on the set of strings of English letters such that </a:t>
            </a:r>
            <a:r>
              <a:rPr lang="en-US" sz="3400" i="1" dirty="0" err="1" smtClean="0"/>
              <a:t>aRb</a:t>
            </a:r>
            <a:r>
              <a:rPr lang="en-US" sz="3400" dirty="0" smtClean="0"/>
              <a:t> if and only if </a:t>
            </a:r>
            <a:r>
              <a:rPr lang="en-US" sz="3400" i="1" dirty="0" smtClean="0"/>
              <a:t>l</a:t>
            </a:r>
            <a:r>
              <a:rPr lang="en-US" sz="3400" dirty="0" smtClean="0"/>
              <a:t>(</a:t>
            </a:r>
            <a:r>
              <a:rPr lang="en-US" sz="3400" i="1" dirty="0" smtClean="0"/>
              <a:t>a</a:t>
            </a:r>
            <a:r>
              <a:rPr lang="en-US" sz="3400" dirty="0" smtClean="0"/>
              <a:t>) = </a:t>
            </a:r>
            <a:r>
              <a:rPr lang="en-US" sz="3400" i="1" dirty="0" smtClean="0"/>
              <a:t>l</a:t>
            </a:r>
            <a:r>
              <a:rPr lang="en-US" sz="3400" dirty="0" smtClean="0"/>
              <a:t>(</a:t>
            </a:r>
            <a:r>
              <a:rPr lang="en-US" sz="3400" i="1" dirty="0" smtClean="0"/>
              <a:t>b</a:t>
            </a:r>
            <a:r>
              <a:rPr lang="en-US" sz="3400" dirty="0" smtClean="0"/>
              <a:t>), where </a:t>
            </a:r>
            <a:r>
              <a:rPr lang="en-US" sz="3400" i="1" dirty="0" smtClean="0"/>
              <a:t>l</a:t>
            </a:r>
            <a:r>
              <a:rPr lang="en-US" sz="3400" dirty="0" smtClean="0"/>
              <a:t>(</a:t>
            </a:r>
            <a:r>
              <a:rPr lang="en-US" sz="3400" i="1" dirty="0" smtClean="0"/>
              <a:t>x</a:t>
            </a:r>
            <a:r>
              <a:rPr lang="en-US" sz="3400" dirty="0" smtClean="0"/>
              <a:t>) is the length of the string </a:t>
            </a:r>
            <a:r>
              <a:rPr lang="en-US" sz="3400" i="1" dirty="0" smtClean="0"/>
              <a:t>x</a:t>
            </a:r>
            <a:r>
              <a:rPr lang="en-US" sz="3400" dirty="0" smtClean="0"/>
              <a:t>. Is </a:t>
            </a:r>
            <a:r>
              <a:rPr lang="en-US" sz="3400" i="1" dirty="0" smtClean="0"/>
              <a:t>R</a:t>
            </a:r>
            <a:r>
              <a:rPr lang="en-US" sz="3400" dirty="0" smtClean="0"/>
              <a:t> an equivalence relation? </a:t>
            </a:r>
          </a:p>
          <a:p>
            <a:pPr>
              <a:buNone/>
            </a:pPr>
            <a:endParaRPr lang="en-US" sz="3400" dirty="0" smtClean="0"/>
          </a:p>
          <a:p>
            <a:pPr>
              <a:buNone/>
            </a:pPr>
            <a:r>
              <a:rPr lang="en-US" sz="3400" dirty="0" smtClean="0"/>
              <a:t>    </a:t>
            </a:r>
            <a:r>
              <a:rPr lang="en-US" sz="3400" b="1" dirty="0" smtClean="0"/>
              <a:t>Solution</a:t>
            </a:r>
            <a:r>
              <a:rPr lang="en-US" sz="3400" dirty="0" smtClean="0"/>
              <a:t>: Show that all of the properties of an equivalence relation hold.</a:t>
            </a:r>
          </a:p>
          <a:p>
            <a:pPr lvl="1"/>
            <a:r>
              <a:rPr lang="en-US" sz="3400" i="1" dirty="0" smtClean="0"/>
              <a:t>Reflexivity</a:t>
            </a:r>
            <a:r>
              <a:rPr lang="en-US" sz="3400" dirty="0" smtClean="0"/>
              <a:t>: Because</a:t>
            </a:r>
            <a:r>
              <a:rPr lang="en-US" sz="3400" i="1" dirty="0" smtClean="0"/>
              <a:t> l</a:t>
            </a:r>
            <a:r>
              <a:rPr lang="en-US" sz="3400" dirty="0" smtClean="0"/>
              <a:t>(</a:t>
            </a:r>
            <a:r>
              <a:rPr lang="en-US" sz="3400" i="1" dirty="0" smtClean="0"/>
              <a:t>a</a:t>
            </a:r>
            <a:r>
              <a:rPr lang="en-US" sz="3400" dirty="0" smtClean="0"/>
              <a:t>) = </a:t>
            </a:r>
            <a:r>
              <a:rPr lang="en-US" sz="3400" i="1" dirty="0" smtClean="0"/>
              <a:t>l</a:t>
            </a:r>
            <a:r>
              <a:rPr lang="en-US" sz="3400" dirty="0" smtClean="0"/>
              <a:t>(</a:t>
            </a:r>
            <a:r>
              <a:rPr lang="en-US" sz="3400" i="1" dirty="0" smtClean="0"/>
              <a:t>a</a:t>
            </a:r>
            <a:r>
              <a:rPr lang="en-US" sz="3400" dirty="0" smtClean="0"/>
              <a:t>), it follows that </a:t>
            </a:r>
            <a:r>
              <a:rPr lang="en-US" sz="3400" i="1" dirty="0" err="1" smtClean="0"/>
              <a:t>aRa</a:t>
            </a:r>
            <a:r>
              <a:rPr lang="en-US" sz="3400" dirty="0" smtClean="0"/>
              <a:t> for all strings </a:t>
            </a:r>
            <a:r>
              <a:rPr lang="en-US" sz="3400" i="1" dirty="0" smtClean="0"/>
              <a:t>a</a:t>
            </a:r>
            <a:r>
              <a:rPr lang="en-US" sz="3400" dirty="0" smtClean="0"/>
              <a:t>. </a:t>
            </a:r>
          </a:p>
          <a:p>
            <a:pPr lvl="1"/>
            <a:r>
              <a:rPr lang="en-US" sz="3400" i="1" dirty="0" smtClean="0"/>
              <a:t>Symmetry</a:t>
            </a:r>
            <a:r>
              <a:rPr lang="en-US" sz="3400" dirty="0" smtClean="0"/>
              <a:t>: Suppose that </a:t>
            </a:r>
            <a:r>
              <a:rPr lang="en-US" sz="3400" i="1" dirty="0" err="1" smtClean="0"/>
              <a:t>aRb</a:t>
            </a:r>
            <a:r>
              <a:rPr lang="en-US" sz="3400" i="1" dirty="0" smtClean="0"/>
              <a:t>.</a:t>
            </a:r>
            <a:r>
              <a:rPr lang="en-US" sz="3400" dirty="0" smtClean="0"/>
              <a:t>  Since </a:t>
            </a:r>
            <a:r>
              <a:rPr lang="en-US" sz="3400" i="1" dirty="0" smtClean="0"/>
              <a:t>l</a:t>
            </a:r>
            <a:r>
              <a:rPr lang="en-US" sz="3400" dirty="0" smtClean="0"/>
              <a:t>(</a:t>
            </a:r>
            <a:r>
              <a:rPr lang="en-US" sz="3400" i="1" dirty="0" smtClean="0"/>
              <a:t>a</a:t>
            </a:r>
            <a:r>
              <a:rPr lang="en-US" sz="3400" dirty="0" smtClean="0"/>
              <a:t>) = </a:t>
            </a:r>
            <a:r>
              <a:rPr lang="en-US" sz="3400" i="1" dirty="0" smtClean="0"/>
              <a:t>l</a:t>
            </a:r>
            <a:r>
              <a:rPr lang="en-US" sz="3400" dirty="0" smtClean="0"/>
              <a:t>(</a:t>
            </a:r>
            <a:r>
              <a:rPr lang="en-US" sz="3400" i="1" dirty="0" smtClean="0"/>
              <a:t>b</a:t>
            </a:r>
            <a:r>
              <a:rPr lang="en-US" sz="3400" dirty="0" smtClean="0"/>
              <a:t>), </a:t>
            </a:r>
            <a:r>
              <a:rPr lang="en-US" sz="3400" i="1" dirty="0" smtClean="0"/>
              <a:t>l</a:t>
            </a:r>
            <a:r>
              <a:rPr lang="en-US" sz="3400" dirty="0" smtClean="0"/>
              <a:t>(</a:t>
            </a:r>
            <a:r>
              <a:rPr lang="en-US" sz="3400" i="1" dirty="0" smtClean="0"/>
              <a:t>b</a:t>
            </a:r>
            <a:r>
              <a:rPr lang="en-US" sz="3400" dirty="0" smtClean="0"/>
              <a:t>) = </a:t>
            </a:r>
            <a:r>
              <a:rPr lang="en-US" sz="3400" i="1" dirty="0" smtClean="0"/>
              <a:t>l</a:t>
            </a:r>
            <a:r>
              <a:rPr lang="en-US" sz="3400" dirty="0" smtClean="0"/>
              <a:t>(</a:t>
            </a:r>
            <a:r>
              <a:rPr lang="en-US" sz="3400" i="1" dirty="0" smtClean="0"/>
              <a:t>a</a:t>
            </a:r>
            <a:r>
              <a:rPr lang="en-US" sz="3400" dirty="0" smtClean="0"/>
              <a:t>) also holds  and </a:t>
            </a:r>
            <a:r>
              <a:rPr lang="en-US" sz="3400" i="1" dirty="0" err="1" smtClean="0"/>
              <a:t>bRa</a:t>
            </a:r>
            <a:r>
              <a:rPr lang="en-US" sz="3400" dirty="0" smtClean="0"/>
              <a:t>. </a:t>
            </a:r>
          </a:p>
          <a:p>
            <a:pPr lvl="1"/>
            <a:r>
              <a:rPr lang="en-US" sz="3400" i="1" dirty="0" smtClean="0"/>
              <a:t>Transitivity</a:t>
            </a:r>
            <a:r>
              <a:rPr lang="en-US" sz="3400" dirty="0" smtClean="0"/>
              <a:t>: Suppose that </a:t>
            </a:r>
            <a:r>
              <a:rPr lang="en-US" sz="3400" dirty="0" err="1" smtClean="0"/>
              <a:t>a</a:t>
            </a:r>
            <a:r>
              <a:rPr lang="en-US" sz="3400" i="1" dirty="0" err="1" smtClean="0"/>
              <a:t>R</a:t>
            </a:r>
            <a:r>
              <a:rPr lang="en-US" sz="3400" dirty="0" err="1" smtClean="0"/>
              <a:t>b</a:t>
            </a:r>
            <a:r>
              <a:rPr lang="en-US" sz="3400" i="1" dirty="0" smtClean="0"/>
              <a:t> </a:t>
            </a:r>
            <a:r>
              <a:rPr lang="en-US" sz="3400" dirty="0" smtClean="0"/>
              <a:t>and </a:t>
            </a:r>
            <a:r>
              <a:rPr lang="en-US" sz="3400" i="1" dirty="0" err="1" smtClean="0"/>
              <a:t>bRc</a:t>
            </a:r>
            <a:r>
              <a:rPr lang="en-US" sz="3400" dirty="0" smtClean="0"/>
              <a:t>. Since </a:t>
            </a:r>
            <a:r>
              <a:rPr lang="en-US" sz="3400" i="1" dirty="0" smtClean="0"/>
              <a:t>l</a:t>
            </a:r>
            <a:r>
              <a:rPr lang="en-US" sz="3400" dirty="0" smtClean="0"/>
              <a:t>(</a:t>
            </a:r>
            <a:r>
              <a:rPr lang="en-US" sz="3400" i="1" dirty="0" smtClean="0"/>
              <a:t>a</a:t>
            </a:r>
            <a:r>
              <a:rPr lang="en-US" sz="3400" dirty="0" smtClean="0"/>
              <a:t>) = </a:t>
            </a:r>
            <a:r>
              <a:rPr lang="en-US" sz="3400" i="1" dirty="0" smtClean="0"/>
              <a:t>l</a:t>
            </a:r>
            <a:r>
              <a:rPr lang="en-US" sz="3400" dirty="0" smtClean="0"/>
              <a:t>(</a:t>
            </a:r>
            <a:r>
              <a:rPr lang="en-US" sz="3400" i="1" dirty="0" smtClean="0"/>
              <a:t>b</a:t>
            </a:r>
            <a:r>
              <a:rPr lang="en-US" sz="3400" dirty="0" smtClean="0"/>
              <a:t>),and </a:t>
            </a:r>
            <a:r>
              <a:rPr lang="en-US" sz="3400" i="1" dirty="0" smtClean="0"/>
              <a:t>l</a:t>
            </a:r>
            <a:r>
              <a:rPr lang="en-US" sz="3400" dirty="0" smtClean="0"/>
              <a:t>(</a:t>
            </a:r>
            <a:r>
              <a:rPr lang="en-US" sz="3400" i="1" dirty="0" smtClean="0"/>
              <a:t>b</a:t>
            </a:r>
            <a:r>
              <a:rPr lang="en-US" sz="3400" dirty="0" smtClean="0"/>
              <a:t>) = </a:t>
            </a:r>
            <a:r>
              <a:rPr lang="en-US" sz="3400" i="1" dirty="0" smtClean="0"/>
              <a:t>l</a:t>
            </a:r>
            <a:r>
              <a:rPr lang="en-US" sz="3400" dirty="0" smtClean="0"/>
              <a:t>(</a:t>
            </a:r>
            <a:r>
              <a:rPr lang="en-US" sz="3400" i="1" dirty="0" smtClean="0"/>
              <a:t>c</a:t>
            </a:r>
            <a:r>
              <a:rPr lang="en-US" sz="3400" dirty="0" smtClean="0"/>
              <a:t>), </a:t>
            </a:r>
            <a:r>
              <a:rPr lang="en-US" sz="3400" i="1" dirty="0" smtClean="0"/>
              <a:t>l</a:t>
            </a:r>
            <a:r>
              <a:rPr lang="en-US" sz="3400" dirty="0" smtClean="0"/>
              <a:t>(</a:t>
            </a:r>
            <a:r>
              <a:rPr lang="en-US" sz="3400" i="1" dirty="0" smtClean="0"/>
              <a:t>a</a:t>
            </a:r>
            <a:r>
              <a:rPr lang="en-US" sz="3400" dirty="0" smtClean="0"/>
              <a:t>) = </a:t>
            </a:r>
            <a:r>
              <a:rPr lang="en-US" sz="3400" i="1" dirty="0" smtClean="0"/>
              <a:t>l</a:t>
            </a:r>
            <a:r>
              <a:rPr lang="en-US" sz="3400" dirty="0" smtClean="0"/>
              <a:t>(</a:t>
            </a:r>
            <a:r>
              <a:rPr lang="en-US" sz="3400" i="1" dirty="0" smtClean="0"/>
              <a:t>a</a:t>
            </a:r>
            <a:r>
              <a:rPr lang="en-US" sz="3400" dirty="0" smtClean="0"/>
              <a:t>) also holds and </a:t>
            </a:r>
            <a:r>
              <a:rPr lang="en-US" sz="3400" i="1" dirty="0" err="1" smtClean="0"/>
              <a:t>aRc</a:t>
            </a:r>
            <a:r>
              <a:rPr lang="en-US" sz="3400" dirty="0" smtClean="0"/>
              <a:t>. </a:t>
            </a:r>
          </a:p>
          <a:p>
            <a:pPr>
              <a:buNone/>
            </a:pPr>
            <a:endParaRPr lang="en-US" dirty="0" smtClean="0"/>
          </a:p>
          <a:p>
            <a:pPr>
              <a:buNone/>
            </a:pPr>
            <a:endParaRPr lang="en-US" dirty="0" smtClean="0"/>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595</a:t>
            </a:fld>
            <a:endParaRPr lang="en-US"/>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Congruence Modulo </a:t>
            </a:r>
            <a:r>
              <a:rPr lang="en-US" i="1" dirty="0" smtClean="0"/>
              <a:t>m</a:t>
            </a:r>
            <a:endParaRPr lang="en-US" i="1" dirty="0"/>
          </a:p>
        </p:txBody>
      </p:sp>
      <p:sp>
        <p:nvSpPr>
          <p:cNvPr id="3" name="Content Placeholder 2"/>
          <p:cNvSpPr>
            <a:spLocks noGrp="1"/>
          </p:cNvSpPr>
          <p:nvPr>
            <p:ph idx="1"/>
          </p:nvPr>
        </p:nvSpPr>
        <p:spPr/>
        <p:txBody>
          <a:bodyPr>
            <a:normAutofit fontScale="77500" lnSpcReduction="20000"/>
          </a:bodyPr>
          <a:lstStyle/>
          <a:p>
            <a:pPr>
              <a:buNone/>
            </a:pPr>
            <a:r>
              <a:rPr lang="en-US" dirty="0" smtClean="0"/>
              <a:t>   </a:t>
            </a:r>
            <a:r>
              <a:rPr lang="en-US" b="1" dirty="0" smtClean="0"/>
              <a:t>Example</a:t>
            </a:r>
            <a:r>
              <a:rPr lang="en-US" dirty="0" smtClean="0"/>
              <a:t>:  Let </a:t>
            </a:r>
            <a:r>
              <a:rPr lang="en-US" i="1" dirty="0" smtClean="0"/>
              <a:t>m</a:t>
            </a:r>
            <a:r>
              <a:rPr lang="en-US" dirty="0" smtClean="0"/>
              <a:t> be an integer with </a:t>
            </a:r>
            <a:r>
              <a:rPr lang="en-US" i="1" dirty="0" smtClean="0"/>
              <a:t>m</a:t>
            </a:r>
            <a:r>
              <a:rPr lang="en-US" dirty="0" smtClean="0"/>
              <a:t> &gt; </a:t>
            </a:r>
            <a:r>
              <a:rPr lang="en-US" dirty="0" smtClean="0">
                <a:latin typeface="Cambria Math" pitchFamily="18" charset="0"/>
                <a:ea typeface="Cambria Math" pitchFamily="18" charset="0"/>
              </a:rPr>
              <a:t>1</a:t>
            </a:r>
            <a:r>
              <a:rPr lang="en-US" dirty="0" smtClean="0"/>
              <a:t>. Show that the relation </a:t>
            </a:r>
          </a:p>
          <a:p>
            <a:pPr>
              <a:buNone/>
            </a:pPr>
            <a:r>
              <a:rPr lang="en-US" dirty="0" smtClean="0"/>
              <a:t>         </a:t>
            </a:r>
            <a:r>
              <a:rPr lang="en-US" i="1" dirty="0" smtClean="0"/>
              <a:t>R</a:t>
            </a:r>
            <a:r>
              <a:rPr lang="en-US" dirty="0" smtClean="0"/>
              <a:t> = {(</a:t>
            </a:r>
            <a:r>
              <a:rPr lang="en-US" i="1" dirty="0" err="1" smtClean="0"/>
              <a:t>a</a:t>
            </a:r>
            <a:r>
              <a:rPr lang="en-US" dirty="0" err="1" smtClean="0"/>
              <a:t>,</a:t>
            </a:r>
            <a:r>
              <a:rPr lang="en-US" i="1" dirty="0" err="1" smtClean="0"/>
              <a:t>b</a:t>
            </a:r>
            <a:r>
              <a:rPr lang="en-US" dirty="0" smtClean="0"/>
              <a:t>) |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(mod </a:t>
            </a:r>
            <a:r>
              <a:rPr lang="en-US" i="1" dirty="0" smtClean="0"/>
              <a:t>m</a:t>
            </a:r>
            <a:r>
              <a:rPr lang="en-US" dirty="0" smtClean="0"/>
              <a:t>)} </a:t>
            </a:r>
          </a:p>
          <a:p>
            <a:pPr>
              <a:buNone/>
            </a:pPr>
            <a:r>
              <a:rPr lang="en-US" dirty="0" smtClean="0"/>
              <a:t>    is an equivalence relation on the set of integers.</a:t>
            </a:r>
          </a:p>
          <a:p>
            <a:pPr>
              <a:buNone/>
            </a:pPr>
            <a:endParaRPr lang="en-US" dirty="0" smtClean="0"/>
          </a:p>
          <a:p>
            <a:pPr>
              <a:buNone/>
            </a:pPr>
            <a:r>
              <a:rPr lang="en-US" b="1" dirty="0" smtClean="0"/>
              <a:t>   Solution</a:t>
            </a:r>
            <a:r>
              <a:rPr lang="en-US" dirty="0" smtClean="0"/>
              <a:t>:  Recall that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(mod </a:t>
            </a:r>
            <a:r>
              <a:rPr lang="en-US" i="1" dirty="0" smtClean="0"/>
              <a:t>m</a:t>
            </a:r>
            <a:r>
              <a:rPr lang="en-US" dirty="0" smtClean="0"/>
              <a:t>) if and only if </a:t>
            </a:r>
            <a:r>
              <a:rPr lang="en-US" i="1" dirty="0" smtClean="0"/>
              <a:t>m</a:t>
            </a:r>
            <a:r>
              <a:rPr lang="en-US" dirty="0" smtClean="0"/>
              <a:t>  divides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a:t>
            </a:r>
          </a:p>
          <a:p>
            <a:pPr lvl="1"/>
            <a:r>
              <a:rPr lang="en-US" i="1" dirty="0" smtClean="0"/>
              <a:t>Reflexivity</a:t>
            </a:r>
            <a:r>
              <a:rPr lang="en-US" dirty="0" smtClean="0"/>
              <a:t>:  </a:t>
            </a:r>
            <a:r>
              <a:rPr lang="en-US" i="1" dirty="0" smtClean="0"/>
              <a:t>a</a:t>
            </a:r>
            <a:r>
              <a:rPr lang="en-US" dirty="0" smtClean="0"/>
              <a:t> </a:t>
            </a:r>
            <a:r>
              <a:rPr lang="en-US" dirty="0" smtClean="0">
                <a:latin typeface="Cambria Math"/>
                <a:ea typeface="Cambria Math"/>
              </a:rPr>
              <a:t>≡</a:t>
            </a:r>
            <a:r>
              <a:rPr lang="en-US" dirty="0" smtClean="0"/>
              <a:t> </a:t>
            </a:r>
            <a:r>
              <a:rPr lang="en-US" i="1" dirty="0" smtClean="0"/>
              <a:t>a</a:t>
            </a:r>
            <a:r>
              <a:rPr lang="en-US" dirty="0" smtClean="0"/>
              <a:t> (mod </a:t>
            </a:r>
            <a:r>
              <a:rPr lang="en-US" i="1" dirty="0" smtClean="0"/>
              <a:t>m</a:t>
            </a:r>
            <a:r>
              <a:rPr lang="en-US" dirty="0" smtClean="0"/>
              <a:t>) since </a:t>
            </a:r>
            <a:r>
              <a:rPr lang="en-US" i="1" dirty="0" smtClean="0"/>
              <a:t>a</a:t>
            </a:r>
            <a:r>
              <a:rPr lang="en-US" dirty="0" smtClean="0"/>
              <a:t> </a:t>
            </a:r>
            <a:r>
              <a:rPr lang="en-US" dirty="0" smtClean="0">
                <a:latin typeface="Cambria Math"/>
                <a:ea typeface="Cambria Math"/>
              </a:rPr>
              <a:t>−</a:t>
            </a:r>
            <a:r>
              <a:rPr lang="en-US" dirty="0" smtClean="0"/>
              <a:t> </a:t>
            </a:r>
            <a:r>
              <a:rPr lang="en-US" i="1" dirty="0" smtClean="0"/>
              <a:t>a </a:t>
            </a:r>
            <a:r>
              <a:rPr lang="en-US" dirty="0" smtClean="0"/>
              <a:t>= </a:t>
            </a:r>
            <a:r>
              <a:rPr lang="en-US" dirty="0" smtClean="0">
                <a:latin typeface="Cambria Math" pitchFamily="18" charset="0"/>
                <a:ea typeface="Cambria Math" pitchFamily="18" charset="0"/>
              </a:rPr>
              <a:t>0</a:t>
            </a:r>
            <a:r>
              <a:rPr lang="en-US" dirty="0" smtClean="0"/>
              <a:t> is divisible by </a:t>
            </a:r>
            <a:r>
              <a:rPr lang="en-US" i="1" dirty="0" smtClean="0"/>
              <a:t>m</a:t>
            </a:r>
            <a:r>
              <a:rPr lang="en-US" dirty="0" smtClean="0"/>
              <a:t> since              </a:t>
            </a:r>
            <a:r>
              <a:rPr lang="en-US"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0</a:t>
            </a:r>
            <a:r>
              <a:rPr lang="en-US" dirty="0" smtClean="0"/>
              <a:t> </a:t>
            </a:r>
            <a:r>
              <a:rPr lang="en-US" dirty="0" smtClean="0">
                <a:latin typeface="Cambria Math"/>
                <a:ea typeface="Cambria Math"/>
              </a:rPr>
              <a:t>∙ </a:t>
            </a:r>
            <a:r>
              <a:rPr lang="en-US" i="1" dirty="0" smtClean="0"/>
              <a:t>m</a:t>
            </a:r>
            <a:r>
              <a:rPr lang="en-US" dirty="0" smtClean="0"/>
              <a:t>.</a:t>
            </a:r>
          </a:p>
          <a:p>
            <a:pPr lvl="1"/>
            <a:r>
              <a:rPr lang="en-US" i="1" dirty="0" smtClean="0"/>
              <a:t>Symmetry</a:t>
            </a:r>
            <a:r>
              <a:rPr lang="en-US" dirty="0" smtClean="0"/>
              <a:t>:  Suppose that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(mod </a:t>
            </a:r>
            <a:r>
              <a:rPr lang="en-US" i="1" dirty="0" smtClean="0"/>
              <a:t>m</a:t>
            </a:r>
            <a:r>
              <a:rPr lang="en-US" dirty="0" smtClean="0"/>
              <a:t>). Then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is divisible by </a:t>
            </a:r>
            <a:r>
              <a:rPr lang="en-US" i="1" dirty="0" smtClean="0"/>
              <a:t>m</a:t>
            </a:r>
            <a:r>
              <a:rPr lang="en-US" dirty="0" smtClean="0"/>
              <a:t>, and so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 </a:t>
            </a:r>
            <a:r>
              <a:rPr lang="en-US" i="1" dirty="0" smtClean="0">
                <a:ea typeface="Cambria Math" pitchFamily="18" charset="0"/>
              </a:rPr>
              <a:t>k</a:t>
            </a:r>
            <a:r>
              <a:rPr lang="en-US" i="1" dirty="0" smtClean="0"/>
              <a:t>m</a:t>
            </a:r>
            <a:r>
              <a:rPr lang="en-US" dirty="0" smtClean="0"/>
              <a:t>, where </a:t>
            </a:r>
            <a:r>
              <a:rPr lang="en-US" i="1" dirty="0" smtClean="0"/>
              <a:t>k</a:t>
            </a:r>
            <a:r>
              <a:rPr lang="en-US" dirty="0" smtClean="0"/>
              <a:t> is an integer. It follows that</a:t>
            </a:r>
            <a:r>
              <a:rPr lang="en-US" i="1" dirty="0" smtClean="0"/>
              <a:t> b</a:t>
            </a:r>
            <a:r>
              <a:rPr lang="en-US" dirty="0" smtClean="0"/>
              <a:t> </a:t>
            </a:r>
            <a:r>
              <a:rPr lang="en-US" dirty="0" smtClean="0">
                <a:latin typeface="Cambria Math"/>
                <a:ea typeface="Cambria Math"/>
              </a:rPr>
              <a:t>−</a:t>
            </a:r>
            <a:r>
              <a:rPr lang="en-US" dirty="0" smtClean="0"/>
              <a:t> </a:t>
            </a:r>
            <a:r>
              <a:rPr lang="en-US" i="1" dirty="0" smtClean="0"/>
              <a:t>a</a:t>
            </a:r>
            <a:r>
              <a:rPr lang="en-US" dirty="0" smtClean="0"/>
              <a:t> = (</a:t>
            </a:r>
            <a:r>
              <a:rPr lang="en-US" dirty="0" smtClean="0">
                <a:latin typeface="Cambria Math"/>
                <a:ea typeface="Cambria Math"/>
              </a:rPr>
              <a:t>− </a:t>
            </a:r>
            <a:r>
              <a:rPr lang="en-US" i="1" dirty="0" smtClean="0">
                <a:ea typeface="Cambria Math" pitchFamily="18" charset="0"/>
              </a:rPr>
              <a:t>k</a:t>
            </a:r>
            <a:r>
              <a:rPr lang="en-US" dirty="0" smtClean="0">
                <a:ea typeface="Cambria Math" pitchFamily="18" charset="0"/>
              </a:rPr>
              <a:t>)</a:t>
            </a:r>
            <a:r>
              <a:rPr lang="en-US" dirty="0" smtClean="0"/>
              <a:t> </a:t>
            </a:r>
            <a:r>
              <a:rPr lang="en-US" i="1" dirty="0" smtClean="0"/>
              <a:t>m, so b</a:t>
            </a:r>
            <a:r>
              <a:rPr lang="en-US" dirty="0" smtClean="0"/>
              <a:t> </a:t>
            </a:r>
            <a:r>
              <a:rPr lang="en-US" dirty="0" smtClean="0">
                <a:latin typeface="Cambria Math"/>
                <a:ea typeface="Cambria Math"/>
              </a:rPr>
              <a:t>≡</a:t>
            </a:r>
            <a:r>
              <a:rPr lang="en-US" dirty="0" smtClean="0"/>
              <a:t> </a:t>
            </a:r>
            <a:r>
              <a:rPr lang="en-US" i="1" dirty="0" smtClean="0"/>
              <a:t>a</a:t>
            </a:r>
            <a:r>
              <a:rPr lang="en-US" dirty="0" smtClean="0"/>
              <a:t> (mod </a:t>
            </a:r>
            <a:r>
              <a:rPr lang="en-US" i="1" dirty="0" smtClean="0"/>
              <a:t>m</a:t>
            </a:r>
            <a:r>
              <a:rPr lang="en-US" dirty="0" smtClean="0"/>
              <a:t>). </a:t>
            </a:r>
          </a:p>
          <a:p>
            <a:pPr lvl="1"/>
            <a:r>
              <a:rPr lang="en-US" i="1" dirty="0" smtClean="0"/>
              <a:t>Transitivity</a:t>
            </a:r>
            <a:r>
              <a:rPr lang="en-US" dirty="0" smtClean="0"/>
              <a:t>: Suppose that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(mod </a:t>
            </a:r>
            <a:r>
              <a:rPr lang="en-US" i="1" dirty="0" smtClean="0"/>
              <a:t>m</a:t>
            </a:r>
            <a:r>
              <a:rPr lang="en-US" dirty="0" smtClean="0"/>
              <a:t>) and </a:t>
            </a:r>
            <a:r>
              <a:rPr lang="en-US" i="1" dirty="0" smtClean="0"/>
              <a:t>b</a:t>
            </a:r>
            <a:r>
              <a:rPr lang="en-US" dirty="0" smtClean="0"/>
              <a:t> </a:t>
            </a:r>
            <a:r>
              <a:rPr lang="en-US" dirty="0" smtClean="0">
                <a:latin typeface="Cambria Math"/>
                <a:ea typeface="Cambria Math"/>
              </a:rPr>
              <a:t>≡</a:t>
            </a:r>
            <a:r>
              <a:rPr lang="en-US" dirty="0" smtClean="0"/>
              <a:t> </a:t>
            </a:r>
            <a:r>
              <a:rPr lang="en-US" i="1" dirty="0" smtClean="0"/>
              <a:t>c</a:t>
            </a:r>
            <a:r>
              <a:rPr lang="en-US" dirty="0" smtClean="0"/>
              <a:t> (mod </a:t>
            </a:r>
            <a:r>
              <a:rPr lang="en-US" i="1" dirty="0" smtClean="0"/>
              <a:t>m</a:t>
            </a:r>
            <a:r>
              <a:rPr lang="en-US" dirty="0" smtClean="0"/>
              <a:t>). Then </a:t>
            </a:r>
            <a:r>
              <a:rPr lang="en-US" i="1" dirty="0" smtClean="0"/>
              <a:t>m</a:t>
            </a:r>
            <a:r>
              <a:rPr lang="en-US" dirty="0" smtClean="0"/>
              <a:t> divides both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and </a:t>
            </a:r>
            <a:r>
              <a:rPr lang="en-US" i="1" dirty="0" smtClean="0"/>
              <a:t>b</a:t>
            </a:r>
            <a:r>
              <a:rPr lang="en-US" dirty="0" smtClean="0"/>
              <a:t> </a:t>
            </a:r>
            <a:r>
              <a:rPr lang="en-US" dirty="0" smtClean="0">
                <a:latin typeface="Cambria Math"/>
                <a:ea typeface="Cambria Math"/>
              </a:rPr>
              <a:t>−</a:t>
            </a:r>
            <a:r>
              <a:rPr lang="en-US" dirty="0" smtClean="0"/>
              <a:t> </a:t>
            </a:r>
            <a:r>
              <a:rPr lang="en-US" i="1" dirty="0" smtClean="0"/>
              <a:t>c.</a:t>
            </a:r>
            <a:r>
              <a:rPr lang="en-US" dirty="0" smtClean="0"/>
              <a:t> Hence, there are integers </a:t>
            </a:r>
            <a:r>
              <a:rPr lang="en-US" i="1" dirty="0" smtClean="0"/>
              <a:t>k</a:t>
            </a:r>
            <a:r>
              <a:rPr lang="en-US" dirty="0" smtClean="0"/>
              <a:t> and </a:t>
            </a:r>
            <a:r>
              <a:rPr lang="en-US" i="1" dirty="0" smtClean="0"/>
              <a:t>l </a:t>
            </a:r>
            <a:r>
              <a:rPr lang="en-US" dirty="0" smtClean="0"/>
              <a:t>with          </a:t>
            </a:r>
            <a:r>
              <a:rPr lang="en-US" i="1" dirty="0" smtClean="0"/>
              <a:t> a</a:t>
            </a:r>
            <a:r>
              <a:rPr lang="en-US" dirty="0" smtClean="0"/>
              <a:t> </a:t>
            </a:r>
            <a:r>
              <a:rPr lang="en-US" dirty="0" smtClean="0">
                <a:latin typeface="Cambria Math"/>
                <a:ea typeface="Cambria Math"/>
              </a:rPr>
              <a:t>−</a:t>
            </a:r>
            <a:r>
              <a:rPr lang="en-US" dirty="0" smtClean="0"/>
              <a:t> </a:t>
            </a:r>
            <a:r>
              <a:rPr lang="en-US" i="1" dirty="0" smtClean="0"/>
              <a:t>b</a:t>
            </a:r>
            <a:r>
              <a:rPr lang="en-US" dirty="0" smtClean="0"/>
              <a:t> = </a:t>
            </a:r>
            <a:r>
              <a:rPr lang="en-US" i="1" dirty="0" smtClean="0">
                <a:ea typeface="Cambria Math" pitchFamily="18" charset="0"/>
              </a:rPr>
              <a:t>k</a:t>
            </a:r>
            <a:r>
              <a:rPr lang="en-US" i="1" dirty="0" smtClean="0"/>
              <a:t>m  and b</a:t>
            </a:r>
            <a:r>
              <a:rPr lang="en-US" dirty="0" smtClean="0"/>
              <a:t> </a:t>
            </a:r>
            <a:r>
              <a:rPr lang="en-US" dirty="0" smtClean="0">
                <a:latin typeface="Cambria Math"/>
                <a:ea typeface="Cambria Math"/>
              </a:rPr>
              <a:t>−</a:t>
            </a:r>
            <a:r>
              <a:rPr lang="en-US" dirty="0" smtClean="0"/>
              <a:t> </a:t>
            </a:r>
            <a:r>
              <a:rPr lang="en-US" i="1" dirty="0" smtClean="0"/>
              <a:t>c</a:t>
            </a:r>
            <a:r>
              <a:rPr lang="en-US" dirty="0" smtClean="0"/>
              <a:t> = </a:t>
            </a:r>
            <a:r>
              <a:rPr lang="en-US" i="1" dirty="0" smtClean="0">
                <a:ea typeface="Cambria Math" pitchFamily="18" charset="0"/>
              </a:rPr>
              <a:t>l</a:t>
            </a:r>
            <a:r>
              <a:rPr lang="en-US" i="1" dirty="0" smtClean="0"/>
              <a:t>m. </a:t>
            </a:r>
            <a:r>
              <a:rPr lang="en-US" dirty="0" smtClean="0"/>
              <a:t>We obtain by adding the equations: </a:t>
            </a:r>
          </a:p>
          <a:p>
            <a:pPr lvl="1">
              <a:buNone/>
            </a:pPr>
            <a:r>
              <a:rPr lang="en-US" dirty="0" smtClean="0"/>
              <a:t>               </a:t>
            </a:r>
            <a:r>
              <a:rPr lang="en-US" i="1" dirty="0" smtClean="0"/>
              <a:t>a</a:t>
            </a:r>
            <a:r>
              <a:rPr lang="en-US" dirty="0" smtClean="0"/>
              <a:t> </a:t>
            </a:r>
            <a:r>
              <a:rPr lang="en-US" dirty="0" smtClean="0">
                <a:latin typeface="Cambria Math"/>
                <a:ea typeface="Cambria Math"/>
              </a:rPr>
              <a:t>−</a:t>
            </a:r>
            <a:r>
              <a:rPr lang="en-US" dirty="0" smtClean="0"/>
              <a:t> </a:t>
            </a:r>
            <a:r>
              <a:rPr lang="en-US" i="1" dirty="0" smtClean="0"/>
              <a:t>c</a:t>
            </a:r>
            <a:r>
              <a:rPr lang="en-US" dirty="0" smtClean="0"/>
              <a:t> =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a:t>
            </a:r>
            <a:r>
              <a:rPr lang="en-US" i="1" dirty="0" smtClean="0">
                <a:ea typeface="Cambria Math" pitchFamily="18" charset="0"/>
              </a:rPr>
              <a:t> + </a:t>
            </a:r>
            <a:r>
              <a:rPr lang="en-US" dirty="0" smtClean="0"/>
              <a:t>(</a:t>
            </a:r>
            <a:r>
              <a:rPr lang="en-US" i="1" dirty="0" smtClean="0"/>
              <a:t>b</a:t>
            </a:r>
            <a:r>
              <a:rPr lang="en-US" dirty="0" smtClean="0"/>
              <a:t> </a:t>
            </a:r>
            <a:r>
              <a:rPr lang="en-US" dirty="0" smtClean="0">
                <a:latin typeface="Cambria Math"/>
                <a:ea typeface="Cambria Math"/>
              </a:rPr>
              <a:t>−</a:t>
            </a:r>
            <a:r>
              <a:rPr lang="en-US" dirty="0" smtClean="0"/>
              <a:t> </a:t>
            </a:r>
            <a:r>
              <a:rPr lang="en-US" i="1" dirty="0" smtClean="0"/>
              <a:t>c</a:t>
            </a:r>
            <a:r>
              <a:rPr lang="en-US" dirty="0" smtClean="0"/>
              <a:t>)  = </a:t>
            </a:r>
            <a:r>
              <a:rPr lang="en-US" i="1" dirty="0" smtClean="0">
                <a:ea typeface="Cambria Math" pitchFamily="18" charset="0"/>
              </a:rPr>
              <a:t>k</a:t>
            </a:r>
            <a:r>
              <a:rPr lang="en-US" i="1" dirty="0" smtClean="0"/>
              <a:t>m</a:t>
            </a:r>
            <a:r>
              <a:rPr lang="en-US" dirty="0" smtClean="0"/>
              <a:t> +</a:t>
            </a:r>
            <a:r>
              <a:rPr lang="en-US" i="1" dirty="0" smtClean="0">
                <a:ea typeface="Cambria Math" pitchFamily="18" charset="0"/>
              </a:rPr>
              <a:t> l</a:t>
            </a:r>
            <a:r>
              <a:rPr lang="en-US" i="1" dirty="0" smtClean="0"/>
              <a:t>m = </a:t>
            </a:r>
            <a:r>
              <a:rPr lang="en-US" dirty="0" smtClean="0"/>
              <a:t>(</a:t>
            </a:r>
            <a:r>
              <a:rPr lang="en-US" i="1" dirty="0" smtClean="0"/>
              <a:t>k + l</a:t>
            </a:r>
            <a:r>
              <a:rPr lang="en-US" dirty="0" smtClean="0"/>
              <a:t>)</a:t>
            </a:r>
            <a:r>
              <a:rPr lang="en-US" i="1" dirty="0" smtClean="0"/>
              <a:t> m.</a:t>
            </a:r>
            <a:endParaRPr lang="en-US" dirty="0" smtClean="0"/>
          </a:p>
          <a:p>
            <a:pPr lvl="1">
              <a:buNone/>
            </a:pPr>
            <a:r>
              <a:rPr lang="en-US" dirty="0" smtClean="0"/>
              <a:t>    Therefore, </a:t>
            </a:r>
            <a:r>
              <a:rPr lang="en-US" i="1" dirty="0" smtClean="0"/>
              <a:t>a</a:t>
            </a:r>
            <a:r>
              <a:rPr lang="en-US" dirty="0" smtClean="0"/>
              <a:t> </a:t>
            </a:r>
            <a:r>
              <a:rPr lang="en-US" dirty="0" smtClean="0">
                <a:latin typeface="Cambria Math"/>
                <a:ea typeface="Cambria Math"/>
              </a:rPr>
              <a:t>≡</a:t>
            </a:r>
            <a:r>
              <a:rPr lang="en-US" dirty="0" smtClean="0"/>
              <a:t> </a:t>
            </a:r>
            <a:r>
              <a:rPr lang="en-US" i="1" dirty="0" smtClean="0"/>
              <a:t>c</a:t>
            </a:r>
            <a:r>
              <a:rPr lang="en-US" dirty="0" smtClean="0"/>
              <a:t> (mod </a:t>
            </a:r>
            <a:r>
              <a:rPr lang="en-US" i="1" dirty="0" smtClean="0"/>
              <a:t>m</a:t>
            </a:r>
            <a:r>
              <a:rPr lang="en-US" dirty="0" smtClean="0"/>
              <a:t>).</a:t>
            </a:r>
          </a:p>
          <a:p>
            <a:pPr>
              <a:buNone/>
            </a:pPr>
            <a:endParaRPr lang="en-US" dirty="0" smtClean="0"/>
          </a:p>
          <a:p>
            <a:pPr>
              <a:buNone/>
            </a:pPr>
            <a:endParaRPr lang="en-US" dirty="0" smtClean="0"/>
          </a:p>
          <a:p>
            <a:pPr>
              <a:buNone/>
            </a:pPr>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596</a:t>
            </a:fld>
            <a:endParaRPr lang="en-US"/>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Show that the “divides” relation on the set of positive integers is not an equivalence relation.</a:t>
            </a:r>
          </a:p>
          <a:p>
            <a:pPr>
              <a:buNone/>
            </a:pPr>
            <a:r>
              <a:rPr lang="en-US" dirty="0" smtClean="0"/>
              <a:t>   </a:t>
            </a:r>
            <a:r>
              <a:rPr lang="en-US" b="1" dirty="0" smtClean="0"/>
              <a:t>Solution</a:t>
            </a:r>
            <a:r>
              <a:rPr lang="en-US" dirty="0" smtClean="0"/>
              <a:t>: The properties of reflexivity, and transitivity do hold, but there relation is not transitive. Hence, “divides” is not an equivalence relation.</a:t>
            </a:r>
          </a:p>
          <a:p>
            <a:pPr lvl="1"/>
            <a:r>
              <a:rPr lang="en-US" i="1" dirty="0" smtClean="0"/>
              <a:t>Reflexivity</a:t>
            </a:r>
            <a:r>
              <a:rPr lang="en-US" dirty="0" smtClean="0"/>
              <a:t>:  </a:t>
            </a:r>
            <a:r>
              <a:rPr lang="en-US" i="1" dirty="0" smtClean="0"/>
              <a:t>a</a:t>
            </a:r>
            <a:r>
              <a:rPr lang="en-US" dirty="0" smtClean="0"/>
              <a:t> </a:t>
            </a:r>
            <a:r>
              <a:rPr lang="en-US" dirty="0" smtClean="0">
                <a:latin typeface="Cambria Math"/>
                <a:ea typeface="Cambria Math"/>
              </a:rPr>
              <a:t>∣ </a:t>
            </a:r>
            <a:r>
              <a:rPr lang="en-US" i="1" dirty="0" smtClean="0">
                <a:ea typeface="Cambria Math"/>
              </a:rPr>
              <a:t>a</a:t>
            </a:r>
            <a:r>
              <a:rPr lang="en-US" dirty="0" smtClean="0">
                <a:latin typeface="Cambria Math"/>
                <a:ea typeface="Cambria Math"/>
              </a:rPr>
              <a:t> for all </a:t>
            </a:r>
            <a:r>
              <a:rPr lang="en-US" i="1" dirty="0" smtClean="0">
                <a:ea typeface="Cambria Math"/>
              </a:rPr>
              <a:t>a</a:t>
            </a:r>
            <a:r>
              <a:rPr lang="en-US" dirty="0" smtClean="0">
                <a:latin typeface="Cambria Math"/>
                <a:ea typeface="Cambria Math"/>
              </a:rPr>
              <a:t>. </a:t>
            </a:r>
            <a:endParaRPr lang="en-US" dirty="0" smtClean="0"/>
          </a:p>
          <a:p>
            <a:pPr lvl="1"/>
            <a:r>
              <a:rPr lang="en-US" i="1" dirty="0" smtClean="0"/>
              <a:t>Not Symmetric</a:t>
            </a:r>
            <a:r>
              <a:rPr lang="en-US" dirty="0" smtClean="0"/>
              <a:t>: For example, </a:t>
            </a:r>
            <a:r>
              <a:rPr lang="en-US" dirty="0" smtClean="0">
                <a:latin typeface="Cambria Math" pitchFamily="18" charset="0"/>
                <a:ea typeface="Cambria Math" pitchFamily="18" charset="0"/>
              </a:rPr>
              <a:t>2</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4</a:t>
            </a:r>
            <a:r>
              <a:rPr lang="en-US" dirty="0" smtClean="0"/>
              <a:t>, but </a:t>
            </a:r>
            <a:r>
              <a:rPr lang="en-US" dirty="0" smtClean="0">
                <a:latin typeface="Cambria Math" pitchFamily="18" charset="0"/>
                <a:ea typeface="Cambria Math" pitchFamily="18" charset="0"/>
              </a:rPr>
              <a:t>4</a:t>
            </a:r>
            <a:r>
              <a:rPr lang="en-US" dirty="0" smtClean="0"/>
              <a:t> </a:t>
            </a:r>
            <a:r>
              <a:rPr lang="en-US" dirty="0" smtClean="0">
                <a:latin typeface="Cambria Math"/>
                <a:ea typeface="Cambria Math"/>
              </a:rPr>
              <a:t>∤ 2. </a:t>
            </a:r>
            <a:r>
              <a:rPr lang="en-US" dirty="0" smtClean="0">
                <a:ea typeface="Cambria Math"/>
              </a:rPr>
              <a:t>Hence, the relation is not symmetric. </a:t>
            </a:r>
            <a:endParaRPr lang="en-US" dirty="0" smtClean="0"/>
          </a:p>
          <a:p>
            <a:pPr lvl="1"/>
            <a:r>
              <a:rPr lang="en-US" i="1" dirty="0" smtClean="0"/>
              <a:t>Transitivity</a:t>
            </a:r>
            <a:r>
              <a:rPr lang="en-US" dirty="0" smtClean="0"/>
              <a:t>:  Suppose that </a:t>
            </a:r>
            <a:r>
              <a:rPr lang="en-US" i="1" dirty="0" smtClean="0"/>
              <a:t>a</a:t>
            </a:r>
            <a:r>
              <a:rPr lang="en-US" dirty="0" smtClean="0"/>
              <a:t> divides </a:t>
            </a:r>
            <a:r>
              <a:rPr lang="en-US" i="1" dirty="0" smtClean="0"/>
              <a:t>b</a:t>
            </a:r>
            <a:r>
              <a:rPr lang="en-US" dirty="0" smtClean="0"/>
              <a:t> and </a:t>
            </a:r>
            <a:r>
              <a:rPr lang="en-US" i="1" dirty="0" smtClean="0"/>
              <a:t>b</a:t>
            </a:r>
            <a:r>
              <a:rPr lang="en-US" dirty="0" smtClean="0"/>
              <a:t> divides </a:t>
            </a:r>
            <a:r>
              <a:rPr lang="en-US" i="1" dirty="0" smtClean="0"/>
              <a:t>c</a:t>
            </a:r>
            <a:r>
              <a:rPr lang="en-US" dirty="0" smtClean="0"/>
              <a:t>. Then there are positive integers </a:t>
            </a:r>
            <a:r>
              <a:rPr lang="en-US" i="1" dirty="0" smtClean="0"/>
              <a:t>k</a:t>
            </a:r>
            <a:r>
              <a:rPr lang="en-US" dirty="0" smtClean="0"/>
              <a:t> and </a:t>
            </a:r>
            <a:r>
              <a:rPr lang="en-US" i="1" dirty="0" smtClean="0"/>
              <a:t>l </a:t>
            </a:r>
            <a:r>
              <a:rPr lang="en-US" dirty="0" smtClean="0"/>
              <a:t>such that </a:t>
            </a:r>
            <a:r>
              <a:rPr lang="en-US" i="1" dirty="0" smtClean="0"/>
              <a:t>b</a:t>
            </a:r>
            <a:r>
              <a:rPr lang="en-US" dirty="0" smtClean="0"/>
              <a:t> = </a:t>
            </a:r>
            <a:r>
              <a:rPr lang="en-US" i="1" dirty="0" err="1" smtClean="0"/>
              <a:t>ak</a:t>
            </a:r>
            <a:r>
              <a:rPr lang="en-US" dirty="0" smtClean="0"/>
              <a:t> and </a:t>
            </a:r>
            <a:r>
              <a:rPr lang="en-US" i="1" dirty="0" smtClean="0"/>
              <a:t>c</a:t>
            </a:r>
            <a:r>
              <a:rPr lang="en-US" dirty="0" smtClean="0"/>
              <a:t> = </a:t>
            </a:r>
            <a:r>
              <a:rPr lang="en-US" i="1" dirty="0" smtClean="0"/>
              <a:t>bl</a:t>
            </a:r>
            <a:r>
              <a:rPr lang="en-US" dirty="0" smtClean="0"/>
              <a:t>. Hence, </a:t>
            </a:r>
            <a:r>
              <a:rPr lang="en-US" i="1" dirty="0" smtClean="0"/>
              <a:t>c</a:t>
            </a:r>
            <a:r>
              <a:rPr lang="en-US" dirty="0" smtClean="0"/>
              <a:t> = </a:t>
            </a:r>
            <a:r>
              <a:rPr lang="en-US" i="1" dirty="0" smtClean="0"/>
              <a:t>a</a:t>
            </a:r>
            <a:r>
              <a:rPr lang="en-US" dirty="0" smtClean="0"/>
              <a:t>(</a:t>
            </a:r>
            <a:r>
              <a:rPr lang="en-US" i="1" dirty="0" err="1" smtClean="0"/>
              <a:t>kl</a:t>
            </a:r>
            <a:r>
              <a:rPr lang="en-US" dirty="0" smtClean="0"/>
              <a:t>), so </a:t>
            </a:r>
            <a:r>
              <a:rPr lang="en-US" i="1" dirty="0" smtClean="0"/>
              <a:t>a</a:t>
            </a:r>
            <a:r>
              <a:rPr lang="en-US" dirty="0" smtClean="0"/>
              <a:t> divides </a:t>
            </a:r>
            <a:r>
              <a:rPr lang="en-US" i="1" dirty="0" smtClean="0"/>
              <a:t>c</a:t>
            </a:r>
            <a:r>
              <a:rPr lang="en-US" dirty="0" smtClean="0"/>
              <a:t>. Therefore, the relation is transitive. </a:t>
            </a:r>
          </a:p>
          <a:p>
            <a:pPr>
              <a:buNone/>
            </a:pPr>
            <a:endParaRPr lang="en-US" dirty="0" smtClean="0"/>
          </a:p>
          <a:p>
            <a:pPr>
              <a:buNone/>
            </a:pPr>
            <a:endParaRPr lang="en-US" dirty="0" smtClean="0"/>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597</a:t>
            </a:fld>
            <a:endParaRPr lang="en-US"/>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Equivalence Classes</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b="1" dirty="0" smtClean="0"/>
              <a:t>     Definition </a:t>
            </a:r>
            <a:r>
              <a:rPr lang="en-US" b="1" dirty="0" smtClean="0">
                <a:latin typeface="Cambria Math" pitchFamily="18" charset="0"/>
                <a:ea typeface="Cambria Math" pitchFamily="18" charset="0"/>
              </a:rPr>
              <a:t>3</a:t>
            </a:r>
            <a:r>
              <a:rPr lang="en-US" dirty="0" smtClean="0"/>
              <a:t>:  Let </a:t>
            </a:r>
            <a:r>
              <a:rPr lang="en-US" i="1" dirty="0" smtClean="0"/>
              <a:t>R</a:t>
            </a:r>
            <a:r>
              <a:rPr lang="en-US" dirty="0" smtClean="0"/>
              <a:t> be an equivalence relation on a set </a:t>
            </a:r>
            <a:r>
              <a:rPr lang="en-US" i="1" dirty="0" smtClean="0"/>
              <a:t>A. </a:t>
            </a:r>
            <a:r>
              <a:rPr lang="en-US" dirty="0" smtClean="0"/>
              <a:t> The set of all elements that are related to an element </a:t>
            </a:r>
            <a:r>
              <a:rPr lang="en-US" i="1" dirty="0" smtClean="0"/>
              <a:t>a</a:t>
            </a:r>
            <a:r>
              <a:rPr lang="en-US" dirty="0" smtClean="0"/>
              <a:t> of </a:t>
            </a:r>
            <a:r>
              <a:rPr lang="en-US" i="1" dirty="0" smtClean="0"/>
              <a:t>A</a:t>
            </a:r>
            <a:r>
              <a:rPr lang="en-US" dirty="0" smtClean="0"/>
              <a:t> is called the  </a:t>
            </a:r>
            <a:r>
              <a:rPr lang="en-US" i="1" dirty="0" smtClean="0"/>
              <a:t>equivalence class </a:t>
            </a:r>
            <a:r>
              <a:rPr lang="en-US" dirty="0" smtClean="0"/>
              <a:t>of </a:t>
            </a:r>
            <a:r>
              <a:rPr lang="en-US" i="1" dirty="0" smtClean="0"/>
              <a:t>a</a:t>
            </a:r>
            <a:r>
              <a:rPr lang="en-US" dirty="0" smtClean="0"/>
              <a:t>. The equivalence class of </a:t>
            </a:r>
            <a:r>
              <a:rPr lang="en-US" i="1" dirty="0" smtClean="0"/>
              <a:t>a</a:t>
            </a:r>
            <a:r>
              <a:rPr lang="en-US" dirty="0" smtClean="0"/>
              <a:t> with respect to </a:t>
            </a:r>
            <a:r>
              <a:rPr lang="en-US" i="1" dirty="0" smtClean="0"/>
              <a:t>R</a:t>
            </a:r>
            <a:r>
              <a:rPr lang="en-US" dirty="0" smtClean="0"/>
              <a:t> is denoted by [</a:t>
            </a:r>
            <a:r>
              <a:rPr lang="en-US" i="1" dirty="0" smtClean="0"/>
              <a:t>a</a:t>
            </a:r>
            <a:r>
              <a:rPr lang="en-US" dirty="0" smtClean="0"/>
              <a:t>]</a:t>
            </a:r>
            <a:r>
              <a:rPr lang="en-US" i="1" baseline="-25000" dirty="0" smtClean="0"/>
              <a:t>R</a:t>
            </a:r>
            <a:r>
              <a:rPr lang="en-US" dirty="0" smtClean="0"/>
              <a:t>.  </a:t>
            </a:r>
          </a:p>
          <a:p>
            <a:pPr>
              <a:buNone/>
            </a:pPr>
            <a:r>
              <a:rPr lang="en-US" dirty="0" smtClean="0"/>
              <a:t>     When only one relation is under consideration, we can write [</a:t>
            </a:r>
            <a:r>
              <a:rPr lang="en-US" i="1" dirty="0" smtClean="0"/>
              <a:t>a</a:t>
            </a:r>
            <a:r>
              <a:rPr lang="en-US" dirty="0" smtClean="0"/>
              <a:t>], without the subscript </a:t>
            </a:r>
            <a:r>
              <a:rPr lang="en-US" i="1" dirty="0" smtClean="0"/>
              <a:t>R</a:t>
            </a:r>
            <a:r>
              <a:rPr lang="en-US" dirty="0" smtClean="0"/>
              <a:t>,  for this equivalence class. </a:t>
            </a:r>
          </a:p>
          <a:p>
            <a:pPr>
              <a:buNone/>
            </a:pPr>
            <a:r>
              <a:rPr lang="en-US" dirty="0" smtClean="0"/>
              <a:t> </a:t>
            </a:r>
          </a:p>
          <a:p>
            <a:pPr>
              <a:buNone/>
            </a:pPr>
            <a:r>
              <a:rPr lang="en-US" dirty="0" smtClean="0"/>
              <a:t>      Note that  [</a:t>
            </a:r>
            <a:r>
              <a:rPr lang="en-US" i="1" dirty="0" smtClean="0"/>
              <a:t>a</a:t>
            </a:r>
            <a:r>
              <a:rPr lang="en-US" dirty="0" smtClean="0"/>
              <a:t>]</a:t>
            </a:r>
            <a:r>
              <a:rPr lang="en-US" i="1" baseline="-25000" dirty="0" smtClean="0"/>
              <a:t>R </a:t>
            </a:r>
            <a:r>
              <a:rPr lang="en-US" i="1" dirty="0" smtClean="0"/>
              <a:t>= </a:t>
            </a:r>
            <a:r>
              <a:rPr lang="en-US" dirty="0" smtClean="0"/>
              <a:t>{</a:t>
            </a:r>
            <a:r>
              <a:rPr lang="en-US" i="1" dirty="0" smtClean="0"/>
              <a:t>s|</a:t>
            </a:r>
            <a:r>
              <a:rPr lang="en-US" dirty="0" smtClean="0"/>
              <a:t>(</a:t>
            </a:r>
            <a:r>
              <a:rPr lang="en-US" i="1" dirty="0" err="1" smtClean="0"/>
              <a:t>a</a:t>
            </a:r>
            <a:r>
              <a:rPr lang="en-US" dirty="0" err="1" smtClean="0"/>
              <a:t>,</a:t>
            </a:r>
            <a:r>
              <a:rPr lang="en-US" i="1" dirty="0" err="1" smtClean="0"/>
              <a:t>s</a:t>
            </a:r>
            <a:r>
              <a:rPr lang="en-US" dirty="0" smtClean="0"/>
              <a:t>)</a:t>
            </a:r>
            <a:r>
              <a:rPr lang="en-US" i="1" dirty="0" smtClean="0"/>
              <a:t> </a:t>
            </a:r>
            <a:r>
              <a:rPr lang="en-US" dirty="0" smtClean="0">
                <a:latin typeface="Cambria Math"/>
                <a:ea typeface="Cambria Math"/>
              </a:rPr>
              <a:t>∈</a:t>
            </a:r>
            <a:r>
              <a:rPr lang="en-US" i="1" dirty="0" smtClean="0"/>
              <a:t> R</a:t>
            </a:r>
            <a:r>
              <a:rPr lang="en-US" dirty="0" smtClean="0"/>
              <a:t>}</a:t>
            </a:r>
            <a:r>
              <a:rPr lang="en-US" i="1" dirty="0" smtClean="0"/>
              <a:t>.</a:t>
            </a:r>
          </a:p>
          <a:p>
            <a:pPr>
              <a:buNone/>
            </a:pPr>
            <a:endParaRPr lang="en-US" dirty="0" smtClean="0"/>
          </a:p>
          <a:p>
            <a:r>
              <a:rPr lang="en-US" dirty="0" smtClean="0"/>
              <a:t>If</a:t>
            </a:r>
            <a:r>
              <a:rPr lang="en-US" i="1" dirty="0" smtClean="0"/>
              <a:t>  b </a:t>
            </a:r>
            <a:r>
              <a:rPr lang="en-US" dirty="0" smtClean="0">
                <a:latin typeface="Cambria Math"/>
                <a:ea typeface="Cambria Math"/>
              </a:rPr>
              <a:t>∈ </a:t>
            </a:r>
            <a:r>
              <a:rPr lang="en-US" dirty="0" smtClean="0"/>
              <a:t>[</a:t>
            </a:r>
            <a:r>
              <a:rPr lang="en-US" i="1" dirty="0" smtClean="0"/>
              <a:t>a</a:t>
            </a:r>
            <a:r>
              <a:rPr lang="en-US" dirty="0" smtClean="0"/>
              <a:t>]</a:t>
            </a:r>
            <a:r>
              <a:rPr lang="en-US" i="1" baseline="-25000" dirty="0" smtClean="0"/>
              <a:t>R</a:t>
            </a:r>
            <a:r>
              <a:rPr lang="en-US" dirty="0" smtClean="0"/>
              <a:t>, then </a:t>
            </a:r>
            <a:r>
              <a:rPr lang="en-US" i="1" dirty="0" smtClean="0"/>
              <a:t>b</a:t>
            </a:r>
            <a:r>
              <a:rPr lang="en-US" dirty="0" smtClean="0"/>
              <a:t> is called a representative of this equivalence class. Any element of a class can be used as a representative of the class. </a:t>
            </a:r>
          </a:p>
          <a:p>
            <a:r>
              <a:rPr lang="en-US" dirty="0" smtClean="0"/>
              <a:t>The equivalence classes of the relation congruence modulo </a:t>
            </a:r>
            <a:r>
              <a:rPr lang="en-US" i="1" dirty="0" smtClean="0"/>
              <a:t>m</a:t>
            </a:r>
            <a:r>
              <a:rPr lang="en-US" dirty="0" smtClean="0"/>
              <a:t> are called the </a:t>
            </a:r>
            <a:r>
              <a:rPr lang="en-US" i="1" dirty="0" smtClean="0"/>
              <a:t>congruence classes modulo m</a:t>
            </a:r>
            <a:r>
              <a:rPr lang="en-US" dirty="0" smtClean="0"/>
              <a:t>. The congruence class of an integer a modulo m is denoted by [</a:t>
            </a:r>
            <a:r>
              <a:rPr lang="en-US" i="1" dirty="0" smtClean="0"/>
              <a:t>a</a:t>
            </a:r>
            <a:r>
              <a:rPr lang="en-US" dirty="0" smtClean="0"/>
              <a:t>]</a:t>
            </a:r>
            <a:r>
              <a:rPr lang="en-US" i="1" baseline="-25000" dirty="0" smtClean="0"/>
              <a:t>m</a:t>
            </a:r>
            <a:r>
              <a:rPr lang="en-US" dirty="0" smtClean="0"/>
              <a:t>, so [</a:t>
            </a:r>
            <a:r>
              <a:rPr lang="en-US" i="1" dirty="0" smtClean="0"/>
              <a:t>a</a:t>
            </a:r>
            <a:r>
              <a:rPr lang="en-US" dirty="0" smtClean="0"/>
              <a:t>]</a:t>
            </a:r>
            <a:r>
              <a:rPr lang="en-US" i="1" baseline="-25000" dirty="0" smtClean="0"/>
              <a:t>m</a:t>
            </a:r>
            <a:r>
              <a:rPr lang="en-US" i="1" dirty="0" smtClean="0"/>
              <a:t> = </a:t>
            </a:r>
            <a:r>
              <a:rPr lang="en-US" dirty="0" smtClean="0"/>
              <a:t>{…, </a:t>
            </a:r>
            <a:r>
              <a:rPr lang="en-US" i="1" dirty="0" smtClean="0"/>
              <a:t>a</a:t>
            </a:r>
            <a:r>
              <a:rPr lang="en-US" dirty="0" smtClean="0">
                <a:latin typeface="Cambria Math"/>
                <a:ea typeface="Cambria Math"/>
              </a:rPr>
              <a:t>−2</a:t>
            </a:r>
            <a:r>
              <a:rPr lang="en-US" i="1" dirty="0" smtClean="0">
                <a:ea typeface="Cambria Math"/>
              </a:rPr>
              <a:t>m</a:t>
            </a:r>
            <a:r>
              <a:rPr lang="en-US" dirty="0" smtClean="0">
                <a:latin typeface="Cambria Math"/>
                <a:ea typeface="Cambria Math"/>
              </a:rPr>
              <a:t>,</a:t>
            </a:r>
            <a:r>
              <a:rPr lang="en-US" dirty="0" smtClean="0"/>
              <a:t> </a:t>
            </a:r>
            <a:r>
              <a:rPr lang="en-US" i="1" dirty="0" smtClean="0"/>
              <a:t>a</a:t>
            </a:r>
            <a:r>
              <a:rPr lang="en-US" dirty="0" smtClean="0">
                <a:latin typeface="Cambria Math"/>
                <a:ea typeface="Cambria Math"/>
              </a:rPr>
              <a:t>−</a:t>
            </a:r>
            <a:r>
              <a:rPr lang="en-US" i="1" dirty="0" smtClean="0">
                <a:ea typeface="Cambria Math"/>
              </a:rPr>
              <a:t>m</a:t>
            </a:r>
            <a:r>
              <a:rPr lang="en-US" dirty="0" smtClean="0">
                <a:latin typeface="Cambria Math"/>
                <a:ea typeface="Cambria Math"/>
              </a:rPr>
              <a:t>, </a:t>
            </a:r>
            <a:r>
              <a:rPr lang="en-US" i="1" dirty="0" smtClean="0"/>
              <a:t>a</a:t>
            </a:r>
            <a:r>
              <a:rPr lang="en-US" dirty="0" smtClean="0">
                <a:latin typeface="Cambria Math"/>
                <a:ea typeface="Cambria Math"/>
              </a:rPr>
              <a:t>+2</a:t>
            </a:r>
            <a:r>
              <a:rPr lang="en-US" i="1" dirty="0" smtClean="0">
                <a:ea typeface="Cambria Math"/>
              </a:rPr>
              <a:t>m</a:t>
            </a:r>
            <a:r>
              <a:rPr lang="en-US" dirty="0" smtClean="0">
                <a:latin typeface="Cambria Math"/>
                <a:ea typeface="Cambria Math"/>
              </a:rPr>
              <a:t>, </a:t>
            </a:r>
            <a:r>
              <a:rPr lang="en-US" i="1" dirty="0" smtClean="0"/>
              <a:t>a</a:t>
            </a:r>
            <a:r>
              <a:rPr lang="en-US" dirty="0" smtClean="0">
                <a:latin typeface="Cambria Math"/>
                <a:ea typeface="Cambria Math"/>
              </a:rPr>
              <a:t>+2</a:t>
            </a:r>
            <a:r>
              <a:rPr lang="en-US" i="1" dirty="0" smtClean="0">
                <a:latin typeface="Cambria Math"/>
                <a:ea typeface="Cambria Math"/>
              </a:rPr>
              <a:t>m</a:t>
            </a:r>
            <a:r>
              <a:rPr lang="en-US" dirty="0" smtClean="0">
                <a:latin typeface="Cambria Math"/>
                <a:ea typeface="Cambria Math"/>
              </a:rPr>
              <a:t>, … </a:t>
            </a:r>
            <a:r>
              <a:rPr lang="en-US" dirty="0" smtClean="0"/>
              <a:t>}</a:t>
            </a:r>
            <a:r>
              <a:rPr lang="en-US" i="1" dirty="0" smtClean="0"/>
              <a:t>. </a:t>
            </a:r>
            <a:r>
              <a:rPr lang="en-US" dirty="0" smtClean="0"/>
              <a:t>For example, </a:t>
            </a:r>
          </a:p>
          <a:p>
            <a:pPr>
              <a:buNone/>
            </a:pPr>
            <a:endParaRPr lang="en-US" dirty="0" smtClean="0"/>
          </a:p>
          <a:p>
            <a:pPr lvl="1">
              <a:buNone/>
            </a:pPr>
            <a:r>
              <a:rPr lang="en-US" dirty="0" smtClean="0"/>
              <a:t>   [</a:t>
            </a:r>
            <a:r>
              <a:rPr lang="en-US" dirty="0" smtClean="0">
                <a:latin typeface="Cambria Math" pitchFamily="18" charset="0"/>
                <a:ea typeface="Cambria Math" pitchFamily="18" charset="0"/>
              </a:rPr>
              <a:t>0</a:t>
            </a:r>
            <a:r>
              <a:rPr lang="en-US" dirty="0" smtClean="0"/>
              <a:t>]</a:t>
            </a:r>
            <a:r>
              <a:rPr lang="en-US" baseline="-25000" dirty="0" smtClean="0">
                <a:latin typeface="Cambria Math" pitchFamily="18" charset="0"/>
                <a:ea typeface="Cambria Math" pitchFamily="18" charset="0"/>
              </a:rPr>
              <a:t>4</a:t>
            </a:r>
            <a:r>
              <a:rPr lang="en-US" dirty="0" smtClean="0"/>
              <a:t> = {…, </a:t>
            </a:r>
            <a:r>
              <a:rPr lang="en-US" dirty="0" smtClean="0">
                <a:latin typeface="Cambria Math"/>
                <a:ea typeface="Cambria Math"/>
              </a:rPr>
              <a:t>−</a:t>
            </a:r>
            <a:r>
              <a:rPr lang="en-US" dirty="0" smtClean="0">
                <a:latin typeface="Cambria Math" pitchFamily="18" charset="0"/>
                <a:ea typeface="Cambria Math" pitchFamily="18" charset="0"/>
              </a:rPr>
              <a:t>8,</a:t>
            </a:r>
            <a:r>
              <a:rPr lang="en-US" dirty="0" smtClean="0">
                <a:latin typeface="Cambria Math"/>
                <a:ea typeface="Cambria Math"/>
              </a:rPr>
              <a:t> −</a:t>
            </a:r>
            <a:r>
              <a:rPr lang="en-US" dirty="0" smtClean="0">
                <a:latin typeface="Cambria Math" pitchFamily="18" charset="0"/>
                <a:ea typeface="Cambria Math" pitchFamily="18" charset="0"/>
              </a:rPr>
              <a:t>4 , 0, 4 , 8 , …}                        </a:t>
            </a:r>
            <a:r>
              <a:rPr lang="en-US" dirty="0" smtClean="0"/>
              <a:t>[</a:t>
            </a:r>
            <a:r>
              <a:rPr lang="en-US" dirty="0" smtClean="0">
                <a:latin typeface="Cambria Math" pitchFamily="18" charset="0"/>
                <a:ea typeface="Cambria Math" pitchFamily="18" charset="0"/>
              </a:rPr>
              <a:t>1</a:t>
            </a:r>
            <a:r>
              <a:rPr lang="en-US" dirty="0" smtClean="0"/>
              <a:t>]</a:t>
            </a:r>
            <a:r>
              <a:rPr lang="en-US" baseline="-25000" dirty="0" smtClean="0">
                <a:latin typeface="Cambria Math" pitchFamily="18" charset="0"/>
                <a:ea typeface="Cambria Math" pitchFamily="18" charset="0"/>
              </a:rPr>
              <a:t>4</a:t>
            </a:r>
            <a:r>
              <a:rPr lang="en-US" dirty="0" smtClean="0"/>
              <a:t> = {…, </a:t>
            </a:r>
            <a:r>
              <a:rPr lang="en-US" dirty="0" smtClean="0">
                <a:latin typeface="Cambria Math"/>
                <a:ea typeface="Cambria Math"/>
              </a:rPr>
              <a:t>−</a:t>
            </a:r>
            <a:r>
              <a:rPr lang="en-US" dirty="0" smtClean="0">
                <a:latin typeface="Cambria Math" pitchFamily="18" charset="0"/>
                <a:ea typeface="Cambria Math" pitchFamily="18" charset="0"/>
              </a:rPr>
              <a:t>7,</a:t>
            </a:r>
            <a:r>
              <a:rPr lang="en-US" dirty="0" smtClean="0">
                <a:latin typeface="Cambria Math"/>
                <a:ea typeface="Cambria Math"/>
              </a:rPr>
              <a:t> −</a:t>
            </a:r>
            <a:r>
              <a:rPr lang="en-US" dirty="0" smtClean="0">
                <a:latin typeface="Cambria Math" pitchFamily="18" charset="0"/>
                <a:ea typeface="Cambria Math" pitchFamily="18" charset="0"/>
              </a:rPr>
              <a:t>3 , 1, 5 , 9 , …}</a:t>
            </a:r>
          </a:p>
          <a:p>
            <a:pPr lvl="1">
              <a:buNone/>
            </a:pPr>
            <a:endParaRPr lang="en-US" dirty="0" smtClean="0">
              <a:latin typeface="Cambria Math" pitchFamily="18" charset="0"/>
              <a:ea typeface="Cambria Math" pitchFamily="18" charset="0"/>
            </a:endParaRPr>
          </a:p>
          <a:p>
            <a:pPr marL="274320" lvl="1" indent="-274320">
              <a:buClr>
                <a:schemeClr val="accent3"/>
              </a:buClr>
              <a:buSzPct val="95000"/>
              <a:buNone/>
            </a:pPr>
            <a:r>
              <a:rPr lang="en-US" dirty="0" smtClean="0"/>
              <a:t>          [</a:t>
            </a:r>
            <a:r>
              <a:rPr lang="en-US" dirty="0" smtClean="0">
                <a:latin typeface="Cambria Math" pitchFamily="18" charset="0"/>
                <a:ea typeface="Cambria Math" pitchFamily="18" charset="0"/>
              </a:rPr>
              <a:t>2</a:t>
            </a:r>
            <a:r>
              <a:rPr lang="en-US" dirty="0" smtClean="0"/>
              <a:t>]</a:t>
            </a:r>
            <a:r>
              <a:rPr lang="en-US" baseline="-25000" dirty="0" smtClean="0">
                <a:latin typeface="Cambria Math" pitchFamily="18" charset="0"/>
                <a:ea typeface="Cambria Math" pitchFamily="18" charset="0"/>
              </a:rPr>
              <a:t>4</a:t>
            </a:r>
            <a:r>
              <a:rPr lang="en-US" dirty="0" smtClean="0"/>
              <a:t> = {…, </a:t>
            </a:r>
            <a:r>
              <a:rPr lang="en-US" dirty="0" smtClean="0">
                <a:latin typeface="Cambria Math"/>
                <a:ea typeface="Cambria Math"/>
              </a:rPr>
              <a:t>−</a:t>
            </a:r>
            <a:r>
              <a:rPr lang="en-US" dirty="0" smtClean="0">
                <a:latin typeface="Cambria Math" pitchFamily="18" charset="0"/>
                <a:ea typeface="Cambria Math" pitchFamily="18" charset="0"/>
              </a:rPr>
              <a:t>6,</a:t>
            </a:r>
            <a:r>
              <a:rPr lang="en-US" dirty="0" smtClean="0">
                <a:latin typeface="Cambria Math"/>
                <a:ea typeface="Cambria Math"/>
              </a:rPr>
              <a:t> −</a:t>
            </a:r>
            <a:r>
              <a:rPr lang="en-US" dirty="0" smtClean="0">
                <a:latin typeface="Cambria Math" pitchFamily="18" charset="0"/>
                <a:ea typeface="Cambria Math" pitchFamily="18" charset="0"/>
              </a:rPr>
              <a:t>2 , 2, 6 , 10 , …}                      </a:t>
            </a:r>
            <a:r>
              <a:rPr lang="en-US" dirty="0" smtClean="0"/>
              <a:t>[</a:t>
            </a:r>
            <a:r>
              <a:rPr lang="en-US" dirty="0" smtClean="0">
                <a:latin typeface="Cambria Math" pitchFamily="18" charset="0"/>
                <a:ea typeface="Cambria Math" pitchFamily="18" charset="0"/>
              </a:rPr>
              <a:t>3</a:t>
            </a:r>
            <a:r>
              <a:rPr lang="en-US" dirty="0" smtClean="0"/>
              <a:t>]</a:t>
            </a:r>
            <a:r>
              <a:rPr lang="en-US" baseline="-25000" dirty="0" smtClean="0">
                <a:latin typeface="Cambria Math" pitchFamily="18" charset="0"/>
                <a:ea typeface="Cambria Math" pitchFamily="18" charset="0"/>
              </a:rPr>
              <a:t>4</a:t>
            </a:r>
            <a:r>
              <a:rPr lang="en-US" dirty="0" smtClean="0"/>
              <a:t> = {…, </a:t>
            </a:r>
            <a:r>
              <a:rPr lang="en-US" dirty="0" smtClean="0">
                <a:latin typeface="Cambria Math"/>
                <a:ea typeface="Cambria Math"/>
              </a:rPr>
              <a:t>−</a:t>
            </a:r>
            <a:r>
              <a:rPr lang="en-US" dirty="0" smtClean="0">
                <a:latin typeface="Cambria Math" pitchFamily="18" charset="0"/>
                <a:ea typeface="Cambria Math" pitchFamily="18" charset="0"/>
              </a:rPr>
              <a:t>5,</a:t>
            </a:r>
            <a:r>
              <a:rPr lang="en-US" dirty="0" smtClean="0">
                <a:latin typeface="Cambria Math"/>
                <a:ea typeface="Cambria Math"/>
              </a:rPr>
              <a:t> −</a:t>
            </a:r>
            <a:r>
              <a:rPr lang="en-US" dirty="0" smtClean="0">
                <a:latin typeface="Cambria Math" pitchFamily="18" charset="0"/>
                <a:ea typeface="Cambria Math" pitchFamily="18" charset="0"/>
              </a:rPr>
              <a:t>1 , 3, 7 , 11 , …}</a:t>
            </a:r>
          </a:p>
          <a:p>
            <a:pPr>
              <a:buNone/>
            </a:pP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598</a:t>
            </a:fld>
            <a:endParaRPr lang="en-US"/>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Equivalence Classes and Partitions</a:t>
            </a:r>
            <a:endParaRPr lang="en-US" dirty="0"/>
          </a:p>
        </p:txBody>
      </p:sp>
      <p:sp>
        <p:nvSpPr>
          <p:cNvPr id="3" name="Content Placeholder 2"/>
          <p:cNvSpPr>
            <a:spLocks noGrp="1"/>
          </p:cNvSpPr>
          <p:nvPr>
            <p:ph idx="1"/>
          </p:nvPr>
        </p:nvSpPr>
        <p:spPr/>
        <p:txBody>
          <a:bodyPr>
            <a:normAutofit fontScale="92500"/>
          </a:bodyPr>
          <a:lstStyle/>
          <a:p>
            <a:pPr>
              <a:buNone/>
            </a:pPr>
            <a:r>
              <a:rPr lang="en-US" b="1" dirty="0" smtClean="0"/>
              <a:t>   Theorem  </a:t>
            </a:r>
            <a:r>
              <a:rPr lang="en-US" b="1" dirty="0" smtClean="0">
                <a:latin typeface="Cambria Math" pitchFamily="18" charset="0"/>
                <a:ea typeface="Cambria Math" pitchFamily="18" charset="0"/>
              </a:rPr>
              <a:t>1</a:t>
            </a:r>
            <a:r>
              <a:rPr lang="en-US" dirty="0" smtClean="0"/>
              <a:t>:  let </a:t>
            </a:r>
            <a:r>
              <a:rPr lang="en-US" i="1" dirty="0" smtClean="0"/>
              <a:t>R</a:t>
            </a:r>
            <a:r>
              <a:rPr lang="en-US" dirty="0" smtClean="0"/>
              <a:t> be an equivalence relation on a set </a:t>
            </a:r>
            <a:r>
              <a:rPr lang="en-US" i="1" dirty="0" smtClean="0"/>
              <a:t>A. </a:t>
            </a:r>
            <a:r>
              <a:rPr lang="en-US" dirty="0" smtClean="0"/>
              <a:t> These statements for elements </a:t>
            </a:r>
            <a:r>
              <a:rPr lang="en-US" i="1" dirty="0" smtClean="0"/>
              <a:t>a</a:t>
            </a:r>
            <a:r>
              <a:rPr lang="en-US" dirty="0" smtClean="0"/>
              <a:t> and </a:t>
            </a:r>
            <a:r>
              <a:rPr lang="en-US" i="1" dirty="0" smtClean="0"/>
              <a:t>b</a:t>
            </a:r>
            <a:r>
              <a:rPr lang="en-US" dirty="0" smtClean="0"/>
              <a:t> of </a:t>
            </a:r>
            <a:r>
              <a:rPr lang="en-US" i="1" dirty="0" smtClean="0"/>
              <a:t>A </a:t>
            </a:r>
            <a:r>
              <a:rPr lang="en-US" dirty="0" smtClean="0"/>
              <a:t>are equivalent: </a:t>
            </a:r>
          </a:p>
          <a:p>
            <a:pPr lvl="1">
              <a:buNone/>
            </a:pPr>
            <a:r>
              <a:rPr lang="en-US" dirty="0" smtClean="0"/>
              <a:t>    (</a:t>
            </a:r>
            <a:r>
              <a:rPr lang="en-US" i="1" dirty="0" err="1" smtClean="0"/>
              <a:t>i</a:t>
            </a:r>
            <a:r>
              <a:rPr lang="en-US" dirty="0" smtClean="0"/>
              <a:t>)   </a:t>
            </a:r>
            <a:r>
              <a:rPr lang="en-US" i="1" dirty="0" err="1" smtClean="0"/>
              <a:t>aRb</a:t>
            </a:r>
            <a:endParaRPr lang="en-US" i="1" dirty="0" smtClean="0"/>
          </a:p>
          <a:p>
            <a:pPr lvl="1">
              <a:buNone/>
            </a:pPr>
            <a:r>
              <a:rPr lang="en-US" dirty="0" smtClean="0"/>
              <a:t>    (</a:t>
            </a:r>
            <a:r>
              <a:rPr lang="en-US" i="1" dirty="0" smtClean="0"/>
              <a:t>ii</a:t>
            </a:r>
            <a:r>
              <a:rPr lang="en-US" dirty="0" smtClean="0"/>
              <a:t>)  [</a:t>
            </a:r>
            <a:r>
              <a:rPr lang="en-US" i="1" dirty="0" smtClean="0"/>
              <a:t>a</a:t>
            </a:r>
            <a:r>
              <a:rPr lang="en-US" dirty="0" smtClean="0"/>
              <a:t>] = [</a:t>
            </a:r>
            <a:r>
              <a:rPr lang="en-US" i="1" dirty="0" smtClean="0"/>
              <a:t>b</a:t>
            </a:r>
            <a:r>
              <a:rPr lang="en-US" dirty="0" smtClean="0"/>
              <a:t>]</a:t>
            </a:r>
          </a:p>
          <a:p>
            <a:pPr lvl="1">
              <a:buNone/>
            </a:pPr>
            <a:r>
              <a:rPr lang="en-US" dirty="0" smtClean="0"/>
              <a:t>    (</a:t>
            </a:r>
            <a:r>
              <a:rPr lang="en-US" i="1" dirty="0" smtClean="0"/>
              <a:t>iii</a:t>
            </a:r>
            <a:r>
              <a:rPr lang="en-US" dirty="0" smtClean="0"/>
              <a:t>)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 </a:t>
            </a:r>
            <a:r>
              <a:rPr lang="en-US" dirty="0" smtClean="0">
                <a:latin typeface="Cambria Math"/>
                <a:ea typeface="Cambria Math"/>
              </a:rPr>
              <a:t>∅</a:t>
            </a:r>
          </a:p>
          <a:p>
            <a:pPr lvl="1">
              <a:buNone/>
            </a:pPr>
            <a:r>
              <a:rPr lang="en-US" b="1" dirty="0" smtClean="0">
                <a:latin typeface="Cambria Math"/>
                <a:ea typeface="Cambria Math"/>
              </a:rPr>
              <a:t>Proof</a:t>
            </a:r>
            <a:r>
              <a:rPr lang="en-US" dirty="0" smtClean="0">
                <a:latin typeface="Cambria Math"/>
                <a:ea typeface="Cambria Math"/>
              </a:rPr>
              <a:t>: We show that (</a:t>
            </a:r>
            <a:r>
              <a:rPr lang="en-US" i="1" dirty="0" err="1" smtClean="0">
                <a:ea typeface="Cambria Math"/>
              </a:rPr>
              <a:t>i</a:t>
            </a:r>
            <a:r>
              <a:rPr lang="en-US" dirty="0" smtClean="0">
                <a:latin typeface="Cambria Math"/>
                <a:ea typeface="Cambria Math"/>
              </a:rPr>
              <a:t>) implies (</a:t>
            </a:r>
            <a:r>
              <a:rPr lang="en-US" i="1" dirty="0" smtClean="0">
                <a:ea typeface="Cambria Math" pitchFamily="18" charset="0"/>
              </a:rPr>
              <a:t>ii</a:t>
            </a:r>
            <a:r>
              <a:rPr lang="en-US" dirty="0" smtClean="0">
                <a:latin typeface="Cambria Math"/>
                <a:ea typeface="Cambria Math"/>
              </a:rPr>
              <a:t>). Assume that </a:t>
            </a:r>
            <a:r>
              <a:rPr lang="en-US" i="1" dirty="0" err="1" smtClean="0">
                <a:ea typeface="Cambria Math"/>
              </a:rPr>
              <a:t>aRb</a:t>
            </a:r>
            <a:r>
              <a:rPr lang="en-US" dirty="0" smtClean="0">
                <a:latin typeface="Cambria Math"/>
                <a:ea typeface="Cambria Math"/>
              </a:rPr>
              <a:t>. Now suppose that c ∈</a:t>
            </a:r>
            <a:r>
              <a:rPr lang="en-US" dirty="0" smtClean="0"/>
              <a:t> [</a:t>
            </a:r>
            <a:r>
              <a:rPr lang="en-US" i="1" dirty="0" smtClean="0"/>
              <a:t>a</a:t>
            </a:r>
            <a:r>
              <a:rPr lang="en-US" dirty="0" smtClean="0"/>
              <a:t>]. Then </a:t>
            </a:r>
            <a:r>
              <a:rPr lang="en-US" i="1" dirty="0" err="1" smtClean="0"/>
              <a:t>aRc</a:t>
            </a:r>
            <a:r>
              <a:rPr lang="en-US" dirty="0" smtClean="0"/>
              <a:t>. Because </a:t>
            </a:r>
            <a:r>
              <a:rPr lang="en-US" i="1" dirty="0" err="1" smtClean="0"/>
              <a:t>aRb</a:t>
            </a:r>
            <a:r>
              <a:rPr lang="en-US" dirty="0" smtClean="0"/>
              <a:t> and </a:t>
            </a:r>
            <a:r>
              <a:rPr lang="en-US" i="1" dirty="0" smtClean="0"/>
              <a:t>R</a:t>
            </a:r>
            <a:r>
              <a:rPr lang="en-US" dirty="0" smtClean="0"/>
              <a:t> is symmetric, </a:t>
            </a:r>
            <a:r>
              <a:rPr lang="en-US" i="1" dirty="0" err="1" smtClean="0"/>
              <a:t>bRa</a:t>
            </a:r>
            <a:r>
              <a:rPr lang="en-US" dirty="0" smtClean="0"/>
              <a:t>. Because </a:t>
            </a:r>
            <a:r>
              <a:rPr lang="en-US" i="1" dirty="0" smtClean="0"/>
              <a:t>R</a:t>
            </a:r>
            <a:r>
              <a:rPr lang="en-US" dirty="0" smtClean="0"/>
              <a:t> is transitive and </a:t>
            </a:r>
            <a:r>
              <a:rPr lang="en-US" i="1" dirty="0" err="1" smtClean="0"/>
              <a:t>bRa</a:t>
            </a:r>
            <a:r>
              <a:rPr lang="en-US" dirty="0" smtClean="0"/>
              <a:t> and </a:t>
            </a:r>
            <a:r>
              <a:rPr lang="en-US" i="1" dirty="0" err="1" smtClean="0"/>
              <a:t>aRc</a:t>
            </a:r>
            <a:r>
              <a:rPr lang="en-US" dirty="0" smtClean="0"/>
              <a:t>, it follows that </a:t>
            </a:r>
            <a:r>
              <a:rPr lang="en-US" i="1" dirty="0" err="1" smtClean="0"/>
              <a:t>bRc</a:t>
            </a:r>
            <a:r>
              <a:rPr lang="en-US" dirty="0" smtClean="0"/>
              <a:t>. Hence,</a:t>
            </a:r>
            <a:r>
              <a:rPr lang="en-US" dirty="0" smtClean="0">
                <a:latin typeface="Cambria Math"/>
                <a:ea typeface="Cambria Math"/>
              </a:rPr>
              <a:t> </a:t>
            </a:r>
            <a:r>
              <a:rPr lang="en-US" i="1" dirty="0" smtClean="0">
                <a:ea typeface="Cambria Math"/>
              </a:rPr>
              <a:t>c</a:t>
            </a:r>
            <a:r>
              <a:rPr lang="en-US" dirty="0" smtClean="0">
                <a:latin typeface="Cambria Math"/>
                <a:ea typeface="Cambria Math"/>
              </a:rPr>
              <a:t> ∈</a:t>
            </a:r>
            <a:r>
              <a:rPr lang="en-US" dirty="0" smtClean="0"/>
              <a:t> [</a:t>
            </a:r>
            <a:r>
              <a:rPr lang="en-US" i="1" dirty="0" smtClean="0"/>
              <a:t>b</a:t>
            </a:r>
            <a:r>
              <a:rPr lang="en-US" dirty="0" smtClean="0"/>
              <a:t>]. Therefore, [</a:t>
            </a:r>
            <a:r>
              <a:rPr lang="en-US" i="1" dirty="0" smtClean="0"/>
              <a:t>a</a:t>
            </a:r>
            <a:r>
              <a:rPr lang="en-US" dirty="0" smtClean="0"/>
              <a:t>]</a:t>
            </a:r>
            <a:r>
              <a:rPr lang="en-US" dirty="0" smtClean="0">
                <a:latin typeface="Cambria Math"/>
                <a:ea typeface="Cambria Math"/>
              </a:rPr>
              <a:t>⊆</a:t>
            </a:r>
            <a:r>
              <a:rPr lang="en-US" dirty="0" smtClean="0"/>
              <a:t> [</a:t>
            </a:r>
            <a:r>
              <a:rPr lang="en-US" i="1" dirty="0" smtClean="0"/>
              <a:t>b</a:t>
            </a:r>
            <a:r>
              <a:rPr lang="en-US" dirty="0" smtClean="0"/>
              <a:t>].  A similar argument (omitted here) shows that [</a:t>
            </a:r>
            <a:r>
              <a:rPr lang="en-US" i="1" dirty="0" smtClean="0"/>
              <a:t>b</a:t>
            </a:r>
            <a:r>
              <a:rPr lang="en-US" dirty="0" smtClean="0"/>
              <a:t>]</a:t>
            </a:r>
            <a:r>
              <a:rPr lang="en-US" dirty="0" smtClean="0">
                <a:latin typeface="Cambria Math"/>
                <a:ea typeface="Cambria Math"/>
              </a:rPr>
              <a:t>⊆</a:t>
            </a:r>
            <a:r>
              <a:rPr lang="en-US" dirty="0" smtClean="0"/>
              <a:t> [</a:t>
            </a:r>
            <a:r>
              <a:rPr lang="en-US" i="1" dirty="0" smtClean="0"/>
              <a:t>a</a:t>
            </a:r>
            <a:r>
              <a:rPr lang="en-US" dirty="0" smtClean="0"/>
              <a:t>]. Since [</a:t>
            </a:r>
            <a:r>
              <a:rPr lang="en-US" i="1" dirty="0" smtClean="0"/>
              <a:t>a</a:t>
            </a:r>
            <a:r>
              <a:rPr lang="en-US" dirty="0" smtClean="0"/>
              <a:t>]</a:t>
            </a:r>
            <a:r>
              <a:rPr lang="en-US" dirty="0" smtClean="0">
                <a:latin typeface="Cambria Math"/>
                <a:ea typeface="Cambria Math"/>
              </a:rPr>
              <a:t>⊆</a:t>
            </a:r>
            <a:r>
              <a:rPr lang="en-US" dirty="0" smtClean="0"/>
              <a:t> [</a:t>
            </a:r>
            <a:r>
              <a:rPr lang="en-US" i="1" dirty="0" smtClean="0"/>
              <a:t>b</a:t>
            </a:r>
            <a:r>
              <a:rPr lang="en-US" dirty="0" smtClean="0"/>
              <a:t>] and [</a:t>
            </a:r>
            <a:r>
              <a:rPr lang="en-US" i="1" dirty="0" smtClean="0"/>
              <a:t>b</a:t>
            </a:r>
            <a:r>
              <a:rPr lang="en-US" dirty="0" smtClean="0"/>
              <a:t>]</a:t>
            </a:r>
            <a:r>
              <a:rPr lang="en-US" dirty="0" smtClean="0">
                <a:latin typeface="Cambria Math"/>
                <a:ea typeface="Cambria Math"/>
              </a:rPr>
              <a:t>⊆</a:t>
            </a:r>
            <a:r>
              <a:rPr lang="en-US" dirty="0" smtClean="0"/>
              <a:t> [</a:t>
            </a:r>
            <a:r>
              <a:rPr lang="en-US" i="1" dirty="0" smtClean="0"/>
              <a:t>a</a:t>
            </a:r>
            <a:r>
              <a:rPr lang="en-US" dirty="0" smtClean="0"/>
              <a:t>],  we have shown that [</a:t>
            </a:r>
            <a:r>
              <a:rPr lang="en-US" i="1" dirty="0" smtClean="0"/>
              <a:t>a</a:t>
            </a:r>
            <a:r>
              <a:rPr lang="en-US" dirty="0" smtClean="0"/>
              <a:t>] = [</a:t>
            </a:r>
            <a:r>
              <a:rPr lang="en-US" i="1" dirty="0" smtClean="0"/>
              <a:t>b</a:t>
            </a:r>
            <a:r>
              <a:rPr lang="en-US" dirty="0" smtClean="0"/>
              <a:t>].</a:t>
            </a:r>
          </a:p>
          <a:p>
            <a:pPr lvl="1">
              <a:buNone/>
            </a:pPr>
            <a:endParaRPr lang="en-US" dirty="0"/>
          </a:p>
        </p:txBody>
      </p:sp>
      <p:sp>
        <p:nvSpPr>
          <p:cNvPr id="4" name="TextBox 3"/>
          <p:cNvSpPr txBox="1"/>
          <p:nvPr/>
        </p:nvSpPr>
        <p:spPr>
          <a:xfrm>
            <a:off x="1524000" y="6096000"/>
            <a:ext cx="6477000" cy="369332"/>
          </a:xfrm>
          <a:prstGeom prst="rect">
            <a:avLst/>
          </a:prstGeom>
          <a:noFill/>
        </p:spPr>
        <p:txBody>
          <a:bodyPr wrap="square" rtlCol="0">
            <a:spAutoFit/>
          </a:bodyPr>
          <a:lstStyle/>
          <a:p>
            <a:r>
              <a:rPr lang="en-US" dirty="0" smtClean="0"/>
              <a:t>(</a:t>
            </a:r>
            <a:r>
              <a:rPr lang="en-US" i="1" dirty="0" smtClean="0"/>
              <a:t>other proofs not required, but present in the book</a:t>
            </a:r>
            <a:r>
              <a:rPr lang="en-US" dirty="0" smtClean="0"/>
              <a:t>)</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599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Propositional Logic 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Language of Propositions</a:t>
            </a:r>
          </a:p>
          <a:p>
            <a:pPr lvl="1"/>
            <a:r>
              <a:rPr lang="en-US" dirty="0" smtClean="0"/>
              <a:t>Connectives</a:t>
            </a:r>
          </a:p>
          <a:p>
            <a:pPr lvl="1"/>
            <a:r>
              <a:rPr lang="en-US" dirty="0" smtClean="0"/>
              <a:t>Truth Values</a:t>
            </a:r>
          </a:p>
          <a:p>
            <a:pPr lvl="1"/>
            <a:r>
              <a:rPr lang="en-US" dirty="0" smtClean="0"/>
              <a:t>Truth Tables</a:t>
            </a:r>
          </a:p>
          <a:p>
            <a:r>
              <a:rPr lang="en-US" dirty="0" smtClean="0"/>
              <a:t>Applications</a:t>
            </a:r>
          </a:p>
          <a:p>
            <a:pPr lvl="1"/>
            <a:r>
              <a:rPr lang="en-US" dirty="0" smtClean="0"/>
              <a:t>Translating English Sentences</a:t>
            </a:r>
          </a:p>
          <a:p>
            <a:pPr lvl="1"/>
            <a:r>
              <a:rPr lang="en-US" dirty="0" smtClean="0"/>
              <a:t>System Specifications</a:t>
            </a:r>
          </a:p>
          <a:p>
            <a:pPr lvl="1"/>
            <a:r>
              <a:rPr lang="en-US" dirty="0" smtClean="0"/>
              <a:t>Logic Puzzles</a:t>
            </a:r>
          </a:p>
          <a:p>
            <a:pPr lvl="1"/>
            <a:r>
              <a:rPr lang="en-US" dirty="0" smtClean="0"/>
              <a:t>Logic Circuits </a:t>
            </a:r>
          </a:p>
          <a:p>
            <a:r>
              <a:rPr lang="en-US" dirty="0" smtClean="0"/>
              <a:t>Logical Equivalences</a:t>
            </a:r>
          </a:p>
          <a:p>
            <a:pPr lvl="1"/>
            <a:r>
              <a:rPr lang="en-US" dirty="0" smtClean="0"/>
              <a:t>Important Equivalences</a:t>
            </a:r>
          </a:p>
          <a:p>
            <a:pPr lvl="1"/>
            <a:r>
              <a:rPr lang="en-US" dirty="0" smtClean="0"/>
              <a:t>Showing Equivalence</a:t>
            </a:r>
          </a:p>
          <a:p>
            <a:pPr lvl="1"/>
            <a:r>
              <a:rPr lang="en-US" dirty="0" err="1" smtClean="0"/>
              <a:t>Satisfiability</a:t>
            </a:r>
            <a:endParaRPr lang="en-US" dirty="0" smtClean="0"/>
          </a:p>
          <a:p>
            <a:endParaRPr lang="en-US" dirty="0" smtClean="0"/>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Disjunctive Normal Form</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Find the Disjunctive Normal Form (DNF) of </a:t>
            </a:r>
          </a:p>
          <a:p>
            <a:pPr>
              <a:buNone/>
            </a:pPr>
            <a:r>
              <a:rPr lang="en-US" dirty="0" smtClean="0"/>
              <a:t>                        (</a:t>
            </a:r>
            <a:r>
              <a:rPr lang="en-US" i="1" dirty="0" err="1" smtClean="0"/>
              <a:t>p</a:t>
            </a:r>
            <a:r>
              <a:rPr lang="en-US" i="1" dirty="0" smtClean="0"/>
              <a:t> </a:t>
            </a:r>
            <a:r>
              <a:rPr lang="en-US" dirty="0" smtClean="0">
                <a:latin typeface="Cambria Math"/>
                <a:ea typeface="Cambria Math"/>
              </a:rPr>
              <a:t>∨ </a:t>
            </a:r>
            <a:r>
              <a:rPr lang="en-US" i="1" dirty="0" err="1" smtClean="0">
                <a:latin typeface="Cambria Math"/>
                <a:ea typeface="Cambria Math"/>
              </a:rPr>
              <a:t>q</a:t>
            </a:r>
            <a:r>
              <a:rPr lang="en-US" dirty="0" smtClean="0">
                <a:latin typeface="Cambria Math"/>
                <a:ea typeface="Cambria Math"/>
              </a:rPr>
              <a:t>) → ¬</a:t>
            </a:r>
            <a:r>
              <a:rPr lang="en-US" i="1" dirty="0" err="1" smtClean="0">
                <a:latin typeface="Cambria Math"/>
                <a:ea typeface="Cambria Math"/>
              </a:rPr>
              <a:t>r</a:t>
            </a:r>
            <a:endParaRPr lang="en-US" i="1" dirty="0" smtClean="0">
              <a:latin typeface="Cambria Math"/>
              <a:ea typeface="Cambria Math"/>
            </a:endParaRPr>
          </a:p>
          <a:p>
            <a:pPr>
              <a:buNone/>
            </a:pPr>
            <a:endParaRPr lang="en-US" i="1" dirty="0" smtClean="0"/>
          </a:p>
          <a:p>
            <a:pPr>
              <a:buNone/>
            </a:pPr>
            <a:r>
              <a:rPr lang="en-US" dirty="0" smtClean="0"/>
              <a:t>  </a:t>
            </a:r>
            <a:r>
              <a:rPr lang="en-US" b="1" dirty="0" smtClean="0"/>
              <a:t>Solution</a:t>
            </a:r>
            <a:r>
              <a:rPr lang="en-US" dirty="0" smtClean="0"/>
              <a:t>: This proposition is true when </a:t>
            </a:r>
            <a:r>
              <a:rPr lang="en-US" i="1" dirty="0" smtClean="0"/>
              <a:t>r</a:t>
            </a:r>
            <a:r>
              <a:rPr lang="en-US" dirty="0" smtClean="0"/>
              <a:t> is false or when both </a:t>
            </a:r>
            <a:r>
              <a:rPr lang="en-US" i="1" dirty="0" smtClean="0"/>
              <a:t>p</a:t>
            </a:r>
            <a:r>
              <a:rPr lang="en-US" dirty="0" smtClean="0"/>
              <a:t> and </a:t>
            </a:r>
            <a:r>
              <a:rPr lang="en-US" i="1" dirty="0" smtClean="0"/>
              <a:t>q</a:t>
            </a:r>
            <a:r>
              <a:rPr lang="en-US" dirty="0" smtClean="0"/>
              <a:t> are false.</a:t>
            </a:r>
          </a:p>
          <a:p>
            <a:pPr>
              <a:buNone/>
            </a:pPr>
            <a:r>
              <a:rPr lang="en-US" dirty="0" smtClean="0"/>
              <a:t>                   (</a:t>
            </a:r>
            <a:r>
              <a:rPr lang="en-US" dirty="0" smtClean="0">
                <a:latin typeface="Cambria Math"/>
                <a:ea typeface="Cambria Math"/>
              </a:rPr>
              <a:t>¬</a:t>
            </a:r>
            <a:r>
              <a:rPr lang="en-US" i="1" dirty="0" smtClean="0"/>
              <a:t>p </a:t>
            </a:r>
            <a:r>
              <a:rPr lang="en-US" dirty="0" smtClean="0">
                <a:latin typeface="Cambria Math"/>
                <a:ea typeface="Cambria Math"/>
              </a:rPr>
              <a:t>∧ ¬</a:t>
            </a:r>
            <a:r>
              <a:rPr lang="en-US" i="1" dirty="0" smtClean="0">
                <a:latin typeface="Cambria Math"/>
                <a:ea typeface="Cambria Math"/>
              </a:rPr>
              <a:t>q</a:t>
            </a:r>
            <a:r>
              <a:rPr lang="en-US" dirty="0" smtClean="0">
                <a:latin typeface="Cambria Math"/>
                <a:ea typeface="Cambria Math"/>
              </a:rPr>
              <a:t>) ∨ ¬</a:t>
            </a:r>
            <a:r>
              <a:rPr lang="en-US" i="1" dirty="0" smtClean="0">
                <a:latin typeface="Cambria Math"/>
                <a:ea typeface="Cambria Math"/>
              </a:rPr>
              <a:t>r</a:t>
            </a:r>
            <a:endParaRPr lang="en-US" i="1"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60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 of a Set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a:t>
            </a:r>
            <a:r>
              <a:rPr lang="en-US" i="1" dirty="0" smtClean="0"/>
              <a:t>partition</a:t>
            </a:r>
            <a:r>
              <a:rPr lang="en-US" dirty="0" smtClean="0"/>
              <a:t> of a set </a:t>
            </a:r>
            <a:r>
              <a:rPr lang="en-US" i="1" dirty="0" smtClean="0"/>
              <a:t>S </a:t>
            </a:r>
            <a:r>
              <a:rPr lang="en-US" dirty="0" smtClean="0"/>
              <a:t>is a collection of disjoint nonempty subsets of </a:t>
            </a:r>
            <a:r>
              <a:rPr lang="en-US" i="1" dirty="0" smtClean="0"/>
              <a:t>S</a:t>
            </a:r>
            <a:r>
              <a:rPr lang="en-US" dirty="0" smtClean="0"/>
              <a:t> that have </a:t>
            </a:r>
            <a:r>
              <a:rPr lang="en-US" i="1" dirty="0" smtClean="0"/>
              <a:t>S</a:t>
            </a:r>
            <a:r>
              <a:rPr lang="en-US" dirty="0" smtClean="0"/>
              <a:t> as their union. In other words, the collection of subsets </a:t>
            </a:r>
            <a:r>
              <a:rPr lang="en-US" i="1" dirty="0" smtClean="0"/>
              <a:t>A</a:t>
            </a:r>
            <a:r>
              <a:rPr lang="en-US" i="1" baseline="-25000" dirty="0" smtClean="0"/>
              <a:t>i</a:t>
            </a:r>
            <a:r>
              <a:rPr lang="en-US" dirty="0" smtClean="0"/>
              <a:t>, where </a:t>
            </a:r>
            <a:r>
              <a:rPr lang="en-US" i="1" dirty="0" err="1" smtClean="0"/>
              <a:t>i</a:t>
            </a:r>
            <a:r>
              <a:rPr lang="en-US" dirty="0" smtClean="0"/>
              <a:t> </a:t>
            </a:r>
            <a:r>
              <a:rPr lang="en-US" dirty="0" smtClean="0">
                <a:latin typeface="Cambria Math"/>
                <a:ea typeface="Cambria Math"/>
              </a:rPr>
              <a:t>∈</a:t>
            </a:r>
            <a:r>
              <a:rPr lang="en-US" dirty="0" smtClean="0"/>
              <a:t> </a:t>
            </a:r>
            <a:r>
              <a:rPr lang="en-US" i="1" dirty="0" smtClean="0"/>
              <a:t>I</a:t>
            </a:r>
            <a:r>
              <a:rPr lang="en-US" dirty="0" smtClean="0"/>
              <a:t> (where </a:t>
            </a:r>
            <a:r>
              <a:rPr lang="en-US" i="1" dirty="0" smtClean="0"/>
              <a:t>I</a:t>
            </a:r>
            <a:r>
              <a:rPr lang="en-US" dirty="0" smtClean="0"/>
              <a:t> is an index set), forms a partition of </a:t>
            </a:r>
            <a:r>
              <a:rPr lang="en-US" i="1" dirty="0" smtClean="0"/>
              <a:t>S</a:t>
            </a:r>
            <a:r>
              <a:rPr lang="en-US" dirty="0" smtClean="0"/>
              <a:t> if and only if</a:t>
            </a:r>
          </a:p>
          <a:p>
            <a:pPr lvl="1"/>
            <a:r>
              <a:rPr lang="en-US" i="1" dirty="0" smtClean="0"/>
              <a:t>A</a:t>
            </a:r>
            <a:r>
              <a:rPr lang="en-US" i="1" baseline="-25000" dirty="0" smtClean="0"/>
              <a:t>i</a:t>
            </a:r>
            <a:r>
              <a:rPr lang="en-US" dirty="0" smtClean="0">
                <a:latin typeface="Cambria Math"/>
                <a:ea typeface="Cambria Math"/>
              </a:rPr>
              <a:t> ≠ ∅ for </a:t>
            </a:r>
            <a:r>
              <a:rPr lang="en-US" i="1" dirty="0" err="1" smtClean="0"/>
              <a:t>i</a:t>
            </a:r>
            <a:r>
              <a:rPr lang="en-US" dirty="0" smtClean="0"/>
              <a:t> </a:t>
            </a:r>
            <a:r>
              <a:rPr lang="en-US" dirty="0" smtClean="0">
                <a:latin typeface="Cambria Math"/>
                <a:ea typeface="Cambria Math"/>
              </a:rPr>
              <a:t>∈</a:t>
            </a:r>
            <a:r>
              <a:rPr lang="en-US" dirty="0" smtClean="0"/>
              <a:t> </a:t>
            </a:r>
            <a:r>
              <a:rPr lang="en-US" i="1" dirty="0" smtClean="0"/>
              <a:t>I,</a:t>
            </a:r>
          </a:p>
          <a:p>
            <a:pPr lvl="1"/>
            <a:r>
              <a:rPr lang="en-US" i="1" dirty="0" smtClean="0"/>
              <a:t>A</a:t>
            </a:r>
            <a:r>
              <a:rPr lang="en-US" i="1" baseline="-25000" dirty="0" smtClean="0"/>
              <a:t>i</a:t>
            </a:r>
            <a:r>
              <a:rPr lang="en-US" dirty="0" smtClean="0"/>
              <a:t> </a:t>
            </a:r>
            <a:r>
              <a:rPr lang="en-US" dirty="0" smtClean="0">
                <a:latin typeface="Cambria Math"/>
                <a:ea typeface="Cambria Math"/>
              </a:rPr>
              <a:t>∩</a:t>
            </a:r>
            <a:r>
              <a:rPr lang="en-US" dirty="0" smtClean="0"/>
              <a:t> </a:t>
            </a:r>
            <a:r>
              <a:rPr lang="en-US" i="1" dirty="0" err="1" smtClean="0"/>
              <a:t>A</a:t>
            </a:r>
            <a:r>
              <a:rPr lang="en-US" i="1" baseline="-25000" dirty="0" err="1" smtClean="0"/>
              <a:t>j</a:t>
            </a:r>
            <a:r>
              <a:rPr lang="en-US" i="1" dirty="0" smtClean="0"/>
              <a:t>=</a:t>
            </a:r>
            <a:r>
              <a:rPr lang="en-US" dirty="0" smtClean="0">
                <a:latin typeface="Cambria Math"/>
                <a:ea typeface="Cambria Math"/>
              </a:rPr>
              <a:t>∅ </a:t>
            </a:r>
            <a:r>
              <a:rPr lang="en-US" dirty="0" smtClean="0"/>
              <a:t>when </a:t>
            </a:r>
            <a:r>
              <a:rPr lang="en-US" i="1" dirty="0" err="1" smtClean="0"/>
              <a:t>i</a:t>
            </a:r>
            <a:r>
              <a:rPr lang="en-US" dirty="0" smtClean="0"/>
              <a:t> </a:t>
            </a:r>
            <a:r>
              <a:rPr lang="en-US" dirty="0" smtClean="0">
                <a:latin typeface="Cambria Math"/>
                <a:ea typeface="Cambria Math"/>
              </a:rPr>
              <a:t>≠ </a:t>
            </a:r>
            <a:r>
              <a:rPr lang="en-US" i="1" dirty="0" smtClean="0"/>
              <a:t>j,</a:t>
            </a:r>
          </a:p>
          <a:p>
            <a:pPr lvl="1"/>
            <a:r>
              <a:rPr lang="en-US" dirty="0" smtClean="0"/>
              <a:t>and</a:t>
            </a:r>
            <a:r>
              <a:rPr lang="en-US" i="1" dirty="0" smtClean="0"/>
              <a:t> </a:t>
            </a:r>
            <a:endParaRPr lang="en-US" i="1"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2057400" y="5029200"/>
            <a:ext cx="1163955" cy="558165"/>
          </a:xfrm>
          <a:prstGeom prst="rect">
            <a:avLst/>
          </a:prstGeom>
        </p:spPr>
      </p:pic>
      <p:pic>
        <p:nvPicPr>
          <p:cNvPr id="5" name="Picture 4" descr="0824.jpg"/>
          <p:cNvPicPr>
            <a:picLocks noChangeAspect="1"/>
          </p:cNvPicPr>
          <p:nvPr/>
        </p:nvPicPr>
        <p:blipFill>
          <a:blip r:embed="rId4" cstate="print"/>
          <a:stretch>
            <a:fillRect/>
          </a:stretch>
        </p:blipFill>
        <p:spPr>
          <a:xfrm>
            <a:off x="5486400" y="4495800"/>
            <a:ext cx="1986534" cy="1267968"/>
          </a:xfrm>
          <a:prstGeom prst="rect">
            <a:avLst/>
          </a:prstGeom>
        </p:spPr>
      </p:pic>
      <p:sp>
        <p:nvSpPr>
          <p:cNvPr id="6" name="TextBox 5"/>
          <p:cNvSpPr txBox="1"/>
          <p:nvPr/>
        </p:nvSpPr>
        <p:spPr>
          <a:xfrm>
            <a:off x="5715000" y="6172200"/>
            <a:ext cx="2133600" cy="369332"/>
          </a:xfrm>
          <a:prstGeom prst="rect">
            <a:avLst/>
          </a:prstGeom>
          <a:noFill/>
        </p:spPr>
        <p:txBody>
          <a:bodyPr wrap="square" rtlCol="0">
            <a:spAutoFit/>
          </a:bodyPr>
          <a:lstStyle/>
          <a:p>
            <a:r>
              <a:rPr lang="en-US" dirty="0" smtClean="0"/>
              <a:t>A Partition of a Set</a:t>
            </a:r>
            <a:endParaRPr lang="en-US" dirty="0"/>
          </a:p>
        </p:txBody>
      </p:sp>
      <p:sp>
        <p:nvSpPr>
          <p:cNvPr id="7" name="Slide Number Placeholder 6"/>
          <p:cNvSpPr>
            <a:spLocks noGrp="1"/>
          </p:cNvSpPr>
          <p:nvPr>
            <p:ph type="sldNum" sz="quarter" idx="12"/>
          </p:nvPr>
        </p:nvSpPr>
        <p:spPr/>
        <p:txBody>
          <a:bodyPr/>
          <a:lstStyle/>
          <a:p>
            <a:fld id="{8CD41AC4-40F7-4FE0-8905-74C6698904F3}" type="slidenum">
              <a:rPr lang="en-US" smtClean="0"/>
              <a:pPr/>
              <a:t>600</a:t>
            </a:fld>
            <a:endParaRPr lang="en-US"/>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Equivalence Relation Partitions a Set</a:t>
            </a:r>
            <a:endParaRPr lang="en-US" dirty="0"/>
          </a:p>
        </p:txBody>
      </p:sp>
      <p:sp>
        <p:nvSpPr>
          <p:cNvPr id="3" name="Content Placeholder 2"/>
          <p:cNvSpPr>
            <a:spLocks noGrp="1"/>
          </p:cNvSpPr>
          <p:nvPr>
            <p:ph idx="1"/>
          </p:nvPr>
        </p:nvSpPr>
        <p:spPr/>
        <p:txBody>
          <a:bodyPr>
            <a:normAutofit lnSpcReduction="10000"/>
          </a:bodyPr>
          <a:lstStyle/>
          <a:p>
            <a:r>
              <a:rPr lang="en-US" dirty="0" smtClean="0"/>
              <a:t>Let </a:t>
            </a:r>
            <a:r>
              <a:rPr lang="en-US" i="1" dirty="0" smtClean="0"/>
              <a:t>R</a:t>
            </a:r>
            <a:r>
              <a:rPr lang="en-US" dirty="0" smtClean="0"/>
              <a:t> be an equivalence relation on a set </a:t>
            </a:r>
            <a:r>
              <a:rPr lang="en-US" i="1" dirty="0" smtClean="0"/>
              <a:t>A</a:t>
            </a:r>
            <a:r>
              <a:rPr lang="en-US" dirty="0" smtClean="0"/>
              <a:t>.  The union of all the equivalence classes of </a:t>
            </a:r>
            <a:r>
              <a:rPr lang="en-US" i="1" dirty="0" smtClean="0"/>
              <a:t>R</a:t>
            </a:r>
            <a:r>
              <a:rPr lang="en-US" dirty="0" smtClean="0"/>
              <a:t> is all of </a:t>
            </a:r>
            <a:r>
              <a:rPr lang="en-US" i="1" dirty="0" smtClean="0"/>
              <a:t>A</a:t>
            </a:r>
            <a:r>
              <a:rPr lang="en-US" dirty="0" smtClean="0"/>
              <a:t>, since  an element </a:t>
            </a:r>
            <a:r>
              <a:rPr lang="en-US" i="1" dirty="0" smtClean="0"/>
              <a:t>a</a:t>
            </a:r>
            <a:r>
              <a:rPr lang="en-US" dirty="0" smtClean="0"/>
              <a:t> of </a:t>
            </a:r>
            <a:r>
              <a:rPr lang="en-US" i="1" dirty="0" smtClean="0"/>
              <a:t>A</a:t>
            </a:r>
            <a:r>
              <a:rPr lang="en-US" dirty="0" smtClean="0"/>
              <a:t> is in its own equivalence class [</a:t>
            </a:r>
            <a:r>
              <a:rPr lang="en-US" i="1" dirty="0" smtClean="0"/>
              <a:t>a</a:t>
            </a:r>
            <a:r>
              <a:rPr lang="en-US" dirty="0" smtClean="0"/>
              <a:t>]</a:t>
            </a:r>
            <a:r>
              <a:rPr lang="en-US" i="1" baseline="-25000" dirty="0" smtClean="0"/>
              <a:t>R</a:t>
            </a:r>
            <a:r>
              <a:rPr lang="en-US" dirty="0" smtClean="0"/>
              <a:t>.  In other words, </a:t>
            </a:r>
          </a:p>
          <a:p>
            <a:pPr>
              <a:buNone/>
            </a:pPr>
            <a:r>
              <a:rPr lang="en-US" dirty="0" smtClean="0"/>
              <a:t>   </a:t>
            </a:r>
          </a:p>
          <a:p>
            <a:pPr>
              <a:buNone/>
            </a:pPr>
            <a:endParaRPr lang="en-US" dirty="0" smtClean="0"/>
          </a:p>
          <a:p>
            <a:r>
              <a:rPr lang="en-US" dirty="0" smtClean="0"/>
              <a:t>From Theorem </a:t>
            </a:r>
            <a:r>
              <a:rPr lang="en-US" dirty="0" smtClean="0">
                <a:latin typeface="Cambria Math" pitchFamily="18" charset="0"/>
                <a:ea typeface="Cambria Math" pitchFamily="18" charset="0"/>
              </a:rPr>
              <a:t>1</a:t>
            </a:r>
            <a:r>
              <a:rPr lang="en-US" dirty="0" smtClean="0"/>
              <a:t>, it follows that these equivalence classes are either equal or disjoint, so [</a:t>
            </a:r>
            <a:r>
              <a:rPr lang="en-US" i="1" dirty="0" smtClean="0"/>
              <a:t>a</a:t>
            </a:r>
            <a:r>
              <a:rPr lang="en-US" dirty="0" smtClean="0"/>
              <a:t>]</a:t>
            </a:r>
            <a:r>
              <a:rPr lang="en-US" i="1" baseline="-25000" dirty="0" smtClean="0"/>
              <a:t>R</a:t>
            </a:r>
            <a:r>
              <a:rPr lang="en-US" dirty="0" smtClean="0"/>
              <a:t> </a:t>
            </a:r>
            <a:r>
              <a:rPr lang="en-US" dirty="0" smtClean="0">
                <a:latin typeface="Cambria Math"/>
                <a:ea typeface="Cambria Math"/>
              </a:rPr>
              <a:t>∩</a:t>
            </a:r>
            <a:r>
              <a:rPr lang="en-US" dirty="0" smtClean="0"/>
              <a:t>[</a:t>
            </a:r>
            <a:r>
              <a:rPr lang="en-US" i="1" dirty="0" smtClean="0"/>
              <a:t>b</a:t>
            </a:r>
            <a:r>
              <a:rPr lang="en-US" dirty="0" smtClean="0"/>
              <a:t>]</a:t>
            </a:r>
            <a:r>
              <a:rPr lang="en-US" i="1" baseline="-25000" dirty="0" smtClean="0"/>
              <a:t>R</a:t>
            </a:r>
            <a:r>
              <a:rPr lang="en-US" i="1" dirty="0" smtClean="0"/>
              <a:t>=</a:t>
            </a:r>
            <a:r>
              <a:rPr lang="en-US" dirty="0" smtClean="0">
                <a:latin typeface="Cambria Math"/>
                <a:ea typeface="Cambria Math"/>
              </a:rPr>
              <a:t>∅ </a:t>
            </a:r>
            <a:r>
              <a:rPr lang="en-US" dirty="0" smtClean="0"/>
              <a:t>when [</a:t>
            </a:r>
            <a:r>
              <a:rPr lang="en-US" i="1" dirty="0" smtClean="0"/>
              <a:t>a</a:t>
            </a:r>
            <a:r>
              <a:rPr lang="en-US" dirty="0" smtClean="0"/>
              <a:t>]</a:t>
            </a:r>
            <a:r>
              <a:rPr lang="en-US" i="1" baseline="-25000" dirty="0" smtClean="0"/>
              <a:t>R</a:t>
            </a:r>
            <a:r>
              <a:rPr lang="en-US" dirty="0" smtClean="0"/>
              <a:t> </a:t>
            </a:r>
            <a:r>
              <a:rPr lang="en-US" dirty="0" smtClean="0">
                <a:latin typeface="Cambria Math"/>
                <a:ea typeface="Cambria Math"/>
              </a:rPr>
              <a:t>≠ </a:t>
            </a:r>
            <a:r>
              <a:rPr lang="en-US" dirty="0" smtClean="0"/>
              <a:t>[</a:t>
            </a:r>
            <a:r>
              <a:rPr lang="en-US" i="1" dirty="0" smtClean="0"/>
              <a:t>b</a:t>
            </a:r>
            <a:r>
              <a:rPr lang="en-US" dirty="0" smtClean="0"/>
              <a:t>]</a:t>
            </a:r>
            <a:r>
              <a:rPr lang="en-US" i="1" baseline="-25000" dirty="0" smtClean="0"/>
              <a:t>R</a:t>
            </a:r>
            <a:r>
              <a:rPr lang="en-US" i="1" dirty="0" smtClean="0"/>
              <a:t>.</a:t>
            </a:r>
          </a:p>
          <a:p>
            <a:r>
              <a:rPr lang="en-US" dirty="0" smtClean="0"/>
              <a:t>Therefore, the equivalence classes form a partition of </a:t>
            </a:r>
            <a:r>
              <a:rPr lang="en-US" i="1" dirty="0" smtClean="0"/>
              <a:t>A</a:t>
            </a:r>
            <a:r>
              <a:rPr lang="en-US" dirty="0" smtClean="0"/>
              <a:t>, because they split </a:t>
            </a:r>
            <a:r>
              <a:rPr lang="en-US" i="1" dirty="0" smtClean="0"/>
              <a:t>A</a:t>
            </a:r>
            <a:r>
              <a:rPr lang="en-US" dirty="0" smtClean="0"/>
              <a:t> into disjoint subsets. </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304800" y="3352801"/>
            <a:ext cx="5044440" cy="786765"/>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601</a:t>
            </a:fld>
            <a:endParaRPr lang="en-US"/>
          </a:p>
        </p:txBody>
      </p:sp>
    </p:spTree>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Equivalence Relation Partitions a Set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b="1" dirty="0" smtClean="0"/>
              <a:t>    Theorem </a:t>
            </a:r>
            <a:r>
              <a:rPr lang="en-US" b="1" dirty="0" smtClean="0">
                <a:latin typeface="Cambria Math" pitchFamily="18" charset="0"/>
                <a:ea typeface="Cambria Math" pitchFamily="18" charset="0"/>
              </a:rPr>
              <a:t>2</a:t>
            </a:r>
            <a:r>
              <a:rPr lang="en-US" dirty="0" smtClean="0"/>
              <a:t>: Let </a:t>
            </a:r>
            <a:r>
              <a:rPr lang="en-US" i="1" dirty="0" smtClean="0"/>
              <a:t>R</a:t>
            </a:r>
            <a:r>
              <a:rPr lang="en-US" dirty="0" smtClean="0"/>
              <a:t> be an equivalence relation on a set </a:t>
            </a:r>
            <a:r>
              <a:rPr lang="en-US" i="1" dirty="0" smtClean="0"/>
              <a:t>S</a:t>
            </a:r>
            <a:r>
              <a:rPr lang="en-US" dirty="0" smtClean="0"/>
              <a:t>.  Then the equivalence classes of </a:t>
            </a:r>
            <a:r>
              <a:rPr lang="en-US" i="1" dirty="0" smtClean="0"/>
              <a:t>R</a:t>
            </a:r>
            <a:r>
              <a:rPr lang="en-US" dirty="0" smtClean="0"/>
              <a:t> form a partition of </a:t>
            </a:r>
            <a:r>
              <a:rPr lang="en-US" i="1" dirty="0" smtClean="0"/>
              <a:t>S</a:t>
            </a:r>
            <a:r>
              <a:rPr lang="en-US" dirty="0" smtClean="0"/>
              <a:t>. Conversely, given a partition {</a:t>
            </a:r>
            <a:r>
              <a:rPr lang="en-US" i="1" dirty="0" smtClean="0"/>
              <a:t>A</a:t>
            </a:r>
            <a:r>
              <a:rPr lang="en-US" i="1" baseline="-25000" dirty="0" smtClean="0"/>
              <a:t>i</a:t>
            </a:r>
            <a:r>
              <a:rPr lang="en-US" dirty="0" smtClean="0"/>
              <a:t> | </a:t>
            </a:r>
            <a:r>
              <a:rPr lang="en-US" i="1" dirty="0" err="1" smtClean="0"/>
              <a:t>i</a:t>
            </a:r>
            <a:r>
              <a:rPr lang="en-US" dirty="0" smtClean="0"/>
              <a:t> </a:t>
            </a:r>
            <a:r>
              <a:rPr lang="en-US" dirty="0" smtClean="0">
                <a:latin typeface="Cambria Math"/>
                <a:ea typeface="Cambria Math"/>
              </a:rPr>
              <a:t>∈</a:t>
            </a:r>
            <a:r>
              <a:rPr lang="en-US" dirty="0" smtClean="0"/>
              <a:t>  </a:t>
            </a:r>
            <a:r>
              <a:rPr lang="en-US" i="1" dirty="0" smtClean="0"/>
              <a:t>I</a:t>
            </a:r>
            <a:r>
              <a:rPr lang="en-US" dirty="0" smtClean="0"/>
              <a:t>} of the set </a:t>
            </a:r>
            <a:r>
              <a:rPr lang="en-US" i="1" dirty="0" smtClean="0"/>
              <a:t>S</a:t>
            </a:r>
            <a:r>
              <a:rPr lang="en-US" dirty="0" smtClean="0"/>
              <a:t>, there is an equivalence relation </a:t>
            </a:r>
            <a:r>
              <a:rPr lang="en-US" i="1" dirty="0" smtClean="0"/>
              <a:t>R</a:t>
            </a:r>
            <a:r>
              <a:rPr lang="en-US" dirty="0" smtClean="0"/>
              <a:t> that has the sets </a:t>
            </a:r>
            <a:r>
              <a:rPr lang="en-US" i="1" dirty="0" smtClean="0"/>
              <a:t>A</a:t>
            </a:r>
            <a:r>
              <a:rPr lang="en-US" i="1" baseline="-25000" dirty="0" smtClean="0"/>
              <a:t>i</a:t>
            </a:r>
            <a:r>
              <a:rPr lang="en-US" dirty="0" smtClean="0"/>
              <a:t>, </a:t>
            </a:r>
            <a:r>
              <a:rPr lang="en-US" i="1" dirty="0" err="1" smtClean="0"/>
              <a:t>i</a:t>
            </a:r>
            <a:r>
              <a:rPr lang="en-US" dirty="0" smtClean="0"/>
              <a:t> </a:t>
            </a:r>
            <a:r>
              <a:rPr lang="en-US" dirty="0" smtClean="0">
                <a:latin typeface="Cambria Math"/>
                <a:ea typeface="Cambria Math"/>
              </a:rPr>
              <a:t>∈</a:t>
            </a:r>
            <a:r>
              <a:rPr lang="en-US" dirty="0" smtClean="0"/>
              <a:t> </a:t>
            </a:r>
            <a:r>
              <a:rPr lang="en-US" i="1" dirty="0" smtClean="0"/>
              <a:t>I</a:t>
            </a:r>
            <a:r>
              <a:rPr lang="en-US" dirty="0" smtClean="0"/>
              <a:t>, as its equivalence classes. </a:t>
            </a:r>
          </a:p>
          <a:p>
            <a:pPr>
              <a:buNone/>
            </a:pPr>
            <a:endParaRPr lang="en-US" dirty="0" smtClean="0"/>
          </a:p>
          <a:p>
            <a:pPr>
              <a:buNone/>
            </a:pPr>
            <a:r>
              <a:rPr lang="en-US" b="1" dirty="0" smtClean="0"/>
              <a:t>     Proof</a:t>
            </a:r>
            <a:r>
              <a:rPr lang="en-US" dirty="0" smtClean="0"/>
              <a:t>: We have already shown the first part of the theorem.</a:t>
            </a:r>
          </a:p>
          <a:p>
            <a:pPr>
              <a:buNone/>
            </a:pPr>
            <a:r>
              <a:rPr lang="en-US" dirty="0" smtClean="0"/>
              <a:t>     For the second part, assume that {</a:t>
            </a:r>
            <a:r>
              <a:rPr lang="en-US" i="1" dirty="0" smtClean="0"/>
              <a:t>A</a:t>
            </a:r>
            <a:r>
              <a:rPr lang="en-US" i="1" baseline="-25000" dirty="0" smtClean="0"/>
              <a:t>i</a:t>
            </a:r>
            <a:r>
              <a:rPr lang="en-US" dirty="0" smtClean="0"/>
              <a:t> | </a:t>
            </a:r>
            <a:r>
              <a:rPr lang="en-US" i="1" dirty="0" err="1" smtClean="0"/>
              <a:t>i</a:t>
            </a:r>
            <a:r>
              <a:rPr lang="en-US" dirty="0" smtClean="0"/>
              <a:t> </a:t>
            </a:r>
            <a:r>
              <a:rPr lang="en-US" dirty="0" smtClean="0">
                <a:latin typeface="Cambria Math"/>
                <a:ea typeface="Cambria Math"/>
              </a:rPr>
              <a:t>∈</a:t>
            </a:r>
            <a:r>
              <a:rPr lang="en-US" dirty="0" smtClean="0"/>
              <a:t> </a:t>
            </a:r>
            <a:r>
              <a:rPr lang="en-US" i="1" dirty="0" smtClean="0"/>
              <a:t>I</a:t>
            </a:r>
            <a:r>
              <a:rPr lang="en-US" dirty="0" smtClean="0"/>
              <a:t>} is a partition of </a:t>
            </a:r>
            <a:r>
              <a:rPr lang="en-US" i="1" dirty="0" smtClean="0"/>
              <a:t>S</a:t>
            </a:r>
            <a:r>
              <a:rPr lang="en-US" dirty="0" smtClean="0"/>
              <a:t>. Let </a:t>
            </a:r>
            <a:r>
              <a:rPr lang="en-US" i="1" dirty="0" smtClean="0"/>
              <a:t>R</a:t>
            </a:r>
            <a:r>
              <a:rPr lang="en-US" dirty="0" smtClean="0"/>
              <a:t> be the relation on </a:t>
            </a:r>
            <a:r>
              <a:rPr lang="en-US" i="1" dirty="0" smtClean="0"/>
              <a:t>S</a:t>
            </a:r>
            <a:r>
              <a:rPr lang="en-US" dirty="0" smtClean="0"/>
              <a:t> consisting of the pairs (</a:t>
            </a:r>
            <a:r>
              <a:rPr lang="en-US" i="1" dirty="0" smtClean="0"/>
              <a:t>x</a:t>
            </a:r>
            <a:r>
              <a:rPr lang="en-US" dirty="0" smtClean="0"/>
              <a:t>, </a:t>
            </a:r>
            <a:r>
              <a:rPr lang="en-US" i="1" dirty="0" smtClean="0"/>
              <a:t>y</a:t>
            </a:r>
            <a:r>
              <a:rPr lang="en-US" dirty="0" smtClean="0"/>
              <a:t>) where </a:t>
            </a:r>
            <a:r>
              <a:rPr lang="en-US" i="1" dirty="0" smtClean="0"/>
              <a:t>x</a:t>
            </a:r>
            <a:r>
              <a:rPr lang="en-US" dirty="0" smtClean="0"/>
              <a:t> and </a:t>
            </a:r>
            <a:r>
              <a:rPr lang="en-US" i="1" dirty="0" smtClean="0"/>
              <a:t>y</a:t>
            </a:r>
            <a:r>
              <a:rPr lang="en-US" dirty="0" smtClean="0"/>
              <a:t> belong to the same subset </a:t>
            </a:r>
            <a:r>
              <a:rPr lang="en-US" i="1" dirty="0" smtClean="0"/>
              <a:t>A</a:t>
            </a:r>
            <a:r>
              <a:rPr lang="en-US" i="1" baseline="-25000" dirty="0" smtClean="0"/>
              <a:t>i</a:t>
            </a:r>
            <a:r>
              <a:rPr lang="en-US" dirty="0" smtClean="0"/>
              <a:t> in the partition. We must show that </a:t>
            </a:r>
            <a:r>
              <a:rPr lang="en-US" i="1" dirty="0" smtClean="0"/>
              <a:t>R</a:t>
            </a:r>
            <a:r>
              <a:rPr lang="en-US" dirty="0" smtClean="0"/>
              <a:t> satisfies the properties of an equivalence relation.</a:t>
            </a:r>
          </a:p>
          <a:p>
            <a:pPr lvl="1"/>
            <a:r>
              <a:rPr lang="en-US" i="1" dirty="0" smtClean="0"/>
              <a:t>Reflexivity</a:t>
            </a:r>
            <a:r>
              <a:rPr lang="en-US" dirty="0" smtClean="0"/>
              <a:t>: For every </a:t>
            </a:r>
            <a:r>
              <a:rPr lang="en-US" i="1" dirty="0" smtClean="0"/>
              <a:t>a</a:t>
            </a:r>
            <a:r>
              <a:rPr lang="en-US" dirty="0" smtClean="0"/>
              <a:t> </a:t>
            </a:r>
            <a:r>
              <a:rPr lang="en-US" dirty="0" smtClean="0">
                <a:latin typeface="Cambria Math"/>
                <a:ea typeface="Cambria Math"/>
              </a:rPr>
              <a:t>∈ </a:t>
            </a:r>
            <a:r>
              <a:rPr lang="en-US" i="1" dirty="0" smtClean="0"/>
              <a:t>S</a:t>
            </a:r>
            <a:r>
              <a:rPr lang="en-US" dirty="0" smtClean="0"/>
              <a:t>, (</a:t>
            </a:r>
            <a:r>
              <a:rPr lang="en-US" i="1" dirty="0" err="1" smtClean="0"/>
              <a:t>a,a</a:t>
            </a:r>
            <a:r>
              <a:rPr lang="en-US" dirty="0" smtClean="0"/>
              <a:t>) </a:t>
            </a:r>
            <a:r>
              <a:rPr lang="en-US" dirty="0" smtClean="0">
                <a:latin typeface="Cambria Math"/>
                <a:ea typeface="Cambria Math"/>
              </a:rPr>
              <a:t>∈</a:t>
            </a:r>
            <a:r>
              <a:rPr lang="en-US" dirty="0" smtClean="0"/>
              <a:t> </a:t>
            </a:r>
            <a:r>
              <a:rPr lang="en-US" i="1" dirty="0" smtClean="0"/>
              <a:t>R</a:t>
            </a:r>
            <a:r>
              <a:rPr lang="en-US" dirty="0" smtClean="0"/>
              <a:t>, because </a:t>
            </a:r>
            <a:r>
              <a:rPr lang="en-US" i="1" dirty="0" smtClean="0"/>
              <a:t>a</a:t>
            </a:r>
            <a:r>
              <a:rPr lang="en-US" dirty="0" smtClean="0"/>
              <a:t> is in the same subset as itself. </a:t>
            </a:r>
          </a:p>
          <a:p>
            <a:pPr lvl="1"/>
            <a:r>
              <a:rPr lang="en-US" i="1" dirty="0" smtClean="0"/>
              <a:t>Symmetry</a:t>
            </a:r>
            <a:r>
              <a:rPr lang="en-US" dirty="0" smtClean="0"/>
              <a:t>: If (</a:t>
            </a:r>
            <a:r>
              <a:rPr lang="en-US" i="1" dirty="0" err="1" smtClean="0"/>
              <a:t>a,b</a:t>
            </a:r>
            <a:r>
              <a:rPr lang="en-US" dirty="0" smtClean="0"/>
              <a:t>) </a:t>
            </a:r>
            <a:r>
              <a:rPr lang="en-US" dirty="0" smtClean="0">
                <a:latin typeface="Cambria Math"/>
                <a:ea typeface="Cambria Math"/>
              </a:rPr>
              <a:t>∈</a:t>
            </a:r>
            <a:r>
              <a:rPr lang="en-US" dirty="0" smtClean="0"/>
              <a:t> </a:t>
            </a:r>
            <a:r>
              <a:rPr lang="en-US" i="1" dirty="0" smtClean="0"/>
              <a:t>R</a:t>
            </a:r>
            <a:r>
              <a:rPr lang="en-US" dirty="0" smtClean="0"/>
              <a:t>, then </a:t>
            </a:r>
            <a:r>
              <a:rPr lang="en-US" i="1" dirty="0" smtClean="0"/>
              <a:t>b</a:t>
            </a:r>
            <a:r>
              <a:rPr lang="en-US" dirty="0" smtClean="0"/>
              <a:t> and </a:t>
            </a:r>
            <a:r>
              <a:rPr lang="en-US" i="1" dirty="0" smtClean="0"/>
              <a:t>a</a:t>
            </a:r>
            <a:r>
              <a:rPr lang="en-US" dirty="0" smtClean="0"/>
              <a:t> are in the same subset of the partition, so (</a:t>
            </a:r>
            <a:r>
              <a:rPr lang="en-US" i="1" dirty="0" err="1" smtClean="0"/>
              <a:t>b,a</a:t>
            </a:r>
            <a:r>
              <a:rPr lang="en-US" dirty="0" smtClean="0"/>
              <a:t>) </a:t>
            </a:r>
            <a:r>
              <a:rPr lang="en-US" dirty="0" smtClean="0">
                <a:latin typeface="Cambria Math"/>
                <a:ea typeface="Cambria Math"/>
              </a:rPr>
              <a:t>∈</a:t>
            </a:r>
            <a:r>
              <a:rPr lang="en-US" dirty="0" smtClean="0"/>
              <a:t> </a:t>
            </a:r>
            <a:r>
              <a:rPr lang="en-US" i="1" dirty="0" smtClean="0"/>
              <a:t>R</a:t>
            </a:r>
            <a:r>
              <a:rPr lang="en-US" dirty="0" smtClean="0"/>
              <a:t>. </a:t>
            </a:r>
          </a:p>
          <a:p>
            <a:pPr lvl="1"/>
            <a:r>
              <a:rPr lang="en-US" i="1" dirty="0" smtClean="0"/>
              <a:t>Transitivity</a:t>
            </a:r>
            <a:r>
              <a:rPr lang="en-US" dirty="0" smtClean="0"/>
              <a:t>: If (</a:t>
            </a:r>
            <a:r>
              <a:rPr lang="en-US" i="1" dirty="0" err="1" smtClean="0"/>
              <a:t>a,b</a:t>
            </a:r>
            <a:r>
              <a:rPr lang="en-US" dirty="0" smtClean="0"/>
              <a:t>) </a:t>
            </a:r>
            <a:r>
              <a:rPr lang="en-US" dirty="0" smtClean="0">
                <a:latin typeface="Cambria Math"/>
                <a:ea typeface="Cambria Math"/>
              </a:rPr>
              <a:t>∈</a:t>
            </a:r>
            <a:r>
              <a:rPr lang="en-US" dirty="0" smtClean="0"/>
              <a:t> </a:t>
            </a:r>
            <a:r>
              <a:rPr lang="en-US" i="1" dirty="0" smtClean="0"/>
              <a:t>R</a:t>
            </a:r>
            <a:r>
              <a:rPr lang="en-US" dirty="0" smtClean="0"/>
              <a:t> and  (</a:t>
            </a:r>
            <a:r>
              <a:rPr lang="en-US" i="1" dirty="0" err="1" smtClean="0"/>
              <a:t>b,c</a:t>
            </a:r>
            <a:r>
              <a:rPr lang="en-US" dirty="0" smtClean="0"/>
              <a:t>) </a:t>
            </a:r>
            <a:r>
              <a:rPr lang="en-US" dirty="0" smtClean="0">
                <a:latin typeface="Cambria Math"/>
                <a:ea typeface="Cambria Math"/>
              </a:rPr>
              <a:t>∈</a:t>
            </a:r>
            <a:r>
              <a:rPr lang="en-US" dirty="0" smtClean="0"/>
              <a:t> </a:t>
            </a:r>
            <a:r>
              <a:rPr lang="en-US" i="1" dirty="0" smtClean="0"/>
              <a:t>R</a:t>
            </a:r>
            <a:r>
              <a:rPr lang="en-US" dirty="0" smtClean="0"/>
              <a:t>, then </a:t>
            </a:r>
            <a:r>
              <a:rPr lang="en-US" i="1" dirty="0" smtClean="0"/>
              <a:t>a</a:t>
            </a:r>
            <a:r>
              <a:rPr lang="en-US" dirty="0" smtClean="0"/>
              <a:t> and </a:t>
            </a:r>
            <a:r>
              <a:rPr lang="en-US" i="1" dirty="0" smtClean="0"/>
              <a:t>b</a:t>
            </a:r>
            <a:r>
              <a:rPr lang="en-US" dirty="0" smtClean="0"/>
              <a:t> are in the same subset of the partition, as are </a:t>
            </a:r>
            <a:r>
              <a:rPr lang="en-US" i="1" dirty="0" smtClean="0"/>
              <a:t> b</a:t>
            </a:r>
            <a:r>
              <a:rPr lang="en-US" dirty="0" smtClean="0"/>
              <a:t> and </a:t>
            </a:r>
            <a:r>
              <a:rPr lang="en-US" i="1" dirty="0" smtClean="0"/>
              <a:t>c</a:t>
            </a:r>
            <a:r>
              <a:rPr lang="en-US" dirty="0" smtClean="0"/>
              <a:t>. Since the subsets are disjoint and </a:t>
            </a:r>
            <a:r>
              <a:rPr lang="en-US" i="1" dirty="0" smtClean="0"/>
              <a:t>b</a:t>
            </a:r>
            <a:r>
              <a:rPr lang="en-US" dirty="0" smtClean="0"/>
              <a:t> belongs to both, the  two subsets of the partition must be identical. Therefore, (</a:t>
            </a:r>
            <a:r>
              <a:rPr lang="en-US" i="1" dirty="0" err="1" smtClean="0"/>
              <a:t>a,c</a:t>
            </a:r>
            <a:r>
              <a:rPr lang="en-US" dirty="0" smtClean="0"/>
              <a:t>) </a:t>
            </a:r>
            <a:r>
              <a:rPr lang="en-US" dirty="0" smtClean="0">
                <a:latin typeface="Cambria Math"/>
                <a:ea typeface="Cambria Math"/>
              </a:rPr>
              <a:t>∈</a:t>
            </a:r>
            <a:r>
              <a:rPr lang="en-US" dirty="0" smtClean="0"/>
              <a:t> </a:t>
            </a:r>
            <a:r>
              <a:rPr lang="en-US" i="1" dirty="0" smtClean="0"/>
              <a:t>R</a:t>
            </a:r>
            <a:r>
              <a:rPr lang="en-US" dirty="0" smtClean="0"/>
              <a:t> since </a:t>
            </a:r>
            <a:r>
              <a:rPr lang="en-US" i="1" dirty="0" smtClean="0"/>
              <a:t>a</a:t>
            </a:r>
            <a:r>
              <a:rPr lang="en-US" dirty="0" smtClean="0"/>
              <a:t> and </a:t>
            </a:r>
            <a:r>
              <a:rPr lang="en-US" i="1" dirty="0" smtClean="0"/>
              <a:t>c</a:t>
            </a:r>
            <a:r>
              <a:rPr lang="en-US" dirty="0" smtClean="0"/>
              <a:t> belong to the same subset of the partition. </a:t>
            </a:r>
          </a:p>
          <a:p>
            <a:pPr>
              <a:buNone/>
            </a:pPr>
            <a:r>
              <a:rPr lang="en-US" dirty="0" smtClean="0"/>
              <a:t>   </a:t>
            </a:r>
          </a:p>
          <a:p>
            <a:pPr>
              <a:buNone/>
            </a:pPr>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602</a:t>
            </a:fld>
            <a:endParaRPr lang="en-US"/>
          </a:p>
        </p:txBody>
      </p:sp>
    </p:spTree>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Partial Orderings</a:t>
            </a:r>
            <a:endParaRPr lang="en-US" dirty="0"/>
          </a:p>
        </p:txBody>
      </p:sp>
      <p:sp>
        <p:nvSpPr>
          <p:cNvPr id="3" name="Subtitle 2"/>
          <p:cNvSpPr>
            <a:spLocks noGrp="1"/>
          </p:cNvSpPr>
          <p:nvPr>
            <p:ph type="subTitle" idx="1"/>
          </p:nvPr>
        </p:nvSpPr>
        <p:spPr/>
        <p:txBody>
          <a:bodyPr/>
          <a:lstStyle/>
          <a:p>
            <a:r>
              <a:rPr lang="en-US" dirty="0" smtClean="0"/>
              <a:t>Section 9.6</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603</a:t>
            </a:fld>
            <a:endParaRPr lang="en-US"/>
          </a:p>
        </p:txBody>
      </p:sp>
    </p:spTree>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Partial Orderings and Partially-ordered Sets</a:t>
            </a:r>
          </a:p>
          <a:p>
            <a:r>
              <a:rPr lang="en-US" dirty="0" smtClean="0"/>
              <a:t>Lexicographic Orderings</a:t>
            </a:r>
          </a:p>
          <a:p>
            <a:r>
              <a:rPr lang="en-US" dirty="0" err="1" smtClean="0"/>
              <a:t>Hasse</a:t>
            </a:r>
            <a:r>
              <a:rPr lang="en-US" dirty="0" smtClean="0"/>
              <a:t> Diagrams </a:t>
            </a:r>
          </a:p>
          <a:p>
            <a:r>
              <a:rPr lang="en-US" dirty="0" smtClean="0"/>
              <a:t>Lattices (</a:t>
            </a:r>
            <a:r>
              <a:rPr lang="en-US" i="1" dirty="0" smtClean="0"/>
              <a:t>not currently in overheads</a:t>
            </a:r>
            <a:r>
              <a:rPr lang="en-US" dirty="0" smtClean="0"/>
              <a:t>)</a:t>
            </a:r>
          </a:p>
          <a:p>
            <a:r>
              <a:rPr lang="en-US" dirty="0" smtClean="0"/>
              <a:t>Topological Sorting (</a:t>
            </a:r>
            <a:r>
              <a:rPr lang="en-US" i="1" dirty="0" smtClean="0"/>
              <a:t>not currently in overheads</a:t>
            </a:r>
            <a:r>
              <a:rPr lang="en-US" dirty="0" smtClean="0"/>
              <a:t>)</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604</a:t>
            </a:fld>
            <a:endParaRPr lang="en-US"/>
          </a:p>
        </p:txBody>
      </p:sp>
    </p:spTree>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Orderings</a:t>
            </a:r>
            <a:endParaRPr lang="en-US" dirty="0"/>
          </a:p>
        </p:txBody>
      </p:sp>
      <p:sp>
        <p:nvSpPr>
          <p:cNvPr id="3" name="Content Placeholder 2"/>
          <p:cNvSpPr>
            <a:spLocks noGrp="1"/>
          </p:cNvSpPr>
          <p:nvPr>
            <p:ph idx="1"/>
          </p:nvPr>
        </p:nvSpPr>
        <p:spPr/>
        <p:txBody>
          <a:bodyPr/>
          <a:lstStyle/>
          <a:p>
            <a:pPr>
              <a:buNone/>
            </a:pPr>
            <a:r>
              <a:rPr lang="en-US" b="1" dirty="0" smtClean="0"/>
              <a:t>   Definition </a:t>
            </a:r>
            <a:r>
              <a:rPr lang="en-US" b="1" dirty="0" smtClean="0">
                <a:latin typeface="Cambria Math" pitchFamily="18" charset="0"/>
                <a:ea typeface="Cambria Math" pitchFamily="18" charset="0"/>
              </a:rPr>
              <a:t>1</a:t>
            </a:r>
            <a:r>
              <a:rPr lang="en-US" dirty="0" smtClean="0"/>
              <a:t>: A relation </a:t>
            </a:r>
            <a:r>
              <a:rPr lang="en-US" i="1" dirty="0" smtClean="0"/>
              <a:t>R</a:t>
            </a:r>
            <a:r>
              <a:rPr lang="en-US" dirty="0" smtClean="0"/>
              <a:t> on a set S is called a </a:t>
            </a:r>
            <a:r>
              <a:rPr lang="en-US" i="1" dirty="0" smtClean="0"/>
              <a:t>partial ordering,</a:t>
            </a:r>
            <a:r>
              <a:rPr lang="en-US" dirty="0" smtClean="0"/>
              <a:t> or </a:t>
            </a:r>
            <a:r>
              <a:rPr lang="en-US" i="1" dirty="0" smtClean="0"/>
              <a:t>partial order, </a:t>
            </a:r>
            <a:r>
              <a:rPr lang="en-US" dirty="0" smtClean="0"/>
              <a:t>if it is reflexive, </a:t>
            </a:r>
            <a:r>
              <a:rPr lang="en-US" dirty="0" err="1" smtClean="0"/>
              <a:t>antisymmetric</a:t>
            </a:r>
            <a:r>
              <a:rPr lang="en-US" dirty="0" smtClean="0"/>
              <a:t>, and transitive. A set together with a partial ordering </a:t>
            </a:r>
            <a:r>
              <a:rPr lang="en-US" i="1" dirty="0" smtClean="0"/>
              <a:t>R</a:t>
            </a:r>
            <a:r>
              <a:rPr lang="en-US" dirty="0" smtClean="0"/>
              <a:t> is called a </a:t>
            </a:r>
            <a:r>
              <a:rPr lang="en-US" i="1" dirty="0" smtClean="0"/>
              <a:t>partially ordered set</a:t>
            </a:r>
            <a:r>
              <a:rPr lang="en-US" dirty="0" smtClean="0"/>
              <a:t>, or </a:t>
            </a:r>
            <a:r>
              <a:rPr lang="en-US" i="1" dirty="0" err="1" smtClean="0"/>
              <a:t>poset</a:t>
            </a:r>
            <a:r>
              <a:rPr lang="en-US" dirty="0" smtClean="0"/>
              <a:t>, and is denoted by (</a:t>
            </a:r>
            <a:r>
              <a:rPr lang="en-US" i="1" dirty="0" smtClean="0"/>
              <a:t>S</a:t>
            </a:r>
            <a:r>
              <a:rPr lang="en-US" dirty="0" smtClean="0"/>
              <a:t>, </a:t>
            </a:r>
            <a:r>
              <a:rPr lang="en-US" i="1" dirty="0" smtClean="0"/>
              <a:t>R</a:t>
            </a:r>
            <a:r>
              <a:rPr lang="en-US" dirty="0" smtClean="0"/>
              <a:t>). Members of </a:t>
            </a:r>
            <a:r>
              <a:rPr lang="en-US" i="1" dirty="0" smtClean="0"/>
              <a:t>S</a:t>
            </a:r>
            <a:r>
              <a:rPr lang="en-US" dirty="0" smtClean="0"/>
              <a:t> are called </a:t>
            </a:r>
            <a:r>
              <a:rPr lang="en-US" i="1" dirty="0" smtClean="0"/>
              <a:t>elements </a:t>
            </a:r>
            <a:r>
              <a:rPr lang="en-US" dirty="0" smtClean="0"/>
              <a:t>of the </a:t>
            </a:r>
            <a:r>
              <a:rPr lang="en-US" dirty="0" err="1" smtClean="0"/>
              <a:t>poset</a:t>
            </a: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605</a:t>
            </a:fld>
            <a:endParaRPr lang="en-US"/>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Orderings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Show that the “greater than or equal” relation (</a:t>
            </a:r>
            <a:r>
              <a:rPr lang="en-US" dirty="0" smtClean="0">
                <a:latin typeface="Cambria Math"/>
                <a:ea typeface="Cambria Math"/>
              </a:rPr>
              <a:t>≥</a:t>
            </a:r>
            <a:r>
              <a:rPr lang="en-US" dirty="0" smtClean="0"/>
              <a:t>) is a partial ordering on the set of integers.</a:t>
            </a:r>
          </a:p>
          <a:p>
            <a:pPr lvl="1"/>
            <a:r>
              <a:rPr lang="en-US" i="1" dirty="0" smtClean="0"/>
              <a:t>Reflexivity</a:t>
            </a:r>
            <a:r>
              <a:rPr lang="en-US" dirty="0" smtClean="0"/>
              <a:t>:  </a:t>
            </a:r>
            <a:r>
              <a:rPr lang="en-US" i="1" dirty="0" smtClean="0"/>
              <a:t>a</a:t>
            </a:r>
            <a:r>
              <a:rPr lang="en-US" dirty="0" smtClean="0"/>
              <a:t> </a:t>
            </a:r>
            <a:r>
              <a:rPr lang="en-US" dirty="0" smtClean="0">
                <a:latin typeface="Cambria Math"/>
                <a:ea typeface="Cambria Math"/>
              </a:rPr>
              <a:t>≥</a:t>
            </a:r>
            <a:r>
              <a:rPr lang="en-US" dirty="0" smtClean="0"/>
              <a:t> </a:t>
            </a:r>
            <a:r>
              <a:rPr lang="en-US" i="1" dirty="0" smtClean="0"/>
              <a:t>a</a:t>
            </a:r>
            <a:r>
              <a:rPr lang="en-US" dirty="0" smtClean="0"/>
              <a:t> for every integer </a:t>
            </a:r>
            <a:r>
              <a:rPr lang="en-US" i="1" dirty="0" smtClean="0"/>
              <a:t>a</a:t>
            </a:r>
            <a:r>
              <a:rPr lang="en-US" dirty="0" smtClean="0"/>
              <a:t>.</a:t>
            </a:r>
          </a:p>
          <a:p>
            <a:pPr lvl="1"/>
            <a:r>
              <a:rPr lang="en-US" i="1" dirty="0" err="1" smtClean="0"/>
              <a:t>Antisymmetry</a:t>
            </a:r>
            <a:r>
              <a:rPr lang="en-US" dirty="0" smtClean="0"/>
              <a:t>: If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and </a:t>
            </a:r>
            <a:r>
              <a:rPr lang="en-US" i="1" dirty="0" smtClean="0"/>
              <a:t>b</a:t>
            </a:r>
            <a:r>
              <a:rPr lang="en-US" dirty="0" smtClean="0"/>
              <a:t> </a:t>
            </a:r>
            <a:r>
              <a:rPr lang="en-US" dirty="0" smtClean="0">
                <a:latin typeface="Cambria Math"/>
                <a:ea typeface="Cambria Math"/>
              </a:rPr>
              <a:t>≥</a:t>
            </a:r>
            <a:r>
              <a:rPr lang="en-US" dirty="0" smtClean="0"/>
              <a:t> </a:t>
            </a:r>
            <a:r>
              <a:rPr lang="en-US" i="1" dirty="0" smtClean="0"/>
              <a:t>a</a:t>
            </a:r>
            <a:r>
              <a:rPr lang="en-US" dirty="0" smtClean="0"/>
              <a:t> , then </a:t>
            </a:r>
            <a:r>
              <a:rPr lang="en-US" i="1" dirty="0" smtClean="0"/>
              <a:t>a</a:t>
            </a:r>
            <a:r>
              <a:rPr lang="en-US" dirty="0" smtClean="0"/>
              <a:t> = </a:t>
            </a:r>
            <a:r>
              <a:rPr lang="en-US" i="1" dirty="0" smtClean="0"/>
              <a:t>b.</a:t>
            </a:r>
          </a:p>
          <a:p>
            <a:pPr lvl="1"/>
            <a:r>
              <a:rPr lang="en-US" i="1" dirty="0" smtClean="0"/>
              <a:t>Transitivity</a:t>
            </a:r>
            <a:r>
              <a:rPr lang="en-US" dirty="0" smtClean="0"/>
              <a:t>: If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and </a:t>
            </a:r>
            <a:r>
              <a:rPr lang="en-US" i="1" dirty="0" smtClean="0"/>
              <a:t>b</a:t>
            </a:r>
            <a:r>
              <a:rPr lang="en-US" dirty="0" smtClean="0"/>
              <a:t> </a:t>
            </a:r>
            <a:r>
              <a:rPr lang="en-US" dirty="0" smtClean="0">
                <a:latin typeface="Cambria Math"/>
                <a:ea typeface="Cambria Math"/>
              </a:rPr>
              <a:t>≥</a:t>
            </a:r>
            <a:r>
              <a:rPr lang="en-US" dirty="0" smtClean="0"/>
              <a:t> </a:t>
            </a:r>
            <a:r>
              <a:rPr lang="en-US" i="1" dirty="0" smtClean="0"/>
              <a:t>c</a:t>
            </a:r>
            <a:r>
              <a:rPr lang="en-US" dirty="0" smtClean="0"/>
              <a:t> , then </a:t>
            </a:r>
            <a:r>
              <a:rPr lang="en-US" i="1" dirty="0" smtClean="0"/>
              <a:t>a</a:t>
            </a:r>
            <a:r>
              <a:rPr lang="en-US" dirty="0" smtClean="0"/>
              <a:t> </a:t>
            </a:r>
            <a:r>
              <a:rPr lang="en-US" dirty="0" smtClean="0">
                <a:latin typeface="Cambria Math"/>
                <a:ea typeface="Cambria Math"/>
              </a:rPr>
              <a:t>≥</a:t>
            </a:r>
            <a:r>
              <a:rPr lang="en-US" dirty="0" smtClean="0"/>
              <a:t> </a:t>
            </a:r>
            <a:r>
              <a:rPr lang="en-US" i="1" dirty="0" smtClean="0"/>
              <a:t>c.</a:t>
            </a:r>
          </a:p>
          <a:p>
            <a:pPr lvl="1"/>
            <a:endParaRPr lang="en-US" i="1" dirty="0" smtClean="0"/>
          </a:p>
          <a:p>
            <a:pPr lvl="1">
              <a:buNone/>
            </a:pPr>
            <a:endParaRPr lang="en-US" dirty="0"/>
          </a:p>
        </p:txBody>
      </p:sp>
      <p:sp>
        <p:nvSpPr>
          <p:cNvPr id="4" name="TextBox 3"/>
          <p:cNvSpPr txBox="1"/>
          <p:nvPr/>
        </p:nvSpPr>
        <p:spPr>
          <a:xfrm>
            <a:off x="990600" y="4648200"/>
            <a:ext cx="6629400" cy="646331"/>
          </a:xfrm>
          <a:prstGeom prst="rect">
            <a:avLst/>
          </a:prstGeom>
          <a:noFill/>
          <a:ln>
            <a:solidFill>
              <a:schemeClr val="accent1"/>
            </a:solidFill>
          </a:ln>
        </p:spPr>
        <p:txBody>
          <a:bodyPr wrap="square" rtlCol="0">
            <a:spAutoFit/>
          </a:bodyPr>
          <a:lstStyle/>
          <a:p>
            <a:r>
              <a:rPr lang="en-US" dirty="0" smtClean="0"/>
              <a:t>These properties all follow from the order axioms for the integers. (</a:t>
            </a:r>
            <a:r>
              <a:rPr lang="en-US" i="1" dirty="0" smtClean="0"/>
              <a:t>See Appendix </a:t>
            </a:r>
            <a:r>
              <a:rPr lang="en-US" dirty="0" smtClean="0">
                <a:latin typeface="Cambria Math" pitchFamily="18" charset="0"/>
                <a:ea typeface="Cambria Math" pitchFamily="18" charset="0"/>
              </a:rPr>
              <a:t>1</a:t>
            </a:r>
            <a:r>
              <a:rPr lang="en-US" dirty="0" smtClean="0"/>
              <a:t>).</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606</a:t>
            </a:fld>
            <a:endParaRPr lang="en-US"/>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Orderings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Show that the divisibility relation (</a:t>
            </a:r>
            <a:r>
              <a:rPr lang="en-US" dirty="0" smtClean="0">
                <a:latin typeface="Cambria Math"/>
                <a:ea typeface="Cambria Math"/>
              </a:rPr>
              <a:t>∣</a:t>
            </a:r>
            <a:r>
              <a:rPr lang="en-US" dirty="0" smtClean="0"/>
              <a:t>) is a partial ordering on the set of integers.</a:t>
            </a:r>
          </a:p>
          <a:p>
            <a:pPr lvl="1"/>
            <a:r>
              <a:rPr lang="en-US" i="1" dirty="0" smtClean="0"/>
              <a:t>Reflexivity</a:t>
            </a:r>
            <a:r>
              <a:rPr lang="en-US" dirty="0" smtClean="0"/>
              <a:t>: </a:t>
            </a:r>
            <a:r>
              <a:rPr lang="en-US" i="1" dirty="0" smtClean="0"/>
              <a:t>a</a:t>
            </a:r>
            <a:r>
              <a:rPr lang="en-US" dirty="0" smtClean="0"/>
              <a:t> </a:t>
            </a:r>
            <a:r>
              <a:rPr lang="en-US" dirty="0" smtClean="0">
                <a:latin typeface="Cambria Math"/>
                <a:ea typeface="Cambria Math"/>
              </a:rPr>
              <a:t>∣ </a:t>
            </a:r>
            <a:r>
              <a:rPr lang="en-US" i="1" dirty="0" smtClean="0">
                <a:ea typeface="Cambria Math"/>
              </a:rPr>
              <a:t>a</a:t>
            </a:r>
            <a:r>
              <a:rPr lang="en-US" dirty="0" smtClean="0">
                <a:latin typeface="Cambria Math"/>
                <a:ea typeface="Cambria Math"/>
              </a:rPr>
              <a:t> for all integers </a:t>
            </a:r>
            <a:r>
              <a:rPr lang="en-US" i="1" dirty="0" smtClean="0">
                <a:ea typeface="Cambria Math"/>
              </a:rPr>
              <a:t>a</a:t>
            </a:r>
            <a:r>
              <a:rPr lang="en-US" dirty="0" smtClean="0">
                <a:latin typeface="Cambria Math"/>
                <a:ea typeface="Cambria Math"/>
              </a:rPr>
              <a:t>. (</a:t>
            </a:r>
            <a:r>
              <a:rPr lang="en-US" i="1" dirty="0" smtClean="0">
                <a:ea typeface="Cambria Math"/>
              </a:rPr>
              <a:t>see Example </a:t>
            </a:r>
            <a:r>
              <a:rPr lang="en-US" dirty="0" smtClean="0">
                <a:latin typeface="Cambria Math" pitchFamily="18" charset="0"/>
                <a:ea typeface="Cambria Math" pitchFamily="18" charset="0"/>
              </a:rPr>
              <a:t>9</a:t>
            </a:r>
            <a:r>
              <a:rPr lang="en-US" i="1" dirty="0" smtClean="0">
                <a:ea typeface="Cambria Math"/>
              </a:rPr>
              <a:t> in Section </a:t>
            </a:r>
            <a:r>
              <a:rPr lang="en-US" dirty="0" smtClean="0">
                <a:latin typeface="Cambria Math" pitchFamily="18" charset="0"/>
                <a:ea typeface="Cambria Math" pitchFamily="18" charset="0"/>
              </a:rPr>
              <a:t>9.1</a:t>
            </a:r>
            <a:r>
              <a:rPr lang="en-US" dirty="0" smtClean="0">
                <a:latin typeface="Cambria Math"/>
                <a:ea typeface="Cambria Math"/>
              </a:rPr>
              <a:t>) </a:t>
            </a:r>
            <a:endParaRPr lang="en-US" dirty="0" smtClean="0"/>
          </a:p>
          <a:p>
            <a:pPr lvl="1"/>
            <a:r>
              <a:rPr lang="en-US" i="1" dirty="0" err="1" smtClean="0"/>
              <a:t>Antisymmetry</a:t>
            </a:r>
            <a:r>
              <a:rPr lang="en-US" dirty="0" smtClean="0"/>
              <a:t>: If </a:t>
            </a:r>
            <a:r>
              <a:rPr lang="en-US" i="1" dirty="0" smtClean="0"/>
              <a:t>a</a:t>
            </a:r>
            <a:r>
              <a:rPr lang="en-US" dirty="0" smtClean="0"/>
              <a:t> and </a:t>
            </a:r>
            <a:r>
              <a:rPr lang="en-US" i="1" dirty="0" smtClean="0"/>
              <a:t>b</a:t>
            </a:r>
            <a:r>
              <a:rPr lang="en-US" dirty="0" smtClean="0"/>
              <a:t> are positive integers with </a:t>
            </a:r>
            <a:r>
              <a:rPr lang="en-US" i="1" dirty="0" smtClean="0"/>
              <a:t>a</a:t>
            </a:r>
            <a:r>
              <a:rPr lang="en-US" dirty="0" smtClean="0"/>
              <a:t> | </a:t>
            </a:r>
            <a:r>
              <a:rPr lang="en-US" i="1" dirty="0" smtClean="0"/>
              <a:t>b</a:t>
            </a:r>
            <a:r>
              <a:rPr lang="en-US" dirty="0" smtClean="0"/>
              <a:t> and </a:t>
            </a:r>
            <a:r>
              <a:rPr lang="en-US" i="1" dirty="0" smtClean="0"/>
              <a:t>b</a:t>
            </a:r>
            <a:r>
              <a:rPr lang="en-US" dirty="0" smtClean="0"/>
              <a:t> | </a:t>
            </a:r>
            <a:r>
              <a:rPr lang="en-US" i="1" dirty="0" smtClean="0"/>
              <a:t>a</a:t>
            </a:r>
            <a:r>
              <a:rPr lang="en-US" dirty="0" smtClean="0"/>
              <a:t>, then </a:t>
            </a:r>
            <a:r>
              <a:rPr lang="en-US" i="1" dirty="0" smtClean="0"/>
              <a:t>a</a:t>
            </a:r>
            <a:r>
              <a:rPr lang="en-US" dirty="0" smtClean="0"/>
              <a:t> = </a:t>
            </a:r>
            <a:r>
              <a:rPr lang="en-US" i="1" dirty="0" smtClean="0"/>
              <a:t>b</a:t>
            </a:r>
            <a:r>
              <a:rPr lang="en-US" dirty="0" smtClean="0"/>
              <a:t>. (</a:t>
            </a:r>
            <a:r>
              <a:rPr lang="en-US" i="1" dirty="0" smtClean="0"/>
              <a:t>see Example </a:t>
            </a:r>
            <a:r>
              <a:rPr lang="en-US" dirty="0" smtClean="0">
                <a:latin typeface="Cambria Math" pitchFamily="18" charset="0"/>
                <a:ea typeface="Cambria Math" pitchFamily="18" charset="0"/>
              </a:rPr>
              <a:t>12</a:t>
            </a:r>
            <a:r>
              <a:rPr lang="en-US" dirty="0" smtClean="0"/>
              <a:t> </a:t>
            </a:r>
            <a:r>
              <a:rPr lang="en-US" i="1" dirty="0" smtClean="0"/>
              <a:t>in Section </a:t>
            </a:r>
            <a:r>
              <a:rPr lang="en-US" dirty="0" smtClean="0">
                <a:latin typeface="Cambria Math" pitchFamily="18" charset="0"/>
                <a:ea typeface="Cambria Math" pitchFamily="18" charset="0"/>
              </a:rPr>
              <a:t>9.1</a:t>
            </a:r>
            <a:r>
              <a:rPr lang="en-US" dirty="0" smtClean="0"/>
              <a:t>)</a:t>
            </a:r>
            <a:endParaRPr lang="en-US" i="1" dirty="0" smtClean="0"/>
          </a:p>
          <a:p>
            <a:pPr lvl="1"/>
            <a:r>
              <a:rPr lang="en-US" i="1" dirty="0" smtClean="0"/>
              <a:t>Transitivity</a:t>
            </a:r>
            <a:r>
              <a:rPr lang="en-US" dirty="0" smtClean="0"/>
              <a:t>: Suppose that </a:t>
            </a:r>
            <a:r>
              <a:rPr lang="en-US" i="1" dirty="0" smtClean="0"/>
              <a:t>a</a:t>
            </a:r>
            <a:r>
              <a:rPr lang="en-US" dirty="0" smtClean="0"/>
              <a:t> divides </a:t>
            </a:r>
            <a:r>
              <a:rPr lang="en-US" i="1" dirty="0" smtClean="0"/>
              <a:t>b</a:t>
            </a:r>
            <a:r>
              <a:rPr lang="en-US" dirty="0" smtClean="0"/>
              <a:t> and </a:t>
            </a:r>
            <a:r>
              <a:rPr lang="en-US" i="1" dirty="0" smtClean="0"/>
              <a:t>b</a:t>
            </a:r>
            <a:r>
              <a:rPr lang="en-US" dirty="0" smtClean="0"/>
              <a:t> divides </a:t>
            </a:r>
            <a:r>
              <a:rPr lang="en-US" i="1" dirty="0" smtClean="0"/>
              <a:t>c</a:t>
            </a:r>
            <a:r>
              <a:rPr lang="en-US" dirty="0" smtClean="0"/>
              <a:t>. Then there are positive integers </a:t>
            </a:r>
            <a:r>
              <a:rPr lang="en-US" i="1" dirty="0" smtClean="0"/>
              <a:t>k</a:t>
            </a:r>
            <a:r>
              <a:rPr lang="en-US" dirty="0" smtClean="0"/>
              <a:t> and </a:t>
            </a:r>
            <a:r>
              <a:rPr lang="en-US" i="1" dirty="0" smtClean="0"/>
              <a:t>l</a:t>
            </a:r>
            <a:r>
              <a:rPr lang="en-US" dirty="0" smtClean="0"/>
              <a:t> such that </a:t>
            </a:r>
            <a:r>
              <a:rPr lang="en-US" i="1" dirty="0" smtClean="0"/>
              <a:t>b</a:t>
            </a:r>
            <a:r>
              <a:rPr lang="en-US" dirty="0" smtClean="0"/>
              <a:t> = </a:t>
            </a:r>
            <a:r>
              <a:rPr lang="en-US" i="1" dirty="0" err="1" smtClean="0"/>
              <a:t>ak</a:t>
            </a:r>
            <a:r>
              <a:rPr lang="en-US" dirty="0" smtClean="0"/>
              <a:t> and </a:t>
            </a:r>
            <a:r>
              <a:rPr lang="en-US" i="1" dirty="0" smtClean="0"/>
              <a:t>c</a:t>
            </a:r>
            <a:r>
              <a:rPr lang="en-US" dirty="0" smtClean="0"/>
              <a:t> = </a:t>
            </a:r>
            <a:r>
              <a:rPr lang="en-US" i="1" dirty="0" smtClean="0"/>
              <a:t>bl</a:t>
            </a:r>
            <a:r>
              <a:rPr lang="en-US" dirty="0" smtClean="0"/>
              <a:t>. Hence, </a:t>
            </a:r>
            <a:r>
              <a:rPr lang="en-US" i="1" dirty="0" smtClean="0"/>
              <a:t>c</a:t>
            </a:r>
            <a:r>
              <a:rPr lang="en-US" dirty="0" smtClean="0"/>
              <a:t> = </a:t>
            </a:r>
            <a:r>
              <a:rPr lang="en-US" i="1" dirty="0" smtClean="0"/>
              <a:t>a</a:t>
            </a:r>
            <a:r>
              <a:rPr lang="en-US" dirty="0" smtClean="0"/>
              <a:t>(</a:t>
            </a:r>
            <a:r>
              <a:rPr lang="en-US" i="1" dirty="0" err="1" smtClean="0"/>
              <a:t>kl</a:t>
            </a:r>
            <a:r>
              <a:rPr lang="en-US" dirty="0" smtClean="0"/>
              <a:t>), so </a:t>
            </a:r>
            <a:r>
              <a:rPr lang="en-US" i="1" dirty="0" smtClean="0"/>
              <a:t>a</a:t>
            </a:r>
            <a:r>
              <a:rPr lang="en-US" dirty="0" smtClean="0"/>
              <a:t> divides </a:t>
            </a:r>
            <a:r>
              <a:rPr lang="en-US" i="1" dirty="0" smtClean="0"/>
              <a:t>c</a:t>
            </a:r>
            <a:r>
              <a:rPr lang="en-US" dirty="0" smtClean="0"/>
              <a:t>. Therefore, the relation is transitive. </a:t>
            </a:r>
            <a:endParaRPr lang="en-US" i="1" dirty="0" smtClean="0"/>
          </a:p>
          <a:p>
            <a:r>
              <a:rPr lang="en-US" dirty="0" smtClean="0"/>
              <a:t>(</a:t>
            </a:r>
            <a:r>
              <a:rPr lang="en-US" b="1" i="1" dirty="0" smtClean="0"/>
              <a:t>Z</a:t>
            </a:r>
            <a:r>
              <a:rPr lang="en-US" baseline="30000" dirty="0" smtClean="0"/>
              <a:t>+</a:t>
            </a:r>
            <a:r>
              <a:rPr lang="en-US" dirty="0" smtClean="0"/>
              <a:t>, </a:t>
            </a:r>
            <a:r>
              <a:rPr lang="en-US" dirty="0" smtClean="0">
                <a:latin typeface="Cambria Math"/>
                <a:ea typeface="Cambria Math"/>
              </a:rPr>
              <a:t>∣</a:t>
            </a:r>
            <a:r>
              <a:rPr lang="en-US" dirty="0" smtClean="0"/>
              <a:t>) is a </a:t>
            </a:r>
            <a:r>
              <a:rPr lang="en-US" dirty="0" err="1" smtClean="0"/>
              <a:t>poset</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607</a:t>
            </a:fld>
            <a:endParaRPr lang="en-US"/>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Orderings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3</a:t>
            </a:r>
            <a:r>
              <a:rPr lang="en-US" dirty="0" smtClean="0"/>
              <a:t>: Show that the inclusion relation (</a:t>
            </a:r>
            <a:r>
              <a:rPr lang="en-US" dirty="0" smtClean="0">
                <a:latin typeface="Cambria Math"/>
                <a:ea typeface="Cambria Math"/>
              </a:rPr>
              <a:t>⊆</a:t>
            </a:r>
            <a:r>
              <a:rPr lang="en-US" dirty="0" smtClean="0"/>
              <a:t>) is a partial ordering on the power set of a set </a:t>
            </a:r>
            <a:r>
              <a:rPr lang="en-US" i="1" dirty="0" smtClean="0"/>
              <a:t>S</a:t>
            </a:r>
            <a:r>
              <a:rPr lang="en-US" dirty="0" smtClean="0"/>
              <a:t>.</a:t>
            </a:r>
          </a:p>
          <a:p>
            <a:pPr lvl="1"/>
            <a:r>
              <a:rPr lang="en-US" i="1" dirty="0" smtClean="0"/>
              <a:t>Reflexivity</a:t>
            </a:r>
            <a:r>
              <a:rPr lang="en-US" dirty="0" smtClean="0"/>
              <a:t>: </a:t>
            </a:r>
            <a:r>
              <a:rPr lang="en-US" i="1" dirty="0" smtClean="0"/>
              <a:t>A</a:t>
            </a:r>
            <a:r>
              <a:rPr lang="en-US" dirty="0" smtClean="0"/>
              <a:t> </a:t>
            </a:r>
            <a:r>
              <a:rPr lang="en-US" dirty="0" smtClean="0">
                <a:latin typeface="Cambria Math"/>
                <a:ea typeface="Cambria Math"/>
              </a:rPr>
              <a:t>⊆ </a:t>
            </a:r>
            <a:r>
              <a:rPr lang="en-US" i="1" dirty="0" smtClean="0">
                <a:ea typeface="Cambria Math"/>
              </a:rPr>
              <a:t>A</a:t>
            </a:r>
            <a:r>
              <a:rPr lang="en-US" dirty="0" smtClean="0">
                <a:latin typeface="Cambria Math"/>
                <a:ea typeface="Cambria Math"/>
              </a:rPr>
              <a:t>  whenever </a:t>
            </a:r>
            <a:r>
              <a:rPr lang="en-US" i="1" dirty="0" smtClean="0">
                <a:latin typeface="Cambria Math"/>
                <a:ea typeface="Cambria Math"/>
              </a:rPr>
              <a:t>A</a:t>
            </a:r>
            <a:r>
              <a:rPr lang="en-US" dirty="0" smtClean="0">
                <a:latin typeface="Cambria Math"/>
                <a:ea typeface="Cambria Math"/>
              </a:rPr>
              <a:t>  is a subset of </a:t>
            </a:r>
            <a:r>
              <a:rPr lang="en-US" i="1" dirty="0" smtClean="0">
                <a:latin typeface="Cambria Math"/>
                <a:ea typeface="Cambria Math"/>
              </a:rPr>
              <a:t>S</a:t>
            </a:r>
            <a:r>
              <a:rPr lang="en-US" dirty="0" smtClean="0">
                <a:latin typeface="Cambria Math"/>
                <a:ea typeface="Cambria Math"/>
              </a:rPr>
              <a:t>. </a:t>
            </a:r>
            <a:endParaRPr lang="en-US" dirty="0" smtClean="0"/>
          </a:p>
          <a:p>
            <a:pPr lvl="1"/>
            <a:r>
              <a:rPr lang="en-US" i="1" dirty="0" err="1" smtClean="0"/>
              <a:t>Antisymmetry</a:t>
            </a:r>
            <a:r>
              <a:rPr lang="en-US" dirty="0" smtClean="0"/>
              <a:t>: If </a:t>
            </a:r>
            <a:r>
              <a:rPr lang="en-US" i="1" dirty="0" smtClean="0"/>
              <a:t>A</a:t>
            </a:r>
            <a:r>
              <a:rPr lang="en-US" dirty="0" smtClean="0"/>
              <a:t> and </a:t>
            </a:r>
            <a:r>
              <a:rPr lang="en-US" i="1" dirty="0" smtClean="0"/>
              <a:t>B</a:t>
            </a:r>
            <a:r>
              <a:rPr lang="en-US" dirty="0" smtClean="0"/>
              <a:t> are positive integers with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and </a:t>
            </a:r>
            <a:r>
              <a:rPr lang="en-US" i="1" dirty="0" smtClean="0"/>
              <a:t>B</a:t>
            </a:r>
            <a:r>
              <a:rPr lang="en-US" dirty="0" smtClean="0"/>
              <a:t> </a:t>
            </a:r>
            <a:r>
              <a:rPr lang="en-US" dirty="0" smtClean="0">
                <a:latin typeface="Cambria Math"/>
                <a:ea typeface="Cambria Math"/>
              </a:rPr>
              <a:t>⊆</a:t>
            </a:r>
            <a:r>
              <a:rPr lang="en-US" dirty="0" smtClean="0"/>
              <a:t> </a:t>
            </a:r>
            <a:r>
              <a:rPr lang="en-US" i="1" dirty="0" smtClean="0"/>
              <a:t>A</a:t>
            </a:r>
            <a:r>
              <a:rPr lang="en-US" dirty="0" smtClean="0"/>
              <a:t>, then </a:t>
            </a:r>
            <a:r>
              <a:rPr lang="en-US" i="1" dirty="0" smtClean="0"/>
              <a:t>A</a:t>
            </a:r>
            <a:r>
              <a:rPr lang="en-US" dirty="0" smtClean="0"/>
              <a:t> = </a:t>
            </a:r>
            <a:r>
              <a:rPr lang="en-US" i="1" dirty="0" smtClean="0"/>
              <a:t>B</a:t>
            </a:r>
            <a:r>
              <a:rPr lang="en-US" dirty="0" smtClean="0"/>
              <a:t>.</a:t>
            </a:r>
            <a:endParaRPr lang="en-US" i="1" dirty="0" smtClean="0"/>
          </a:p>
          <a:p>
            <a:pPr lvl="1"/>
            <a:r>
              <a:rPr lang="en-US" i="1" dirty="0" smtClean="0"/>
              <a:t>Transitivity</a:t>
            </a:r>
            <a:r>
              <a:rPr lang="en-US" dirty="0" smtClean="0"/>
              <a:t>:</a:t>
            </a:r>
            <a:r>
              <a:rPr lang="en-US" i="1" dirty="0" smtClean="0"/>
              <a:t> </a:t>
            </a:r>
            <a:r>
              <a:rPr lang="en-US" dirty="0" smtClean="0"/>
              <a:t>If</a:t>
            </a:r>
            <a:r>
              <a:rPr lang="en-US" i="1" dirty="0" smtClean="0"/>
              <a:t> A</a:t>
            </a:r>
            <a:r>
              <a:rPr lang="en-US" dirty="0" smtClean="0"/>
              <a:t> </a:t>
            </a:r>
            <a:r>
              <a:rPr lang="en-US" dirty="0" smtClean="0">
                <a:latin typeface="Cambria Math"/>
                <a:ea typeface="Cambria Math"/>
              </a:rPr>
              <a:t>⊆ </a:t>
            </a:r>
            <a:r>
              <a:rPr lang="en-US" i="1" dirty="0" smtClean="0"/>
              <a:t>B</a:t>
            </a:r>
            <a:r>
              <a:rPr lang="en-US" dirty="0" smtClean="0"/>
              <a:t> and </a:t>
            </a:r>
            <a:r>
              <a:rPr lang="en-US" i="1" dirty="0" smtClean="0"/>
              <a:t>B</a:t>
            </a:r>
            <a:r>
              <a:rPr lang="en-US" dirty="0" smtClean="0"/>
              <a:t> </a:t>
            </a:r>
            <a:r>
              <a:rPr lang="en-US" dirty="0" smtClean="0">
                <a:latin typeface="Cambria Math"/>
                <a:ea typeface="Cambria Math"/>
              </a:rPr>
              <a:t>⊆</a:t>
            </a:r>
            <a:r>
              <a:rPr lang="en-US" dirty="0" smtClean="0"/>
              <a:t> </a:t>
            </a:r>
            <a:r>
              <a:rPr lang="en-US" i="1" dirty="0" smtClean="0"/>
              <a:t>C</a:t>
            </a:r>
            <a:r>
              <a:rPr lang="en-US" dirty="0" smtClean="0"/>
              <a:t>, then </a:t>
            </a:r>
            <a:r>
              <a:rPr lang="en-US" i="1" dirty="0" smtClean="0"/>
              <a:t>A</a:t>
            </a:r>
            <a:r>
              <a:rPr lang="en-US" dirty="0" smtClean="0"/>
              <a:t> </a:t>
            </a:r>
            <a:r>
              <a:rPr lang="en-US" dirty="0" smtClean="0">
                <a:latin typeface="Cambria Math"/>
                <a:ea typeface="Cambria Math"/>
              </a:rPr>
              <a:t>⊆</a:t>
            </a:r>
            <a:r>
              <a:rPr lang="en-US" dirty="0" smtClean="0"/>
              <a:t> </a:t>
            </a:r>
            <a:r>
              <a:rPr lang="en-US" i="1" dirty="0" smtClean="0"/>
              <a:t>C</a:t>
            </a:r>
            <a:r>
              <a:rPr lang="en-US" dirty="0" smtClean="0"/>
              <a:t>.</a:t>
            </a:r>
            <a:endParaRPr lang="en-US" i="1" dirty="0" smtClean="0"/>
          </a:p>
          <a:p>
            <a:pPr>
              <a:buNone/>
            </a:pPr>
            <a:endParaRPr lang="en-US" dirty="0"/>
          </a:p>
        </p:txBody>
      </p:sp>
      <p:sp>
        <p:nvSpPr>
          <p:cNvPr id="4" name="TextBox 3"/>
          <p:cNvSpPr txBox="1"/>
          <p:nvPr/>
        </p:nvSpPr>
        <p:spPr>
          <a:xfrm>
            <a:off x="2590800" y="5029200"/>
            <a:ext cx="4191000" cy="646331"/>
          </a:xfrm>
          <a:prstGeom prst="rect">
            <a:avLst/>
          </a:prstGeom>
          <a:noFill/>
          <a:ln>
            <a:solidFill>
              <a:schemeClr val="accent1"/>
            </a:solidFill>
          </a:ln>
        </p:spPr>
        <p:txBody>
          <a:bodyPr wrap="square" rtlCol="0">
            <a:spAutoFit/>
          </a:bodyPr>
          <a:lstStyle/>
          <a:p>
            <a:r>
              <a:rPr lang="en-US" dirty="0" smtClean="0"/>
              <a:t>The properties all follow from the definition of set inclusion.</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608</a:t>
            </a:fld>
            <a:endParaRPr lang="en-US"/>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Comparability</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Definition </a:t>
            </a:r>
            <a:r>
              <a:rPr lang="en-US" b="1" dirty="0" smtClean="0">
                <a:latin typeface="Cambria Math" pitchFamily="18" charset="0"/>
                <a:ea typeface="Cambria Math" pitchFamily="18" charset="0"/>
              </a:rPr>
              <a:t>2</a:t>
            </a:r>
            <a:r>
              <a:rPr lang="en-US" dirty="0" smtClean="0"/>
              <a:t>: The elements </a:t>
            </a:r>
            <a:r>
              <a:rPr lang="en-US" i="1" dirty="0" smtClean="0"/>
              <a:t>a</a:t>
            </a:r>
            <a:r>
              <a:rPr lang="en-US" dirty="0" smtClean="0"/>
              <a:t> and </a:t>
            </a:r>
            <a:r>
              <a:rPr lang="en-US" i="1" dirty="0" smtClean="0"/>
              <a:t>b</a:t>
            </a:r>
            <a:r>
              <a:rPr lang="en-US" dirty="0" smtClean="0"/>
              <a:t> of a </a:t>
            </a:r>
            <a:r>
              <a:rPr lang="en-US" dirty="0" err="1" smtClean="0"/>
              <a:t>poset</a:t>
            </a:r>
            <a:r>
              <a:rPr lang="en-US" dirty="0" smtClean="0"/>
              <a:t> (</a:t>
            </a:r>
            <a:r>
              <a:rPr lang="en-US" i="1" dirty="0" smtClean="0"/>
              <a:t>S</a:t>
            </a:r>
            <a:r>
              <a:rPr lang="en-US" dirty="0" smtClean="0"/>
              <a:t>,</a:t>
            </a:r>
            <a:r>
              <a:rPr lang="en-US" dirty="0" smtClean="0">
                <a:latin typeface="Cambria Math"/>
                <a:ea typeface="Cambria Math"/>
              </a:rPr>
              <a:t>≼</a:t>
            </a:r>
            <a:r>
              <a:rPr lang="en-US" dirty="0" smtClean="0"/>
              <a:t> ) are </a:t>
            </a:r>
            <a:r>
              <a:rPr lang="en-US" i="1" dirty="0" smtClean="0"/>
              <a:t>comparable</a:t>
            </a:r>
            <a:r>
              <a:rPr lang="en-US" dirty="0" smtClean="0"/>
              <a:t> if either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or </a:t>
            </a:r>
            <a:r>
              <a:rPr lang="en-US" i="1" dirty="0" smtClean="0"/>
              <a:t>b</a:t>
            </a:r>
            <a:r>
              <a:rPr lang="en-US" dirty="0" smtClean="0"/>
              <a:t> </a:t>
            </a:r>
            <a:r>
              <a:rPr lang="en-US" dirty="0" smtClean="0">
                <a:latin typeface="Cambria Math"/>
                <a:ea typeface="Cambria Math"/>
              </a:rPr>
              <a:t>≼</a:t>
            </a:r>
            <a:r>
              <a:rPr lang="en-US" dirty="0" smtClean="0"/>
              <a:t> </a:t>
            </a:r>
            <a:r>
              <a:rPr lang="en-US" i="1" dirty="0" smtClean="0"/>
              <a:t>a</a:t>
            </a:r>
            <a:r>
              <a:rPr lang="en-US" dirty="0" smtClean="0"/>
              <a:t>. When </a:t>
            </a:r>
            <a:r>
              <a:rPr lang="en-US" i="1" dirty="0" smtClean="0"/>
              <a:t>a</a:t>
            </a:r>
            <a:r>
              <a:rPr lang="en-US" dirty="0" smtClean="0"/>
              <a:t> and </a:t>
            </a:r>
            <a:r>
              <a:rPr lang="en-US" i="1" dirty="0" smtClean="0"/>
              <a:t>b</a:t>
            </a:r>
            <a:r>
              <a:rPr lang="en-US" dirty="0" smtClean="0"/>
              <a:t> are elements of </a:t>
            </a:r>
            <a:r>
              <a:rPr lang="en-US" i="1" dirty="0" smtClean="0"/>
              <a:t>S </a:t>
            </a:r>
            <a:r>
              <a:rPr lang="en-US" dirty="0" smtClean="0"/>
              <a:t>so that  neither          </a:t>
            </a:r>
            <a:r>
              <a:rPr lang="en-US" i="1" dirty="0" smtClean="0"/>
              <a:t>a</a:t>
            </a:r>
            <a:r>
              <a:rPr lang="en-US" dirty="0" smtClean="0"/>
              <a:t> </a:t>
            </a:r>
            <a:r>
              <a:rPr lang="en-US" dirty="0" smtClean="0">
                <a:latin typeface="Cambria Math"/>
                <a:ea typeface="Cambria Math"/>
              </a:rPr>
              <a:t>≼</a:t>
            </a:r>
            <a:r>
              <a:rPr lang="en-US" dirty="0" smtClean="0"/>
              <a:t> </a:t>
            </a:r>
            <a:r>
              <a:rPr lang="en-US" i="1" dirty="0" smtClean="0"/>
              <a:t>b</a:t>
            </a:r>
            <a:r>
              <a:rPr lang="en-US" dirty="0" smtClean="0"/>
              <a:t> nor </a:t>
            </a:r>
            <a:r>
              <a:rPr lang="en-US" i="1" dirty="0" smtClean="0"/>
              <a:t>b</a:t>
            </a:r>
            <a:r>
              <a:rPr lang="en-US" dirty="0" smtClean="0"/>
              <a:t> </a:t>
            </a:r>
            <a:r>
              <a:rPr lang="en-US" dirty="0" smtClean="0">
                <a:latin typeface="Cambria Math"/>
                <a:ea typeface="Cambria Math"/>
              </a:rPr>
              <a:t>≼</a:t>
            </a:r>
            <a:r>
              <a:rPr lang="en-US" dirty="0" smtClean="0"/>
              <a:t> </a:t>
            </a:r>
            <a:r>
              <a:rPr lang="en-US" i="1" dirty="0" smtClean="0"/>
              <a:t>a</a:t>
            </a:r>
            <a:r>
              <a:rPr lang="en-US" dirty="0" smtClean="0"/>
              <a:t>, then </a:t>
            </a:r>
            <a:r>
              <a:rPr lang="en-US" i="1" dirty="0" smtClean="0"/>
              <a:t>a</a:t>
            </a:r>
            <a:r>
              <a:rPr lang="en-US" dirty="0" smtClean="0"/>
              <a:t> and </a:t>
            </a:r>
            <a:r>
              <a:rPr lang="en-US" i="1" dirty="0" smtClean="0"/>
              <a:t>b</a:t>
            </a:r>
            <a:r>
              <a:rPr lang="en-US" dirty="0" smtClean="0"/>
              <a:t> are called i</a:t>
            </a:r>
            <a:r>
              <a:rPr lang="en-US" i="1" dirty="0" smtClean="0"/>
              <a:t>ncomparable</a:t>
            </a:r>
            <a:r>
              <a:rPr lang="en-US" dirty="0" smtClean="0"/>
              <a: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b="1" dirty="0" smtClean="0"/>
              <a:t>     Definition </a:t>
            </a:r>
            <a:r>
              <a:rPr lang="en-US" b="1" dirty="0" smtClean="0">
                <a:latin typeface="Cambria Math" pitchFamily="18" charset="0"/>
                <a:ea typeface="Cambria Math" pitchFamily="18" charset="0"/>
              </a:rPr>
              <a:t>3</a:t>
            </a:r>
            <a:r>
              <a:rPr lang="en-US" dirty="0" smtClean="0"/>
              <a:t>: If  (</a:t>
            </a:r>
            <a:r>
              <a:rPr lang="en-US" i="1" dirty="0" smtClean="0"/>
              <a:t>S</a:t>
            </a:r>
            <a:r>
              <a:rPr lang="en-US" dirty="0" smtClean="0"/>
              <a:t>,</a:t>
            </a:r>
            <a:r>
              <a:rPr lang="en-US" dirty="0" smtClean="0">
                <a:latin typeface="Cambria Math"/>
                <a:ea typeface="Cambria Math"/>
              </a:rPr>
              <a:t>≼</a:t>
            </a:r>
            <a:r>
              <a:rPr lang="en-US" dirty="0" smtClean="0"/>
              <a:t> ) is a </a:t>
            </a:r>
            <a:r>
              <a:rPr lang="en-US" dirty="0" err="1" smtClean="0"/>
              <a:t>poset</a:t>
            </a:r>
            <a:r>
              <a:rPr lang="en-US" dirty="0" smtClean="0"/>
              <a:t> and every two elements of </a:t>
            </a:r>
            <a:r>
              <a:rPr lang="en-US" i="1" dirty="0" smtClean="0"/>
              <a:t>S</a:t>
            </a:r>
            <a:r>
              <a:rPr lang="en-US" dirty="0" smtClean="0"/>
              <a:t> are comparable, </a:t>
            </a:r>
            <a:r>
              <a:rPr lang="en-US" i="1" dirty="0" smtClean="0"/>
              <a:t>S</a:t>
            </a:r>
            <a:r>
              <a:rPr lang="en-US" dirty="0" smtClean="0"/>
              <a:t> is called a </a:t>
            </a:r>
            <a:r>
              <a:rPr lang="en-US" i="1" dirty="0" smtClean="0"/>
              <a:t>totally ordered </a:t>
            </a:r>
            <a:r>
              <a:rPr lang="en-US" dirty="0" smtClean="0"/>
              <a:t>or </a:t>
            </a:r>
            <a:r>
              <a:rPr lang="en-US" i="1" dirty="0" smtClean="0"/>
              <a:t>linearly ordered set</a:t>
            </a:r>
            <a:r>
              <a:rPr lang="en-US" dirty="0" smtClean="0"/>
              <a:t>, and </a:t>
            </a:r>
            <a:r>
              <a:rPr lang="en-US" dirty="0" smtClean="0">
                <a:latin typeface="Cambria Math"/>
                <a:ea typeface="Cambria Math"/>
              </a:rPr>
              <a:t>≼ </a:t>
            </a:r>
            <a:r>
              <a:rPr lang="en-US" dirty="0" smtClean="0"/>
              <a:t>is called a </a:t>
            </a:r>
            <a:r>
              <a:rPr lang="en-US" i="1" dirty="0" smtClean="0"/>
              <a:t>total order </a:t>
            </a:r>
            <a:r>
              <a:rPr lang="en-US" dirty="0" smtClean="0"/>
              <a:t>or a </a:t>
            </a:r>
            <a:r>
              <a:rPr lang="en-US" i="1" dirty="0" smtClean="0"/>
              <a:t>linear order.  </a:t>
            </a:r>
            <a:r>
              <a:rPr lang="en-US" dirty="0" smtClean="0"/>
              <a:t>A totally ordered set is also called a </a:t>
            </a:r>
            <a:r>
              <a:rPr lang="en-US" i="1" dirty="0" smtClean="0"/>
              <a:t>chain. </a:t>
            </a:r>
          </a:p>
          <a:p>
            <a:pPr>
              <a:buNone/>
            </a:pPr>
            <a:r>
              <a:rPr lang="en-US" b="1" dirty="0" smtClean="0"/>
              <a:t>    Definition </a:t>
            </a:r>
            <a:r>
              <a:rPr lang="en-US" b="1" dirty="0" smtClean="0">
                <a:latin typeface="Cambria Math" pitchFamily="18" charset="0"/>
                <a:ea typeface="Cambria Math" pitchFamily="18" charset="0"/>
              </a:rPr>
              <a:t>4</a:t>
            </a:r>
            <a:r>
              <a:rPr lang="en-US" dirty="0" smtClean="0"/>
              <a:t>: (</a:t>
            </a:r>
            <a:r>
              <a:rPr lang="en-US" i="1" dirty="0" smtClean="0"/>
              <a:t>S</a:t>
            </a:r>
            <a:r>
              <a:rPr lang="en-US" dirty="0" smtClean="0"/>
              <a:t>,</a:t>
            </a:r>
            <a:r>
              <a:rPr lang="en-US" dirty="0" smtClean="0">
                <a:latin typeface="Cambria Math"/>
                <a:ea typeface="Cambria Math"/>
              </a:rPr>
              <a:t>≼</a:t>
            </a:r>
            <a:r>
              <a:rPr lang="en-US" dirty="0" smtClean="0"/>
              <a:t> ) is a well-ordered set if it is a </a:t>
            </a:r>
            <a:r>
              <a:rPr lang="en-US" dirty="0" err="1" smtClean="0"/>
              <a:t>poset</a:t>
            </a:r>
            <a:r>
              <a:rPr lang="en-US" dirty="0" smtClean="0"/>
              <a:t> such that </a:t>
            </a:r>
            <a:r>
              <a:rPr lang="en-US" dirty="0" smtClean="0">
                <a:latin typeface="Cambria Math"/>
                <a:ea typeface="Cambria Math"/>
              </a:rPr>
              <a:t>≼</a:t>
            </a:r>
            <a:r>
              <a:rPr lang="en-US" dirty="0" smtClean="0"/>
              <a:t> is a total ordering and every nonempty subset of </a:t>
            </a:r>
            <a:r>
              <a:rPr lang="en-US" i="1" dirty="0" smtClean="0"/>
              <a:t>S</a:t>
            </a:r>
            <a:r>
              <a:rPr lang="en-US" dirty="0" smtClean="0"/>
              <a:t> has a least element. </a:t>
            </a:r>
          </a:p>
          <a:p>
            <a:pPr>
              <a:buNone/>
            </a:pPr>
            <a:r>
              <a:rPr lang="en-US" dirty="0" smtClean="0"/>
              <a:t> </a:t>
            </a:r>
            <a:endParaRPr lang="en-US" dirty="0"/>
          </a:p>
        </p:txBody>
      </p:sp>
      <p:sp>
        <p:nvSpPr>
          <p:cNvPr id="4" name="TextBox 3"/>
          <p:cNvSpPr txBox="1"/>
          <p:nvPr/>
        </p:nvSpPr>
        <p:spPr>
          <a:xfrm>
            <a:off x="2438400" y="2971800"/>
            <a:ext cx="5334000" cy="646331"/>
          </a:xfrm>
          <a:prstGeom prst="rect">
            <a:avLst/>
          </a:prstGeom>
          <a:noFill/>
          <a:ln>
            <a:solidFill>
              <a:schemeClr val="accent1"/>
            </a:solidFill>
          </a:ln>
        </p:spPr>
        <p:txBody>
          <a:bodyPr wrap="square" rtlCol="0">
            <a:spAutoFit/>
          </a:bodyPr>
          <a:lstStyle/>
          <a:p>
            <a:r>
              <a:rPr lang="en-US" dirty="0" smtClean="0"/>
              <a:t>The symbol</a:t>
            </a:r>
            <a:r>
              <a:rPr lang="en-US" dirty="0" smtClean="0">
                <a:latin typeface="Cambria Math"/>
                <a:ea typeface="Cambria Math"/>
              </a:rPr>
              <a:t> </a:t>
            </a:r>
            <a:r>
              <a:rPr lang="en-US" dirty="0" smtClean="0">
                <a:ea typeface="Cambria Math"/>
              </a:rPr>
              <a:t>≼ is used to</a:t>
            </a:r>
            <a:r>
              <a:rPr lang="en-US" dirty="0" smtClean="0"/>
              <a:t>  denote the relation in any </a:t>
            </a:r>
            <a:r>
              <a:rPr lang="en-US" dirty="0" err="1" smtClean="0"/>
              <a:t>poset</a:t>
            </a:r>
            <a:r>
              <a:rPr lang="en-US" dirty="0" smtClean="0"/>
              <a:t>. </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609</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Disjunctive Normal Form</a:t>
            </a:r>
            <a:endParaRPr lang="en-US" dirty="0"/>
          </a:p>
        </p:txBody>
      </p:sp>
      <p:sp>
        <p:nvSpPr>
          <p:cNvPr id="3" name="Content Placeholder 2"/>
          <p:cNvSpPr>
            <a:spLocks noGrp="1"/>
          </p:cNvSpPr>
          <p:nvPr>
            <p:ph idx="1"/>
          </p:nvPr>
        </p:nvSpPr>
        <p:spPr/>
        <p:txBody>
          <a:bodyPr/>
          <a:lstStyle/>
          <a:p>
            <a:r>
              <a:rPr lang="en-US" dirty="0" smtClean="0"/>
              <a:t>Here is an illustration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15940082"/>
              </p:ext>
            </p:extLst>
          </p:nvPr>
        </p:nvGraphicFramePr>
        <p:xfrm>
          <a:off x="914400" y="2590800"/>
          <a:ext cx="7467600" cy="3337560"/>
        </p:xfrm>
        <a:graphic>
          <a:graphicData uri="http://schemas.openxmlformats.org/drawingml/2006/table">
            <a:tbl>
              <a:tblPr firstRow="1" bandRow="1">
                <a:tableStyleId>{5C22544A-7EE6-4342-B048-85BDC9FD1C3A}</a:tableStyleId>
              </a:tblPr>
              <a:tblGrid>
                <a:gridCol w="1244600"/>
                <a:gridCol w="1244600"/>
                <a:gridCol w="1244600"/>
                <a:gridCol w="1244600"/>
                <a:gridCol w="1244600"/>
                <a:gridCol w="1244600"/>
              </a:tblGrid>
              <a:tr h="370840">
                <a:tc>
                  <a:txBody>
                    <a:bodyPr/>
                    <a:lstStyle/>
                    <a:p>
                      <a:r>
                        <a:rPr lang="en-US" b="0" i="1" dirty="0" smtClean="0"/>
                        <a:t>p</a:t>
                      </a:r>
                      <a:endParaRPr lang="en-US" b="0" i="1" dirty="0"/>
                    </a:p>
                  </a:txBody>
                  <a:tcPr/>
                </a:tc>
                <a:tc>
                  <a:txBody>
                    <a:bodyPr/>
                    <a:lstStyle/>
                    <a:p>
                      <a:r>
                        <a:rPr lang="en-US" b="0" i="1" dirty="0" smtClean="0"/>
                        <a:t>q</a:t>
                      </a:r>
                      <a:endParaRPr lang="en-US" b="0" i="1" dirty="0"/>
                    </a:p>
                  </a:txBody>
                  <a:tcPr/>
                </a:tc>
                <a:tc>
                  <a:txBody>
                    <a:bodyPr/>
                    <a:lstStyle/>
                    <a:p>
                      <a:r>
                        <a:rPr lang="en-US" b="0" i="1" dirty="0" smtClean="0"/>
                        <a:t>r</a:t>
                      </a:r>
                      <a:endParaRPr lang="en-US" b="0" i="1" dirty="0"/>
                    </a:p>
                  </a:txBody>
                  <a:tcPr/>
                </a:tc>
                <a:tc>
                  <a:txBody>
                    <a:bodyPr/>
                    <a:lstStyle/>
                    <a:p>
                      <a:r>
                        <a:rPr lang="en-US" dirty="0" smtClean="0">
                          <a:latin typeface="Cambria Math"/>
                          <a:ea typeface="Cambria Math"/>
                          <a:sym typeface="Symbol"/>
                        </a:rPr>
                        <a:t></a:t>
                      </a:r>
                      <a:r>
                        <a:rPr lang="en-US" i="1" dirty="0" smtClean="0">
                          <a:latin typeface="Cambria Math"/>
                          <a:ea typeface="Cambria Math"/>
                        </a:rPr>
                        <a:t>r</a:t>
                      </a:r>
                      <a:endParaRPr lang="en-US" i="1" dirty="0"/>
                    </a:p>
                  </a:txBody>
                  <a:tcPr/>
                </a:tc>
                <a:tc>
                  <a:txBody>
                    <a:bodyPr/>
                    <a:lstStyle/>
                    <a:p>
                      <a:r>
                        <a:rPr lang="en-US" b="0" i="1" dirty="0" smtClean="0">
                          <a:latin typeface="+mn-lt"/>
                          <a:ea typeface="+mn-ea"/>
                        </a:rPr>
                        <a:t>p</a:t>
                      </a:r>
                      <a:r>
                        <a:rPr lang="en-US" dirty="0" smtClean="0">
                          <a:latin typeface="+mn-lt"/>
                          <a:ea typeface="+mn-ea"/>
                        </a:rPr>
                        <a:t> </a:t>
                      </a:r>
                      <a:r>
                        <a:rPr lang="en-US" dirty="0" smtClean="0">
                          <a:latin typeface="Cambria Math"/>
                          <a:ea typeface="Cambria Math"/>
                          <a:sym typeface="Symbol"/>
                        </a:rPr>
                        <a:t> </a:t>
                      </a:r>
                      <a:r>
                        <a:rPr lang="en-US" i="1" dirty="0" smtClean="0">
                          <a:latin typeface="Cambria Math"/>
                          <a:ea typeface="Cambria Math"/>
                        </a:rPr>
                        <a:t>q</a:t>
                      </a:r>
                      <a:endParaRPr lang="en-US" i="1" dirty="0"/>
                    </a:p>
                  </a:txBody>
                  <a:tcPr/>
                </a:tc>
                <a:tc>
                  <a:txBody>
                    <a:bodyPr/>
                    <a:lstStyle/>
                    <a:p>
                      <a:r>
                        <a:rPr lang="en-US" b="0" i="1" dirty="0" smtClean="0">
                          <a:latin typeface="+mn-lt"/>
                          <a:ea typeface="+mn-ea"/>
                        </a:rPr>
                        <a:t>p</a:t>
                      </a:r>
                      <a:r>
                        <a:rPr lang="en-US" dirty="0" smtClean="0">
                          <a:latin typeface="+mn-lt"/>
                          <a:ea typeface="+mn-ea"/>
                        </a:rPr>
                        <a:t> </a:t>
                      </a:r>
                      <a:r>
                        <a:rPr lang="en-US" dirty="0" smtClean="0">
                          <a:latin typeface="Cambria Math"/>
                          <a:ea typeface="Cambria Math"/>
                          <a:sym typeface="Symbol"/>
                        </a:rPr>
                        <a:t> </a:t>
                      </a:r>
                      <a:r>
                        <a:rPr lang="en-US" i="1" dirty="0" smtClean="0">
                          <a:latin typeface="Cambria Math"/>
                          <a:ea typeface="Cambria Math"/>
                        </a:rPr>
                        <a:t>q</a:t>
                      </a:r>
                      <a:r>
                        <a:rPr lang="en-US" dirty="0" smtClean="0">
                          <a:latin typeface="Cambria Math"/>
                          <a:ea typeface="Cambria Math"/>
                        </a:rPr>
                        <a:t> → </a:t>
                      </a:r>
                      <a:r>
                        <a:rPr lang="en-US" dirty="0" smtClean="0">
                          <a:latin typeface="Cambria Math"/>
                          <a:ea typeface="Cambria Math"/>
                          <a:sym typeface="Symbol"/>
                        </a:rPr>
                        <a:t></a:t>
                      </a:r>
                      <a:r>
                        <a:rPr lang="en-US" i="1" dirty="0" smtClean="0">
                          <a:latin typeface="Cambria Math"/>
                          <a:ea typeface="Cambria Math"/>
                        </a:rPr>
                        <a:t>r</a:t>
                      </a:r>
                      <a:endParaRPr lang="en-US" i="1" dirty="0"/>
                    </a:p>
                  </a:txBody>
                  <a:tcPr/>
                </a:tc>
              </a:tr>
              <a:tr h="370840">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70840">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T </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70840">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70840">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r>
              <a:tr h="370840">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r>
            </a:tbl>
          </a:graphicData>
        </a:graphic>
      </p:graphicFrame>
      <p:sp>
        <p:nvSpPr>
          <p:cNvPr id="7" name="TextBox 6"/>
          <p:cNvSpPr txBox="1"/>
          <p:nvPr/>
        </p:nvSpPr>
        <p:spPr>
          <a:xfrm>
            <a:off x="838200" y="4800600"/>
            <a:ext cx="6781800" cy="381000"/>
          </a:xfrm>
          <a:prstGeom prst="rect">
            <a:avLst/>
          </a:prstGeom>
          <a:solidFill>
            <a:schemeClr val="accent6">
              <a:lumMod val="75000"/>
              <a:alpha val="25000"/>
            </a:schemeClr>
          </a:solidFill>
          <a:ln>
            <a:solidFill>
              <a:schemeClr val="tx1"/>
            </a:solidFill>
          </a:ln>
        </p:spPr>
        <p:txBody>
          <a:bodyPr wrap="square" rtlCol="0">
            <a:spAutoFit/>
          </a:bodyPr>
          <a:lstStyle/>
          <a:p>
            <a:endParaRPr lang="en-US" dirty="0"/>
          </a:p>
        </p:txBody>
      </p:sp>
      <p:sp>
        <p:nvSpPr>
          <p:cNvPr id="9" name="TextBox 8"/>
          <p:cNvSpPr txBox="1"/>
          <p:nvPr/>
        </p:nvSpPr>
        <p:spPr>
          <a:xfrm>
            <a:off x="838200" y="5181600"/>
            <a:ext cx="6781800" cy="381000"/>
          </a:xfrm>
          <a:prstGeom prst="rect">
            <a:avLst/>
          </a:prstGeom>
          <a:solidFill>
            <a:schemeClr val="accent6">
              <a:lumMod val="75000"/>
              <a:alpha val="25000"/>
            </a:schemeClr>
          </a:solidFill>
          <a:ln>
            <a:solidFill>
              <a:schemeClr val="tx1"/>
            </a:solidFill>
          </a:ln>
        </p:spPr>
        <p:txBody>
          <a:bodyPr wrap="square" rtlCol="0">
            <a:spAutoFit/>
          </a:bodyPr>
          <a:lstStyle/>
          <a:p>
            <a:endParaRPr lang="en-US" dirty="0"/>
          </a:p>
        </p:txBody>
      </p:sp>
      <p:sp>
        <p:nvSpPr>
          <p:cNvPr id="10" name="TextBox 9"/>
          <p:cNvSpPr txBox="1"/>
          <p:nvPr/>
        </p:nvSpPr>
        <p:spPr>
          <a:xfrm>
            <a:off x="838200" y="5562600"/>
            <a:ext cx="6781800" cy="381000"/>
          </a:xfrm>
          <a:prstGeom prst="rect">
            <a:avLst/>
          </a:prstGeom>
          <a:solidFill>
            <a:schemeClr val="accent6">
              <a:lumMod val="75000"/>
              <a:alpha val="25000"/>
            </a:schemeClr>
          </a:solidFill>
          <a:ln>
            <a:solidFill>
              <a:schemeClr val="tx1"/>
            </a:solidFill>
          </a:ln>
        </p:spPr>
        <p:txBody>
          <a:bodyPr wrap="square" rtlCol="0">
            <a:spAutoFit/>
          </a:bodyPr>
          <a:lstStyle/>
          <a:p>
            <a:endParaRPr lang="en-US" dirty="0"/>
          </a:p>
        </p:txBody>
      </p:sp>
      <p:sp>
        <p:nvSpPr>
          <p:cNvPr id="11" name="TextBox 10"/>
          <p:cNvSpPr txBox="1"/>
          <p:nvPr/>
        </p:nvSpPr>
        <p:spPr>
          <a:xfrm>
            <a:off x="838200" y="4038600"/>
            <a:ext cx="6781800" cy="381000"/>
          </a:xfrm>
          <a:prstGeom prst="rect">
            <a:avLst/>
          </a:prstGeom>
          <a:solidFill>
            <a:schemeClr val="accent6">
              <a:lumMod val="75000"/>
              <a:alpha val="25000"/>
            </a:schemeClr>
          </a:solidFill>
          <a:ln>
            <a:solidFill>
              <a:schemeClr val="tx1"/>
            </a:solidFill>
          </a:ln>
        </p:spPr>
        <p:txBody>
          <a:bodyPr wrap="square" rtlCol="0">
            <a:spAutoFit/>
          </a:bodyPr>
          <a:lstStyle/>
          <a:p>
            <a:endParaRPr lang="en-US" dirty="0"/>
          </a:p>
        </p:txBody>
      </p:sp>
      <p:sp>
        <p:nvSpPr>
          <p:cNvPr id="12" name="TextBox 11"/>
          <p:cNvSpPr txBox="1"/>
          <p:nvPr/>
        </p:nvSpPr>
        <p:spPr>
          <a:xfrm>
            <a:off x="838200" y="3352800"/>
            <a:ext cx="6781800" cy="381000"/>
          </a:xfrm>
          <a:prstGeom prst="rect">
            <a:avLst/>
          </a:prstGeom>
          <a:solidFill>
            <a:schemeClr val="accent6">
              <a:lumMod val="75000"/>
              <a:alpha val="25000"/>
            </a:schemeClr>
          </a:solidFill>
          <a:ln>
            <a:solidFill>
              <a:schemeClr val="tx1"/>
            </a:solidFill>
          </a:ln>
        </p:spPr>
        <p:txBody>
          <a:bodyPr wrap="square" rtlCol="0">
            <a:spAutoFit/>
          </a:bodyPr>
          <a:lstStyle/>
          <a:p>
            <a:endParaRPr lang="en-US" dirty="0"/>
          </a:p>
        </p:txBody>
      </p:sp>
      <p:sp>
        <p:nvSpPr>
          <p:cNvPr id="5" name="Slide Number Placeholder 4"/>
          <p:cNvSpPr>
            <a:spLocks noGrp="1"/>
          </p:cNvSpPr>
          <p:nvPr>
            <p:ph type="sldNum" sz="quarter" idx="12"/>
          </p:nvPr>
        </p:nvSpPr>
        <p:spPr/>
        <p:txBody>
          <a:bodyPr/>
          <a:lstStyle/>
          <a:p>
            <a:fld id="{9CA217EF-0505-4C33-BB20-8A8DF2039023}" type="slidenum">
              <a:rPr lang="en-US" smtClean="0"/>
              <a:pPr/>
              <a:t>61</a:t>
            </a:fld>
            <a:endParaRPr lang="en-US"/>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Lexicographic Order</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Definition</a:t>
            </a:r>
            <a:r>
              <a:rPr lang="en-US" dirty="0" smtClean="0"/>
              <a:t>: Given two </a:t>
            </a:r>
            <a:r>
              <a:rPr lang="en-US" dirty="0" err="1" smtClean="0"/>
              <a:t>posets</a:t>
            </a:r>
            <a:r>
              <a:rPr lang="en-US" dirty="0" smtClean="0"/>
              <a:t> (</a:t>
            </a:r>
            <a:r>
              <a:rPr lang="en-US" i="1" dirty="0" smtClean="0"/>
              <a:t>A</a:t>
            </a:r>
            <a:r>
              <a:rPr lang="en-US" baseline="-25000" dirty="0" smtClean="0">
                <a:latin typeface="Cambria Math" pitchFamily="18" charset="0"/>
                <a:ea typeface="Cambria Math" pitchFamily="18" charset="0"/>
              </a:rPr>
              <a:t>1</a:t>
            </a:r>
            <a:r>
              <a:rPr lang="en-US" dirty="0" smtClean="0"/>
              <a:t>,</a:t>
            </a:r>
            <a:r>
              <a:rPr lang="en-US" dirty="0" smtClean="0">
                <a:latin typeface="Cambria Math"/>
                <a:ea typeface="Cambria Math"/>
              </a:rPr>
              <a:t>≼</a:t>
            </a:r>
            <a:r>
              <a:rPr lang="en-US" baseline="-25000" dirty="0" smtClean="0">
                <a:latin typeface="Cambria Math"/>
                <a:ea typeface="Cambria Math"/>
              </a:rPr>
              <a:t>1</a:t>
            </a:r>
            <a:r>
              <a:rPr lang="en-US" dirty="0" smtClean="0"/>
              <a:t>) and (</a:t>
            </a:r>
            <a:r>
              <a:rPr lang="en-US" i="1" dirty="0" smtClean="0"/>
              <a:t>A</a:t>
            </a:r>
            <a:r>
              <a:rPr lang="en-US" baseline="-25000" dirty="0" smtClean="0">
                <a:latin typeface="Cambria Math" pitchFamily="18" charset="0"/>
                <a:ea typeface="Cambria Math" pitchFamily="18" charset="0"/>
              </a:rPr>
              <a:t>2</a:t>
            </a:r>
            <a:r>
              <a:rPr lang="en-US" dirty="0" smtClean="0"/>
              <a:t>,</a:t>
            </a:r>
            <a:r>
              <a:rPr lang="en-US" dirty="0" smtClean="0">
                <a:latin typeface="Cambria Math"/>
                <a:ea typeface="Cambria Math"/>
              </a:rPr>
              <a:t>≼</a:t>
            </a:r>
            <a:r>
              <a:rPr lang="en-US" baseline="-25000" dirty="0" smtClean="0">
                <a:latin typeface="Cambria Math"/>
                <a:ea typeface="Cambria Math"/>
              </a:rPr>
              <a:t>2</a:t>
            </a:r>
            <a:r>
              <a:rPr lang="en-US" dirty="0" smtClean="0"/>
              <a:t>), the </a:t>
            </a:r>
            <a:r>
              <a:rPr lang="en-US" i="1" dirty="0" smtClean="0"/>
              <a:t>lexicographic ordering</a:t>
            </a:r>
            <a:r>
              <a:rPr lang="en-US" dirty="0" smtClean="0"/>
              <a:t>  on </a:t>
            </a:r>
            <a:r>
              <a:rPr lang="en-US" i="1" dirty="0" smtClean="0"/>
              <a:t>A</a:t>
            </a:r>
            <a:r>
              <a:rPr lang="en-US" baseline="-25000" dirty="0" smtClean="0">
                <a:latin typeface="Cambria Math" pitchFamily="18" charset="0"/>
                <a:ea typeface="Cambria Math" pitchFamily="18" charset="0"/>
              </a:rPr>
              <a:t>1 </a:t>
            </a:r>
            <a:r>
              <a:rPr lang="en-US" dirty="0" smtClean="0">
                <a:latin typeface="Cambria Math"/>
                <a:ea typeface="Cambria Math"/>
              </a:rPr>
              <a:t>⨉</a:t>
            </a:r>
            <a:r>
              <a:rPr lang="en-US" dirty="0" smtClean="0"/>
              <a:t> </a:t>
            </a:r>
            <a:r>
              <a:rPr lang="en-US" i="1" dirty="0" smtClean="0"/>
              <a:t>A</a:t>
            </a:r>
            <a:r>
              <a:rPr lang="en-US" baseline="-25000" dirty="0" smtClean="0">
                <a:latin typeface="Cambria Math" pitchFamily="18" charset="0"/>
                <a:ea typeface="Cambria Math" pitchFamily="18" charset="0"/>
              </a:rPr>
              <a:t>2</a:t>
            </a:r>
            <a:r>
              <a:rPr lang="en-US" dirty="0" smtClean="0"/>
              <a:t>  is defined by specifying that  (</a:t>
            </a:r>
            <a:r>
              <a:rPr lang="en-US" i="1" dirty="0" smtClean="0"/>
              <a:t>a</a:t>
            </a:r>
            <a:r>
              <a:rPr lang="en-US" baseline="-25000" dirty="0" smtClean="0">
                <a:latin typeface="Cambria Math" pitchFamily="18" charset="0"/>
                <a:ea typeface="Cambria Math" pitchFamily="18" charset="0"/>
              </a:rPr>
              <a:t>1</a:t>
            </a:r>
            <a:r>
              <a:rPr lang="en-US" dirty="0" smtClean="0"/>
              <a:t>, </a:t>
            </a:r>
            <a:r>
              <a:rPr lang="en-US" i="1" dirty="0" smtClean="0"/>
              <a:t>a</a:t>
            </a:r>
            <a:r>
              <a:rPr lang="en-US" baseline="-25000" dirty="0" smtClean="0">
                <a:latin typeface="Cambria Math" pitchFamily="18" charset="0"/>
                <a:ea typeface="Cambria Math" pitchFamily="18" charset="0"/>
              </a:rPr>
              <a:t>2</a:t>
            </a:r>
            <a:r>
              <a:rPr lang="en-US" dirty="0" smtClean="0"/>
              <a:t>) is less than (</a:t>
            </a:r>
            <a:r>
              <a:rPr lang="en-US" i="1" dirty="0" smtClean="0"/>
              <a:t>b</a:t>
            </a:r>
            <a:r>
              <a:rPr lang="en-US" baseline="-25000" dirty="0" smtClean="0">
                <a:latin typeface="Cambria Math" pitchFamily="18" charset="0"/>
                <a:ea typeface="Cambria Math" pitchFamily="18" charset="0"/>
              </a:rPr>
              <a:t>1</a:t>
            </a:r>
            <a:r>
              <a:rPr lang="en-US" dirty="0" smtClean="0"/>
              <a:t>,</a:t>
            </a:r>
            <a:r>
              <a:rPr lang="en-US" i="1" dirty="0" smtClean="0"/>
              <a:t>b</a:t>
            </a:r>
            <a:r>
              <a:rPr lang="en-US" baseline="-25000" dirty="0" smtClean="0">
                <a:latin typeface="Cambria Math" pitchFamily="18" charset="0"/>
                <a:ea typeface="Cambria Math" pitchFamily="18" charset="0"/>
              </a:rPr>
              <a:t>2</a:t>
            </a:r>
            <a:r>
              <a:rPr lang="en-US" dirty="0" smtClean="0"/>
              <a:t>), that is,</a:t>
            </a:r>
          </a:p>
          <a:p>
            <a:pPr>
              <a:buNone/>
            </a:pPr>
            <a:r>
              <a:rPr lang="en-US" dirty="0" smtClean="0"/>
              <a:t>                 (</a:t>
            </a:r>
            <a:r>
              <a:rPr lang="en-US" i="1" dirty="0" smtClean="0"/>
              <a:t>a</a:t>
            </a:r>
            <a:r>
              <a:rPr lang="en-US" baseline="-25000" dirty="0" smtClean="0">
                <a:latin typeface="Cambria Math" pitchFamily="18" charset="0"/>
                <a:ea typeface="Cambria Math" pitchFamily="18" charset="0"/>
              </a:rPr>
              <a:t>1</a:t>
            </a:r>
            <a:r>
              <a:rPr lang="en-US" dirty="0" smtClean="0"/>
              <a:t>, </a:t>
            </a:r>
            <a:r>
              <a:rPr lang="en-US" i="1" dirty="0" smtClean="0"/>
              <a:t>a</a:t>
            </a:r>
            <a:r>
              <a:rPr lang="en-US" baseline="-25000" dirty="0" smtClean="0">
                <a:latin typeface="Cambria Math" pitchFamily="18" charset="0"/>
                <a:ea typeface="Cambria Math" pitchFamily="18" charset="0"/>
              </a:rPr>
              <a:t>2</a:t>
            </a:r>
            <a:r>
              <a:rPr lang="en-US" dirty="0" smtClean="0"/>
              <a:t>)</a:t>
            </a:r>
            <a:r>
              <a:rPr lang="en-US" dirty="0" smtClean="0">
                <a:latin typeface="Cambria Math"/>
                <a:ea typeface="Cambria Math"/>
              </a:rPr>
              <a:t> ≺</a:t>
            </a:r>
            <a:r>
              <a:rPr lang="en-US" dirty="0" smtClean="0"/>
              <a:t> (</a:t>
            </a:r>
            <a:r>
              <a:rPr lang="en-US" i="1" dirty="0" smtClean="0"/>
              <a:t>b</a:t>
            </a:r>
            <a:r>
              <a:rPr lang="en-US" baseline="-25000" dirty="0" smtClean="0">
                <a:latin typeface="Cambria Math" pitchFamily="18" charset="0"/>
                <a:ea typeface="Cambria Math" pitchFamily="18" charset="0"/>
              </a:rPr>
              <a:t>1</a:t>
            </a:r>
            <a:r>
              <a:rPr lang="en-US" dirty="0" smtClean="0"/>
              <a:t>,</a:t>
            </a:r>
            <a:r>
              <a:rPr lang="en-US" i="1" dirty="0" smtClean="0"/>
              <a:t>b</a:t>
            </a:r>
            <a:r>
              <a:rPr lang="en-US" baseline="-25000" dirty="0" smtClean="0">
                <a:latin typeface="Cambria Math" pitchFamily="18" charset="0"/>
                <a:ea typeface="Cambria Math" pitchFamily="18" charset="0"/>
              </a:rPr>
              <a:t>2</a:t>
            </a:r>
            <a:r>
              <a:rPr lang="en-US" dirty="0" smtClean="0"/>
              <a:t>), </a:t>
            </a:r>
          </a:p>
          <a:p>
            <a:pPr>
              <a:buNone/>
            </a:pPr>
            <a:r>
              <a:rPr lang="en-US" dirty="0" smtClean="0"/>
              <a:t>    either if </a:t>
            </a:r>
            <a:r>
              <a:rPr lang="en-US" i="1" dirty="0" smtClean="0"/>
              <a:t>a</a:t>
            </a:r>
            <a:r>
              <a:rPr lang="en-US" baseline="-25000" dirty="0" smtClean="0">
                <a:latin typeface="Cambria Math" pitchFamily="18" charset="0"/>
                <a:ea typeface="Cambria Math" pitchFamily="18" charset="0"/>
              </a:rPr>
              <a:t>1</a:t>
            </a:r>
            <a:r>
              <a:rPr lang="en-US" dirty="0" smtClean="0">
                <a:latin typeface="Cambria Math"/>
                <a:ea typeface="Cambria Math"/>
              </a:rPr>
              <a:t> ≺</a:t>
            </a:r>
            <a:r>
              <a:rPr lang="en-US" baseline="-25000" dirty="0" smtClean="0">
                <a:latin typeface="Cambria Math"/>
                <a:ea typeface="Cambria Math"/>
              </a:rPr>
              <a:t>1 </a:t>
            </a:r>
            <a:r>
              <a:rPr lang="en-US" i="1" dirty="0" smtClean="0"/>
              <a:t>b</a:t>
            </a:r>
            <a:r>
              <a:rPr lang="en-US" baseline="-25000" dirty="0" smtClean="0">
                <a:latin typeface="Cambria Math" pitchFamily="18" charset="0"/>
                <a:ea typeface="Cambria Math" pitchFamily="18" charset="0"/>
              </a:rPr>
              <a:t>1</a:t>
            </a:r>
            <a:r>
              <a:rPr lang="en-US" dirty="0" smtClean="0"/>
              <a:t> or if </a:t>
            </a:r>
            <a:r>
              <a:rPr lang="en-US" i="1" dirty="0" smtClean="0"/>
              <a:t>a</a:t>
            </a:r>
            <a:r>
              <a:rPr lang="en-US" baseline="-25000" dirty="0" smtClean="0">
                <a:latin typeface="Cambria Math" pitchFamily="18" charset="0"/>
                <a:ea typeface="Cambria Math" pitchFamily="18" charset="0"/>
              </a:rPr>
              <a:t>1</a:t>
            </a:r>
            <a:r>
              <a:rPr lang="en-US" dirty="0" smtClean="0">
                <a:latin typeface="Cambria Math"/>
                <a:ea typeface="Cambria Math"/>
              </a:rPr>
              <a:t> =</a:t>
            </a:r>
            <a:r>
              <a:rPr lang="en-US" baseline="-25000" dirty="0" smtClean="0">
                <a:latin typeface="Cambria Math"/>
                <a:ea typeface="Cambria Math"/>
              </a:rPr>
              <a:t> </a:t>
            </a:r>
            <a:r>
              <a:rPr lang="en-US" i="1" dirty="0" smtClean="0"/>
              <a:t>b</a:t>
            </a:r>
            <a:r>
              <a:rPr lang="en-US" baseline="-25000" dirty="0" smtClean="0">
                <a:latin typeface="Cambria Math" pitchFamily="18" charset="0"/>
                <a:ea typeface="Cambria Math" pitchFamily="18" charset="0"/>
              </a:rPr>
              <a:t>1</a:t>
            </a:r>
            <a:r>
              <a:rPr lang="en-US" dirty="0" smtClean="0"/>
              <a:t> and </a:t>
            </a:r>
            <a:r>
              <a:rPr lang="en-US" i="1" dirty="0" smtClean="0"/>
              <a:t>a</a:t>
            </a:r>
            <a:r>
              <a:rPr lang="en-US" baseline="-25000" dirty="0" smtClean="0">
                <a:latin typeface="Cambria Math" pitchFamily="18" charset="0"/>
                <a:ea typeface="Cambria Math" pitchFamily="18" charset="0"/>
              </a:rPr>
              <a:t>2</a:t>
            </a:r>
            <a:r>
              <a:rPr lang="en-US" dirty="0" smtClean="0">
                <a:latin typeface="Cambria Math"/>
                <a:ea typeface="Cambria Math"/>
              </a:rPr>
              <a:t> ≺</a:t>
            </a:r>
            <a:r>
              <a:rPr lang="en-US" baseline="-25000" dirty="0" smtClean="0">
                <a:latin typeface="Cambria Math"/>
                <a:ea typeface="Cambria Math"/>
              </a:rPr>
              <a:t>2 </a:t>
            </a:r>
            <a:r>
              <a:rPr lang="en-US" i="1" dirty="0" smtClean="0"/>
              <a:t>b</a:t>
            </a:r>
            <a:r>
              <a:rPr lang="en-US" baseline="-25000" dirty="0" smtClean="0">
                <a:latin typeface="Cambria Math" pitchFamily="18" charset="0"/>
                <a:ea typeface="Cambria Math" pitchFamily="18" charset="0"/>
              </a:rPr>
              <a:t>2</a:t>
            </a:r>
            <a:r>
              <a:rPr lang="en-US" dirty="0" smtClean="0"/>
              <a:t>.</a:t>
            </a:r>
          </a:p>
          <a:p>
            <a:r>
              <a:rPr lang="en-US" dirty="0" smtClean="0"/>
              <a:t>This definition can be easily extended to a lexicographic ordering on strings (</a:t>
            </a:r>
            <a:r>
              <a:rPr lang="en-US" i="1" dirty="0" smtClean="0"/>
              <a:t>see text</a:t>
            </a:r>
            <a:r>
              <a:rPr lang="en-US" dirty="0" smtClean="0"/>
              <a:t>).</a:t>
            </a:r>
          </a:p>
          <a:p>
            <a:pPr>
              <a:buNone/>
            </a:pPr>
            <a:r>
              <a:rPr lang="en-US" b="1" dirty="0" smtClean="0"/>
              <a:t>    Example</a:t>
            </a:r>
            <a:r>
              <a:rPr lang="en-US" dirty="0" smtClean="0"/>
              <a:t>:  Consider strings of lowercase English letters. A lexicographic ordering can be defined using the ordering of the letters in the alphabet. This is the same ordering as that used in dictionaries.</a:t>
            </a:r>
          </a:p>
          <a:p>
            <a:pPr lvl="1"/>
            <a:r>
              <a:rPr lang="en-US" i="1" dirty="0" smtClean="0"/>
              <a:t>discreet</a:t>
            </a:r>
            <a:r>
              <a:rPr lang="en-US" dirty="0" smtClean="0"/>
              <a:t> </a:t>
            </a:r>
            <a:r>
              <a:rPr lang="en-US" dirty="0" smtClean="0">
                <a:latin typeface="Cambria Math"/>
                <a:ea typeface="Cambria Math"/>
              </a:rPr>
              <a:t>≺</a:t>
            </a:r>
            <a:r>
              <a:rPr lang="en-US" dirty="0" smtClean="0"/>
              <a:t> </a:t>
            </a:r>
            <a:r>
              <a:rPr lang="en-US" i="1" dirty="0" smtClean="0"/>
              <a:t>discrete</a:t>
            </a:r>
            <a:r>
              <a:rPr lang="en-US" dirty="0" smtClean="0"/>
              <a:t>, because these strings differ in the seventh position and </a:t>
            </a:r>
            <a:r>
              <a:rPr lang="en-US" i="1" dirty="0" smtClean="0"/>
              <a:t>e</a:t>
            </a:r>
            <a:r>
              <a:rPr lang="en-US" dirty="0" smtClean="0"/>
              <a:t> </a:t>
            </a:r>
            <a:r>
              <a:rPr lang="en-US" dirty="0" smtClean="0">
                <a:latin typeface="Cambria Math"/>
                <a:ea typeface="Cambria Math"/>
              </a:rPr>
              <a:t>≺</a:t>
            </a:r>
            <a:r>
              <a:rPr lang="en-US" dirty="0" smtClean="0"/>
              <a:t> </a:t>
            </a:r>
            <a:r>
              <a:rPr lang="en-US" i="1" dirty="0" smtClean="0"/>
              <a:t>t</a:t>
            </a:r>
            <a:r>
              <a:rPr lang="en-US" dirty="0" smtClean="0"/>
              <a:t>. </a:t>
            </a:r>
          </a:p>
          <a:p>
            <a:pPr lvl="1"/>
            <a:r>
              <a:rPr lang="en-US" i="1" dirty="0" smtClean="0"/>
              <a:t>discreet</a:t>
            </a:r>
            <a:r>
              <a:rPr lang="en-US" dirty="0" smtClean="0"/>
              <a:t> </a:t>
            </a:r>
            <a:r>
              <a:rPr lang="en-US" dirty="0" smtClean="0">
                <a:latin typeface="Cambria Math"/>
                <a:ea typeface="Cambria Math"/>
              </a:rPr>
              <a:t>≺</a:t>
            </a:r>
            <a:r>
              <a:rPr lang="en-US" dirty="0" smtClean="0"/>
              <a:t> </a:t>
            </a:r>
            <a:r>
              <a:rPr lang="en-US" i="1" dirty="0" smtClean="0"/>
              <a:t>discreetness</a:t>
            </a:r>
            <a:r>
              <a:rPr lang="en-US" dirty="0" smtClean="0"/>
              <a:t>, because the first eight letters agree, but the second string is longer. </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610</a:t>
            </a:fld>
            <a:endParaRPr lang="en-US"/>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Hasse</a:t>
            </a:r>
            <a:r>
              <a:rPr lang="en-US" dirty="0" smtClean="0"/>
              <a:t> Diagrams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   </a:t>
            </a:r>
            <a:r>
              <a:rPr lang="en-US" b="1" dirty="0" smtClean="0"/>
              <a:t>Definition</a:t>
            </a:r>
            <a:r>
              <a:rPr lang="en-US" dirty="0" smtClean="0"/>
              <a:t>: A </a:t>
            </a:r>
            <a:r>
              <a:rPr lang="en-US" i="1" dirty="0" err="1" smtClean="0"/>
              <a:t>Hasse</a:t>
            </a:r>
            <a:r>
              <a:rPr lang="en-US" i="1" dirty="0" smtClean="0"/>
              <a:t> diagram </a:t>
            </a:r>
            <a:r>
              <a:rPr lang="en-US" dirty="0" smtClean="0"/>
              <a:t>is a visual representation of a partial ordering that leaves out edges that must be present because of the reflexive and transitive properties.</a:t>
            </a:r>
          </a:p>
          <a:p>
            <a:pPr>
              <a:buNone/>
            </a:pPr>
            <a:r>
              <a:rPr lang="en-US" dirty="0" smtClean="0"/>
              <a:t>    </a:t>
            </a:r>
          </a:p>
          <a:p>
            <a:pPr>
              <a:buNone/>
            </a:pPr>
            <a:r>
              <a:rPr lang="en-US" dirty="0" smtClean="0"/>
              <a:t>   </a:t>
            </a:r>
          </a:p>
          <a:p>
            <a:pPr>
              <a:buNone/>
            </a:pPr>
            <a:endParaRPr lang="en-US" dirty="0" smtClean="0"/>
          </a:p>
          <a:p>
            <a:pPr>
              <a:buNone/>
            </a:pPr>
            <a:endParaRPr lang="en-US" dirty="0" smtClean="0"/>
          </a:p>
          <a:p>
            <a:pPr>
              <a:buNone/>
            </a:pPr>
            <a:endParaRPr lang="en-US" dirty="0" smtClean="0"/>
          </a:p>
          <a:p>
            <a:pPr>
              <a:buNone/>
            </a:pPr>
            <a:r>
              <a:rPr lang="en-US" dirty="0" smtClean="0"/>
              <a:t>   A partial ordering is shown in (a) of the figure above. The loops due to the reflexive property are deleted in (b). The edges that must be present due to the transitive property are deleted in (c). The </a:t>
            </a:r>
            <a:r>
              <a:rPr lang="en-US" dirty="0" err="1" smtClean="0"/>
              <a:t>Hasse</a:t>
            </a:r>
            <a:r>
              <a:rPr lang="en-US" dirty="0" smtClean="0"/>
              <a:t> diagram for the partial ordering (a), is depicted in (c). </a:t>
            </a:r>
            <a:endParaRPr lang="en-US" dirty="0"/>
          </a:p>
        </p:txBody>
      </p:sp>
      <p:pic>
        <p:nvPicPr>
          <p:cNvPr id="4" name="Picture 3" descr="0830.jpg"/>
          <p:cNvPicPr>
            <a:picLocks noChangeAspect="1"/>
          </p:cNvPicPr>
          <p:nvPr/>
        </p:nvPicPr>
        <p:blipFill>
          <a:blip r:embed="rId2" cstate="print"/>
          <a:stretch>
            <a:fillRect/>
          </a:stretch>
        </p:blipFill>
        <p:spPr>
          <a:xfrm>
            <a:off x="3733800" y="2971800"/>
            <a:ext cx="2057400" cy="1552517"/>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611</a:t>
            </a:fld>
            <a:endParaRPr lang="en-US"/>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Procedure for Constructing a   </a:t>
            </a:r>
            <a:r>
              <a:rPr lang="en-US" dirty="0" err="1" smtClean="0"/>
              <a:t>Hasse</a:t>
            </a:r>
            <a:r>
              <a:rPr lang="en-US" dirty="0" smtClean="0"/>
              <a:t> Diagram</a:t>
            </a:r>
            <a:endParaRPr lang="en-US" dirty="0"/>
          </a:p>
        </p:txBody>
      </p:sp>
      <p:sp>
        <p:nvSpPr>
          <p:cNvPr id="3" name="Content Placeholder 2"/>
          <p:cNvSpPr>
            <a:spLocks noGrp="1"/>
          </p:cNvSpPr>
          <p:nvPr>
            <p:ph idx="1"/>
          </p:nvPr>
        </p:nvSpPr>
        <p:spPr/>
        <p:txBody>
          <a:bodyPr/>
          <a:lstStyle/>
          <a:p>
            <a:r>
              <a:rPr lang="en-US" dirty="0" smtClean="0"/>
              <a:t>To represent a finite </a:t>
            </a:r>
            <a:r>
              <a:rPr lang="en-US" dirty="0" err="1" smtClean="0"/>
              <a:t>poset</a:t>
            </a:r>
            <a:r>
              <a:rPr lang="en-US" dirty="0" smtClean="0"/>
              <a:t> (</a:t>
            </a:r>
            <a:r>
              <a:rPr lang="en-US" i="1" dirty="0" smtClean="0"/>
              <a:t>S</a:t>
            </a:r>
            <a:r>
              <a:rPr lang="en-US" dirty="0" smtClean="0"/>
              <a:t>,</a:t>
            </a:r>
            <a:r>
              <a:rPr lang="en-US" dirty="0" smtClean="0">
                <a:latin typeface="Cambria Math"/>
                <a:ea typeface="Cambria Math"/>
              </a:rPr>
              <a:t>≼</a:t>
            </a:r>
            <a:r>
              <a:rPr lang="en-US" dirty="0" smtClean="0"/>
              <a:t> )  using a </a:t>
            </a:r>
            <a:r>
              <a:rPr lang="en-US" dirty="0" err="1" smtClean="0"/>
              <a:t>Hasse</a:t>
            </a:r>
            <a:r>
              <a:rPr lang="en-US" dirty="0" smtClean="0"/>
              <a:t> diagram, start with the directed graph of the relation:</a:t>
            </a:r>
          </a:p>
          <a:p>
            <a:pPr lvl="1"/>
            <a:r>
              <a:rPr lang="en-US" dirty="0" smtClean="0"/>
              <a:t>Remove the loops (</a:t>
            </a:r>
            <a:r>
              <a:rPr lang="en-US" i="1" dirty="0" smtClean="0"/>
              <a:t>a</a:t>
            </a:r>
            <a:r>
              <a:rPr lang="en-US" dirty="0" smtClean="0"/>
              <a:t>, </a:t>
            </a:r>
            <a:r>
              <a:rPr lang="en-US" i="1" dirty="0" smtClean="0"/>
              <a:t>a</a:t>
            </a:r>
            <a:r>
              <a:rPr lang="en-US" dirty="0" smtClean="0"/>
              <a:t>) present at every vertex due to the reflexive property.</a:t>
            </a:r>
          </a:p>
          <a:p>
            <a:pPr lvl="1"/>
            <a:r>
              <a:rPr lang="en-US" dirty="0" smtClean="0"/>
              <a:t>Remove all edges (</a:t>
            </a:r>
            <a:r>
              <a:rPr lang="en-US" i="1" dirty="0" smtClean="0"/>
              <a:t>x</a:t>
            </a:r>
            <a:r>
              <a:rPr lang="en-US" dirty="0" smtClean="0"/>
              <a:t>, </a:t>
            </a:r>
            <a:r>
              <a:rPr lang="en-US" i="1" dirty="0" smtClean="0"/>
              <a:t>y</a:t>
            </a:r>
            <a:r>
              <a:rPr lang="en-US" dirty="0" smtClean="0"/>
              <a:t>) for which there is an element       </a:t>
            </a:r>
            <a:r>
              <a:rPr lang="en-US" i="1" dirty="0" smtClean="0"/>
              <a:t>z</a:t>
            </a:r>
            <a:r>
              <a:rPr lang="en-US" dirty="0" smtClean="0"/>
              <a:t> </a:t>
            </a:r>
            <a:r>
              <a:rPr lang="en-US" dirty="0" smtClean="0">
                <a:latin typeface="Cambria Math"/>
                <a:ea typeface="Cambria Math"/>
              </a:rPr>
              <a:t>∈ </a:t>
            </a:r>
            <a:r>
              <a:rPr lang="en-US" i="1" dirty="0" smtClean="0"/>
              <a:t>S</a:t>
            </a:r>
            <a:r>
              <a:rPr lang="en-US" dirty="0" smtClean="0"/>
              <a:t> such that </a:t>
            </a:r>
            <a:r>
              <a:rPr lang="en-US" i="1" dirty="0" smtClean="0"/>
              <a:t>x</a:t>
            </a:r>
            <a:r>
              <a:rPr lang="en-US" dirty="0" smtClean="0"/>
              <a:t> </a:t>
            </a:r>
            <a:r>
              <a:rPr lang="en-US" dirty="0" smtClean="0">
                <a:latin typeface="Cambria Math"/>
                <a:ea typeface="Cambria Math"/>
              </a:rPr>
              <a:t>≺ </a:t>
            </a:r>
            <a:r>
              <a:rPr lang="en-US" i="1" dirty="0" smtClean="0"/>
              <a:t>z</a:t>
            </a:r>
            <a:r>
              <a:rPr lang="en-US" dirty="0" smtClean="0"/>
              <a:t> and </a:t>
            </a:r>
            <a:r>
              <a:rPr lang="en-US" i="1" dirty="0" smtClean="0"/>
              <a:t>z</a:t>
            </a:r>
            <a:r>
              <a:rPr lang="en-US" dirty="0" smtClean="0"/>
              <a:t> </a:t>
            </a:r>
            <a:r>
              <a:rPr lang="en-US" dirty="0" smtClean="0">
                <a:latin typeface="Cambria Math"/>
                <a:ea typeface="Cambria Math"/>
              </a:rPr>
              <a:t>≺</a:t>
            </a:r>
            <a:r>
              <a:rPr lang="en-US" dirty="0" smtClean="0"/>
              <a:t> </a:t>
            </a:r>
            <a:r>
              <a:rPr lang="en-US" i="1" dirty="0" smtClean="0"/>
              <a:t>y</a:t>
            </a:r>
            <a:r>
              <a:rPr lang="en-US" dirty="0" smtClean="0"/>
              <a:t>. These are the edges that must be present due to the transitive property.</a:t>
            </a:r>
          </a:p>
          <a:p>
            <a:pPr lvl="1"/>
            <a:r>
              <a:rPr lang="en-US" dirty="0" smtClean="0"/>
              <a:t>Arrange each edge so that its initial vertex is below the terminal vertex. Remove all the arrows, because all edges point upwards toward their terminal vertex.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612</a:t>
            </a:fld>
            <a:endParaRPr lang="en-US"/>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a:t>
            </a:r>
            <a:endParaRPr lang="en-US" dirty="0"/>
          </a:p>
        </p:txBody>
      </p:sp>
      <p:sp>
        <p:nvSpPr>
          <p:cNvPr id="3" name="Subtitle 2"/>
          <p:cNvSpPr>
            <a:spLocks noGrp="1"/>
          </p:cNvSpPr>
          <p:nvPr>
            <p:ph type="subTitle" idx="1"/>
          </p:nvPr>
        </p:nvSpPr>
        <p:spPr/>
        <p:txBody>
          <a:bodyPr/>
          <a:lstStyle/>
          <a:p>
            <a:r>
              <a:rPr lang="en-US" dirty="0" smtClean="0"/>
              <a:t>Chapter 10</a:t>
            </a:r>
          </a:p>
        </p:txBody>
      </p:sp>
      <p:sp>
        <p:nvSpPr>
          <p:cNvPr id="4" name="Slide Number Placeholder 3"/>
          <p:cNvSpPr>
            <a:spLocks noGrp="1"/>
          </p:cNvSpPr>
          <p:nvPr>
            <p:ph type="sldNum" sz="quarter" idx="12"/>
          </p:nvPr>
        </p:nvSpPr>
        <p:spPr/>
        <p:txBody>
          <a:bodyPr/>
          <a:lstStyle/>
          <a:p>
            <a:fld id="{8CD41AC4-40F7-4FE0-8905-74C6698904F3}" type="slidenum">
              <a:rPr lang="en-US" smtClean="0"/>
              <a:pPr/>
              <a:t>613</a:t>
            </a:fld>
            <a:endParaRPr lang="en-US"/>
          </a:p>
        </p:txBody>
      </p:sp>
    </p:spTree>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Graphs and Graph Models</a:t>
            </a:r>
          </a:p>
          <a:p>
            <a:r>
              <a:rPr lang="en-US" dirty="0" smtClean="0"/>
              <a:t>Graph Terminology and Special Types of Graphs</a:t>
            </a:r>
          </a:p>
          <a:p>
            <a:r>
              <a:rPr lang="en-US" dirty="0" smtClean="0"/>
              <a:t>Representing Graphs and Graph Isomorphism</a:t>
            </a:r>
          </a:p>
          <a:p>
            <a:r>
              <a:rPr lang="en-US" dirty="0" smtClean="0"/>
              <a:t>Connectivity</a:t>
            </a:r>
          </a:p>
          <a:p>
            <a:r>
              <a:rPr lang="en-US" dirty="0" smtClean="0"/>
              <a:t>Euler and Hamiltonian Graphs</a:t>
            </a:r>
          </a:p>
          <a:p>
            <a:r>
              <a:rPr lang="en-US" dirty="0" smtClean="0"/>
              <a:t>Shortest-Path Problems (</a:t>
            </a:r>
            <a:r>
              <a:rPr lang="en-US" i="1" dirty="0" smtClean="0"/>
              <a:t>not currently included in overheads</a:t>
            </a:r>
            <a:r>
              <a:rPr lang="en-US" dirty="0" smtClean="0"/>
              <a:t>)</a:t>
            </a:r>
          </a:p>
          <a:p>
            <a:r>
              <a:rPr lang="en-US" dirty="0" smtClean="0"/>
              <a:t>Planar Graphs (</a:t>
            </a:r>
            <a:r>
              <a:rPr lang="en-US" i="1" dirty="0" smtClean="0"/>
              <a:t>not currently included in overheads</a:t>
            </a:r>
            <a:r>
              <a:rPr lang="en-US" dirty="0" smtClean="0"/>
              <a:t>)</a:t>
            </a:r>
          </a:p>
          <a:p>
            <a:r>
              <a:rPr lang="en-US" dirty="0" smtClean="0"/>
              <a:t>Graph Coloring (</a:t>
            </a:r>
            <a:r>
              <a:rPr lang="en-US" i="1" dirty="0" smtClean="0"/>
              <a:t>not currently included in overheads</a:t>
            </a:r>
            <a:r>
              <a:rPr lang="en-US" dirty="0" smtClean="0"/>
              <a:t>)</a:t>
            </a:r>
          </a:p>
          <a:p>
            <a:endParaRPr lang="en-US" dirty="0" smtClean="0"/>
          </a:p>
          <a:p>
            <a:endParaRPr lang="en-US" dirty="0" smtClean="0"/>
          </a:p>
          <a:p>
            <a:pPr>
              <a:buNone/>
            </a:pPr>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614</a:t>
            </a:fld>
            <a:endParaRPr lang="en-US"/>
          </a:p>
        </p:txBody>
      </p:sp>
    </p:spTree>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 and Graph Models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10.1</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615</a:t>
            </a:fld>
            <a:endParaRPr lang="en-US"/>
          </a:p>
        </p:txBody>
      </p:sp>
    </p:spTree>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Introduction to Graphs</a:t>
            </a:r>
          </a:p>
          <a:p>
            <a:r>
              <a:rPr lang="en-US" dirty="0" smtClean="0"/>
              <a:t>Graph Taxonomy</a:t>
            </a:r>
          </a:p>
          <a:p>
            <a:r>
              <a:rPr lang="en-US" dirty="0" smtClean="0"/>
              <a:t>Graph Models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616</a:t>
            </a:fld>
            <a:endParaRPr lang="en-US"/>
          </a:p>
        </p:txBody>
      </p:sp>
    </p:spTree>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lstStyle/>
          <a:p>
            <a:r>
              <a:rPr lang="en-US" dirty="0" smtClean="0"/>
              <a:t>Graphs</a:t>
            </a:r>
            <a:endParaRPr lang="en-US" dirty="0"/>
          </a:p>
        </p:txBody>
      </p:sp>
      <p:sp>
        <p:nvSpPr>
          <p:cNvPr id="3" name="Content Placeholder 2"/>
          <p:cNvSpPr>
            <a:spLocks noGrp="1"/>
          </p:cNvSpPr>
          <p:nvPr>
            <p:ph idx="1"/>
          </p:nvPr>
        </p:nvSpPr>
        <p:spPr>
          <a:xfrm>
            <a:off x="475667" y="1905000"/>
            <a:ext cx="8229600" cy="4389120"/>
          </a:xfrm>
        </p:spPr>
        <p:txBody>
          <a:bodyPr>
            <a:normAutofit fontScale="62500" lnSpcReduction="20000"/>
          </a:bodyPr>
          <a:lstStyle/>
          <a:p>
            <a:pPr>
              <a:buNone/>
            </a:pPr>
            <a:r>
              <a:rPr lang="en-US" b="1" dirty="0" smtClean="0"/>
              <a:t>   Definition:</a:t>
            </a:r>
            <a:r>
              <a:rPr lang="en-US" dirty="0" smtClean="0"/>
              <a:t> A </a:t>
            </a:r>
            <a:r>
              <a:rPr lang="en-US" i="1" dirty="0" smtClean="0"/>
              <a:t>graph</a:t>
            </a:r>
            <a:r>
              <a:rPr lang="en-US" dirty="0" smtClean="0"/>
              <a:t> </a:t>
            </a:r>
            <a:r>
              <a:rPr lang="en-US" i="1" dirty="0" smtClean="0"/>
              <a:t>G = </a:t>
            </a:r>
            <a:r>
              <a:rPr lang="en-US" dirty="0" smtClean="0"/>
              <a:t>(</a:t>
            </a:r>
            <a:r>
              <a:rPr lang="en-US" i="1" dirty="0" smtClean="0"/>
              <a:t>V, E</a:t>
            </a:r>
            <a:r>
              <a:rPr lang="en-US" dirty="0" smtClean="0"/>
              <a:t>)</a:t>
            </a:r>
            <a:r>
              <a:rPr lang="en-US" i="1" dirty="0" smtClean="0"/>
              <a:t> </a:t>
            </a:r>
            <a:r>
              <a:rPr lang="en-US" dirty="0" smtClean="0"/>
              <a:t>consists of </a:t>
            </a:r>
            <a:r>
              <a:rPr lang="en-US" i="1" dirty="0" smtClean="0"/>
              <a:t> </a:t>
            </a:r>
            <a:r>
              <a:rPr lang="en-US" dirty="0" smtClean="0"/>
              <a:t>a nonempty set </a:t>
            </a:r>
            <a:r>
              <a:rPr lang="en-US" i="1" dirty="0" smtClean="0"/>
              <a:t>V</a:t>
            </a:r>
            <a:r>
              <a:rPr lang="en-US" dirty="0" smtClean="0"/>
              <a:t> of </a:t>
            </a:r>
            <a:r>
              <a:rPr lang="en-US" i="1" dirty="0" smtClean="0"/>
              <a:t>vertices </a:t>
            </a:r>
            <a:r>
              <a:rPr lang="en-US" dirty="0" smtClean="0"/>
              <a:t>(or </a:t>
            </a:r>
            <a:r>
              <a:rPr lang="en-US" i="1" dirty="0" smtClean="0"/>
              <a:t>nodes</a:t>
            </a:r>
            <a:r>
              <a:rPr lang="en-US" dirty="0" smtClean="0"/>
              <a:t>) and a set </a:t>
            </a:r>
            <a:r>
              <a:rPr lang="en-US" i="1" dirty="0" smtClean="0"/>
              <a:t>E</a:t>
            </a:r>
            <a:r>
              <a:rPr lang="en-US" dirty="0" smtClean="0"/>
              <a:t> of </a:t>
            </a:r>
            <a:r>
              <a:rPr lang="en-US" i="1" dirty="0" smtClean="0"/>
              <a:t>edges. </a:t>
            </a:r>
            <a:r>
              <a:rPr lang="en-US" dirty="0" smtClean="0"/>
              <a:t>Each edge has either one or two vertices associated with it, called its </a:t>
            </a:r>
            <a:r>
              <a:rPr lang="en-US" i="1" dirty="0" smtClean="0"/>
              <a:t>endpoints</a:t>
            </a:r>
            <a:r>
              <a:rPr lang="en-US" dirty="0" smtClean="0"/>
              <a:t>.  An edge is said to </a:t>
            </a:r>
            <a:r>
              <a:rPr lang="en-US" i="1" dirty="0" smtClean="0"/>
              <a:t>connect</a:t>
            </a:r>
            <a:r>
              <a:rPr lang="en-US" dirty="0" smtClean="0"/>
              <a:t> its endpoints.</a:t>
            </a:r>
          </a:p>
          <a:p>
            <a:pPr>
              <a:buNone/>
            </a:pPr>
            <a:endParaRPr lang="en-US" dirty="0"/>
          </a:p>
          <a:p>
            <a:pPr>
              <a:buNone/>
            </a:pPr>
            <a:endParaRPr lang="en-US" dirty="0" smtClean="0"/>
          </a:p>
          <a:p>
            <a:pPr>
              <a:buNone/>
            </a:pPr>
            <a:endParaRPr lang="en-US" dirty="0"/>
          </a:p>
          <a:p>
            <a:pPr>
              <a:buNone/>
            </a:pPr>
            <a:endParaRPr lang="en-US" dirty="0" smtClean="0"/>
          </a:p>
          <a:p>
            <a:pPr>
              <a:buNone/>
            </a:pPr>
            <a:endParaRPr lang="en-US" dirty="0" smtClean="0"/>
          </a:p>
          <a:p>
            <a:pPr>
              <a:buNone/>
            </a:pPr>
            <a:endParaRPr lang="en-US" dirty="0" smtClean="0"/>
          </a:p>
          <a:p>
            <a:pPr>
              <a:buNone/>
            </a:pPr>
            <a:endParaRPr lang="en-US" dirty="0"/>
          </a:p>
          <a:p>
            <a:pPr>
              <a:buNone/>
            </a:pPr>
            <a:endParaRPr lang="en-US" dirty="0" smtClean="0"/>
          </a:p>
          <a:p>
            <a:pPr>
              <a:buNone/>
            </a:pPr>
            <a:endParaRPr lang="en-US" dirty="0" smtClean="0"/>
          </a:p>
          <a:p>
            <a:pPr>
              <a:buNone/>
            </a:pPr>
            <a:r>
              <a:rPr lang="en-US" dirty="0" smtClean="0"/>
              <a:t>   </a:t>
            </a:r>
            <a:r>
              <a:rPr lang="en-US" sz="1900" b="1" dirty="0" smtClean="0"/>
              <a:t>Remarks</a:t>
            </a:r>
            <a:r>
              <a:rPr lang="en-US" sz="1900" dirty="0" smtClean="0"/>
              <a:t>: </a:t>
            </a:r>
          </a:p>
          <a:p>
            <a:pPr lvl="1"/>
            <a:r>
              <a:rPr lang="en-US" sz="1900" dirty="0"/>
              <a:t>The graphs we study here are unrelated to </a:t>
            </a:r>
            <a:r>
              <a:rPr lang="en-US" sz="1900" dirty="0" smtClean="0"/>
              <a:t>graphs </a:t>
            </a:r>
            <a:r>
              <a:rPr lang="en-US" sz="1900" dirty="0"/>
              <a:t>of functions studied in Chapter </a:t>
            </a:r>
            <a:r>
              <a:rPr lang="en-US" sz="1900" dirty="0">
                <a:latin typeface="Cambria" pitchFamily="18" charset="0"/>
              </a:rPr>
              <a:t>2</a:t>
            </a:r>
            <a:r>
              <a:rPr lang="en-US" sz="1900" dirty="0"/>
              <a:t>. </a:t>
            </a:r>
            <a:endParaRPr lang="en-US" sz="1900" dirty="0" smtClean="0"/>
          </a:p>
          <a:p>
            <a:pPr lvl="1"/>
            <a:r>
              <a:rPr lang="en-US" sz="1900" dirty="0"/>
              <a:t>We have a lot of freedom when we draw a picture of </a:t>
            </a:r>
            <a:r>
              <a:rPr lang="en-US" sz="1900" dirty="0" smtClean="0"/>
              <a:t>a graph</a:t>
            </a:r>
            <a:r>
              <a:rPr lang="en-US" sz="1900" dirty="0"/>
              <a:t>.   All that matters is the connections made by the edges, not the particular geometry depicted.   For example, the lengths of edges, whether edges cross, how vertices are depicted, and so on, do not </a:t>
            </a:r>
            <a:r>
              <a:rPr lang="en-US" sz="1900" dirty="0" smtClean="0"/>
              <a:t>matter</a:t>
            </a:r>
          </a:p>
          <a:p>
            <a:pPr lvl="1"/>
            <a:r>
              <a:rPr lang="en-US" sz="1900" dirty="0" smtClean="0"/>
              <a:t>A graph with an infinite vertex set  is called an </a:t>
            </a:r>
            <a:r>
              <a:rPr lang="en-US" sz="1900" i="1" dirty="0" smtClean="0"/>
              <a:t>infinite graph. </a:t>
            </a:r>
            <a:r>
              <a:rPr lang="en-US" sz="1900" dirty="0" smtClean="0"/>
              <a:t>A graph with a finite vertex set is called a </a:t>
            </a:r>
            <a:r>
              <a:rPr lang="en-US" sz="1900" i="1" dirty="0" smtClean="0"/>
              <a:t>finite graph</a:t>
            </a:r>
            <a:r>
              <a:rPr lang="en-US" sz="1900" dirty="0" smtClean="0"/>
              <a:t>. We (following the text) restrict our attention to finite graphs.</a:t>
            </a:r>
          </a:p>
          <a:p>
            <a:endParaRPr lang="en-US" sz="1900" i="1" dirty="0"/>
          </a:p>
        </p:txBody>
      </p:sp>
      <p:grpSp>
        <p:nvGrpSpPr>
          <p:cNvPr id="22" name="Group 21"/>
          <p:cNvGrpSpPr/>
          <p:nvPr/>
        </p:nvGrpSpPr>
        <p:grpSpPr>
          <a:xfrm>
            <a:off x="3370569" y="2822969"/>
            <a:ext cx="2758452" cy="1598392"/>
            <a:chOff x="3778826" y="3475664"/>
            <a:chExt cx="2758452" cy="1598392"/>
          </a:xfrm>
        </p:grpSpPr>
        <p:sp>
          <p:nvSpPr>
            <p:cNvPr id="31" name="TextBox 30"/>
            <p:cNvSpPr txBox="1"/>
            <p:nvPr/>
          </p:nvSpPr>
          <p:spPr>
            <a:xfrm>
              <a:off x="3778826" y="3475664"/>
              <a:ext cx="318655" cy="369332"/>
            </a:xfrm>
            <a:prstGeom prst="rect">
              <a:avLst/>
            </a:prstGeom>
            <a:noFill/>
          </p:spPr>
          <p:txBody>
            <a:bodyPr wrap="square" rtlCol="0">
              <a:spAutoFit/>
            </a:bodyPr>
            <a:lstStyle/>
            <a:p>
              <a:r>
                <a:rPr lang="en-US" i="1" dirty="0" smtClean="0"/>
                <a:t>a</a:t>
              </a:r>
              <a:endParaRPr lang="en-US" i="1" dirty="0"/>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369332"/>
            </a:xfrm>
            <a:prstGeom prst="rect">
              <a:avLst/>
            </a:prstGeom>
            <a:noFill/>
          </p:spPr>
          <p:txBody>
            <a:bodyPr wrap="square" rtlCol="0">
              <a:spAutoFit/>
            </a:bodyPr>
            <a:lstStyle/>
            <a:p>
              <a:r>
                <a:rPr lang="en-US" i="1" dirty="0" smtClean="0"/>
                <a:t>c</a:t>
              </a:r>
              <a:endParaRPr lang="en-US" i="1" dirty="0"/>
            </a:p>
          </p:txBody>
        </p:sp>
        <p:sp>
          <p:nvSpPr>
            <p:cNvPr id="40" name="TextBox 39"/>
            <p:cNvSpPr txBox="1"/>
            <p:nvPr/>
          </p:nvSpPr>
          <p:spPr>
            <a:xfrm>
              <a:off x="6218623" y="3508735"/>
              <a:ext cx="318655" cy="369332"/>
            </a:xfrm>
            <a:prstGeom prst="rect">
              <a:avLst/>
            </a:prstGeom>
            <a:noFill/>
          </p:spPr>
          <p:txBody>
            <a:bodyPr wrap="square" rtlCol="0">
              <a:spAutoFit/>
            </a:bodyPr>
            <a:lstStyle/>
            <a:p>
              <a:r>
                <a:rPr lang="en-US" i="1" dirty="0" smtClean="0"/>
                <a:t>b</a:t>
              </a:r>
              <a:endParaRPr lang="en-US" i="1" dirty="0"/>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31709" y="4696943"/>
              <a:ext cx="318655" cy="369332"/>
            </a:xfrm>
            <a:prstGeom prst="rect">
              <a:avLst/>
            </a:prstGeom>
            <a:noFill/>
          </p:spPr>
          <p:txBody>
            <a:bodyPr wrap="square" rtlCol="0">
              <a:spAutoFit/>
            </a:bodyPr>
            <a:lstStyle/>
            <a:p>
              <a:r>
                <a:rPr lang="en-US" i="1" dirty="0"/>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2" y="2755891"/>
            <a:ext cx="1265623" cy="369332"/>
          </a:xfrm>
          <a:prstGeom prst="rect">
            <a:avLst/>
          </a:prstGeom>
          <a:noFill/>
        </p:spPr>
        <p:txBody>
          <a:bodyPr wrap="square" rtlCol="0">
            <a:spAutoFit/>
          </a:bodyPr>
          <a:lstStyle/>
          <a:p>
            <a:r>
              <a:rPr lang="en-US" b="1" dirty="0" smtClean="0"/>
              <a:t>Example:</a:t>
            </a:r>
            <a:endParaRPr lang="en-US" b="1" dirty="0"/>
          </a:p>
        </p:txBody>
      </p:sp>
      <p:sp>
        <p:nvSpPr>
          <p:cNvPr id="21" name="TextBox 20"/>
          <p:cNvSpPr txBox="1"/>
          <p:nvPr/>
        </p:nvSpPr>
        <p:spPr>
          <a:xfrm>
            <a:off x="1056861" y="3076271"/>
            <a:ext cx="1676400" cy="969069"/>
          </a:xfrm>
          <a:prstGeom prst="rect">
            <a:avLst/>
          </a:prstGeom>
          <a:noFill/>
        </p:spPr>
        <p:txBody>
          <a:bodyPr wrap="square" rtlCol="0">
            <a:spAutoFit/>
          </a:bodyPr>
          <a:lstStyle/>
          <a:p>
            <a:pPr>
              <a:lnSpc>
                <a:spcPts val="1700"/>
              </a:lnSpc>
            </a:pPr>
            <a:r>
              <a:rPr lang="en-US" sz="1600" dirty="0" smtClean="0"/>
              <a:t>This is a graph with four vertices and five edges.</a:t>
            </a:r>
            <a:endParaRPr lang="en-US" sz="1600"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617</a:t>
            </a:fld>
            <a:endParaRPr lang="en-US"/>
          </a:p>
        </p:txBody>
      </p:sp>
    </p:spTree>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Terminology</a:t>
            </a:r>
            <a:endParaRPr lang="en-US" dirty="0"/>
          </a:p>
        </p:txBody>
      </p:sp>
      <p:sp>
        <p:nvSpPr>
          <p:cNvPr id="3" name="Content Placeholder 2"/>
          <p:cNvSpPr>
            <a:spLocks noGrp="1"/>
          </p:cNvSpPr>
          <p:nvPr>
            <p:ph idx="1"/>
          </p:nvPr>
        </p:nvSpPr>
        <p:spPr>
          <a:xfrm>
            <a:off x="566255" y="1905000"/>
            <a:ext cx="8229600" cy="4572000"/>
          </a:xfrm>
        </p:spPr>
        <p:txBody>
          <a:bodyPr>
            <a:normAutofit/>
          </a:bodyPr>
          <a:lstStyle/>
          <a:p>
            <a:r>
              <a:rPr lang="en-US" sz="2000" dirty="0" smtClean="0"/>
              <a:t>In a </a:t>
            </a:r>
            <a:r>
              <a:rPr lang="en-US" sz="2000" i="1" dirty="0"/>
              <a:t>simple graph</a:t>
            </a:r>
            <a:r>
              <a:rPr lang="en-US" sz="2000" dirty="0" smtClean="0"/>
              <a:t> each edge connects two different vertices and no two edges connect the same pair of vertices.</a:t>
            </a:r>
          </a:p>
          <a:p>
            <a:r>
              <a:rPr lang="en-US" sz="2000" i="1" dirty="0" err="1" smtClean="0"/>
              <a:t>Multigraphs</a:t>
            </a:r>
            <a:r>
              <a:rPr lang="en-US" sz="2000" dirty="0" smtClean="0"/>
              <a:t> may have multiple edges connecting the same two vertices. When </a:t>
            </a:r>
            <a:r>
              <a:rPr lang="en-US" sz="2000" i="1" dirty="0" smtClean="0"/>
              <a:t>m</a:t>
            </a:r>
            <a:r>
              <a:rPr lang="en-US" sz="2000" dirty="0" smtClean="0"/>
              <a:t> different edges connect the vertices </a:t>
            </a:r>
            <a:r>
              <a:rPr lang="en-US" sz="2000" i="1" dirty="0" smtClean="0"/>
              <a:t>u </a:t>
            </a:r>
            <a:r>
              <a:rPr lang="en-US" sz="2000" dirty="0" smtClean="0"/>
              <a:t>and</a:t>
            </a:r>
            <a:r>
              <a:rPr lang="en-US" sz="2000" i="1" dirty="0" smtClean="0"/>
              <a:t> v</a:t>
            </a:r>
            <a:r>
              <a:rPr lang="en-US" sz="2000" dirty="0" smtClean="0"/>
              <a:t>, we say that {</a:t>
            </a:r>
            <a:r>
              <a:rPr lang="en-US" sz="2000" i="1" dirty="0" err="1" smtClean="0"/>
              <a:t>u,v</a:t>
            </a:r>
            <a:r>
              <a:rPr lang="en-US" sz="2000" dirty="0" smtClean="0"/>
              <a:t>}</a:t>
            </a:r>
            <a:r>
              <a:rPr lang="en-US" sz="2000" i="1" dirty="0" smtClean="0"/>
              <a:t> </a:t>
            </a:r>
            <a:r>
              <a:rPr lang="en-US" sz="2000" dirty="0" smtClean="0"/>
              <a:t>is an edge of </a:t>
            </a:r>
            <a:r>
              <a:rPr lang="en-US" sz="2000" i="1" dirty="0" smtClean="0"/>
              <a:t>multiplicity</a:t>
            </a:r>
            <a:r>
              <a:rPr lang="en-US" sz="2000" dirty="0" smtClean="0"/>
              <a:t> </a:t>
            </a:r>
            <a:r>
              <a:rPr lang="en-US" sz="2000" i="1" dirty="0" smtClean="0"/>
              <a:t>m</a:t>
            </a:r>
            <a:r>
              <a:rPr lang="en-US" sz="2000" dirty="0" smtClean="0"/>
              <a:t>. </a:t>
            </a:r>
          </a:p>
          <a:p>
            <a:r>
              <a:rPr lang="en-US" sz="2000" dirty="0" smtClean="0"/>
              <a:t>An edge that connects a vertex to itself is called a </a:t>
            </a:r>
            <a:r>
              <a:rPr lang="en-US" sz="2000" i="1" dirty="0" smtClean="0"/>
              <a:t>loop</a:t>
            </a:r>
            <a:r>
              <a:rPr lang="en-US" sz="2000" dirty="0" smtClean="0"/>
              <a:t>.</a:t>
            </a:r>
          </a:p>
          <a:p>
            <a:r>
              <a:rPr lang="en-US" sz="2000" dirty="0" smtClean="0"/>
              <a:t>A </a:t>
            </a:r>
            <a:r>
              <a:rPr lang="en-US" sz="2000" i="1" dirty="0" err="1" smtClean="0"/>
              <a:t>pseudograph</a:t>
            </a:r>
            <a:r>
              <a:rPr lang="en-US" sz="2000" dirty="0" smtClean="0"/>
              <a:t> may include loops, as well as multiple edges connecting the same pair of vertices.</a:t>
            </a:r>
          </a:p>
          <a:p>
            <a:pPr marL="0" indent="0">
              <a:buNone/>
            </a:pPr>
            <a:endParaRPr lang="en-US" dirty="0"/>
          </a:p>
          <a:p>
            <a:endParaRPr lang="en-US" dirty="0" smtClean="0"/>
          </a:p>
          <a:p>
            <a:endParaRPr lang="en-US" dirty="0" smtClean="0"/>
          </a:p>
          <a:p>
            <a:endParaRPr lang="en-US" dirty="0"/>
          </a:p>
          <a:p>
            <a:endParaRPr lang="en-US" dirty="0" smtClean="0"/>
          </a:p>
          <a:p>
            <a:pPr marL="0" indent="0">
              <a:buNone/>
            </a:pPr>
            <a:endParaRPr lang="en-US" dirty="0"/>
          </a:p>
          <a:p>
            <a:pPr marL="0" indent="0">
              <a:buNone/>
            </a:pPr>
            <a:endParaRPr lang="en-US" dirty="0" smtClean="0"/>
          </a:p>
          <a:p>
            <a:endParaRPr lang="en-US" dirty="0" smtClean="0"/>
          </a:p>
          <a:p>
            <a:endParaRPr lang="en-US" dirty="0"/>
          </a:p>
        </p:txBody>
      </p:sp>
      <p:sp>
        <p:nvSpPr>
          <p:cNvPr id="21" name="TextBox 20"/>
          <p:cNvSpPr txBox="1"/>
          <p:nvPr/>
        </p:nvSpPr>
        <p:spPr>
          <a:xfrm>
            <a:off x="5334000" y="4987118"/>
            <a:ext cx="3535680" cy="1217321"/>
          </a:xfrm>
          <a:prstGeom prst="rect">
            <a:avLst/>
          </a:prstGeom>
          <a:noFill/>
          <a:ln>
            <a:solidFill>
              <a:schemeClr val="accent1"/>
            </a:solidFill>
          </a:ln>
        </p:spPr>
        <p:txBody>
          <a:bodyPr wrap="square" rtlCol="0">
            <a:spAutoFit/>
          </a:bodyPr>
          <a:lstStyle/>
          <a:p>
            <a:pPr>
              <a:lnSpc>
                <a:spcPts val="1700"/>
              </a:lnSpc>
            </a:pPr>
            <a:r>
              <a:rPr lang="en-US" sz="1600" b="1" dirty="0" smtClean="0"/>
              <a:t>Remark</a:t>
            </a:r>
            <a:r>
              <a:rPr lang="en-US" sz="1600" dirty="0" smtClean="0"/>
              <a:t>: There </a:t>
            </a:r>
            <a:r>
              <a:rPr lang="en-US" sz="1600" dirty="0"/>
              <a:t>is no </a:t>
            </a:r>
            <a:r>
              <a:rPr lang="en-US" sz="1600" dirty="0" smtClean="0"/>
              <a:t>standard terminology </a:t>
            </a:r>
            <a:r>
              <a:rPr lang="en-US" sz="1600" dirty="0"/>
              <a:t>for graph theory. </a:t>
            </a:r>
            <a:r>
              <a:rPr lang="en-US" sz="1600" dirty="0" smtClean="0"/>
              <a:t>So, </a:t>
            </a:r>
            <a:r>
              <a:rPr lang="en-US" sz="1600" dirty="0"/>
              <a:t>it is crucial that you understand the </a:t>
            </a:r>
            <a:r>
              <a:rPr lang="en-US" sz="1600" dirty="0" smtClean="0"/>
              <a:t>terminology being </a:t>
            </a:r>
            <a:r>
              <a:rPr lang="en-US" sz="1600" dirty="0"/>
              <a:t>used whenever you read material about graphs.</a:t>
            </a:r>
          </a:p>
        </p:txBody>
      </p:sp>
      <p:sp>
        <p:nvSpPr>
          <p:cNvPr id="22" name="TextBox 21"/>
          <p:cNvSpPr txBox="1"/>
          <p:nvPr/>
        </p:nvSpPr>
        <p:spPr>
          <a:xfrm>
            <a:off x="533400" y="4885012"/>
            <a:ext cx="2079344" cy="974198"/>
          </a:xfrm>
          <a:prstGeom prst="rect">
            <a:avLst/>
          </a:prstGeom>
          <a:noFill/>
        </p:spPr>
        <p:txBody>
          <a:bodyPr wrap="square" rtlCol="0">
            <a:spAutoFit/>
          </a:bodyPr>
          <a:lstStyle/>
          <a:p>
            <a:pPr>
              <a:lnSpc>
                <a:spcPts val="1700"/>
              </a:lnSpc>
            </a:pPr>
            <a:r>
              <a:rPr lang="en-US" b="1" dirty="0" smtClean="0"/>
              <a:t>Example: </a:t>
            </a:r>
          </a:p>
          <a:p>
            <a:pPr>
              <a:lnSpc>
                <a:spcPts val="1700"/>
              </a:lnSpc>
            </a:pPr>
            <a:r>
              <a:rPr lang="en-US" dirty="0" smtClean="0"/>
              <a:t>This </a:t>
            </a:r>
            <a:r>
              <a:rPr lang="en-US" dirty="0" err="1" smtClean="0"/>
              <a:t>pseudograph</a:t>
            </a:r>
            <a:r>
              <a:rPr lang="en-US" dirty="0" smtClean="0"/>
              <a:t> has both multiple edges and a loop.</a:t>
            </a:r>
            <a:endParaRPr lang="en-US" dirty="0"/>
          </a:p>
        </p:txBody>
      </p:sp>
      <p:grpSp>
        <p:nvGrpSpPr>
          <p:cNvPr id="33" name="Group 32"/>
          <p:cNvGrpSpPr/>
          <p:nvPr/>
        </p:nvGrpSpPr>
        <p:grpSpPr>
          <a:xfrm>
            <a:off x="2612746" y="4689783"/>
            <a:ext cx="2481975" cy="1769028"/>
            <a:chOff x="1197412" y="4729300"/>
            <a:chExt cx="2481975" cy="1769028"/>
          </a:xfrm>
        </p:grpSpPr>
        <p:grpSp>
          <p:nvGrpSpPr>
            <p:cNvPr id="31" name="Group 30"/>
            <p:cNvGrpSpPr/>
            <p:nvPr/>
          </p:nvGrpSpPr>
          <p:grpSpPr>
            <a:xfrm>
              <a:off x="1197412" y="4729300"/>
              <a:ext cx="2481975" cy="1769028"/>
              <a:chOff x="1197412" y="4729300"/>
              <a:chExt cx="2481975" cy="1769028"/>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1197412" y="4884822"/>
                <a:ext cx="275775" cy="369332"/>
              </a:xfrm>
              <a:prstGeom prst="rect">
                <a:avLst/>
              </a:prstGeom>
              <a:noFill/>
            </p:spPr>
            <p:txBody>
              <a:bodyPr wrap="square" rtlCol="0">
                <a:spAutoFit/>
              </a:bodyPr>
              <a:lstStyle/>
              <a:p>
                <a:r>
                  <a:rPr lang="en-US" i="1" dirty="0" smtClean="0"/>
                  <a:t>a</a:t>
                </a:r>
                <a:endParaRPr lang="en-US" i="1" dirty="0"/>
              </a:p>
            </p:txBody>
          </p:sp>
          <p:sp>
            <p:nvSpPr>
              <p:cNvPr id="7" name="TextBox 6"/>
              <p:cNvSpPr txBox="1"/>
              <p:nvPr/>
            </p:nvSpPr>
            <p:spPr>
              <a:xfrm>
                <a:off x="3403612" y="4884822"/>
                <a:ext cx="275775" cy="369332"/>
              </a:xfrm>
              <a:prstGeom prst="rect">
                <a:avLst/>
              </a:prstGeom>
              <a:noFill/>
            </p:spPr>
            <p:txBody>
              <a:bodyPr wrap="square" rtlCol="0">
                <a:spAutoFit/>
              </a:bodyPr>
              <a:lstStyle/>
              <a:p>
                <a:r>
                  <a:rPr lang="en-US" i="1" dirty="0" smtClean="0"/>
                  <a:t>b</a:t>
                </a:r>
                <a:endParaRPr lang="en-US" i="1" dirty="0"/>
              </a:p>
            </p:txBody>
          </p:sp>
          <p:sp>
            <p:nvSpPr>
              <p:cNvPr id="8" name="TextBox 7"/>
              <p:cNvSpPr txBox="1"/>
              <p:nvPr/>
            </p:nvSpPr>
            <p:spPr>
              <a:xfrm>
                <a:off x="2806100" y="6128996"/>
                <a:ext cx="275775" cy="369332"/>
              </a:xfrm>
              <a:prstGeom prst="rect">
                <a:avLst/>
              </a:prstGeom>
              <a:noFill/>
            </p:spPr>
            <p:txBody>
              <a:bodyPr wrap="square" rtlCol="0">
                <a:spAutoFit/>
              </a:bodyPr>
              <a:lstStyle/>
              <a:p>
                <a:r>
                  <a:rPr lang="en-US" i="1" dirty="0" smtClean="0"/>
                  <a:t>c</a:t>
                </a:r>
                <a:endParaRPr lang="en-US" i="1" dirty="0"/>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8CD41AC4-40F7-4FE0-8905-74C6698904F3}" type="slidenum">
              <a:rPr lang="en-US" smtClean="0"/>
              <a:pPr/>
              <a:t>618</a:t>
            </a:fld>
            <a:endParaRPr lang="en-US"/>
          </a:p>
        </p:txBody>
      </p:sp>
    </p:spTree>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a:t>
            </a:r>
            <a:r>
              <a:rPr lang="en-US" i="1" dirty="0" smtClean="0"/>
              <a:t>directed graph </a:t>
            </a:r>
            <a:r>
              <a:rPr lang="en-US" dirty="0" smtClean="0"/>
              <a:t> (or </a:t>
            </a:r>
            <a:r>
              <a:rPr lang="en-US" i="1" dirty="0" smtClean="0"/>
              <a:t>digraph</a:t>
            </a:r>
            <a:r>
              <a:rPr lang="en-US" dirty="0" smtClean="0"/>
              <a:t>) </a:t>
            </a:r>
            <a:r>
              <a:rPr lang="en-US" i="1" dirty="0" smtClean="0"/>
              <a:t>G = </a:t>
            </a:r>
            <a:r>
              <a:rPr lang="en-US" dirty="0" smtClean="0"/>
              <a:t>(</a:t>
            </a:r>
            <a:r>
              <a:rPr lang="en-US" i="1" dirty="0" smtClean="0"/>
              <a:t>V, E</a:t>
            </a:r>
            <a:r>
              <a:rPr lang="en-US" dirty="0" smtClean="0"/>
              <a:t>)</a:t>
            </a:r>
            <a:r>
              <a:rPr lang="en-US" i="1" dirty="0" smtClean="0"/>
              <a:t> </a:t>
            </a:r>
            <a:r>
              <a:rPr lang="en-US" dirty="0" smtClean="0"/>
              <a:t>consists of </a:t>
            </a:r>
            <a:r>
              <a:rPr lang="en-US" i="1" dirty="0"/>
              <a:t> </a:t>
            </a:r>
            <a:r>
              <a:rPr lang="en-US" dirty="0" smtClean="0"/>
              <a:t>a nonempty set </a:t>
            </a:r>
            <a:r>
              <a:rPr lang="en-US" i="1" dirty="0" smtClean="0"/>
              <a:t>V</a:t>
            </a:r>
            <a:r>
              <a:rPr lang="en-US" dirty="0" smtClean="0"/>
              <a:t> of </a:t>
            </a:r>
            <a:r>
              <a:rPr lang="en-US" i="1" dirty="0" smtClean="0"/>
              <a:t>vertices </a:t>
            </a:r>
            <a:r>
              <a:rPr lang="en-US" dirty="0" smtClean="0"/>
              <a:t>(or </a:t>
            </a:r>
            <a:r>
              <a:rPr lang="en-US" i="1" dirty="0" smtClean="0"/>
              <a:t>nodes</a:t>
            </a:r>
            <a:r>
              <a:rPr lang="en-US" dirty="0" smtClean="0"/>
              <a:t>) and a set </a:t>
            </a:r>
            <a:r>
              <a:rPr lang="en-US" i="1" dirty="0" smtClean="0"/>
              <a:t>E</a:t>
            </a:r>
            <a:r>
              <a:rPr lang="en-US" dirty="0" smtClean="0"/>
              <a:t> of </a:t>
            </a:r>
            <a:r>
              <a:rPr lang="en-US" i="1" dirty="0" smtClean="0"/>
              <a:t>directed edges </a:t>
            </a:r>
            <a:r>
              <a:rPr lang="en-US" dirty="0" smtClean="0"/>
              <a:t>(or </a:t>
            </a:r>
            <a:r>
              <a:rPr lang="en-US" i="1" dirty="0" smtClean="0"/>
              <a:t>arcs</a:t>
            </a:r>
            <a:r>
              <a:rPr lang="en-US" dirty="0" smtClean="0"/>
              <a:t>)</a:t>
            </a:r>
            <a:r>
              <a:rPr lang="en-US" i="1" dirty="0" smtClean="0"/>
              <a:t>. </a:t>
            </a:r>
          </a:p>
          <a:p>
            <a:pPr>
              <a:buNone/>
            </a:pPr>
            <a:r>
              <a:rPr lang="en-US" i="1" dirty="0"/>
              <a:t>	</a:t>
            </a:r>
            <a:r>
              <a:rPr lang="en-US" dirty="0" smtClean="0"/>
              <a:t>Each edge is associated with an </a:t>
            </a:r>
            <a:r>
              <a:rPr lang="en-US" b="1" dirty="0" smtClean="0"/>
              <a:t>ordered pair </a:t>
            </a:r>
            <a:r>
              <a:rPr lang="en-US" dirty="0" smtClean="0"/>
              <a:t>of vertices.  The directed edge associated with the ordered pair (</a:t>
            </a:r>
            <a:r>
              <a:rPr lang="en-US" i="1" dirty="0" err="1" smtClean="0"/>
              <a:t>u</a:t>
            </a:r>
            <a:r>
              <a:rPr lang="en-US" dirty="0" err="1" smtClean="0"/>
              <a:t>,</a:t>
            </a:r>
            <a:r>
              <a:rPr lang="en-US" i="1" dirty="0" err="1" smtClean="0"/>
              <a:t>v</a:t>
            </a:r>
            <a:r>
              <a:rPr lang="en-US" dirty="0" smtClean="0"/>
              <a:t>) is said to </a:t>
            </a:r>
            <a:r>
              <a:rPr lang="en-US" i="1" dirty="0" smtClean="0"/>
              <a:t>start at u</a:t>
            </a:r>
            <a:r>
              <a:rPr lang="en-US" dirty="0" smtClean="0"/>
              <a:t> and </a:t>
            </a:r>
            <a:r>
              <a:rPr lang="en-US" i="1" dirty="0" smtClean="0"/>
              <a:t>end at</a:t>
            </a:r>
            <a:r>
              <a:rPr lang="en-US" dirty="0" smtClean="0"/>
              <a:t> </a:t>
            </a:r>
            <a:r>
              <a:rPr lang="en-US" i="1" dirty="0" smtClean="0"/>
              <a:t>v</a:t>
            </a:r>
            <a:r>
              <a:rPr lang="en-US" dirty="0" smtClean="0"/>
              <a:t>. </a:t>
            </a:r>
          </a:p>
          <a:p>
            <a:pPr>
              <a:buNone/>
            </a:pPr>
            <a:r>
              <a:rPr lang="en-US" b="1" dirty="0" smtClean="0"/>
              <a:t>   Remark</a:t>
            </a:r>
            <a:r>
              <a:rPr lang="en-US" dirty="0" smtClean="0"/>
              <a:t>: </a:t>
            </a:r>
          </a:p>
          <a:p>
            <a:pPr lvl="1"/>
            <a:r>
              <a:rPr lang="en-US" dirty="0"/>
              <a:t>G</a:t>
            </a:r>
            <a:r>
              <a:rPr lang="en-US" dirty="0" smtClean="0"/>
              <a:t>raphs where the end points of an edge are not ordered are said to be </a:t>
            </a:r>
            <a:r>
              <a:rPr lang="en-US" i="1" dirty="0" smtClean="0"/>
              <a:t>undirected graphs</a:t>
            </a:r>
            <a:r>
              <a:rPr lang="en-US" dirty="0" smtClean="0"/>
              <a:t>.</a:t>
            </a:r>
          </a:p>
          <a:p>
            <a:pPr>
              <a:buNone/>
            </a:pPr>
            <a:endParaRPr lang="en-US" i="1" dirty="0" smtClean="0"/>
          </a:p>
          <a:p>
            <a:endParaRPr lang="en-US" i="1"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619</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Conjunctive Normal Form</a:t>
            </a:r>
            <a:endParaRPr lang="en-US" dirty="0"/>
          </a:p>
        </p:txBody>
      </p:sp>
      <p:sp>
        <p:nvSpPr>
          <p:cNvPr id="3" name="Content Placeholder 2"/>
          <p:cNvSpPr>
            <a:spLocks noGrp="1"/>
          </p:cNvSpPr>
          <p:nvPr>
            <p:ph idx="1"/>
          </p:nvPr>
        </p:nvSpPr>
        <p:spPr/>
        <p:txBody>
          <a:bodyPr>
            <a:normAutofit lnSpcReduction="10000"/>
          </a:bodyPr>
          <a:lstStyle/>
          <a:p>
            <a:r>
              <a:rPr lang="en-US" dirty="0" smtClean="0"/>
              <a:t>A compound proposition is in </a:t>
            </a:r>
            <a:r>
              <a:rPr lang="en-US" dirty="0" smtClean="0">
                <a:solidFill>
                  <a:srgbClr val="FF0000"/>
                </a:solidFill>
              </a:rPr>
              <a:t>Conjunctive Normal Form</a:t>
            </a:r>
            <a:r>
              <a:rPr lang="en-US" i="1" dirty="0" smtClean="0"/>
              <a:t> </a:t>
            </a:r>
            <a:r>
              <a:rPr lang="en-US" dirty="0" smtClean="0"/>
              <a:t>(CNF) if it is a conjunction of disjunctions.</a:t>
            </a:r>
          </a:p>
          <a:p>
            <a:r>
              <a:rPr lang="en-US" dirty="0" smtClean="0"/>
              <a:t>Every proposition can be put in an equivalent CNF.</a:t>
            </a:r>
          </a:p>
          <a:p>
            <a:r>
              <a:rPr lang="en-US" dirty="0" smtClean="0"/>
              <a:t>Conjunctive Normal Form (CNF) can be obtained by eliminating implications, moving negation inwards and using the distributive  and associative laws.</a:t>
            </a:r>
          </a:p>
          <a:p>
            <a:r>
              <a:rPr lang="en-US" dirty="0" smtClean="0"/>
              <a:t>Important in resolution theorem proving used in artificial Intelligence (AI).</a:t>
            </a:r>
          </a:p>
          <a:p>
            <a:r>
              <a:rPr lang="en-US" dirty="0" smtClean="0"/>
              <a:t>A  compound proposition can be put in conjunctive normal form through repeated application of the logical equivalences covered earlier.</a:t>
            </a:r>
          </a:p>
        </p:txBody>
      </p:sp>
      <p:sp>
        <p:nvSpPr>
          <p:cNvPr id="4" name="Slide Number Placeholder 3"/>
          <p:cNvSpPr>
            <a:spLocks noGrp="1"/>
          </p:cNvSpPr>
          <p:nvPr>
            <p:ph type="sldNum" sz="quarter" idx="12"/>
          </p:nvPr>
        </p:nvSpPr>
        <p:spPr/>
        <p:txBody>
          <a:bodyPr/>
          <a:lstStyle/>
          <a:p>
            <a:fld id="{9CA217EF-0505-4C33-BB20-8A8DF2039023}" type="slidenum">
              <a:rPr lang="en-US" smtClean="0"/>
              <a:pPr/>
              <a:t>62</a:t>
            </a:fld>
            <a:endParaRPr lang="en-US"/>
          </a:p>
        </p:txBody>
      </p:sp>
    </p:spTree>
  </p:cSld>
  <p:clrMapOvr>
    <a:masterClrMapping/>
  </p:clrMapOvr>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Terminology (</a:t>
            </a:r>
            <a:r>
              <a:rPr lang="en-US" i="1" dirty="0" smtClean="0"/>
              <a:t>continued</a:t>
            </a:r>
            <a:r>
              <a:rPr lang="en-US" dirty="0" smtClean="0"/>
              <a:t>)</a:t>
            </a:r>
            <a:endParaRPr lang="en-US" dirty="0"/>
          </a:p>
        </p:txBody>
      </p:sp>
      <p:sp>
        <p:nvSpPr>
          <p:cNvPr id="3" name="Content Placeholder 2"/>
          <p:cNvSpPr>
            <a:spLocks noGrp="1"/>
          </p:cNvSpPr>
          <p:nvPr>
            <p:ph idx="1"/>
          </p:nvPr>
        </p:nvSpPr>
        <p:spPr>
          <a:xfrm>
            <a:off x="630217" y="1928297"/>
            <a:ext cx="8229600" cy="4389120"/>
          </a:xfrm>
        </p:spPr>
        <p:txBody>
          <a:bodyPr/>
          <a:lstStyle/>
          <a:p>
            <a:r>
              <a:rPr lang="en-US" sz="2000" dirty="0"/>
              <a:t>A</a:t>
            </a:r>
            <a:r>
              <a:rPr lang="en-US" sz="2000" dirty="0" smtClean="0"/>
              <a:t> </a:t>
            </a:r>
            <a:r>
              <a:rPr lang="en-US" sz="2000" i="1" dirty="0" smtClean="0"/>
              <a:t>simple directed graph </a:t>
            </a:r>
            <a:r>
              <a:rPr lang="en-US" sz="2000" dirty="0" smtClean="0"/>
              <a:t>has no loops and no multiple edges.</a:t>
            </a:r>
          </a:p>
          <a:p>
            <a:pPr marL="0" indent="0">
              <a:buNone/>
            </a:pPr>
            <a:endParaRPr lang="en-US" dirty="0"/>
          </a:p>
          <a:p>
            <a:pPr marL="0" indent="0">
              <a:buNone/>
            </a:pPr>
            <a:endParaRPr lang="en-US" dirty="0" smtClean="0"/>
          </a:p>
          <a:p>
            <a:pPr marL="0" indent="0">
              <a:buNone/>
            </a:pPr>
            <a:endParaRPr lang="en-US" dirty="0" smtClean="0"/>
          </a:p>
          <a:p>
            <a:r>
              <a:rPr lang="en-US" sz="2000" dirty="0"/>
              <a:t>A</a:t>
            </a:r>
            <a:r>
              <a:rPr lang="en-US" sz="2000" dirty="0" smtClean="0"/>
              <a:t> </a:t>
            </a:r>
            <a:r>
              <a:rPr lang="en-US" sz="2000" i="1" dirty="0" smtClean="0"/>
              <a:t>directed </a:t>
            </a:r>
            <a:r>
              <a:rPr lang="en-US" sz="2000" i="1" dirty="0" err="1" smtClean="0"/>
              <a:t>multigraph</a:t>
            </a:r>
            <a:r>
              <a:rPr lang="en-US" sz="2000" dirty="0" smtClean="0"/>
              <a:t> may have multiple directed edges.  When there are </a:t>
            </a:r>
            <a:r>
              <a:rPr lang="en-US" sz="2000" i="1" dirty="0" smtClean="0"/>
              <a:t>m</a:t>
            </a:r>
            <a:r>
              <a:rPr lang="en-US" sz="2000" dirty="0" smtClean="0"/>
              <a:t> directed edges from the vertex </a:t>
            </a:r>
            <a:r>
              <a:rPr lang="en-US" sz="2000" i="1" dirty="0" smtClean="0"/>
              <a:t>u</a:t>
            </a:r>
            <a:r>
              <a:rPr lang="en-US" sz="2000" dirty="0" smtClean="0"/>
              <a:t> to the vertex </a:t>
            </a:r>
            <a:r>
              <a:rPr lang="en-US" sz="2000" i="1" dirty="0" smtClean="0"/>
              <a:t>v</a:t>
            </a:r>
            <a:r>
              <a:rPr lang="en-US" sz="2000" dirty="0" smtClean="0"/>
              <a:t>,  we say that  (</a:t>
            </a:r>
            <a:r>
              <a:rPr lang="en-US" sz="2000" i="1" dirty="0" err="1" smtClean="0"/>
              <a:t>u,v</a:t>
            </a:r>
            <a:r>
              <a:rPr lang="en-US" sz="2000" dirty="0" smtClean="0"/>
              <a:t>)</a:t>
            </a:r>
            <a:r>
              <a:rPr lang="en-US" sz="2000" i="1" dirty="0" smtClean="0"/>
              <a:t> </a:t>
            </a:r>
            <a:r>
              <a:rPr lang="en-US" sz="2000" dirty="0" smtClean="0"/>
              <a:t>is an edge of </a:t>
            </a:r>
            <a:r>
              <a:rPr lang="en-US" sz="2000" i="1" dirty="0" smtClean="0"/>
              <a:t>multiplicity m</a:t>
            </a:r>
            <a:r>
              <a:rPr lang="en-US" sz="2000" dirty="0" smtClean="0"/>
              <a:t>.</a:t>
            </a:r>
            <a:endParaRPr lang="en-US" sz="2000" dirty="0"/>
          </a:p>
        </p:txBody>
      </p:sp>
      <p:grpSp>
        <p:nvGrpSpPr>
          <p:cNvPr id="4" name="Group 3"/>
          <p:cNvGrpSpPr/>
          <p:nvPr/>
        </p:nvGrpSpPr>
        <p:grpSpPr>
          <a:xfrm>
            <a:off x="5900128" y="2402905"/>
            <a:ext cx="1968392" cy="1439262"/>
            <a:chOff x="2362200" y="2057400"/>
            <a:chExt cx="4038600" cy="2357585"/>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799"/>
              <a:ext cx="457200" cy="604985"/>
            </a:xfrm>
            <a:prstGeom prst="rect">
              <a:avLst/>
            </a:prstGeom>
            <a:noFill/>
          </p:spPr>
          <p:txBody>
            <a:bodyPr wrap="square" rtlCol="0">
              <a:spAutoFit/>
            </a:bodyPr>
            <a:lstStyle/>
            <a:p>
              <a:r>
                <a:rPr lang="en-US" i="1" dirty="0" smtClean="0"/>
                <a:t>a</a:t>
              </a:r>
              <a:endParaRPr lang="en-US" i="1" dirty="0"/>
            </a:p>
          </p:txBody>
        </p:sp>
        <p:sp>
          <p:nvSpPr>
            <p:cNvPr id="12" name="TextBox 11"/>
            <p:cNvSpPr txBox="1"/>
            <p:nvPr/>
          </p:nvSpPr>
          <p:spPr>
            <a:xfrm>
              <a:off x="5943600" y="2057400"/>
              <a:ext cx="457200" cy="604985"/>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105400" y="3810000"/>
              <a:ext cx="457200" cy="604985"/>
            </a:xfrm>
            <a:prstGeom prst="rect">
              <a:avLst/>
            </a:prstGeom>
            <a:noFill/>
          </p:spPr>
          <p:txBody>
            <a:bodyPr wrap="square" rtlCol="0">
              <a:spAutoFit/>
            </a:bodyPr>
            <a:lstStyle/>
            <a:p>
              <a:r>
                <a:rPr lang="en-US" i="1" dirty="0" smtClean="0"/>
                <a:t>c</a:t>
              </a:r>
              <a:endParaRPr lang="en-US" i="1" dirty="0"/>
            </a:p>
          </p:txBody>
        </p:sp>
      </p:grpSp>
      <p:grpSp>
        <p:nvGrpSpPr>
          <p:cNvPr id="14" name="Group 13"/>
          <p:cNvGrpSpPr/>
          <p:nvPr/>
        </p:nvGrpSpPr>
        <p:grpSpPr>
          <a:xfrm>
            <a:off x="5844791" y="5191817"/>
            <a:ext cx="2240280" cy="1414886"/>
            <a:chOff x="2362200" y="1905000"/>
            <a:chExt cx="4191000" cy="288727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798" y="4038600"/>
              <a:ext cx="457202" cy="753674"/>
            </a:xfrm>
            <a:prstGeom prst="rect">
              <a:avLst/>
            </a:prstGeom>
            <a:noFill/>
          </p:spPr>
          <p:txBody>
            <a:bodyPr wrap="square" rtlCol="0">
              <a:spAutoFit/>
            </a:bodyPr>
            <a:lstStyle/>
            <a:p>
              <a:r>
                <a:rPr lang="en-US" i="1" dirty="0" smtClean="0"/>
                <a:t>c</a:t>
              </a:r>
              <a:endParaRPr lang="en-US" i="1" dirty="0"/>
            </a:p>
          </p:txBody>
        </p:sp>
        <p:sp>
          <p:nvSpPr>
            <p:cNvPr id="26" name="TextBox 25"/>
            <p:cNvSpPr txBox="1"/>
            <p:nvPr/>
          </p:nvSpPr>
          <p:spPr>
            <a:xfrm>
              <a:off x="2362200" y="2362199"/>
              <a:ext cx="457202" cy="753674"/>
            </a:xfrm>
            <a:prstGeom prst="rect">
              <a:avLst/>
            </a:prstGeom>
            <a:noFill/>
          </p:spPr>
          <p:txBody>
            <a:bodyPr wrap="square" rtlCol="0">
              <a:spAutoFit/>
            </a:bodyPr>
            <a:lstStyle/>
            <a:p>
              <a:r>
                <a:rPr lang="en-US" i="1" dirty="0" smtClean="0"/>
                <a:t>a</a:t>
              </a:r>
              <a:endParaRPr lang="en-US" i="1" dirty="0"/>
            </a:p>
          </p:txBody>
        </p:sp>
        <p:sp>
          <p:nvSpPr>
            <p:cNvPr id="27" name="TextBox 26"/>
            <p:cNvSpPr txBox="1"/>
            <p:nvPr/>
          </p:nvSpPr>
          <p:spPr>
            <a:xfrm>
              <a:off x="6095998" y="2209800"/>
              <a:ext cx="457202" cy="753674"/>
            </a:xfrm>
            <a:prstGeom prst="rect">
              <a:avLst/>
            </a:prstGeom>
            <a:noFill/>
          </p:spPr>
          <p:txBody>
            <a:bodyPr wrap="square" rtlCol="0">
              <a:spAutoFit/>
            </a:bodyPr>
            <a:lstStyle/>
            <a:p>
              <a:r>
                <a:rPr lang="en-US" i="1" dirty="0" smtClean="0"/>
                <a:t>b</a:t>
              </a:r>
              <a:endParaRPr lang="en-US" i="1" dirty="0"/>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TextBox 29"/>
          <p:cNvSpPr txBox="1"/>
          <p:nvPr/>
        </p:nvSpPr>
        <p:spPr>
          <a:xfrm>
            <a:off x="921028" y="5453207"/>
            <a:ext cx="4586897" cy="1015663"/>
          </a:xfrm>
          <a:prstGeom prst="rect">
            <a:avLst/>
          </a:prstGeom>
          <a:noFill/>
        </p:spPr>
        <p:txBody>
          <a:bodyPr wrap="square" rtlCol="0">
            <a:spAutoFit/>
          </a:bodyPr>
          <a:lstStyle/>
          <a:p>
            <a:r>
              <a:rPr lang="en-US" sz="2000" dirty="0" smtClean="0"/>
              <a:t>In this directed </a:t>
            </a:r>
            <a:r>
              <a:rPr lang="en-US" sz="2000" dirty="0" err="1" smtClean="0"/>
              <a:t>multigraph</a:t>
            </a:r>
            <a:r>
              <a:rPr lang="en-US" sz="2000" dirty="0" smtClean="0"/>
              <a:t> the multiplicity </a:t>
            </a:r>
            <a:r>
              <a:rPr lang="en-US" sz="2000" dirty="0"/>
              <a:t>of (</a:t>
            </a:r>
            <a:r>
              <a:rPr lang="en-US" sz="2000" i="1" dirty="0" err="1"/>
              <a:t>a,b</a:t>
            </a:r>
            <a:r>
              <a:rPr lang="en-US" sz="2000" dirty="0"/>
              <a:t>) is </a:t>
            </a:r>
            <a:r>
              <a:rPr lang="en-US" sz="2000" dirty="0" smtClean="0">
                <a:latin typeface="Cambria Math" pitchFamily="18" charset="0"/>
                <a:ea typeface="Cambria Math" pitchFamily="18" charset="0"/>
              </a:rPr>
              <a:t>1 and the multiplicity </a:t>
            </a:r>
            <a:r>
              <a:rPr lang="en-US" sz="2000" dirty="0">
                <a:latin typeface="Cambria Math" pitchFamily="18" charset="0"/>
                <a:ea typeface="Cambria Math" pitchFamily="18" charset="0"/>
              </a:rPr>
              <a:t>of (</a:t>
            </a:r>
            <a:r>
              <a:rPr lang="en-US" sz="2000" i="1" dirty="0" err="1">
                <a:latin typeface="Cambria Math" pitchFamily="18" charset="0"/>
                <a:ea typeface="Cambria Math" pitchFamily="18" charset="0"/>
              </a:rPr>
              <a:t>b,c</a:t>
            </a:r>
            <a:r>
              <a:rPr lang="en-US" sz="2000" dirty="0">
                <a:latin typeface="Cambria Math" pitchFamily="18" charset="0"/>
                <a:ea typeface="Cambria Math" pitchFamily="18" charset="0"/>
              </a:rPr>
              <a:t>) is </a:t>
            </a:r>
            <a:r>
              <a:rPr lang="en-US" sz="2000" dirty="0" smtClean="0">
                <a:latin typeface="Cambria Math" pitchFamily="18" charset="0"/>
                <a:ea typeface="Cambria Math" pitchFamily="18" charset="0"/>
              </a:rPr>
              <a:t>2.</a:t>
            </a:r>
            <a:endParaRPr lang="en-US" sz="2000" dirty="0">
              <a:latin typeface="Cambria Math" pitchFamily="18" charset="0"/>
              <a:ea typeface="Cambria Math" pitchFamily="18" charset="0"/>
            </a:endParaRPr>
          </a:p>
        </p:txBody>
      </p:sp>
      <p:sp>
        <p:nvSpPr>
          <p:cNvPr id="31" name="TextBox 30"/>
          <p:cNvSpPr txBox="1"/>
          <p:nvPr/>
        </p:nvSpPr>
        <p:spPr>
          <a:xfrm>
            <a:off x="990600" y="2496982"/>
            <a:ext cx="1371600" cy="400110"/>
          </a:xfrm>
          <a:prstGeom prst="rect">
            <a:avLst/>
          </a:prstGeom>
          <a:noFill/>
        </p:spPr>
        <p:txBody>
          <a:bodyPr wrap="square" rtlCol="0">
            <a:spAutoFit/>
          </a:bodyPr>
          <a:lstStyle/>
          <a:p>
            <a:r>
              <a:rPr lang="en-US" sz="2000" b="1" dirty="0" smtClean="0"/>
              <a:t>Example</a:t>
            </a:r>
            <a:r>
              <a:rPr lang="en-US" sz="2000" dirty="0" smtClean="0"/>
              <a:t>:</a:t>
            </a:r>
            <a:endParaRPr lang="en-US" sz="2000" dirty="0"/>
          </a:p>
        </p:txBody>
      </p:sp>
      <p:sp>
        <p:nvSpPr>
          <p:cNvPr id="32" name="TextBox 31"/>
          <p:cNvSpPr txBox="1"/>
          <p:nvPr/>
        </p:nvSpPr>
        <p:spPr>
          <a:xfrm>
            <a:off x="990600" y="2856589"/>
            <a:ext cx="3511827" cy="707886"/>
          </a:xfrm>
          <a:prstGeom prst="rect">
            <a:avLst/>
          </a:prstGeom>
          <a:noFill/>
        </p:spPr>
        <p:txBody>
          <a:bodyPr wrap="square" rtlCol="0">
            <a:spAutoFit/>
          </a:bodyPr>
          <a:lstStyle/>
          <a:p>
            <a:r>
              <a:rPr lang="en-US" sz="2000" dirty="0" smtClean="0"/>
              <a:t>This is a directed graph with three vertices and four edges.</a:t>
            </a:r>
            <a:endParaRPr lang="en-US" sz="2000" dirty="0"/>
          </a:p>
        </p:txBody>
      </p:sp>
      <p:cxnSp>
        <p:nvCxnSpPr>
          <p:cNvPr id="45" name="Straight Arrow Connector 44"/>
          <p:cNvCxnSpPr/>
          <p:nvPr/>
        </p:nvCxnSpPr>
        <p:spPr>
          <a:xfrm flipV="1">
            <a:off x="7125731" y="2682018"/>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7" y="5084644"/>
            <a:ext cx="1371600" cy="400110"/>
          </a:xfrm>
          <a:prstGeom prst="rect">
            <a:avLst/>
          </a:prstGeom>
          <a:noFill/>
        </p:spPr>
        <p:txBody>
          <a:bodyPr wrap="square" rtlCol="0">
            <a:spAutoFit/>
          </a:bodyPr>
          <a:lstStyle/>
          <a:p>
            <a:r>
              <a:rPr lang="en-US" sz="2000" b="1" dirty="0" smtClean="0"/>
              <a:t>Example</a:t>
            </a:r>
            <a:r>
              <a:rPr lang="en-US" sz="2000" dirty="0" smtClean="0"/>
              <a:t>:</a:t>
            </a:r>
            <a:endParaRPr lang="en-US" sz="2000" dirty="0"/>
          </a:p>
        </p:txBody>
      </p:sp>
      <p:sp>
        <p:nvSpPr>
          <p:cNvPr id="33" name="Slide Number Placeholder 32"/>
          <p:cNvSpPr>
            <a:spLocks noGrp="1"/>
          </p:cNvSpPr>
          <p:nvPr>
            <p:ph type="sldNum" sz="quarter" idx="12"/>
          </p:nvPr>
        </p:nvSpPr>
        <p:spPr/>
        <p:txBody>
          <a:bodyPr/>
          <a:lstStyle/>
          <a:p>
            <a:fld id="{8CD41AC4-40F7-4FE0-8905-74C6698904F3}" type="slidenum">
              <a:rPr lang="en-US" smtClean="0"/>
              <a:pPr/>
              <a:t>620</a:t>
            </a:fld>
            <a:endParaRPr lang="en-US"/>
          </a:p>
        </p:txBody>
      </p:sp>
    </p:spTree>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 Models: </a:t>
            </a:r>
            <a:br>
              <a:rPr lang="en-US" dirty="0" smtClean="0"/>
            </a:br>
            <a:r>
              <a:rPr lang="en-US" dirty="0" smtClean="0"/>
              <a:t>Computer Networks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When we build a graph model, we use the appropriate type of graph to capture the important features of the application. </a:t>
            </a:r>
          </a:p>
          <a:p>
            <a:r>
              <a:rPr lang="en-US" dirty="0"/>
              <a:t>We illustrate this process using graph models of different types of computer </a:t>
            </a:r>
            <a:r>
              <a:rPr lang="en-US" dirty="0" smtClean="0"/>
              <a:t>networks. In all these graph models, the vertices represent data centers and the edges represent communication links.</a:t>
            </a:r>
          </a:p>
          <a:p>
            <a:r>
              <a:rPr lang="en-US" dirty="0" smtClean="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smtClean="0"/>
              <a:t> </a:t>
            </a:r>
          </a:p>
          <a:p>
            <a:pPr marL="0" indent="0">
              <a:buNone/>
            </a:pPr>
            <a:r>
              <a:rPr lang="en-US" dirty="0"/>
              <a:t> </a:t>
            </a:r>
            <a:r>
              <a:rPr lang="en-US" dirty="0" smtClean="0"/>
              <a:t> </a:t>
            </a:r>
          </a:p>
          <a:p>
            <a:endParaRPr lang="en-US" dirty="0" smtClean="0"/>
          </a:p>
          <a:p>
            <a:endParaRPr lang="en-US" dirty="0" smtClean="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3124200" y="5029200"/>
            <a:ext cx="3444240" cy="903732"/>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621</a:t>
            </a:fld>
            <a:endParaRPr lang="en-US"/>
          </a:p>
        </p:txBody>
      </p:sp>
    </p:spTree>
    <p:extLst>
      <p:ext uri="{BB962C8B-B14F-4D97-AF65-F5344CB8AC3E}">
        <p14:creationId xmlns:p14="http://schemas.microsoft.com/office/powerpoint/2010/main" val="2676422576"/>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 Models: </a:t>
            </a:r>
            <a:br>
              <a:rPr lang="en-US" dirty="0" smtClean="0"/>
            </a:br>
            <a:r>
              <a:rPr lang="en-US" dirty="0" smtClean="0"/>
              <a:t>Computer Networks (</a:t>
            </a:r>
            <a:r>
              <a:rPr lang="en-US" i="1" dirty="0" smtClean="0"/>
              <a:t>continued</a:t>
            </a:r>
            <a:r>
              <a:rPr lang="en-US" dirty="0" smtClean="0"/>
              <a:t>)</a:t>
            </a:r>
            <a:endParaRPr lang="en-US" dirty="0"/>
          </a:p>
        </p:txBody>
      </p:sp>
      <p:pic>
        <p:nvPicPr>
          <p:cNvPr id="5" name="Picture 4" descr="09002.jpg"/>
          <p:cNvPicPr>
            <a:picLocks noChangeAspect="1"/>
          </p:cNvPicPr>
          <p:nvPr/>
        </p:nvPicPr>
        <p:blipFill>
          <a:blip r:embed="rId2" cstate="print"/>
          <a:stretch>
            <a:fillRect/>
          </a:stretch>
        </p:blipFill>
        <p:spPr>
          <a:xfrm>
            <a:off x="5105400" y="1968237"/>
            <a:ext cx="3167635" cy="902970"/>
          </a:xfrm>
          <a:prstGeom prst="rect">
            <a:avLst/>
          </a:prstGeom>
        </p:spPr>
      </p:pic>
      <p:pic>
        <p:nvPicPr>
          <p:cNvPr id="6" name="Picture 5" descr="09003.jpg"/>
          <p:cNvPicPr>
            <a:picLocks noChangeAspect="1"/>
          </p:cNvPicPr>
          <p:nvPr/>
        </p:nvPicPr>
        <p:blipFill>
          <a:blip r:embed="rId3" cstate="print"/>
          <a:stretch>
            <a:fillRect/>
          </a:stretch>
        </p:blipFill>
        <p:spPr>
          <a:xfrm>
            <a:off x="5254485" y="3402913"/>
            <a:ext cx="3167635" cy="1174242"/>
          </a:xfrm>
          <a:prstGeom prst="rect">
            <a:avLst/>
          </a:prstGeom>
        </p:spPr>
      </p:pic>
      <p:sp>
        <p:nvSpPr>
          <p:cNvPr id="7" name="TextBox 6"/>
          <p:cNvSpPr txBox="1"/>
          <p:nvPr/>
        </p:nvSpPr>
        <p:spPr>
          <a:xfrm>
            <a:off x="734022" y="1968238"/>
            <a:ext cx="3799879" cy="1200329"/>
          </a:xfrm>
          <a:prstGeom prst="rect">
            <a:avLst/>
          </a:prstGeom>
          <a:noFill/>
        </p:spPr>
        <p:txBody>
          <a:bodyPr wrap="square" rtlCol="0">
            <a:spAutoFit/>
          </a:bodyPr>
          <a:lstStyle/>
          <a:p>
            <a:pPr marL="285750" indent="-285750">
              <a:buFont typeface="Arial" pitchFamily="34" charset="0"/>
              <a:buChar char="•"/>
            </a:pPr>
            <a:r>
              <a:rPr lang="en-US" dirty="0" smtClean="0"/>
              <a:t>To model  a computer network where we care about the number of links between data centers, we use a </a:t>
            </a:r>
            <a:r>
              <a:rPr lang="en-US" dirty="0" err="1" smtClean="0"/>
              <a:t>multigraph</a:t>
            </a:r>
            <a:r>
              <a:rPr lang="en-US" dirty="0" smtClean="0"/>
              <a:t>. </a:t>
            </a:r>
            <a:endParaRPr lang="en-US" dirty="0"/>
          </a:p>
        </p:txBody>
      </p:sp>
      <p:sp>
        <p:nvSpPr>
          <p:cNvPr id="8" name="TextBox 7"/>
          <p:cNvSpPr txBox="1"/>
          <p:nvPr/>
        </p:nvSpPr>
        <p:spPr>
          <a:xfrm>
            <a:off x="824210" y="3402914"/>
            <a:ext cx="3619500" cy="1200329"/>
          </a:xfrm>
          <a:prstGeom prst="rect">
            <a:avLst/>
          </a:prstGeom>
          <a:noFill/>
        </p:spPr>
        <p:txBody>
          <a:bodyPr wrap="square" rtlCol="0">
            <a:spAutoFit/>
          </a:bodyPr>
          <a:lstStyle/>
          <a:p>
            <a:pPr marL="285750" indent="-285750">
              <a:buFont typeface="Arial" pitchFamily="34" charset="0"/>
              <a:buChar char="•"/>
            </a:pPr>
            <a:r>
              <a:rPr lang="en-US" dirty="0" smtClean="0"/>
              <a:t>To model a computer </a:t>
            </a:r>
            <a:r>
              <a:rPr lang="en-US" dirty="0"/>
              <a:t>n</a:t>
            </a:r>
            <a:r>
              <a:rPr lang="en-US" dirty="0" smtClean="0"/>
              <a:t>etwork with diagnostic links at data centers, we use a </a:t>
            </a:r>
            <a:r>
              <a:rPr lang="en-US" dirty="0" err="1" smtClean="0"/>
              <a:t>pseudograph</a:t>
            </a:r>
            <a:r>
              <a:rPr lang="en-US" dirty="0" smtClean="0"/>
              <a:t>, as loops are needed. </a:t>
            </a:r>
            <a:endParaRPr lang="en-US" dirty="0"/>
          </a:p>
        </p:txBody>
      </p:sp>
      <p:pic>
        <p:nvPicPr>
          <p:cNvPr id="10" name="Content Placeholder 3" descr="09005.jpg"/>
          <p:cNvPicPr>
            <a:picLocks noGrp="1" noChangeAspect="1"/>
          </p:cNvPicPr>
          <p:nvPr>
            <p:ph idx="1"/>
          </p:nvPr>
        </p:nvPicPr>
        <p:blipFill>
          <a:blip r:embed="rId4" cstate="print"/>
          <a:stretch>
            <a:fillRect/>
          </a:stretch>
        </p:blipFill>
        <p:spPr>
          <a:xfrm>
            <a:off x="5267919" y="5209585"/>
            <a:ext cx="3167635" cy="928116"/>
          </a:xfrm>
        </p:spPr>
      </p:pic>
      <p:sp>
        <p:nvSpPr>
          <p:cNvPr id="11" name="TextBox 10"/>
          <p:cNvSpPr txBox="1"/>
          <p:nvPr/>
        </p:nvSpPr>
        <p:spPr>
          <a:xfrm>
            <a:off x="734021" y="4796481"/>
            <a:ext cx="4523779" cy="1754327"/>
          </a:xfrm>
          <a:prstGeom prst="rect">
            <a:avLst/>
          </a:prstGeom>
          <a:noFill/>
        </p:spPr>
        <p:txBody>
          <a:bodyPr wrap="square" rtlCol="0">
            <a:spAutoFit/>
          </a:bodyPr>
          <a:lstStyle/>
          <a:p>
            <a:pPr marL="285750" indent="-285750">
              <a:buFont typeface="Arial" pitchFamily="34" charset="0"/>
              <a:buChar char="•"/>
            </a:pPr>
            <a:r>
              <a:rPr lang="en-US" dirty="0" smtClean="0"/>
              <a:t>To model a </a:t>
            </a:r>
            <a:r>
              <a:rPr lang="en-US" dirty="0"/>
              <a:t>n</a:t>
            </a:r>
            <a:r>
              <a:rPr lang="en-US" dirty="0" smtClean="0"/>
              <a:t>etwork with multiple one-way links</a:t>
            </a:r>
            <a:r>
              <a:rPr lang="en-US" dirty="0"/>
              <a:t>, we use a directed </a:t>
            </a:r>
            <a:r>
              <a:rPr lang="en-US" dirty="0" err="1"/>
              <a:t>multigraph</a:t>
            </a:r>
            <a:r>
              <a:rPr lang="en-US" dirty="0"/>
              <a:t>.   Note that we could use a directed graph without multiple edges if we only care whether there is at least one link from a data center to another data center</a:t>
            </a:r>
            <a:r>
              <a:rPr lang="en-US" dirty="0" smtClean="0"/>
              <a:t>.</a:t>
            </a:r>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622</a:t>
            </a:fld>
            <a:endParaRPr lang="en-US"/>
          </a:p>
        </p:txBody>
      </p:sp>
    </p:spTree>
    <p:extLst>
      <p:ext uri="{BB962C8B-B14F-4D97-AF65-F5344CB8AC3E}">
        <p14:creationId xmlns:p14="http://schemas.microsoft.com/office/powerpoint/2010/main" val="2234427153"/>
      </p:ext>
    </p:extLst>
  </p:cSld>
  <p:clrMapOvr>
    <a:masterClrMapping/>
  </p:clrMapOvr>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 Terminology: Summary</a:t>
            </a:r>
          </a:p>
        </p:txBody>
      </p:sp>
      <p:sp>
        <p:nvSpPr>
          <p:cNvPr id="3" name="Content Placeholder 2"/>
          <p:cNvSpPr>
            <a:spLocks noGrp="1"/>
          </p:cNvSpPr>
          <p:nvPr>
            <p:ph idx="1"/>
          </p:nvPr>
        </p:nvSpPr>
        <p:spPr/>
        <p:txBody>
          <a:bodyPr>
            <a:normAutofit fontScale="92500" lnSpcReduction="10000"/>
          </a:bodyPr>
          <a:lstStyle/>
          <a:p>
            <a:r>
              <a:rPr lang="en-US" dirty="0"/>
              <a:t>To understand the structure of a graph and to build a graph model, we ask these questions:</a:t>
            </a:r>
          </a:p>
          <a:p>
            <a:pPr lvl="1">
              <a:buFont typeface="Arial" pitchFamily="34" charset="0"/>
              <a:buChar char="•"/>
            </a:pPr>
            <a:r>
              <a:rPr lang="en-US" dirty="0"/>
              <a:t> Are the edges of the graph undirected or directed </a:t>
            </a:r>
            <a:r>
              <a:rPr lang="en-US" dirty="0" smtClean="0"/>
              <a:t> (</a:t>
            </a:r>
            <a:r>
              <a:rPr lang="en-US" dirty="0"/>
              <a:t>or both)?</a:t>
            </a:r>
          </a:p>
          <a:p>
            <a:pPr lvl="1">
              <a:buFont typeface="Arial" pitchFamily="34" charset="0"/>
              <a:buChar char="•"/>
            </a:pPr>
            <a:r>
              <a:rPr lang="en-US" dirty="0"/>
              <a:t> If the </a:t>
            </a:r>
            <a:r>
              <a:rPr lang="en-US" dirty="0" smtClean="0"/>
              <a:t>edges are </a:t>
            </a:r>
            <a:r>
              <a:rPr lang="en-US" dirty="0"/>
              <a:t>undirected, are multiple edges present that connect the same pair of vertices? If the </a:t>
            </a:r>
            <a:r>
              <a:rPr lang="en-US" dirty="0" smtClean="0"/>
              <a:t>edges are </a:t>
            </a:r>
            <a:r>
              <a:rPr lang="en-US" dirty="0"/>
              <a:t>directed, are multiple directed edges present?</a:t>
            </a:r>
          </a:p>
          <a:p>
            <a:pPr lvl="1">
              <a:buFont typeface="Arial" pitchFamily="34" charset="0"/>
              <a:buChar char="•"/>
            </a:pPr>
            <a:r>
              <a:rPr lang="en-US" dirty="0"/>
              <a:t> Are loops present</a:t>
            </a:r>
            <a:r>
              <a:rPr lang="en-US" dirty="0" smtClean="0"/>
              <a:t>?</a:t>
            </a:r>
          </a:p>
          <a:p>
            <a:pPr lvl="1">
              <a:buFont typeface="Arial" pitchFamily="34" charset="0"/>
              <a:buChar char="•"/>
            </a:pPr>
            <a:endParaRPr lang="en-US" dirty="0"/>
          </a:p>
          <a:p>
            <a:pPr marL="393192" lvl="1" indent="0">
              <a:buNone/>
            </a:pPr>
            <a:r>
              <a:rPr lang="en-US" dirty="0" smtClean="0"/>
              <a:t> </a:t>
            </a:r>
          </a:p>
          <a:p>
            <a:pPr lvl="1">
              <a:buFont typeface="Arial" pitchFamily="34" charset="0"/>
              <a:buChar char="•"/>
            </a:pPr>
            <a:endParaRPr lang="en-US" dirty="0"/>
          </a:p>
          <a:p>
            <a:pPr lvl="1">
              <a:buFont typeface="Arial" pitchFamily="34" charset="0"/>
              <a:buChar char="•"/>
            </a:pPr>
            <a:endParaRPr lang="en-US" dirty="0" smtClean="0"/>
          </a:p>
          <a:p>
            <a:pPr marL="393192" lvl="1" indent="0">
              <a:buNone/>
            </a:pPr>
            <a:r>
              <a:rPr lang="en-US" dirty="0"/>
              <a:t> </a:t>
            </a:r>
            <a:r>
              <a:rPr lang="en-US" dirty="0" smtClean="0"/>
              <a:t> </a:t>
            </a:r>
            <a:endParaRPr lang="en-US" dirty="0"/>
          </a:p>
          <a:p>
            <a:endParaRPr lang="en-US" dirty="0"/>
          </a:p>
        </p:txBody>
      </p:sp>
      <p:pic>
        <p:nvPicPr>
          <p:cNvPr id="4" name="Content Placeholder 4" descr="table47.jpg"/>
          <p:cNvPicPr>
            <a:picLocks noChangeAspect="1"/>
          </p:cNvPicPr>
          <p:nvPr/>
        </p:nvPicPr>
        <p:blipFill>
          <a:blip r:embed="rId2" cstate="print"/>
          <a:stretch>
            <a:fillRect/>
          </a:stretch>
        </p:blipFill>
        <p:spPr>
          <a:xfrm>
            <a:off x="2209800" y="4648200"/>
            <a:ext cx="5196840" cy="1586484"/>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623</a:t>
            </a:fld>
            <a:endParaRPr lang="en-US"/>
          </a:p>
        </p:txBody>
      </p:sp>
    </p:spTree>
    <p:extLst>
      <p:ext uri="{BB962C8B-B14F-4D97-AF65-F5344CB8AC3E}">
        <p14:creationId xmlns:p14="http://schemas.microsoft.com/office/powerpoint/2010/main" val="2491988146"/>
      </p:ext>
    </p:extLst>
  </p:cSld>
  <p:clrMapOvr>
    <a:masterClrMapping/>
  </p:clrMapOvr>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Other Applications of Graphs</a:t>
            </a:r>
            <a:endParaRPr lang="en-US" dirty="0"/>
          </a:p>
        </p:txBody>
      </p:sp>
      <p:sp>
        <p:nvSpPr>
          <p:cNvPr id="3" name="Content Placeholder 2"/>
          <p:cNvSpPr>
            <a:spLocks noGrp="1"/>
          </p:cNvSpPr>
          <p:nvPr>
            <p:ph idx="1"/>
          </p:nvPr>
        </p:nvSpPr>
        <p:spPr/>
        <p:txBody>
          <a:bodyPr>
            <a:normAutofit lnSpcReduction="10000"/>
          </a:bodyPr>
          <a:lstStyle/>
          <a:p>
            <a:r>
              <a:rPr lang="en-US" dirty="0" smtClean="0"/>
              <a:t>We will illustrate how graph theory can be used in models of:</a:t>
            </a:r>
            <a:endParaRPr lang="en-US" dirty="0"/>
          </a:p>
          <a:p>
            <a:pPr lvl="1"/>
            <a:r>
              <a:rPr lang="en-US" dirty="0" smtClean="0"/>
              <a:t>Social </a:t>
            </a:r>
            <a:r>
              <a:rPr lang="en-US" dirty="0"/>
              <a:t>networks</a:t>
            </a:r>
          </a:p>
          <a:p>
            <a:pPr lvl="1"/>
            <a:r>
              <a:rPr lang="en-US" dirty="0" smtClean="0"/>
              <a:t>Communications </a:t>
            </a:r>
            <a:r>
              <a:rPr lang="en-US" dirty="0"/>
              <a:t>networks</a:t>
            </a:r>
          </a:p>
          <a:p>
            <a:pPr lvl="1"/>
            <a:r>
              <a:rPr lang="en-US" dirty="0" smtClean="0"/>
              <a:t>Information </a:t>
            </a:r>
            <a:r>
              <a:rPr lang="en-US" dirty="0"/>
              <a:t>networks</a:t>
            </a:r>
          </a:p>
          <a:p>
            <a:pPr lvl="1"/>
            <a:r>
              <a:rPr lang="en-US" dirty="0" smtClean="0"/>
              <a:t>Software </a:t>
            </a:r>
            <a:r>
              <a:rPr lang="en-US" dirty="0"/>
              <a:t>design</a:t>
            </a:r>
          </a:p>
          <a:p>
            <a:pPr lvl="1"/>
            <a:r>
              <a:rPr lang="en-US" dirty="0" smtClean="0"/>
              <a:t>Transportation </a:t>
            </a:r>
            <a:r>
              <a:rPr lang="en-US" dirty="0"/>
              <a:t>networks</a:t>
            </a:r>
          </a:p>
          <a:p>
            <a:pPr lvl="1"/>
            <a:r>
              <a:rPr lang="en-US" dirty="0" smtClean="0"/>
              <a:t>Biological networks</a:t>
            </a:r>
            <a:endParaRPr lang="en-US" dirty="0"/>
          </a:p>
          <a:p>
            <a:r>
              <a:rPr lang="en-US" dirty="0"/>
              <a:t>It’s a challenge to find a subject to which graph theory has not yet been applied.  </a:t>
            </a:r>
            <a:r>
              <a:rPr lang="en-US" dirty="0" smtClean="0"/>
              <a:t>Can </a:t>
            </a:r>
            <a:r>
              <a:rPr lang="en-US" dirty="0"/>
              <a:t>you find an area without applications of graph theory?</a:t>
            </a:r>
          </a:p>
          <a:p>
            <a:endParaRPr lang="en-US" dirty="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624</a:t>
            </a:fld>
            <a:endParaRPr lang="en-US"/>
          </a:p>
        </p:txBody>
      </p:sp>
    </p:spTree>
    <p:extLst>
      <p:ext uri="{BB962C8B-B14F-4D97-AF65-F5344CB8AC3E}">
        <p14:creationId xmlns:p14="http://schemas.microsoft.com/office/powerpoint/2010/main" val="2697172803"/>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dirty="0" smtClean="0"/>
              <a:t>Graph Models: Social Networks</a:t>
            </a:r>
            <a:endParaRPr lang="en-US" dirty="0"/>
          </a:p>
        </p:txBody>
      </p:sp>
      <p:sp>
        <p:nvSpPr>
          <p:cNvPr id="3" name="Content Placeholder 2"/>
          <p:cNvSpPr>
            <a:spLocks noGrp="1"/>
          </p:cNvSpPr>
          <p:nvPr>
            <p:ph idx="1"/>
          </p:nvPr>
        </p:nvSpPr>
        <p:spPr>
          <a:xfrm>
            <a:off x="381000" y="1676400"/>
            <a:ext cx="8229600" cy="4389120"/>
          </a:xfrm>
        </p:spPr>
        <p:txBody>
          <a:bodyPr>
            <a:normAutofit fontScale="25000" lnSpcReduction="20000"/>
          </a:bodyPr>
          <a:lstStyle/>
          <a:p>
            <a:r>
              <a:rPr lang="en-US" sz="9600" dirty="0" smtClean="0"/>
              <a:t>Graphs can be used to model social structures based on different kinds of relationships between people or groups. </a:t>
            </a:r>
          </a:p>
          <a:p>
            <a:r>
              <a:rPr lang="en-US" sz="9600" dirty="0" smtClean="0"/>
              <a:t>In a </a:t>
            </a:r>
            <a:r>
              <a:rPr lang="en-US" sz="9600" i="1" dirty="0" smtClean="0"/>
              <a:t>social network</a:t>
            </a:r>
            <a:r>
              <a:rPr lang="en-US" sz="9600" dirty="0" smtClean="0"/>
              <a:t>, vertices represent individuals or organizations and edges represent relationships between them.</a:t>
            </a:r>
          </a:p>
          <a:p>
            <a:r>
              <a:rPr lang="en-US" sz="9600" dirty="0" smtClean="0"/>
              <a:t>Useful graph models of social networks include:</a:t>
            </a:r>
            <a:endParaRPr lang="en-US" sz="9600" dirty="0"/>
          </a:p>
          <a:p>
            <a:pPr lvl="1"/>
            <a:r>
              <a:rPr lang="en-US" sz="9600" i="1" dirty="0"/>
              <a:t>f</a:t>
            </a:r>
            <a:r>
              <a:rPr lang="en-US" sz="9600" i="1" dirty="0" smtClean="0"/>
              <a:t>riendship </a:t>
            </a:r>
            <a:r>
              <a:rPr lang="en-US" sz="9600" i="1" dirty="0"/>
              <a:t>graphs </a:t>
            </a:r>
            <a:r>
              <a:rPr lang="en-US" sz="9600" dirty="0"/>
              <a:t>-</a:t>
            </a:r>
            <a:r>
              <a:rPr lang="en-US" sz="9600" dirty="0" smtClean="0"/>
              <a:t> </a:t>
            </a:r>
            <a:r>
              <a:rPr lang="en-US" sz="9600" dirty="0"/>
              <a:t>undirected graphs where two people are connected if </a:t>
            </a:r>
            <a:r>
              <a:rPr lang="en-US" sz="9600" dirty="0" smtClean="0"/>
              <a:t>they are </a:t>
            </a:r>
            <a:r>
              <a:rPr lang="en-US" sz="9600" dirty="0"/>
              <a:t>friends (in the real world, on Facebook, or </a:t>
            </a:r>
            <a:r>
              <a:rPr lang="en-US" sz="9600" dirty="0" smtClean="0"/>
              <a:t>in a particular </a:t>
            </a:r>
            <a:r>
              <a:rPr lang="en-US" sz="9600" dirty="0"/>
              <a:t>virtual </a:t>
            </a:r>
            <a:r>
              <a:rPr lang="en-US" sz="9600" dirty="0" smtClean="0"/>
              <a:t>world, and so on.)</a:t>
            </a:r>
            <a:endParaRPr lang="en-US" sz="9600" dirty="0"/>
          </a:p>
          <a:p>
            <a:pPr lvl="1"/>
            <a:r>
              <a:rPr lang="en-US" sz="9600" i="1" dirty="0"/>
              <a:t>c</a:t>
            </a:r>
            <a:r>
              <a:rPr lang="en-US" sz="9600" i="1" dirty="0" smtClean="0"/>
              <a:t>ollaboration </a:t>
            </a:r>
            <a:r>
              <a:rPr lang="en-US" sz="9600" i="1" dirty="0"/>
              <a:t>graphs </a:t>
            </a:r>
            <a:r>
              <a:rPr lang="en-US" sz="9600" dirty="0"/>
              <a:t>-</a:t>
            </a:r>
            <a:r>
              <a:rPr lang="en-US" sz="9600" dirty="0" smtClean="0"/>
              <a:t> </a:t>
            </a:r>
            <a:r>
              <a:rPr lang="en-US" sz="9600" dirty="0"/>
              <a:t>undirected graphs </a:t>
            </a:r>
            <a:r>
              <a:rPr lang="en-US" sz="9600" dirty="0" smtClean="0"/>
              <a:t>where two </a:t>
            </a:r>
            <a:r>
              <a:rPr lang="en-US" sz="9600" dirty="0"/>
              <a:t>people are connected if they collaborate in a</a:t>
            </a:r>
            <a:r>
              <a:rPr lang="en-US" sz="9600" dirty="0" smtClean="0"/>
              <a:t> </a:t>
            </a:r>
            <a:r>
              <a:rPr lang="en-US" sz="9600" dirty="0"/>
              <a:t>specific </a:t>
            </a:r>
            <a:r>
              <a:rPr lang="en-US" sz="9600" dirty="0" smtClean="0"/>
              <a:t>way</a:t>
            </a:r>
            <a:endParaRPr lang="en-US" sz="9600" dirty="0"/>
          </a:p>
          <a:p>
            <a:pPr lvl="1"/>
            <a:r>
              <a:rPr lang="en-US" sz="9600" i="1" dirty="0"/>
              <a:t>i</a:t>
            </a:r>
            <a:r>
              <a:rPr lang="en-US" sz="9600" i="1" dirty="0" smtClean="0"/>
              <a:t>nfluence </a:t>
            </a:r>
            <a:r>
              <a:rPr lang="en-US" sz="9600" i="1" dirty="0"/>
              <a:t>graphs</a:t>
            </a:r>
            <a:r>
              <a:rPr lang="en-US" sz="9600" dirty="0"/>
              <a:t> -</a:t>
            </a:r>
            <a:r>
              <a:rPr lang="en-US" sz="9600" dirty="0" smtClean="0"/>
              <a:t> </a:t>
            </a:r>
            <a:r>
              <a:rPr lang="en-US" sz="9600" dirty="0"/>
              <a:t>directed graphs where there is an edge from one person to another if the first person can influence the second </a:t>
            </a:r>
            <a:r>
              <a:rPr lang="en-US" sz="9600" dirty="0" smtClean="0"/>
              <a:t>person</a:t>
            </a:r>
            <a:endParaRPr lang="en-US" sz="9600" dirty="0"/>
          </a:p>
          <a:p>
            <a:endParaRPr lang="en-US" dirty="0" smtClean="0"/>
          </a:p>
          <a:p>
            <a:endParaRPr lang="en-US" dirty="0" smtClean="0"/>
          </a:p>
          <a:p>
            <a:endParaRPr lang="en-US" dirty="0" smtClean="0"/>
          </a:p>
          <a:p>
            <a:pPr>
              <a:buNone/>
            </a:pPr>
            <a:endParaRPr lang="en-US" dirty="0" smtClean="0"/>
          </a:p>
          <a:p>
            <a:pPr>
              <a:buNone/>
            </a:pPr>
            <a:r>
              <a:rPr lang="en-US" dirty="0" smtClean="0"/>
              <a:t>  </a:t>
            </a:r>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625</a:t>
            </a:fld>
            <a:endParaRPr lang="en-US"/>
          </a:p>
        </p:txBody>
      </p:sp>
    </p:spTree>
  </p:cSld>
  <p:clrMapOvr>
    <a:masterClrMapping/>
  </p:clrMapOvr>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 Models: Social Networks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a:bodyPr>
          <a:lstStyle/>
          <a:p>
            <a:endParaRPr lang="en-US" dirty="0"/>
          </a:p>
          <a:p>
            <a:endParaRPr lang="en-US" dirty="0" smtClean="0"/>
          </a:p>
          <a:p>
            <a:endParaRPr lang="en-US" dirty="0" smtClean="0"/>
          </a:p>
          <a:p>
            <a:pPr marL="0" indent="0">
              <a:buNone/>
            </a:pPr>
            <a:endParaRPr lang="en-US" dirty="0" smtClean="0"/>
          </a:p>
          <a:p>
            <a:endParaRPr lang="en-US" dirty="0" smtClean="0"/>
          </a:p>
          <a:p>
            <a:endParaRPr lang="en-US" dirty="0" smtClean="0"/>
          </a:p>
          <a:p>
            <a:pPr>
              <a:buNone/>
            </a:pPr>
            <a:endParaRPr lang="en-US" dirty="0" smtClean="0"/>
          </a:p>
          <a:p>
            <a:pPr>
              <a:buNone/>
            </a:pPr>
            <a:r>
              <a:rPr lang="en-US" dirty="0" smtClean="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4648201" y="1905000"/>
            <a:ext cx="3099055" cy="1660398"/>
          </a:xfrm>
          <a:prstGeom prst="rect">
            <a:avLst/>
          </a:prstGeom>
        </p:spPr>
      </p:pic>
      <p:pic>
        <p:nvPicPr>
          <p:cNvPr id="5" name="Picture 4" descr="09008.jpg"/>
          <p:cNvPicPr>
            <a:picLocks noChangeAspect="1"/>
          </p:cNvPicPr>
          <p:nvPr/>
        </p:nvPicPr>
        <p:blipFill>
          <a:blip r:embed="rId3" cstate="print"/>
          <a:stretch>
            <a:fillRect/>
          </a:stretch>
        </p:blipFill>
        <p:spPr>
          <a:xfrm>
            <a:off x="5257801" y="4266471"/>
            <a:ext cx="1586484" cy="906780"/>
          </a:xfrm>
          <a:prstGeom prst="rect">
            <a:avLst/>
          </a:prstGeom>
        </p:spPr>
      </p:pic>
      <p:sp>
        <p:nvSpPr>
          <p:cNvPr id="8" name="TextBox 7"/>
          <p:cNvSpPr txBox="1"/>
          <p:nvPr/>
        </p:nvSpPr>
        <p:spPr>
          <a:xfrm>
            <a:off x="963682" y="2352825"/>
            <a:ext cx="2797037" cy="1523494"/>
          </a:xfrm>
          <a:prstGeom prst="rect">
            <a:avLst/>
          </a:prstGeom>
          <a:noFill/>
        </p:spPr>
        <p:txBody>
          <a:bodyPr wrap="square" rtlCol="0">
            <a:spAutoFit/>
          </a:bodyPr>
          <a:lstStyle/>
          <a:p>
            <a:r>
              <a:rPr lang="en-US" b="1" dirty="0" smtClean="0"/>
              <a:t>Example</a:t>
            </a:r>
            <a:r>
              <a:rPr lang="en-US" dirty="0" smtClean="0"/>
              <a:t>: A </a:t>
            </a:r>
            <a:r>
              <a:rPr lang="en-US" dirty="0"/>
              <a:t>f</a:t>
            </a:r>
            <a:r>
              <a:rPr lang="en-US" dirty="0" smtClean="0"/>
              <a:t>riendship </a:t>
            </a:r>
            <a:r>
              <a:rPr lang="en-US" dirty="0"/>
              <a:t>g</a:t>
            </a:r>
            <a:r>
              <a:rPr lang="en-US" dirty="0" smtClean="0"/>
              <a:t>raph </a:t>
            </a:r>
            <a:r>
              <a:rPr lang="en-US" dirty="0"/>
              <a:t>where two people are connected if they are Facebook friends.</a:t>
            </a:r>
          </a:p>
          <a:p>
            <a:endParaRPr lang="en-US" dirty="0"/>
          </a:p>
        </p:txBody>
      </p:sp>
      <p:sp>
        <p:nvSpPr>
          <p:cNvPr id="9" name="TextBox 8"/>
          <p:cNvSpPr txBox="1"/>
          <p:nvPr/>
        </p:nvSpPr>
        <p:spPr>
          <a:xfrm>
            <a:off x="1066800" y="4526920"/>
            <a:ext cx="2057400" cy="646331"/>
          </a:xfrm>
          <a:prstGeom prst="rect">
            <a:avLst/>
          </a:prstGeom>
          <a:noFill/>
        </p:spPr>
        <p:txBody>
          <a:bodyPr wrap="square" rtlCol="0">
            <a:spAutoFit/>
          </a:bodyPr>
          <a:lstStyle/>
          <a:p>
            <a:r>
              <a:rPr lang="en-US" b="1" dirty="0" smtClean="0"/>
              <a:t>Example</a:t>
            </a:r>
            <a:r>
              <a:rPr lang="en-US" dirty="0" smtClean="0"/>
              <a:t>: An influence </a:t>
            </a:r>
            <a:r>
              <a:rPr lang="en-US" dirty="0"/>
              <a:t>g</a:t>
            </a:r>
            <a:r>
              <a:rPr lang="en-US" dirty="0" smtClean="0"/>
              <a:t>raph</a:t>
            </a:r>
            <a:endParaRPr lang="en-US" dirty="0"/>
          </a:p>
        </p:txBody>
      </p:sp>
      <p:sp>
        <p:nvSpPr>
          <p:cNvPr id="10" name="TextBox 9"/>
          <p:cNvSpPr txBox="1"/>
          <p:nvPr/>
        </p:nvSpPr>
        <p:spPr>
          <a:xfrm>
            <a:off x="1082388" y="5905427"/>
            <a:ext cx="5105400" cy="338554"/>
          </a:xfrm>
          <a:prstGeom prst="rect">
            <a:avLst/>
          </a:prstGeom>
          <a:noFill/>
        </p:spPr>
        <p:txBody>
          <a:bodyPr wrap="square" rtlCol="0">
            <a:spAutoFit/>
          </a:bodyPr>
          <a:lstStyle/>
          <a:p>
            <a:r>
              <a:rPr lang="en-US" sz="1600" i="1" dirty="0" smtClean="0"/>
              <a:t>Next Slide: Collaboration Graphs</a:t>
            </a:r>
            <a:endParaRPr lang="en-US" sz="1600" i="1"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626</a:t>
            </a:fld>
            <a:endParaRPr lang="en-US"/>
          </a:p>
        </p:txBody>
      </p:sp>
    </p:spTree>
    <p:extLst>
      <p:ext uri="{BB962C8B-B14F-4D97-AF65-F5344CB8AC3E}">
        <p14:creationId xmlns:p14="http://schemas.microsoft.com/office/powerpoint/2010/main" val="4035524201"/>
      </p:ext>
    </p:extLst>
  </p:cSld>
  <p:clrMapOvr>
    <a:masterClrMapping/>
  </p:clrMapOvr>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Collaboration Graphs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a:t>
            </a:r>
            <a:r>
              <a:rPr lang="en-US" i="1" dirty="0" smtClean="0"/>
              <a:t>Hollywood graph </a:t>
            </a:r>
            <a:r>
              <a:rPr lang="en-US" dirty="0" smtClean="0"/>
              <a:t>models the collaboration of actors in films.</a:t>
            </a:r>
          </a:p>
          <a:p>
            <a:pPr lvl="1"/>
            <a:r>
              <a:rPr lang="en-US" dirty="0"/>
              <a:t>We represent actors by vertices and we connect two vertices if the actors they represent have appeared in the same </a:t>
            </a:r>
            <a:r>
              <a:rPr lang="en-US" dirty="0" smtClean="0"/>
              <a:t>movie.</a:t>
            </a:r>
            <a:endParaRPr lang="en-US" dirty="0"/>
          </a:p>
          <a:p>
            <a:pPr lvl="1"/>
            <a:r>
              <a:rPr lang="en-US" dirty="0" smtClean="0"/>
              <a:t>We </a:t>
            </a:r>
            <a:r>
              <a:rPr lang="en-US" dirty="0"/>
              <a:t>will </a:t>
            </a:r>
            <a:r>
              <a:rPr lang="en-US" dirty="0" smtClean="0"/>
              <a:t>study the </a:t>
            </a:r>
            <a:r>
              <a:rPr lang="en-US" dirty="0"/>
              <a:t>Hollywood Graph in Section </a:t>
            </a:r>
            <a:r>
              <a:rPr lang="en-US" dirty="0">
                <a:latin typeface="Cambria" pitchFamily="18" charset="0"/>
              </a:rPr>
              <a:t>10.4</a:t>
            </a:r>
            <a:r>
              <a:rPr lang="en-US" dirty="0"/>
              <a:t> when we discuss Kevin Bacon </a:t>
            </a:r>
            <a:r>
              <a:rPr lang="en-US" dirty="0" smtClean="0"/>
              <a:t>numbers.</a:t>
            </a:r>
            <a:endParaRPr lang="en-US" dirty="0"/>
          </a:p>
          <a:p>
            <a:r>
              <a:rPr lang="en-US" dirty="0"/>
              <a:t>An </a:t>
            </a:r>
            <a:r>
              <a:rPr lang="en-US" i="1" dirty="0" smtClean="0"/>
              <a:t>academic </a:t>
            </a:r>
            <a:r>
              <a:rPr lang="en-US" i="1" dirty="0"/>
              <a:t>collaboration </a:t>
            </a:r>
            <a:r>
              <a:rPr lang="en-US" i="1" dirty="0" smtClean="0"/>
              <a:t>graph </a:t>
            </a:r>
            <a:r>
              <a:rPr lang="en-US" dirty="0" smtClean="0"/>
              <a:t>models </a:t>
            </a:r>
            <a:r>
              <a:rPr lang="en-US" dirty="0"/>
              <a:t>the collaboration of researchers who have jointly written a paper in a particular </a:t>
            </a:r>
            <a:r>
              <a:rPr lang="en-US" dirty="0" smtClean="0"/>
              <a:t>subject.</a:t>
            </a:r>
            <a:endParaRPr lang="en-US" dirty="0"/>
          </a:p>
          <a:p>
            <a:pPr lvl="1"/>
            <a:r>
              <a:rPr lang="en-US" dirty="0"/>
              <a:t> We represent </a:t>
            </a:r>
            <a:r>
              <a:rPr lang="en-US" dirty="0" smtClean="0"/>
              <a:t>researchers in </a:t>
            </a:r>
            <a:r>
              <a:rPr lang="en-US" dirty="0"/>
              <a:t>a particular academic discipline using </a:t>
            </a:r>
            <a:r>
              <a:rPr lang="en-US" dirty="0" smtClean="0"/>
              <a:t>vertices.</a:t>
            </a:r>
            <a:endParaRPr lang="en-US" dirty="0"/>
          </a:p>
          <a:p>
            <a:pPr lvl="1"/>
            <a:r>
              <a:rPr lang="en-US" dirty="0" smtClean="0"/>
              <a:t>We </a:t>
            </a:r>
            <a:r>
              <a:rPr lang="en-US" dirty="0"/>
              <a:t>connect the vertices representing two </a:t>
            </a:r>
            <a:r>
              <a:rPr lang="en-US" dirty="0" smtClean="0"/>
              <a:t>researchers </a:t>
            </a:r>
            <a:r>
              <a:rPr lang="en-US" dirty="0"/>
              <a:t>in this discipline if they </a:t>
            </a:r>
            <a:r>
              <a:rPr lang="en-US" dirty="0" smtClean="0"/>
              <a:t>are </a:t>
            </a:r>
            <a:r>
              <a:rPr lang="en-US" dirty="0"/>
              <a:t>coauthors of a </a:t>
            </a:r>
            <a:r>
              <a:rPr lang="en-US" dirty="0" smtClean="0"/>
              <a:t>paper.</a:t>
            </a:r>
            <a:endParaRPr lang="en-US" dirty="0"/>
          </a:p>
          <a:p>
            <a:pPr lvl="1"/>
            <a:r>
              <a:rPr lang="en-US" dirty="0" smtClean="0"/>
              <a:t>We </a:t>
            </a:r>
            <a:r>
              <a:rPr lang="en-US" dirty="0"/>
              <a:t>will </a:t>
            </a:r>
            <a:r>
              <a:rPr lang="en-US" dirty="0" smtClean="0"/>
              <a:t>study </a:t>
            </a:r>
            <a:r>
              <a:rPr lang="en-US" dirty="0"/>
              <a:t>the </a:t>
            </a:r>
            <a:r>
              <a:rPr lang="en-US" dirty="0" smtClean="0"/>
              <a:t>academic </a:t>
            </a:r>
            <a:r>
              <a:rPr lang="en-US" dirty="0"/>
              <a:t>collaboration </a:t>
            </a:r>
            <a:r>
              <a:rPr lang="en-US" dirty="0" smtClean="0"/>
              <a:t>graph for mathematicians </a:t>
            </a:r>
            <a:r>
              <a:rPr lang="en-US" dirty="0"/>
              <a:t>when we discuss </a:t>
            </a:r>
            <a:r>
              <a:rPr lang="en-US" i="1" dirty="0" err="1" smtClean="0"/>
              <a:t>Erd</a:t>
            </a:r>
            <a:r>
              <a:rPr lang="hu-HU" i="1" dirty="0" smtClean="0">
                <a:latin typeface="Cambria Math"/>
                <a:ea typeface="Cambria Math"/>
              </a:rPr>
              <a:t>ő</a:t>
            </a:r>
            <a:r>
              <a:rPr lang="en-US" i="1" dirty="0" smtClean="0"/>
              <a:t>s </a:t>
            </a:r>
            <a:r>
              <a:rPr lang="en-US" i="1" dirty="0"/>
              <a:t>numbers </a:t>
            </a:r>
            <a:r>
              <a:rPr lang="en-US" dirty="0"/>
              <a:t>in Section </a:t>
            </a:r>
            <a:r>
              <a:rPr lang="en-US" dirty="0" smtClean="0">
                <a:latin typeface="Cambria" pitchFamily="18" charset="0"/>
              </a:rPr>
              <a:t>10.4.</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627</a:t>
            </a:fld>
            <a:endParaRPr lang="en-US"/>
          </a:p>
        </p:txBody>
      </p:sp>
    </p:spTree>
  </p:cSld>
  <p:clrMapOvr>
    <a:masterClrMapping/>
  </p:clrMapOvr>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Applications to Information Networks</a:t>
            </a:r>
            <a:r>
              <a:rPr lang="en-US"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a:t>Graphs can be used to </a:t>
            </a:r>
            <a:r>
              <a:rPr lang="en-US" b="1" dirty="0"/>
              <a:t>model</a:t>
            </a:r>
            <a:r>
              <a:rPr lang="en-US" dirty="0"/>
              <a:t> different types of networks that link different types of information</a:t>
            </a:r>
            <a:r>
              <a:rPr lang="en-US" dirty="0" smtClean="0"/>
              <a:t>.</a:t>
            </a:r>
            <a:endParaRPr lang="en-US" dirty="0"/>
          </a:p>
          <a:p>
            <a:r>
              <a:rPr lang="en-US" dirty="0" smtClean="0"/>
              <a:t>In a </a:t>
            </a:r>
            <a:r>
              <a:rPr lang="en-US" i="1" dirty="0"/>
              <a:t>w</a:t>
            </a:r>
            <a:r>
              <a:rPr lang="en-US" i="1" dirty="0" smtClean="0"/>
              <a:t>eb graph</a:t>
            </a:r>
            <a:r>
              <a:rPr lang="en-US" dirty="0" smtClean="0"/>
              <a:t>, web </a:t>
            </a:r>
            <a:r>
              <a:rPr lang="en-US" dirty="0"/>
              <a:t>pages are represented by </a:t>
            </a:r>
            <a:r>
              <a:rPr lang="en-US" dirty="0" smtClean="0"/>
              <a:t>vertices and</a:t>
            </a:r>
            <a:r>
              <a:rPr lang="en-US" dirty="0"/>
              <a:t> </a:t>
            </a:r>
            <a:r>
              <a:rPr lang="en-US" dirty="0" smtClean="0"/>
              <a:t>links </a:t>
            </a:r>
            <a:r>
              <a:rPr lang="en-US" dirty="0"/>
              <a:t>are represented by directed </a:t>
            </a:r>
            <a:r>
              <a:rPr lang="en-US" dirty="0" smtClean="0"/>
              <a:t>edges.</a:t>
            </a:r>
            <a:endParaRPr lang="en-US" dirty="0"/>
          </a:p>
          <a:p>
            <a:pPr lvl="1"/>
            <a:r>
              <a:rPr lang="en-US" dirty="0" smtClean="0"/>
              <a:t> </a:t>
            </a:r>
            <a:r>
              <a:rPr lang="en-US" dirty="0"/>
              <a:t>A </a:t>
            </a:r>
            <a:r>
              <a:rPr lang="en-US" dirty="0" smtClean="0"/>
              <a:t>web </a:t>
            </a:r>
            <a:r>
              <a:rPr lang="en-US" dirty="0"/>
              <a:t>graph models the web at a particular </a:t>
            </a:r>
            <a:r>
              <a:rPr lang="en-US" dirty="0" smtClean="0"/>
              <a:t>time.</a:t>
            </a:r>
            <a:endParaRPr lang="en-US" dirty="0"/>
          </a:p>
          <a:p>
            <a:pPr lvl="1"/>
            <a:r>
              <a:rPr lang="en-US" dirty="0" smtClean="0"/>
              <a:t> </a:t>
            </a:r>
            <a:r>
              <a:rPr lang="en-US" dirty="0"/>
              <a:t>We will explain how the web graph is used </a:t>
            </a:r>
            <a:r>
              <a:rPr lang="en-US" dirty="0" smtClean="0"/>
              <a:t>by </a:t>
            </a:r>
            <a:r>
              <a:rPr lang="en-US" dirty="0"/>
              <a:t>search engines in Section </a:t>
            </a:r>
            <a:r>
              <a:rPr lang="en-US" dirty="0" smtClean="0">
                <a:latin typeface="Cambria" pitchFamily="18" charset="0"/>
              </a:rPr>
              <a:t>11.4.</a:t>
            </a:r>
            <a:endParaRPr lang="en-US" dirty="0"/>
          </a:p>
          <a:p>
            <a:r>
              <a:rPr lang="en-US" dirty="0" smtClean="0"/>
              <a:t>In a </a:t>
            </a:r>
            <a:r>
              <a:rPr lang="en-US" i="1" dirty="0"/>
              <a:t>citation </a:t>
            </a:r>
            <a:r>
              <a:rPr lang="en-US" i="1" dirty="0" smtClean="0"/>
              <a:t>network</a:t>
            </a:r>
            <a:r>
              <a:rPr lang="en-US" dirty="0" smtClean="0"/>
              <a:t>: </a:t>
            </a:r>
            <a:endParaRPr lang="en-US" dirty="0"/>
          </a:p>
          <a:p>
            <a:pPr lvl="1"/>
            <a:r>
              <a:rPr lang="en-US" dirty="0" smtClean="0"/>
              <a:t> </a:t>
            </a:r>
            <a:r>
              <a:rPr lang="en-US" dirty="0"/>
              <a:t>Research papers in a particular discipline are represented by </a:t>
            </a:r>
            <a:r>
              <a:rPr lang="en-US" dirty="0" smtClean="0"/>
              <a:t>vertices.</a:t>
            </a:r>
            <a:endParaRPr lang="en-US" dirty="0"/>
          </a:p>
          <a:p>
            <a:pPr lvl="1"/>
            <a:r>
              <a:rPr lang="en-US" dirty="0" smtClean="0"/>
              <a:t>When </a:t>
            </a:r>
            <a:r>
              <a:rPr lang="en-US" dirty="0"/>
              <a:t>a paper cites a second paper as a </a:t>
            </a:r>
            <a:r>
              <a:rPr lang="en-US" dirty="0" smtClean="0"/>
              <a:t>reference,  </a:t>
            </a:r>
            <a:r>
              <a:rPr lang="en-US" dirty="0"/>
              <a:t>there is an edge from the vertex representing this paper to the vertex representing the second </a:t>
            </a:r>
            <a:r>
              <a:rPr lang="en-US" dirty="0" smtClean="0"/>
              <a:t>paper.</a:t>
            </a:r>
            <a:endParaRPr lang="en-US" dirty="0"/>
          </a:p>
          <a:p>
            <a:pPr marL="365760" lvl="1" indent="0">
              <a:buNone/>
            </a:pPr>
            <a:endParaRPr lang="en-US" i="1"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628</a:t>
            </a:fld>
            <a:endParaRPr lang="en-US"/>
          </a:p>
        </p:txBody>
      </p:sp>
    </p:spTree>
  </p:cSld>
  <p:clrMapOvr>
    <a:masterClrMapping/>
  </p:clrMapOvr>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 Graphs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Graph models are extensively used in the study of  transportation networks.</a:t>
            </a:r>
          </a:p>
          <a:p>
            <a:r>
              <a:rPr lang="en-US" dirty="0" smtClean="0"/>
              <a:t>Airline networks can be modeled using directed </a:t>
            </a:r>
            <a:r>
              <a:rPr lang="en-US" dirty="0" err="1" smtClean="0"/>
              <a:t>multigraphs</a:t>
            </a:r>
            <a:r>
              <a:rPr lang="en-US" dirty="0" smtClean="0"/>
              <a:t> where</a:t>
            </a:r>
          </a:p>
          <a:p>
            <a:pPr lvl="1"/>
            <a:r>
              <a:rPr lang="en-US" dirty="0"/>
              <a:t>a</a:t>
            </a:r>
            <a:r>
              <a:rPr lang="en-US" dirty="0" smtClean="0"/>
              <a:t>irports are represented by vertices</a:t>
            </a:r>
          </a:p>
          <a:p>
            <a:pPr lvl="1"/>
            <a:r>
              <a:rPr lang="en-US" dirty="0"/>
              <a:t>e</a:t>
            </a:r>
            <a:r>
              <a:rPr lang="en-US" dirty="0" smtClean="0"/>
              <a:t>ach flight is represented by  a directed edge from the vertex representing the departure airport to the vertex representing the destination airport</a:t>
            </a:r>
          </a:p>
          <a:p>
            <a:r>
              <a:rPr lang="en-US" dirty="0" smtClean="0"/>
              <a:t>Road networks can be modeled using graphs where</a:t>
            </a:r>
          </a:p>
          <a:p>
            <a:pPr lvl="1"/>
            <a:r>
              <a:rPr lang="en-US" dirty="0"/>
              <a:t>v</a:t>
            </a:r>
            <a:r>
              <a:rPr lang="en-US" dirty="0" smtClean="0"/>
              <a:t>ertices represent intersections and edges represent roads.</a:t>
            </a:r>
          </a:p>
          <a:p>
            <a:pPr lvl="1"/>
            <a:r>
              <a:rPr lang="en-US" dirty="0"/>
              <a:t>u</a:t>
            </a:r>
            <a:r>
              <a:rPr lang="en-US" dirty="0" smtClean="0"/>
              <a:t>ndirected edges represent two-way roads and directed edges represent one-way roads.</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629</a:t>
            </a:fld>
            <a:endParaRPr lang="en-US"/>
          </a:p>
        </p:txBody>
      </p:sp>
    </p:spTree>
    <p:extLst>
      <p:ext uri="{BB962C8B-B14F-4D97-AF65-F5344CB8AC3E}">
        <p14:creationId xmlns:p14="http://schemas.microsoft.com/office/powerpoint/2010/main" val="41756214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Conjunctive Normal Form</a:t>
            </a:r>
            <a:endParaRPr lang="en-US" sz="4800" dirty="0"/>
          </a:p>
        </p:txBody>
      </p:sp>
      <p:sp>
        <p:nvSpPr>
          <p:cNvPr id="5" name="Content Placeholder 4"/>
          <p:cNvSpPr>
            <a:spLocks noGrp="1"/>
          </p:cNvSpPr>
          <p:nvPr>
            <p:ph idx="1"/>
          </p:nvPr>
        </p:nvSpPr>
        <p:spPr/>
        <p:txBody>
          <a:bodyPr>
            <a:normAutofit/>
          </a:bodyPr>
          <a:lstStyle/>
          <a:p>
            <a:pPr>
              <a:buNone/>
            </a:pPr>
            <a:r>
              <a:rPr lang="en-US" b="1" dirty="0" smtClean="0"/>
              <a:t>  Example</a:t>
            </a:r>
            <a:r>
              <a:rPr lang="en-US" dirty="0" smtClean="0"/>
              <a:t>:    Put the following into CNF: </a:t>
            </a:r>
          </a:p>
          <a:p>
            <a:pPr>
              <a:buNone/>
            </a:pPr>
            <a:endParaRPr lang="en-US" dirty="0" smtClean="0"/>
          </a:p>
          <a:p>
            <a:pPr>
              <a:buNone/>
            </a:pPr>
            <a:r>
              <a:rPr lang="en-US" b="1" dirty="0" smtClean="0"/>
              <a:t>   Solution:</a:t>
            </a:r>
          </a:p>
          <a:p>
            <a:pPr marL="880110" lvl="1" indent="-514350">
              <a:buFont typeface="+mj-lt"/>
              <a:buAutoNum type="arabicPeriod"/>
            </a:pPr>
            <a:r>
              <a:rPr lang="en-US" dirty="0" smtClean="0"/>
              <a:t>Eliminate implication signs:</a:t>
            </a:r>
          </a:p>
          <a:p>
            <a:pPr marL="880110" lvl="1" indent="-514350">
              <a:buNone/>
            </a:pPr>
            <a:endParaRPr lang="en-US" dirty="0" smtClean="0"/>
          </a:p>
          <a:p>
            <a:pPr marL="880110" lvl="1" indent="-514350">
              <a:buFont typeface="+mj-lt"/>
              <a:buAutoNum type="arabicPeriod" startAt="2"/>
            </a:pPr>
            <a:r>
              <a:rPr lang="en-US" dirty="0" smtClean="0"/>
              <a:t>Move negation inwards; eliminate double negation:</a:t>
            </a:r>
          </a:p>
          <a:p>
            <a:pPr marL="880110" lvl="1" indent="-514350">
              <a:buNone/>
            </a:pPr>
            <a:endParaRPr lang="en-US" dirty="0" smtClean="0"/>
          </a:p>
          <a:p>
            <a:pPr marL="880110" lvl="1" indent="-514350">
              <a:buFont typeface="+mj-lt"/>
              <a:buAutoNum type="arabicPeriod" startAt="3"/>
            </a:pPr>
            <a:r>
              <a:rPr lang="en-US" dirty="0" smtClean="0"/>
              <a:t>Convert to CNF using associative/distributive laws</a:t>
            </a:r>
          </a:p>
          <a:p>
            <a:pPr marL="514350" indent="-514350">
              <a:buNone/>
            </a:pPr>
            <a:endParaRPr lang="en-US" dirty="0" smtClean="0"/>
          </a:p>
        </p:txBody>
      </p:sp>
      <p:pic>
        <p:nvPicPr>
          <p:cNvPr id="6" name="Content Placeholder 3" descr="addin_tmp.png"/>
          <p:cNvPicPr>
            <a:picLocks noChangeAspect="1"/>
          </p:cNvPicPr>
          <p:nvPr>
            <p:custDataLst>
              <p:tags r:id="rId1"/>
            </p:custDataLst>
          </p:nvPr>
        </p:nvPicPr>
        <p:blipFill>
          <a:blip r:embed="rId6" cstate="print"/>
          <a:stretch>
            <a:fillRect/>
          </a:stretch>
        </p:blipFill>
        <p:spPr>
          <a:xfrm>
            <a:off x="3886200" y="2514600"/>
            <a:ext cx="3137535" cy="382905"/>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2590800" y="3810000"/>
            <a:ext cx="3306128" cy="38290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2362200" y="4724400"/>
            <a:ext cx="3037523" cy="38290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2362200" y="5715000"/>
            <a:ext cx="4506278" cy="382905"/>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63</a:t>
            </a:fld>
            <a:endParaRPr lang="en-US"/>
          </a:p>
        </p:txBody>
      </p:sp>
    </p:spTree>
  </p:cSld>
  <p:clrMapOvr>
    <a:masterClrMapping/>
  </p:clrMapOvr>
  <p:timing>
    <p:tnLst>
      <p:par>
        <p:cTn id="1" dur="indefinite" restart="never" nodeType="tmRoot"/>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Design Applications</a:t>
            </a:r>
            <a:endParaRPr lang="en-US" dirty="0"/>
          </a:p>
        </p:txBody>
      </p:sp>
      <p:sp>
        <p:nvSpPr>
          <p:cNvPr id="3" name="Content Placeholder 2"/>
          <p:cNvSpPr>
            <a:spLocks noGrp="1"/>
          </p:cNvSpPr>
          <p:nvPr>
            <p:ph idx="1"/>
          </p:nvPr>
        </p:nvSpPr>
        <p:spPr/>
        <p:txBody>
          <a:bodyPr>
            <a:normAutofit fontScale="70000" lnSpcReduction="20000"/>
          </a:bodyPr>
          <a:lstStyle/>
          <a:p>
            <a:r>
              <a:rPr lang="en-US" dirty="0"/>
              <a:t>Graph models are </a:t>
            </a:r>
            <a:r>
              <a:rPr lang="en-US" dirty="0" smtClean="0"/>
              <a:t>extensively </a:t>
            </a:r>
            <a:r>
              <a:rPr lang="en-US" dirty="0"/>
              <a:t>used in software </a:t>
            </a:r>
            <a:r>
              <a:rPr lang="en-US" dirty="0" smtClean="0"/>
              <a:t>design. We </a:t>
            </a:r>
            <a:r>
              <a:rPr lang="en-US" dirty="0"/>
              <a:t>will introduce two such models </a:t>
            </a:r>
            <a:r>
              <a:rPr lang="en-US" dirty="0" smtClean="0"/>
              <a:t>here; one representing the dependency between the modules of a software application  and the other representing restrictions in the execution of statements in computer programs.</a:t>
            </a:r>
            <a:endParaRPr lang="en-US" dirty="0"/>
          </a:p>
          <a:p>
            <a:r>
              <a:rPr lang="en-US" dirty="0"/>
              <a:t>When a top-down approach is used to design software, the system is divided into </a:t>
            </a:r>
            <a:r>
              <a:rPr lang="en-US" dirty="0" smtClean="0"/>
              <a:t>modules</a:t>
            </a:r>
            <a:r>
              <a:rPr lang="en-US" dirty="0"/>
              <a:t>,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a:t>
            </a:r>
            <a:r>
              <a:rPr lang="en-US" dirty="0" smtClean="0"/>
              <a:t>. </a:t>
            </a:r>
          </a:p>
          <a:p>
            <a:pPr lvl="1"/>
            <a:r>
              <a:rPr lang="en-US" dirty="0" smtClean="0"/>
              <a:t>In </a:t>
            </a:r>
            <a:r>
              <a:rPr lang="en-US" dirty="0"/>
              <a:t>a module dependency graph vertices represent software </a:t>
            </a:r>
            <a:r>
              <a:rPr lang="en-US" dirty="0" smtClean="0"/>
              <a:t>modules </a:t>
            </a:r>
            <a:r>
              <a:rPr lang="en-US" dirty="0"/>
              <a:t>and there is an edge from one module to another if the second module depends on the first</a:t>
            </a:r>
            <a:r>
              <a:rPr lang="en-US" dirty="0" smtClean="0"/>
              <a: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5410201" y="4974908"/>
            <a:ext cx="2510028" cy="1455420"/>
          </a:xfrm>
          <a:prstGeom prst="rect">
            <a:avLst/>
          </a:prstGeom>
        </p:spPr>
      </p:pic>
      <p:sp>
        <p:nvSpPr>
          <p:cNvPr id="5" name="TextBox 4"/>
          <p:cNvSpPr txBox="1"/>
          <p:nvPr/>
        </p:nvSpPr>
        <p:spPr>
          <a:xfrm>
            <a:off x="914400" y="5029201"/>
            <a:ext cx="4114800" cy="969069"/>
          </a:xfrm>
          <a:prstGeom prst="rect">
            <a:avLst/>
          </a:prstGeom>
          <a:noFill/>
        </p:spPr>
        <p:txBody>
          <a:bodyPr wrap="square" rtlCol="0">
            <a:spAutoFit/>
          </a:bodyPr>
          <a:lstStyle/>
          <a:p>
            <a:pPr>
              <a:lnSpc>
                <a:spcPts val="1700"/>
              </a:lnSpc>
            </a:pPr>
            <a:r>
              <a:rPr lang="en-US" b="1" dirty="0" smtClean="0"/>
              <a:t>Example</a:t>
            </a:r>
            <a:r>
              <a:rPr lang="en-US" dirty="0" smtClean="0"/>
              <a:t>: </a:t>
            </a:r>
            <a:r>
              <a:rPr lang="en-US" sz="1600" dirty="0" smtClean="0"/>
              <a:t>The </a:t>
            </a:r>
            <a:r>
              <a:rPr lang="en-US" sz="1600" dirty="0"/>
              <a:t>dependencies between </a:t>
            </a:r>
            <a:r>
              <a:rPr lang="en-US" sz="1600" dirty="0" smtClean="0"/>
              <a:t>the seven </a:t>
            </a:r>
            <a:r>
              <a:rPr lang="en-US" sz="1600" dirty="0"/>
              <a:t>modules in the design of a web browser are represented by this module dependency graph</a:t>
            </a:r>
            <a:r>
              <a:rPr lang="en-US" sz="1600" dirty="0" smtClean="0"/>
              <a:t>.</a:t>
            </a:r>
            <a:endParaRPr lang="en-US" sz="1600"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630</a:t>
            </a:fld>
            <a:endParaRPr lang="en-US"/>
          </a:p>
        </p:txBody>
      </p:sp>
    </p:spTree>
    <p:extLst>
      <p:ext uri="{BB962C8B-B14F-4D97-AF65-F5344CB8AC3E}">
        <p14:creationId xmlns:p14="http://schemas.microsoft.com/office/powerpoint/2010/main" val="2326792268"/>
      </p:ext>
    </p:extLst>
  </p:cSld>
  <p:clrMapOvr>
    <a:masterClrMapping/>
  </p:clrMapOvr>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We </a:t>
            </a:r>
            <a:r>
              <a:rPr lang="en-US" dirty="0"/>
              <a:t>can use a directed graph called a </a:t>
            </a:r>
            <a:r>
              <a:rPr lang="en-US" i="1" dirty="0"/>
              <a:t>precedence graph </a:t>
            </a:r>
            <a:r>
              <a:rPr lang="en-US" dirty="0"/>
              <a:t>to represent which statements must have already been executed before we execute each statement</a:t>
            </a:r>
            <a:r>
              <a:rPr lang="en-US" dirty="0" smtClean="0"/>
              <a:t>.</a:t>
            </a:r>
            <a:endParaRPr lang="en-US" b="1" dirty="0"/>
          </a:p>
          <a:p>
            <a:pPr lvl="1"/>
            <a:r>
              <a:rPr lang="en-US" dirty="0" smtClean="0"/>
              <a:t> </a:t>
            </a:r>
            <a:r>
              <a:rPr lang="en-US" dirty="0"/>
              <a:t>V</a:t>
            </a:r>
            <a:r>
              <a:rPr lang="en-US" dirty="0" smtClean="0"/>
              <a:t>ertices </a:t>
            </a:r>
            <a:r>
              <a:rPr lang="en-US" dirty="0"/>
              <a:t>represent statements </a:t>
            </a:r>
            <a:r>
              <a:rPr lang="en-US" dirty="0" smtClean="0"/>
              <a:t>in a </a:t>
            </a:r>
            <a:r>
              <a:rPr lang="en-US" dirty="0"/>
              <a:t>computer </a:t>
            </a:r>
            <a:r>
              <a:rPr lang="en-US" dirty="0" smtClean="0"/>
              <a:t>program</a:t>
            </a:r>
            <a:endParaRPr lang="en-US" dirty="0"/>
          </a:p>
          <a:p>
            <a:pPr lvl="1"/>
            <a:r>
              <a:rPr lang="en-US" dirty="0"/>
              <a:t>T</a:t>
            </a:r>
            <a:r>
              <a:rPr lang="en-US" dirty="0" smtClean="0"/>
              <a:t>here </a:t>
            </a:r>
            <a:r>
              <a:rPr lang="en-US" dirty="0"/>
              <a:t>is a directed edge from a vertex to a second vertex if the second vertex cannot be executed before the </a:t>
            </a:r>
            <a:r>
              <a:rPr lang="en-US" dirty="0" smtClean="0"/>
              <a:t>first</a:t>
            </a:r>
          </a:p>
          <a:p>
            <a:pPr lvl="1"/>
            <a:endParaRPr lang="en-US" dirty="0"/>
          </a:p>
          <a:p>
            <a:pPr lvl="1"/>
            <a:endParaRPr lang="en-US" dirty="0" smtClean="0"/>
          </a:p>
          <a:p>
            <a:pPr lvl="1"/>
            <a:endParaRPr lang="en-US" dirty="0"/>
          </a:p>
          <a:p>
            <a:pPr lvl="1"/>
            <a:endParaRPr lang="en-US" dirty="0" smtClean="0"/>
          </a:p>
          <a:p>
            <a:pPr lvl="1"/>
            <a:endParaRPr lang="en-US" dirty="0"/>
          </a:p>
          <a:p>
            <a:pPr marL="393192" lvl="1" indent="0">
              <a:buNone/>
            </a:pPr>
            <a:r>
              <a:rPr lang="en-US" dirty="0" smtClean="0"/>
              <a:t>  </a:t>
            </a:r>
          </a:p>
          <a:p>
            <a:pPr marL="393192" lvl="1" indent="0">
              <a:buNone/>
            </a:pPr>
            <a:r>
              <a:rPr lang="en-US" dirty="0"/>
              <a:t> </a:t>
            </a:r>
          </a:p>
        </p:txBody>
      </p:sp>
      <p:sp>
        <p:nvSpPr>
          <p:cNvPr id="2" name="Title 1"/>
          <p:cNvSpPr>
            <a:spLocks noGrp="1"/>
          </p:cNvSpPr>
          <p:nvPr>
            <p:ph type="title"/>
          </p:nvPr>
        </p:nvSpPr>
        <p:spPr/>
        <p:txBody>
          <a:bodyPr>
            <a:normAutofit fontScale="90000"/>
          </a:bodyPr>
          <a:lstStyle/>
          <a:p>
            <a:r>
              <a:rPr lang="en-US" dirty="0" smtClean="0"/>
              <a:t>Software Design Applications (</a:t>
            </a:r>
            <a:r>
              <a:rPr lang="en-US" i="1" dirty="0" smtClean="0"/>
              <a:t>continued</a:t>
            </a:r>
            <a:r>
              <a:rPr lang="en-US" dirty="0" smtClean="0"/>
              <a:t>)</a:t>
            </a:r>
            <a:endParaRPr lang="en-US" dirty="0"/>
          </a:p>
        </p:txBody>
      </p:sp>
      <p:pic>
        <p:nvPicPr>
          <p:cNvPr id="4" name="Content Placeholder 4" descr="09011.jpg"/>
          <p:cNvPicPr>
            <a:picLocks noChangeAspect="1"/>
          </p:cNvPicPr>
          <p:nvPr/>
        </p:nvPicPr>
        <p:blipFill>
          <a:blip r:embed="rId2" cstate="print"/>
          <a:stretch>
            <a:fillRect/>
          </a:stretch>
        </p:blipFill>
        <p:spPr>
          <a:xfrm>
            <a:off x="5523357" y="3962401"/>
            <a:ext cx="2512315" cy="2249474"/>
          </a:xfrm>
          <a:prstGeom prst="rect">
            <a:avLst/>
          </a:prstGeom>
        </p:spPr>
      </p:pic>
      <p:sp>
        <p:nvSpPr>
          <p:cNvPr id="6" name="TextBox 5"/>
          <p:cNvSpPr txBox="1"/>
          <p:nvPr/>
        </p:nvSpPr>
        <p:spPr>
          <a:xfrm>
            <a:off x="1143000" y="4071475"/>
            <a:ext cx="3429000" cy="1410215"/>
          </a:xfrm>
          <a:prstGeom prst="rect">
            <a:avLst/>
          </a:prstGeom>
          <a:noFill/>
        </p:spPr>
        <p:txBody>
          <a:bodyPr wrap="square" rtlCol="0">
            <a:spAutoFit/>
          </a:bodyPr>
          <a:lstStyle/>
          <a:p>
            <a:pPr>
              <a:lnSpc>
                <a:spcPts val="1700"/>
              </a:lnSpc>
            </a:pPr>
            <a:r>
              <a:rPr lang="en-US" b="1" dirty="0" smtClean="0"/>
              <a:t>Example</a:t>
            </a:r>
            <a:r>
              <a:rPr lang="en-US" dirty="0" smtClean="0"/>
              <a:t>: This </a:t>
            </a:r>
            <a:r>
              <a:rPr lang="en-US" dirty="0"/>
              <a:t>precedence graph shows which statements must already have been executed before we can execute each of the six statements in the program.</a:t>
            </a:r>
          </a:p>
        </p:txBody>
      </p:sp>
      <p:sp>
        <p:nvSpPr>
          <p:cNvPr id="5" name="Slide Number Placeholder 4"/>
          <p:cNvSpPr>
            <a:spLocks noGrp="1"/>
          </p:cNvSpPr>
          <p:nvPr>
            <p:ph type="sldNum" sz="quarter" idx="12"/>
          </p:nvPr>
        </p:nvSpPr>
        <p:spPr/>
        <p:txBody>
          <a:bodyPr/>
          <a:lstStyle/>
          <a:p>
            <a:fld id="{8CD41AC4-40F7-4FE0-8905-74C6698904F3}" type="slidenum">
              <a:rPr lang="en-US" smtClean="0"/>
              <a:pPr/>
              <a:t>631</a:t>
            </a:fld>
            <a:endParaRPr lang="en-US"/>
          </a:p>
        </p:txBody>
      </p:sp>
    </p:spTree>
    <p:extLst>
      <p:ext uri="{BB962C8B-B14F-4D97-AF65-F5344CB8AC3E}">
        <p14:creationId xmlns:p14="http://schemas.microsoft.com/office/powerpoint/2010/main" val="2804230524"/>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Applications</a:t>
            </a:r>
            <a:endParaRPr lang="en-US" dirty="0"/>
          </a:p>
        </p:txBody>
      </p:sp>
      <p:sp>
        <p:nvSpPr>
          <p:cNvPr id="3" name="Content Placeholder 2"/>
          <p:cNvSpPr>
            <a:spLocks noGrp="1"/>
          </p:cNvSpPr>
          <p:nvPr>
            <p:ph idx="1"/>
          </p:nvPr>
        </p:nvSpPr>
        <p:spPr>
          <a:xfrm>
            <a:off x="457200" y="1828800"/>
            <a:ext cx="8153400" cy="4191000"/>
          </a:xfrm>
        </p:spPr>
        <p:txBody>
          <a:bodyPr>
            <a:normAutofit fontScale="92500" lnSpcReduction="10000"/>
          </a:bodyPr>
          <a:lstStyle/>
          <a:p>
            <a:r>
              <a:rPr lang="en-US" dirty="0"/>
              <a:t>Graph models are used extensively in many areas of the biological science.  We will describe two such models, one to ecology and the other to molecular biology.</a:t>
            </a:r>
          </a:p>
          <a:p>
            <a:r>
              <a:rPr lang="en-US" i="1" dirty="0"/>
              <a:t>Niche overlap graphs </a:t>
            </a:r>
            <a:r>
              <a:rPr lang="en-US" dirty="0"/>
              <a:t>model competition between species in an ecosystem</a:t>
            </a:r>
          </a:p>
          <a:p>
            <a:pPr lvl="1"/>
            <a:r>
              <a:rPr lang="en-US" dirty="0" smtClean="0"/>
              <a:t>Vertices </a:t>
            </a:r>
            <a:r>
              <a:rPr lang="en-US" dirty="0"/>
              <a:t>represent species </a:t>
            </a:r>
            <a:r>
              <a:rPr lang="en-US" dirty="0" smtClean="0"/>
              <a:t>and an edge connects two vertices when they </a:t>
            </a:r>
            <a:r>
              <a:rPr lang="en-US" dirty="0"/>
              <a:t>represent </a:t>
            </a:r>
            <a:r>
              <a:rPr lang="en-US" dirty="0" smtClean="0"/>
              <a:t>species </a:t>
            </a:r>
            <a:r>
              <a:rPr lang="en-US" dirty="0"/>
              <a:t>who compete for food resources</a:t>
            </a:r>
            <a:r>
              <a:rPr lang="en-US" dirty="0" smtClean="0"/>
              <a:t>.</a:t>
            </a:r>
          </a:p>
          <a:p>
            <a:pPr lvl="1"/>
            <a:endParaRPr lang="en-US" dirty="0"/>
          </a:p>
          <a:p>
            <a:pPr lvl="1"/>
            <a:endParaRPr lang="en-US" dirty="0" smtClean="0"/>
          </a:p>
          <a:p>
            <a:pPr lvl="1"/>
            <a:endParaRPr lang="en-US" dirty="0"/>
          </a:p>
          <a:p>
            <a:pPr marL="393192" lvl="1" indent="0">
              <a:buNone/>
            </a:pPr>
            <a:r>
              <a:rPr lang="en-US" dirty="0" smtClean="0"/>
              <a:t> </a:t>
            </a:r>
            <a:endParaRPr lang="en-US" dirty="0"/>
          </a:p>
        </p:txBody>
      </p:sp>
      <p:pic>
        <p:nvPicPr>
          <p:cNvPr id="4" name="Picture 3" descr="09006.jpg"/>
          <p:cNvPicPr>
            <a:picLocks noChangeAspect="1"/>
          </p:cNvPicPr>
          <p:nvPr/>
        </p:nvPicPr>
        <p:blipFill>
          <a:blip r:embed="rId2" cstate="print"/>
          <a:stretch>
            <a:fillRect/>
          </a:stretch>
        </p:blipFill>
        <p:spPr>
          <a:xfrm>
            <a:off x="4876800" y="4648200"/>
            <a:ext cx="2200656" cy="1720596"/>
          </a:xfrm>
          <a:prstGeom prst="rect">
            <a:avLst/>
          </a:prstGeom>
        </p:spPr>
      </p:pic>
      <p:sp>
        <p:nvSpPr>
          <p:cNvPr id="6" name="TextBox 5"/>
          <p:cNvSpPr txBox="1"/>
          <p:nvPr/>
        </p:nvSpPr>
        <p:spPr>
          <a:xfrm>
            <a:off x="914400" y="4769835"/>
            <a:ext cx="2438400" cy="974198"/>
          </a:xfrm>
          <a:prstGeom prst="rect">
            <a:avLst/>
          </a:prstGeom>
          <a:noFill/>
        </p:spPr>
        <p:txBody>
          <a:bodyPr wrap="square" rtlCol="0">
            <a:spAutoFit/>
          </a:bodyPr>
          <a:lstStyle/>
          <a:p>
            <a:pPr>
              <a:lnSpc>
                <a:spcPts val="1700"/>
              </a:lnSpc>
            </a:pPr>
            <a:r>
              <a:rPr lang="en-US" b="1" dirty="0" smtClean="0"/>
              <a:t>Example</a:t>
            </a:r>
            <a:r>
              <a:rPr lang="en-US" dirty="0" smtClean="0"/>
              <a:t>: This </a:t>
            </a:r>
            <a:r>
              <a:rPr lang="en-US" dirty="0"/>
              <a:t>is the niche overlap graph for a forest ecosystem with nine species</a:t>
            </a:r>
            <a:r>
              <a:rPr lang="en-US" dirty="0" smtClean="0"/>
              <a:t>.</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632</a:t>
            </a:fld>
            <a:endParaRPr lang="en-US"/>
          </a:p>
        </p:txBody>
      </p:sp>
    </p:spTree>
    <p:extLst>
      <p:ext uri="{BB962C8B-B14F-4D97-AF65-F5344CB8AC3E}">
        <p14:creationId xmlns:p14="http://schemas.microsoft.com/office/powerpoint/2010/main" val="2125978085"/>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Biological Applications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828800"/>
            <a:ext cx="8153400" cy="4191000"/>
          </a:xfrm>
        </p:spPr>
        <p:txBody>
          <a:bodyPr>
            <a:normAutofit fontScale="77500" lnSpcReduction="20000"/>
          </a:bodyPr>
          <a:lstStyle/>
          <a:p>
            <a:r>
              <a:rPr lang="en-US" dirty="0"/>
              <a:t>We can model the interaction of proteins in a cell using a </a:t>
            </a:r>
            <a:r>
              <a:rPr lang="en-US" i="1" dirty="0"/>
              <a:t>protein interaction network.</a:t>
            </a:r>
          </a:p>
          <a:p>
            <a:r>
              <a:rPr lang="en-US" dirty="0" smtClean="0"/>
              <a:t>In </a:t>
            </a:r>
            <a:r>
              <a:rPr lang="en-US" dirty="0"/>
              <a:t>a </a:t>
            </a:r>
            <a:r>
              <a:rPr lang="en-US" i="1" dirty="0"/>
              <a:t>protein interaction graph</a:t>
            </a:r>
            <a:r>
              <a:rPr lang="en-US" dirty="0"/>
              <a:t>, vertices represent proteins </a:t>
            </a:r>
            <a:r>
              <a:rPr lang="en-US" dirty="0" smtClean="0"/>
              <a:t> and vertices are </a:t>
            </a:r>
            <a:r>
              <a:rPr lang="en-US" dirty="0"/>
              <a:t>connected by an edge if the proteins they represent </a:t>
            </a:r>
            <a:r>
              <a:rPr lang="en-US" dirty="0" smtClean="0"/>
              <a:t>interact.</a:t>
            </a:r>
            <a:endParaRPr lang="en-US" dirty="0"/>
          </a:p>
          <a:p>
            <a:r>
              <a:rPr lang="en-US" dirty="0" smtClean="0"/>
              <a:t>Protein </a:t>
            </a:r>
            <a:r>
              <a:rPr lang="en-US" dirty="0"/>
              <a:t>interaction graphs can be huge and can contain more than 100,000 vertices, each representing a different protein, and more than 1,000,000 edges, each representing an interaction between </a:t>
            </a:r>
            <a:r>
              <a:rPr lang="en-US" dirty="0" smtClean="0"/>
              <a:t>proteins</a:t>
            </a:r>
            <a:endParaRPr lang="en-US" dirty="0"/>
          </a:p>
          <a:p>
            <a:r>
              <a:rPr lang="en-US" dirty="0"/>
              <a:t>Protein interaction graphs are often split into smaller graphs, called </a:t>
            </a:r>
            <a:r>
              <a:rPr lang="en-US" i="1" dirty="0"/>
              <a:t>modules</a:t>
            </a:r>
            <a:r>
              <a:rPr lang="en-US" dirty="0"/>
              <a:t>,  which represent the interactions between </a:t>
            </a:r>
            <a:r>
              <a:rPr lang="en-US" dirty="0" smtClean="0"/>
              <a:t>proteins </a:t>
            </a:r>
            <a:r>
              <a:rPr lang="en-US" dirty="0"/>
              <a:t>involved in a particular </a:t>
            </a:r>
            <a:r>
              <a:rPr lang="en-US" dirty="0" smtClean="0"/>
              <a:t>function.</a:t>
            </a:r>
          </a:p>
          <a:p>
            <a:pPr marL="0" indent="0">
              <a:buNone/>
            </a:pPr>
            <a:endParaRPr lang="en-US" dirty="0"/>
          </a:p>
          <a:p>
            <a:endParaRPr lang="en-US" dirty="0" smtClean="0"/>
          </a:p>
          <a:p>
            <a:endParaRPr lang="en-US" dirty="0"/>
          </a:p>
          <a:p>
            <a:pPr marL="0" indent="0">
              <a:buNone/>
            </a:pPr>
            <a:r>
              <a:rPr lang="en-US" dirty="0" smtClean="0"/>
              <a:t> </a:t>
            </a:r>
            <a:endParaRPr lang="en-US" dirty="0"/>
          </a:p>
        </p:txBody>
      </p:sp>
      <p:pic>
        <p:nvPicPr>
          <p:cNvPr id="4" name="Picture 3" descr="FIGURE10.1.12.jpg"/>
          <p:cNvPicPr>
            <a:picLocks noChangeAspect="1"/>
          </p:cNvPicPr>
          <p:nvPr/>
        </p:nvPicPr>
        <p:blipFill>
          <a:blip r:embed="rId2" cstate="print"/>
          <a:stretch>
            <a:fillRect/>
          </a:stretch>
        </p:blipFill>
        <p:spPr>
          <a:xfrm>
            <a:off x="4907033" y="4568095"/>
            <a:ext cx="2114551" cy="1789938"/>
          </a:xfrm>
          <a:prstGeom prst="rect">
            <a:avLst/>
          </a:prstGeom>
        </p:spPr>
      </p:pic>
      <p:sp>
        <p:nvSpPr>
          <p:cNvPr id="6" name="TextBox 5"/>
          <p:cNvSpPr txBox="1"/>
          <p:nvPr/>
        </p:nvSpPr>
        <p:spPr>
          <a:xfrm>
            <a:off x="838200" y="4724400"/>
            <a:ext cx="3352800" cy="925040"/>
          </a:xfrm>
          <a:prstGeom prst="rect">
            <a:avLst/>
          </a:prstGeom>
          <a:noFill/>
        </p:spPr>
        <p:txBody>
          <a:bodyPr wrap="square" rtlCol="0">
            <a:spAutoFit/>
          </a:bodyPr>
          <a:lstStyle/>
          <a:p>
            <a:pPr>
              <a:lnSpc>
                <a:spcPts val="1600"/>
              </a:lnSpc>
            </a:pPr>
            <a:r>
              <a:rPr lang="en-US" b="1" dirty="0" smtClean="0"/>
              <a:t>Example</a:t>
            </a:r>
            <a:r>
              <a:rPr lang="en-US" dirty="0" smtClean="0"/>
              <a:t>:  </a:t>
            </a:r>
            <a:r>
              <a:rPr lang="en-US" dirty="0"/>
              <a:t>This is a module of the protein interaction graph of proteins that degrade RNA in a human </a:t>
            </a:r>
            <a:r>
              <a:rPr lang="en-US" dirty="0" smtClean="0"/>
              <a:t>cell.</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633</a:t>
            </a:fld>
            <a:endParaRPr lang="en-US"/>
          </a:p>
        </p:txBody>
      </p:sp>
    </p:spTree>
    <p:extLst>
      <p:ext uri="{BB962C8B-B14F-4D97-AF65-F5344CB8AC3E}">
        <p14:creationId xmlns:p14="http://schemas.microsoft.com/office/powerpoint/2010/main" val="4037265392"/>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 Terminology and Special Types of Graphs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10.2</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634</a:t>
            </a:fld>
            <a:endParaRPr lang="en-US"/>
          </a:p>
        </p:txBody>
      </p:sp>
    </p:spTree>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Basic Terminology</a:t>
            </a:r>
          </a:p>
          <a:p>
            <a:r>
              <a:rPr lang="en-US" dirty="0" smtClean="0"/>
              <a:t>Some Special Types of Graphs</a:t>
            </a:r>
          </a:p>
          <a:p>
            <a:r>
              <a:rPr lang="en-US" dirty="0" smtClean="0"/>
              <a:t>Bipartite Graphs</a:t>
            </a:r>
          </a:p>
          <a:p>
            <a:r>
              <a:rPr lang="en-US" dirty="0" smtClean="0"/>
              <a:t>Bipartite Graphs and </a:t>
            </a:r>
            <a:r>
              <a:rPr lang="en-US" dirty="0" err="1" smtClean="0"/>
              <a:t>Matchings</a:t>
            </a:r>
            <a:r>
              <a:rPr lang="en-US" dirty="0" smtClean="0"/>
              <a:t> (</a:t>
            </a:r>
            <a:r>
              <a:rPr lang="en-US" i="1" dirty="0" smtClean="0"/>
              <a:t>not currently included in overheads</a:t>
            </a:r>
            <a:r>
              <a:rPr lang="en-US" dirty="0" smtClean="0"/>
              <a:t>)</a:t>
            </a:r>
          </a:p>
          <a:p>
            <a:r>
              <a:rPr lang="en-US" dirty="0" smtClean="0"/>
              <a:t>Some Applications of Special Types of Graphs (</a:t>
            </a:r>
            <a:r>
              <a:rPr lang="en-US" i="1" dirty="0" smtClean="0"/>
              <a:t>not currently included in overheads</a:t>
            </a:r>
            <a:r>
              <a:rPr lang="en-US" dirty="0" smtClean="0"/>
              <a:t>)</a:t>
            </a:r>
          </a:p>
          <a:p>
            <a:r>
              <a:rPr lang="en-US" dirty="0" smtClean="0"/>
              <a:t>New Graphs from Old</a:t>
            </a:r>
          </a:p>
          <a:p>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635</a:t>
            </a:fld>
            <a:endParaRPr lang="en-US"/>
          </a:p>
        </p:txBody>
      </p:sp>
    </p:spTree>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Terminology</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Definition </a:t>
            </a:r>
            <a:r>
              <a:rPr lang="en-US" b="1" dirty="0" smtClean="0">
                <a:latin typeface="Cambria" pitchFamily="18" charset="0"/>
              </a:rPr>
              <a:t>1</a:t>
            </a:r>
            <a:r>
              <a:rPr lang="en-US" dirty="0"/>
              <a:t>.</a:t>
            </a:r>
            <a:r>
              <a:rPr lang="en-US" dirty="0" smtClean="0"/>
              <a:t> Two vertices </a:t>
            </a:r>
            <a:r>
              <a:rPr lang="en-US" i="1" dirty="0" smtClean="0"/>
              <a:t>u</a:t>
            </a:r>
            <a:r>
              <a:rPr lang="en-US" dirty="0" smtClean="0"/>
              <a:t>, </a:t>
            </a:r>
            <a:r>
              <a:rPr lang="en-US" i="1" dirty="0" smtClean="0"/>
              <a:t>v</a:t>
            </a:r>
            <a:r>
              <a:rPr lang="en-US" dirty="0" smtClean="0"/>
              <a:t> in  an undirected graph </a:t>
            </a:r>
            <a:r>
              <a:rPr lang="en-US" i="1" dirty="0" smtClean="0"/>
              <a:t>G</a:t>
            </a:r>
            <a:r>
              <a:rPr lang="en-US" dirty="0" smtClean="0"/>
              <a:t> are called </a:t>
            </a:r>
            <a:r>
              <a:rPr lang="en-US" i="1" dirty="0" smtClean="0"/>
              <a:t>adjacent</a:t>
            </a:r>
            <a:r>
              <a:rPr lang="en-US" dirty="0" smtClean="0"/>
              <a:t> (or </a:t>
            </a:r>
            <a:r>
              <a:rPr lang="en-US" i="1" dirty="0" smtClean="0"/>
              <a:t>neighbors</a:t>
            </a:r>
            <a:r>
              <a:rPr lang="en-US" dirty="0" smtClean="0"/>
              <a:t>)  in </a:t>
            </a:r>
            <a:r>
              <a:rPr lang="en-US" i="1" dirty="0" smtClean="0"/>
              <a:t>G</a:t>
            </a:r>
            <a:r>
              <a:rPr lang="en-US" dirty="0" smtClean="0"/>
              <a:t> if there is an edge </a:t>
            </a:r>
            <a:r>
              <a:rPr lang="en-US" i="1" dirty="0" smtClean="0"/>
              <a:t>e</a:t>
            </a:r>
            <a:r>
              <a:rPr lang="en-US" dirty="0" smtClean="0"/>
              <a:t> between </a:t>
            </a:r>
            <a:r>
              <a:rPr lang="en-US" i="1" dirty="0" smtClean="0"/>
              <a:t>u</a:t>
            </a:r>
            <a:r>
              <a:rPr lang="en-US" dirty="0" smtClean="0"/>
              <a:t> and </a:t>
            </a:r>
            <a:r>
              <a:rPr lang="en-US" i="1" dirty="0" smtClean="0"/>
              <a:t>v</a:t>
            </a:r>
            <a:r>
              <a:rPr lang="en-US" dirty="0" smtClean="0"/>
              <a:t>. Such an edge </a:t>
            </a:r>
            <a:r>
              <a:rPr lang="en-US" i="1" dirty="0" smtClean="0"/>
              <a:t>e</a:t>
            </a:r>
            <a:r>
              <a:rPr lang="en-US" dirty="0" smtClean="0"/>
              <a:t> is called </a:t>
            </a:r>
            <a:r>
              <a:rPr lang="en-US" i="1" dirty="0" smtClean="0"/>
              <a:t>incident with </a:t>
            </a:r>
            <a:r>
              <a:rPr lang="en-US" dirty="0" smtClean="0"/>
              <a:t>the vertices </a:t>
            </a:r>
            <a:r>
              <a:rPr lang="en-US" i="1" dirty="0" smtClean="0"/>
              <a:t>u</a:t>
            </a:r>
            <a:r>
              <a:rPr lang="en-US" dirty="0" smtClean="0"/>
              <a:t> and </a:t>
            </a:r>
            <a:r>
              <a:rPr lang="en-US" i="1" dirty="0" smtClean="0"/>
              <a:t>v</a:t>
            </a:r>
            <a:r>
              <a:rPr lang="en-US" dirty="0" smtClean="0"/>
              <a:t> and </a:t>
            </a:r>
            <a:r>
              <a:rPr lang="en-US" i="1" dirty="0" smtClean="0"/>
              <a:t>e</a:t>
            </a:r>
            <a:r>
              <a:rPr lang="en-US" dirty="0" smtClean="0"/>
              <a:t> is said to </a:t>
            </a:r>
            <a:r>
              <a:rPr lang="en-US" i="1" dirty="0" smtClean="0"/>
              <a:t>connect u</a:t>
            </a:r>
            <a:r>
              <a:rPr lang="en-US" dirty="0" smtClean="0"/>
              <a:t> and </a:t>
            </a:r>
            <a:r>
              <a:rPr lang="en-US" i="1" dirty="0" smtClean="0"/>
              <a:t>v</a:t>
            </a:r>
            <a:r>
              <a:rPr lang="en-US" dirty="0" smtClean="0"/>
              <a:t>. </a:t>
            </a:r>
          </a:p>
          <a:p>
            <a:pPr indent="0">
              <a:buNone/>
            </a:pPr>
            <a:endParaRPr lang="en-US" dirty="0" smtClean="0"/>
          </a:p>
          <a:p>
            <a:pPr indent="0">
              <a:buNone/>
            </a:pPr>
            <a:r>
              <a:rPr lang="en-US" b="1" dirty="0" smtClean="0"/>
              <a:t>Definition </a:t>
            </a:r>
            <a:r>
              <a:rPr lang="en-US" b="1" dirty="0" smtClean="0">
                <a:latin typeface="Cambria" pitchFamily="18" charset="0"/>
              </a:rPr>
              <a:t>2</a:t>
            </a:r>
            <a:r>
              <a:rPr lang="en-US" dirty="0"/>
              <a:t>.</a:t>
            </a:r>
            <a:r>
              <a:rPr lang="en-US" dirty="0" smtClean="0"/>
              <a:t> The set of all neighbors of a vertex </a:t>
            </a:r>
            <a:r>
              <a:rPr lang="en-US" i="1" dirty="0" smtClean="0"/>
              <a:t>v</a:t>
            </a:r>
            <a:r>
              <a:rPr lang="en-US" dirty="0" smtClean="0"/>
              <a:t> of </a:t>
            </a:r>
            <a:r>
              <a:rPr lang="en-US" i="1" dirty="0" smtClean="0"/>
              <a:t>G</a:t>
            </a:r>
            <a:r>
              <a:rPr lang="en-US" dirty="0" smtClean="0"/>
              <a:t> = (</a:t>
            </a:r>
            <a:r>
              <a:rPr lang="en-US" i="1" dirty="0" smtClean="0"/>
              <a:t>V</a:t>
            </a:r>
            <a:r>
              <a:rPr lang="en-US" dirty="0" smtClean="0"/>
              <a:t>, </a:t>
            </a:r>
            <a:r>
              <a:rPr lang="en-US" i="1" dirty="0" smtClean="0"/>
              <a:t>E</a:t>
            </a:r>
            <a:r>
              <a:rPr lang="en-US" dirty="0" smtClean="0"/>
              <a:t>), denoted by </a:t>
            </a:r>
            <a:r>
              <a:rPr lang="en-US" i="1" dirty="0" smtClean="0"/>
              <a:t>N</a:t>
            </a:r>
            <a:r>
              <a:rPr lang="en-US" dirty="0" smtClean="0"/>
              <a:t>(</a:t>
            </a:r>
            <a:r>
              <a:rPr lang="en-US" i="1" dirty="0" smtClean="0"/>
              <a:t>v</a:t>
            </a:r>
            <a:r>
              <a:rPr lang="en-US" dirty="0" smtClean="0"/>
              <a:t>), is called the </a:t>
            </a:r>
            <a:r>
              <a:rPr lang="en-US" i="1" dirty="0" smtClean="0"/>
              <a:t>neighborhood</a:t>
            </a:r>
            <a:r>
              <a:rPr lang="en-US" dirty="0" smtClean="0"/>
              <a:t> of </a:t>
            </a:r>
            <a:r>
              <a:rPr lang="en-US" i="1" dirty="0" smtClean="0"/>
              <a:t>v</a:t>
            </a:r>
            <a:r>
              <a:rPr lang="en-US" dirty="0" smtClean="0"/>
              <a:t>. If </a:t>
            </a:r>
            <a:r>
              <a:rPr lang="en-US" i="1" dirty="0" smtClean="0"/>
              <a:t>A</a:t>
            </a:r>
            <a:r>
              <a:rPr lang="en-US" dirty="0" smtClean="0"/>
              <a:t> is a subset of </a:t>
            </a:r>
            <a:r>
              <a:rPr lang="en-US" i="1" dirty="0" smtClean="0"/>
              <a:t>V</a:t>
            </a:r>
            <a:r>
              <a:rPr lang="en-US" dirty="0" smtClean="0"/>
              <a:t>, we denote by </a:t>
            </a:r>
            <a:r>
              <a:rPr lang="en-US" i="1" dirty="0" smtClean="0"/>
              <a:t>N</a:t>
            </a:r>
            <a:r>
              <a:rPr lang="en-US" dirty="0" smtClean="0"/>
              <a:t>(</a:t>
            </a:r>
            <a:r>
              <a:rPr lang="en-US" i="1" dirty="0" smtClean="0"/>
              <a:t>A</a:t>
            </a:r>
            <a:r>
              <a:rPr lang="en-US" dirty="0" smtClean="0"/>
              <a:t>) the set of all vertices in </a:t>
            </a:r>
            <a:r>
              <a:rPr lang="en-US" i="1" dirty="0" smtClean="0"/>
              <a:t>G</a:t>
            </a:r>
            <a:r>
              <a:rPr lang="en-US" dirty="0" smtClean="0"/>
              <a:t> that are adjacent to at least one vertex in </a:t>
            </a:r>
            <a:r>
              <a:rPr lang="en-US" i="1" dirty="0" smtClean="0"/>
              <a:t>A</a:t>
            </a:r>
            <a:r>
              <a:rPr lang="en-US" dirty="0" smtClean="0"/>
              <a:t>. So,</a:t>
            </a:r>
          </a:p>
          <a:p>
            <a:pPr indent="0">
              <a:buNone/>
            </a:pPr>
            <a:r>
              <a:rPr lang="en-US" dirty="0" smtClean="0"/>
              <a:t> </a:t>
            </a:r>
          </a:p>
          <a:p>
            <a:pPr indent="0">
              <a:buNone/>
            </a:pPr>
            <a:r>
              <a:rPr lang="en-US" b="1" dirty="0" smtClean="0"/>
              <a:t>Definition </a:t>
            </a:r>
            <a:r>
              <a:rPr lang="en-US" b="1" dirty="0" smtClean="0">
                <a:latin typeface="Cambria" pitchFamily="18" charset="0"/>
              </a:rPr>
              <a:t>3</a:t>
            </a:r>
            <a:r>
              <a:rPr lang="en-US" dirty="0"/>
              <a:t>.</a:t>
            </a:r>
            <a:r>
              <a:rPr lang="en-US" dirty="0" smtClean="0"/>
              <a:t> The </a:t>
            </a:r>
            <a:r>
              <a:rPr lang="en-US" i="1" dirty="0" smtClean="0"/>
              <a:t>degree of a vertex in an undirected graph </a:t>
            </a:r>
            <a:r>
              <a:rPr lang="en-US" dirty="0" smtClean="0"/>
              <a:t>is the number of edges incident with it, except that, by convention (but this is not always the case), a loop at a vertex contributes two to the degree of that vertex. The degree of the vertex </a:t>
            </a:r>
            <a:r>
              <a:rPr lang="en-US" i="1" dirty="0" smtClean="0"/>
              <a:t>v</a:t>
            </a:r>
            <a:r>
              <a:rPr lang="en-US" dirty="0" smtClean="0"/>
              <a:t> is denoted by </a:t>
            </a:r>
            <a:r>
              <a:rPr lang="en-US" dirty="0" err="1" smtClean="0"/>
              <a:t>deg</a:t>
            </a:r>
            <a:r>
              <a:rPr lang="en-US" dirty="0" smtClean="0"/>
              <a:t>(</a:t>
            </a:r>
            <a:r>
              <a:rPr lang="en-US" i="1" dirty="0" smtClean="0"/>
              <a:t>v</a:t>
            </a:r>
            <a:r>
              <a:rPr lang="en-US" dirty="0" smtClean="0"/>
              <a:t>).</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554981" y="4285457"/>
            <a:ext cx="2217420" cy="283845"/>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636</a:t>
            </a:fld>
            <a:endParaRPr lang="en-US"/>
          </a:p>
        </p:txBody>
      </p:sp>
    </p:spTree>
  </p:cSld>
  <p:clrMapOvr>
    <a:masterClrMapping/>
  </p:clrMapOvr>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Degrees and Neighborhoods of Vertices</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Example</a:t>
            </a:r>
            <a:r>
              <a:rPr lang="en-US" dirty="0" smtClean="0"/>
              <a:t>:  What are the  degrees  and neighborhoods of the vertices in the graphs </a:t>
            </a:r>
            <a:r>
              <a:rPr lang="en-US" i="1" dirty="0" smtClean="0"/>
              <a:t>G</a:t>
            </a:r>
            <a:r>
              <a:rPr lang="en-US" dirty="0" smtClean="0"/>
              <a:t> and </a:t>
            </a:r>
            <a:r>
              <a:rPr lang="en-US" i="1" dirty="0" smtClean="0"/>
              <a:t>H</a:t>
            </a:r>
            <a:r>
              <a:rPr lang="en-US" dirty="0" smtClean="0"/>
              <a:t>?</a:t>
            </a:r>
          </a:p>
          <a:p>
            <a:pPr indent="0">
              <a:buNone/>
            </a:pPr>
            <a:endParaRPr lang="en-US" dirty="0" smtClean="0"/>
          </a:p>
          <a:p>
            <a:pPr indent="0">
              <a:buNone/>
            </a:pPr>
            <a:endParaRPr lang="en-US" dirty="0" smtClean="0"/>
          </a:p>
          <a:p>
            <a:pPr indent="0">
              <a:buNone/>
            </a:pPr>
            <a:endParaRPr lang="en-US" dirty="0" smtClean="0"/>
          </a:p>
          <a:p>
            <a:pPr indent="0">
              <a:buNone/>
            </a:pPr>
            <a:r>
              <a:rPr lang="en-US" b="1" dirty="0" smtClean="0"/>
              <a:t>Solution</a:t>
            </a:r>
            <a:r>
              <a:rPr lang="en-US" dirty="0" smtClean="0"/>
              <a:t>: </a:t>
            </a:r>
          </a:p>
          <a:p>
            <a:pPr indent="0">
              <a:buNone/>
            </a:pPr>
            <a:r>
              <a:rPr lang="en-US" i="1" dirty="0" smtClean="0"/>
              <a:t>G</a:t>
            </a:r>
            <a:r>
              <a:rPr lang="en-US" dirty="0" smtClean="0"/>
              <a:t>:    </a:t>
            </a:r>
            <a:r>
              <a:rPr lang="en-US" dirty="0" err="1" smtClean="0"/>
              <a:t>deg</a:t>
            </a:r>
            <a:r>
              <a:rPr lang="en-US" dirty="0" smtClean="0"/>
              <a:t>(</a:t>
            </a:r>
            <a:r>
              <a:rPr lang="en-US" i="1" dirty="0" smtClean="0"/>
              <a:t>a</a:t>
            </a:r>
            <a:r>
              <a:rPr lang="en-US" dirty="0" smtClean="0"/>
              <a:t>) = </a:t>
            </a:r>
            <a:r>
              <a:rPr lang="en-US" dirty="0" smtClean="0">
                <a:latin typeface="Cambria" pitchFamily="18" charset="0"/>
              </a:rPr>
              <a:t>2</a:t>
            </a:r>
            <a:r>
              <a:rPr lang="en-US" dirty="0" smtClean="0"/>
              <a:t>, </a:t>
            </a:r>
            <a:r>
              <a:rPr lang="en-US" dirty="0" err="1" smtClean="0"/>
              <a:t>deg</a:t>
            </a:r>
            <a:r>
              <a:rPr lang="en-US" dirty="0" smtClean="0"/>
              <a:t>(</a:t>
            </a:r>
            <a:r>
              <a:rPr lang="en-US" i="1" dirty="0" smtClean="0"/>
              <a:t>b</a:t>
            </a:r>
            <a:r>
              <a:rPr lang="en-US" dirty="0" smtClean="0"/>
              <a:t>) </a:t>
            </a:r>
            <a:r>
              <a:rPr lang="en-US" dirty="0"/>
              <a:t>= </a:t>
            </a:r>
            <a:r>
              <a:rPr lang="en-US" dirty="0" err="1" smtClean="0"/>
              <a:t>deg</a:t>
            </a:r>
            <a:r>
              <a:rPr lang="en-US" dirty="0" smtClean="0"/>
              <a:t>(</a:t>
            </a:r>
            <a:r>
              <a:rPr lang="en-US" i="1" dirty="0"/>
              <a:t>c</a:t>
            </a:r>
            <a:r>
              <a:rPr lang="en-US" dirty="0" smtClean="0"/>
              <a:t>)</a:t>
            </a:r>
            <a:r>
              <a:rPr lang="en-US" dirty="0"/>
              <a:t> = </a:t>
            </a:r>
            <a:r>
              <a:rPr lang="en-US" dirty="0" err="1" smtClean="0"/>
              <a:t>deg</a:t>
            </a:r>
            <a:r>
              <a:rPr lang="en-US" dirty="0" smtClean="0"/>
              <a:t>(</a:t>
            </a:r>
            <a:r>
              <a:rPr lang="en-US" i="1" dirty="0" smtClean="0"/>
              <a:t>f </a:t>
            </a:r>
            <a:r>
              <a:rPr lang="en-US" dirty="0" smtClean="0"/>
              <a:t>) </a:t>
            </a:r>
            <a:r>
              <a:rPr lang="en-US" dirty="0"/>
              <a:t>= </a:t>
            </a:r>
            <a:r>
              <a:rPr lang="en-US" dirty="0" smtClean="0">
                <a:latin typeface="Cambria" pitchFamily="18" charset="0"/>
              </a:rPr>
              <a:t>4</a:t>
            </a:r>
            <a:r>
              <a:rPr lang="en-US" dirty="0" smtClean="0"/>
              <a:t>, </a:t>
            </a:r>
            <a:r>
              <a:rPr lang="en-US" dirty="0" err="1" smtClean="0"/>
              <a:t>deg</a:t>
            </a:r>
            <a:r>
              <a:rPr lang="en-US" dirty="0" smtClean="0"/>
              <a:t>(</a:t>
            </a:r>
            <a:r>
              <a:rPr lang="en-US" i="1" dirty="0" smtClean="0"/>
              <a:t>d </a:t>
            </a:r>
            <a:r>
              <a:rPr lang="en-US" dirty="0"/>
              <a:t>) = </a:t>
            </a:r>
            <a:r>
              <a:rPr lang="en-US" dirty="0" smtClean="0">
                <a:latin typeface="Cambria" pitchFamily="18" charset="0"/>
              </a:rPr>
              <a:t>1,</a:t>
            </a:r>
            <a:r>
              <a:rPr lang="en-US" dirty="0"/>
              <a:t>  </a:t>
            </a:r>
            <a:endParaRPr lang="en-US" dirty="0" smtClean="0"/>
          </a:p>
          <a:p>
            <a:pPr indent="0">
              <a:buNone/>
            </a:pPr>
            <a:r>
              <a:rPr lang="en-US" dirty="0" smtClean="0"/>
              <a:t>        </a:t>
            </a:r>
            <a:r>
              <a:rPr lang="en-US" dirty="0" err="1" smtClean="0"/>
              <a:t>deg</a:t>
            </a:r>
            <a:r>
              <a:rPr lang="en-US" dirty="0" smtClean="0"/>
              <a:t>(</a:t>
            </a:r>
            <a:r>
              <a:rPr lang="en-US" i="1" dirty="0" smtClean="0"/>
              <a:t>e</a:t>
            </a:r>
            <a:r>
              <a:rPr lang="en-US" dirty="0" smtClean="0"/>
              <a:t>) </a:t>
            </a:r>
            <a:r>
              <a:rPr lang="en-US" dirty="0"/>
              <a:t>= </a:t>
            </a:r>
            <a:r>
              <a:rPr lang="en-US" dirty="0" smtClean="0">
                <a:latin typeface="Cambria" pitchFamily="18" charset="0"/>
              </a:rPr>
              <a:t>3,</a:t>
            </a:r>
            <a:r>
              <a:rPr lang="en-US" dirty="0" smtClean="0"/>
              <a:t> </a:t>
            </a:r>
            <a:r>
              <a:rPr lang="en-US" dirty="0" err="1" smtClean="0"/>
              <a:t>deg</a:t>
            </a:r>
            <a:r>
              <a:rPr lang="en-US" dirty="0" smtClean="0"/>
              <a:t>(</a:t>
            </a:r>
            <a:r>
              <a:rPr lang="en-US" i="1" dirty="0" smtClean="0"/>
              <a:t>g</a:t>
            </a:r>
            <a:r>
              <a:rPr lang="en-US" dirty="0" smtClean="0"/>
              <a:t>) </a:t>
            </a:r>
            <a:r>
              <a:rPr lang="en-US" dirty="0"/>
              <a:t>= </a:t>
            </a:r>
            <a:r>
              <a:rPr lang="en-US" dirty="0" smtClean="0">
                <a:latin typeface="Cambria" pitchFamily="18" charset="0"/>
              </a:rPr>
              <a:t>0. </a:t>
            </a:r>
          </a:p>
          <a:p>
            <a:pPr indent="0">
              <a:buNone/>
            </a:pPr>
            <a:r>
              <a:rPr lang="en-US" i="1" dirty="0">
                <a:latin typeface="Cambria" pitchFamily="18" charset="0"/>
              </a:rPr>
              <a:t> </a:t>
            </a:r>
            <a:r>
              <a:rPr lang="en-US" i="1" dirty="0" smtClean="0">
                <a:latin typeface="Cambria" pitchFamily="18" charset="0"/>
              </a:rPr>
              <a:t>        </a:t>
            </a:r>
            <a:r>
              <a:rPr lang="en-US" i="1" dirty="0" smtClean="0"/>
              <a:t>N</a:t>
            </a:r>
            <a:r>
              <a:rPr lang="en-US" dirty="0" smtClean="0"/>
              <a:t>(</a:t>
            </a:r>
            <a:r>
              <a:rPr lang="en-US" i="1" dirty="0" smtClean="0"/>
              <a:t>a</a:t>
            </a:r>
            <a:r>
              <a:rPr lang="en-US" dirty="0" smtClean="0"/>
              <a:t>) = {</a:t>
            </a:r>
            <a:r>
              <a:rPr lang="en-US" i="1" dirty="0" smtClean="0"/>
              <a:t>b, f </a:t>
            </a:r>
            <a:r>
              <a:rPr lang="en-US" dirty="0" smtClean="0"/>
              <a:t>}, </a:t>
            </a:r>
            <a:r>
              <a:rPr lang="en-US" i="1" dirty="0" smtClean="0"/>
              <a:t>N</a:t>
            </a:r>
            <a:r>
              <a:rPr lang="en-US" dirty="0" smtClean="0"/>
              <a:t>(</a:t>
            </a:r>
            <a:r>
              <a:rPr lang="en-US" i="1" dirty="0" smtClean="0"/>
              <a:t>b</a:t>
            </a:r>
            <a:r>
              <a:rPr lang="en-US" dirty="0" smtClean="0"/>
              <a:t>) = {</a:t>
            </a:r>
            <a:r>
              <a:rPr lang="en-US" i="1" dirty="0" smtClean="0"/>
              <a:t>a, c, e, f </a:t>
            </a:r>
            <a:r>
              <a:rPr lang="en-US" dirty="0" smtClean="0"/>
              <a:t>},</a:t>
            </a:r>
            <a:r>
              <a:rPr lang="en-US" i="1" dirty="0" smtClean="0"/>
              <a:t> N</a:t>
            </a:r>
            <a:r>
              <a:rPr lang="en-US" dirty="0" smtClean="0"/>
              <a:t>(</a:t>
            </a:r>
            <a:r>
              <a:rPr lang="en-US" i="1" dirty="0" smtClean="0"/>
              <a:t>c</a:t>
            </a:r>
            <a:r>
              <a:rPr lang="en-US" dirty="0" smtClean="0"/>
              <a:t>) </a:t>
            </a:r>
            <a:r>
              <a:rPr lang="en-US" dirty="0"/>
              <a:t>= </a:t>
            </a:r>
            <a:r>
              <a:rPr lang="en-US" dirty="0" smtClean="0"/>
              <a:t>{</a:t>
            </a:r>
            <a:r>
              <a:rPr lang="en-US" i="1" dirty="0" smtClean="0"/>
              <a:t>b, d, e, f </a:t>
            </a:r>
            <a:r>
              <a:rPr lang="en-US" dirty="0" smtClean="0"/>
              <a:t>},</a:t>
            </a:r>
            <a:r>
              <a:rPr lang="en-US" i="1" dirty="0" smtClean="0"/>
              <a:t> N</a:t>
            </a:r>
            <a:r>
              <a:rPr lang="en-US" dirty="0" smtClean="0"/>
              <a:t>(</a:t>
            </a:r>
            <a:r>
              <a:rPr lang="en-US" i="1" dirty="0" smtClean="0"/>
              <a:t>d</a:t>
            </a:r>
            <a:r>
              <a:rPr lang="en-US" dirty="0" smtClean="0"/>
              <a:t>) </a:t>
            </a:r>
            <a:r>
              <a:rPr lang="en-US" dirty="0"/>
              <a:t>= </a:t>
            </a:r>
            <a:r>
              <a:rPr lang="en-US" dirty="0" smtClean="0"/>
              <a:t>{</a:t>
            </a:r>
            <a:r>
              <a:rPr lang="en-US" i="1" dirty="0" smtClean="0"/>
              <a:t>c</a:t>
            </a:r>
            <a:r>
              <a:rPr lang="en-US" dirty="0" smtClean="0"/>
              <a:t>},  </a:t>
            </a:r>
          </a:p>
          <a:p>
            <a:pPr indent="0">
              <a:buNone/>
            </a:pPr>
            <a:r>
              <a:rPr lang="en-US" i="1" dirty="0"/>
              <a:t> </a:t>
            </a:r>
            <a:r>
              <a:rPr lang="en-US" i="1" dirty="0" smtClean="0"/>
              <a:t>        N</a:t>
            </a:r>
            <a:r>
              <a:rPr lang="en-US" dirty="0" smtClean="0"/>
              <a:t>(</a:t>
            </a:r>
            <a:r>
              <a:rPr lang="en-US" i="1" dirty="0" smtClean="0"/>
              <a:t>e</a:t>
            </a:r>
            <a:r>
              <a:rPr lang="en-US" dirty="0" smtClean="0"/>
              <a:t>) </a:t>
            </a:r>
            <a:r>
              <a:rPr lang="en-US" dirty="0"/>
              <a:t>= {</a:t>
            </a:r>
            <a:r>
              <a:rPr lang="en-US" i="1" dirty="0" smtClean="0"/>
              <a:t>b, c , f </a:t>
            </a:r>
            <a:r>
              <a:rPr lang="en-US" dirty="0" smtClean="0"/>
              <a:t>}, </a:t>
            </a:r>
            <a:r>
              <a:rPr lang="en-US" i="1" dirty="0" smtClean="0"/>
              <a:t>N</a:t>
            </a:r>
            <a:r>
              <a:rPr lang="en-US" dirty="0" smtClean="0"/>
              <a:t>(</a:t>
            </a:r>
            <a:r>
              <a:rPr lang="en-US" i="1" dirty="0" smtClean="0"/>
              <a:t>f</a:t>
            </a:r>
            <a:r>
              <a:rPr lang="en-US" dirty="0" smtClean="0"/>
              <a:t>) </a:t>
            </a:r>
            <a:r>
              <a:rPr lang="en-US" dirty="0"/>
              <a:t>= </a:t>
            </a:r>
            <a:r>
              <a:rPr lang="en-US" dirty="0" smtClean="0"/>
              <a:t>{</a:t>
            </a:r>
            <a:r>
              <a:rPr lang="en-US" i="1" dirty="0" smtClean="0"/>
              <a:t>a</a:t>
            </a:r>
            <a:r>
              <a:rPr lang="en-US" dirty="0" smtClean="0"/>
              <a:t>, </a:t>
            </a:r>
            <a:r>
              <a:rPr lang="en-US" i="1" dirty="0" smtClean="0"/>
              <a:t>b, c, e</a:t>
            </a:r>
            <a:r>
              <a:rPr lang="en-US" dirty="0" smtClean="0"/>
              <a:t>},</a:t>
            </a:r>
            <a:r>
              <a:rPr lang="en-US" i="1" dirty="0"/>
              <a:t> </a:t>
            </a:r>
            <a:r>
              <a:rPr lang="en-US" i="1" dirty="0" smtClean="0"/>
              <a:t>N</a:t>
            </a:r>
            <a:r>
              <a:rPr lang="en-US" dirty="0" smtClean="0"/>
              <a:t>(</a:t>
            </a:r>
            <a:r>
              <a:rPr lang="en-US" i="1" dirty="0" smtClean="0"/>
              <a:t>g</a:t>
            </a:r>
            <a:r>
              <a:rPr lang="en-US" dirty="0" smtClean="0"/>
              <a:t>) = </a:t>
            </a:r>
            <a:r>
              <a:rPr lang="en-US" dirty="0" smtClean="0">
                <a:sym typeface="Symbol"/>
              </a:rPr>
              <a:t></a:t>
            </a:r>
            <a:r>
              <a:rPr lang="en-US" dirty="0" smtClean="0"/>
              <a:t> . </a:t>
            </a:r>
          </a:p>
          <a:p>
            <a:pPr indent="0">
              <a:buNone/>
            </a:pPr>
            <a:r>
              <a:rPr lang="en-US" i="1" dirty="0" smtClean="0"/>
              <a:t>H</a:t>
            </a:r>
            <a:r>
              <a:rPr lang="en-US" dirty="0" smtClean="0"/>
              <a:t>:    </a:t>
            </a:r>
            <a:r>
              <a:rPr lang="en-US" dirty="0" err="1" smtClean="0"/>
              <a:t>deg</a:t>
            </a:r>
            <a:r>
              <a:rPr lang="en-US" dirty="0" smtClean="0"/>
              <a:t>(</a:t>
            </a:r>
            <a:r>
              <a:rPr lang="en-US" i="1" dirty="0" smtClean="0"/>
              <a:t>a</a:t>
            </a:r>
            <a:r>
              <a:rPr lang="en-US" dirty="0"/>
              <a:t>) = </a:t>
            </a:r>
            <a:r>
              <a:rPr lang="en-US" dirty="0" smtClean="0">
                <a:latin typeface="Cambria" pitchFamily="18" charset="0"/>
              </a:rPr>
              <a:t>4</a:t>
            </a:r>
            <a:r>
              <a:rPr lang="en-US" dirty="0" smtClean="0"/>
              <a:t>, </a:t>
            </a:r>
            <a:r>
              <a:rPr lang="en-US" dirty="0" err="1"/>
              <a:t>deg</a:t>
            </a:r>
            <a:r>
              <a:rPr lang="en-US" dirty="0"/>
              <a:t>(</a:t>
            </a:r>
            <a:r>
              <a:rPr lang="en-US" i="1" dirty="0"/>
              <a:t>b</a:t>
            </a:r>
            <a:r>
              <a:rPr lang="en-US" dirty="0"/>
              <a:t>) = </a:t>
            </a:r>
            <a:r>
              <a:rPr lang="en-US" dirty="0" err="1" smtClean="0"/>
              <a:t>deg</a:t>
            </a:r>
            <a:r>
              <a:rPr lang="en-US" dirty="0" smtClean="0"/>
              <a:t>(</a:t>
            </a:r>
            <a:r>
              <a:rPr lang="en-US" i="1" dirty="0" smtClean="0"/>
              <a:t>e</a:t>
            </a:r>
            <a:r>
              <a:rPr lang="en-US" dirty="0" smtClean="0"/>
              <a:t>) = </a:t>
            </a:r>
            <a:r>
              <a:rPr lang="en-US" dirty="0" smtClean="0">
                <a:latin typeface="Cambria" pitchFamily="18" charset="0"/>
              </a:rPr>
              <a:t>6</a:t>
            </a:r>
            <a:r>
              <a:rPr lang="en-US" dirty="0" smtClean="0"/>
              <a:t>,  </a:t>
            </a:r>
            <a:r>
              <a:rPr lang="en-US" dirty="0" err="1" smtClean="0"/>
              <a:t>deg</a:t>
            </a:r>
            <a:r>
              <a:rPr lang="en-US" dirty="0" smtClean="0"/>
              <a:t>(</a:t>
            </a:r>
            <a:r>
              <a:rPr lang="en-US" i="1" dirty="0" smtClean="0"/>
              <a:t>c</a:t>
            </a:r>
            <a:r>
              <a:rPr lang="en-US" dirty="0" smtClean="0"/>
              <a:t>) </a:t>
            </a:r>
            <a:r>
              <a:rPr lang="en-US" dirty="0"/>
              <a:t>= </a:t>
            </a:r>
            <a:r>
              <a:rPr lang="en-US" dirty="0">
                <a:latin typeface="Cambria" pitchFamily="18" charset="0"/>
              </a:rPr>
              <a:t>1,</a:t>
            </a:r>
            <a:r>
              <a:rPr lang="en-US" dirty="0"/>
              <a:t> </a:t>
            </a:r>
            <a:r>
              <a:rPr lang="en-US" dirty="0" err="1" smtClean="0"/>
              <a:t>deg</a:t>
            </a:r>
            <a:r>
              <a:rPr lang="en-US" dirty="0" smtClean="0"/>
              <a:t>(</a:t>
            </a:r>
            <a:r>
              <a:rPr lang="en-US" i="1" dirty="0" smtClean="0"/>
              <a:t>d</a:t>
            </a:r>
            <a:r>
              <a:rPr lang="en-US" dirty="0" smtClean="0"/>
              <a:t>) </a:t>
            </a:r>
            <a:r>
              <a:rPr lang="en-US" dirty="0"/>
              <a:t>= </a:t>
            </a:r>
            <a:r>
              <a:rPr lang="en-US" dirty="0" smtClean="0">
                <a:latin typeface="Cambria" pitchFamily="18" charset="0"/>
              </a:rPr>
              <a:t>5.  </a:t>
            </a:r>
          </a:p>
          <a:p>
            <a:pPr indent="0">
              <a:buNone/>
            </a:pPr>
            <a:r>
              <a:rPr lang="en-US" i="1" dirty="0">
                <a:latin typeface="Cambria" pitchFamily="18" charset="0"/>
              </a:rPr>
              <a:t> </a:t>
            </a:r>
            <a:r>
              <a:rPr lang="en-US" i="1" dirty="0" smtClean="0">
                <a:latin typeface="Cambria" pitchFamily="18" charset="0"/>
              </a:rPr>
              <a:t>         </a:t>
            </a:r>
            <a:r>
              <a:rPr lang="en-US" i="1" dirty="0" smtClean="0"/>
              <a:t>N</a:t>
            </a:r>
            <a:r>
              <a:rPr lang="en-US" dirty="0" smtClean="0"/>
              <a:t>(</a:t>
            </a:r>
            <a:r>
              <a:rPr lang="en-US" i="1" dirty="0" smtClean="0"/>
              <a:t>a</a:t>
            </a:r>
            <a:r>
              <a:rPr lang="en-US" dirty="0"/>
              <a:t>) = {</a:t>
            </a:r>
            <a:r>
              <a:rPr lang="en-US" i="1" dirty="0"/>
              <a:t>b, </a:t>
            </a:r>
            <a:r>
              <a:rPr lang="en-US" i="1" dirty="0" smtClean="0"/>
              <a:t>d, e</a:t>
            </a:r>
            <a:r>
              <a:rPr lang="en-US" dirty="0" smtClean="0"/>
              <a:t>},  </a:t>
            </a:r>
            <a:r>
              <a:rPr lang="en-US" i="1" dirty="0" smtClean="0"/>
              <a:t>N</a:t>
            </a:r>
            <a:r>
              <a:rPr lang="en-US" dirty="0" smtClean="0"/>
              <a:t>(</a:t>
            </a:r>
            <a:r>
              <a:rPr lang="en-US" i="1" dirty="0" smtClean="0"/>
              <a:t>b</a:t>
            </a:r>
            <a:r>
              <a:rPr lang="en-US" dirty="0"/>
              <a:t>) = {</a:t>
            </a:r>
            <a:r>
              <a:rPr lang="en-US" i="1" dirty="0"/>
              <a:t>a, </a:t>
            </a:r>
            <a:r>
              <a:rPr lang="en-US" i="1" dirty="0" smtClean="0"/>
              <a:t>b, c</a:t>
            </a:r>
            <a:r>
              <a:rPr lang="en-US" i="1" dirty="0"/>
              <a:t>, </a:t>
            </a:r>
            <a:r>
              <a:rPr lang="en-US" i="1" dirty="0" smtClean="0"/>
              <a:t>d, e</a:t>
            </a:r>
            <a:r>
              <a:rPr lang="en-US" dirty="0" smtClean="0"/>
              <a:t>},</a:t>
            </a:r>
            <a:r>
              <a:rPr lang="en-US" i="1" dirty="0" smtClean="0"/>
              <a:t> </a:t>
            </a:r>
            <a:r>
              <a:rPr lang="en-US" i="1" dirty="0"/>
              <a:t>N</a:t>
            </a:r>
            <a:r>
              <a:rPr lang="en-US" dirty="0"/>
              <a:t>(</a:t>
            </a:r>
            <a:r>
              <a:rPr lang="en-US" i="1" dirty="0"/>
              <a:t>c</a:t>
            </a:r>
            <a:r>
              <a:rPr lang="en-US" dirty="0"/>
              <a:t>) = {</a:t>
            </a:r>
            <a:r>
              <a:rPr lang="en-US" i="1" dirty="0" smtClean="0"/>
              <a:t>b</a:t>
            </a:r>
            <a:r>
              <a:rPr lang="en-US" dirty="0" smtClean="0"/>
              <a:t>},</a:t>
            </a:r>
            <a:r>
              <a:rPr lang="en-US" i="1" dirty="0" smtClean="0"/>
              <a:t> </a:t>
            </a:r>
          </a:p>
          <a:p>
            <a:pPr indent="0">
              <a:buNone/>
            </a:pPr>
            <a:r>
              <a:rPr lang="en-US" i="1" dirty="0"/>
              <a:t> </a:t>
            </a:r>
            <a:r>
              <a:rPr lang="en-US" i="1" dirty="0" smtClean="0"/>
              <a:t>        N</a:t>
            </a:r>
            <a:r>
              <a:rPr lang="en-US" dirty="0" smtClean="0"/>
              <a:t>(</a:t>
            </a:r>
            <a:r>
              <a:rPr lang="en-US" i="1" dirty="0" smtClean="0"/>
              <a:t>d</a:t>
            </a:r>
            <a:r>
              <a:rPr lang="en-US" dirty="0"/>
              <a:t>) = </a:t>
            </a:r>
            <a:r>
              <a:rPr lang="en-US" dirty="0" smtClean="0"/>
              <a:t>{</a:t>
            </a:r>
            <a:r>
              <a:rPr lang="en-US" i="1" dirty="0" smtClean="0"/>
              <a:t>a, b, </a:t>
            </a:r>
            <a:r>
              <a:rPr lang="en-US" i="1" dirty="0"/>
              <a:t>e</a:t>
            </a:r>
            <a:r>
              <a:rPr lang="en-US" dirty="0" smtClean="0"/>
              <a:t>},  </a:t>
            </a:r>
            <a:r>
              <a:rPr lang="en-US" i="1" dirty="0" smtClean="0"/>
              <a:t>N</a:t>
            </a:r>
            <a:r>
              <a:rPr lang="en-US" dirty="0" smtClean="0"/>
              <a:t>(</a:t>
            </a:r>
            <a:r>
              <a:rPr lang="en-US" i="1" dirty="0" smtClean="0"/>
              <a:t>e</a:t>
            </a:r>
            <a:r>
              <a:rPr lang="en-US" dirty="0"/>
              <a:t>) = </a:t>
            </a:r>
            <a:r>
              <a:rPr lang="en-US" dirty="0" smtClean="0"/>
              <a:t>{</a:t>
            </a:r>
            <a:r>
              <a:rPr lang="en-US" i="1" dirty="0" smtClean="0"/>
              <a:t>a, b ,d</a:t>
            </a:r>
            <a:r>
              <a:rPr lang="en-US" dirty="0" smtClean="0"/>
              <a:t>}. </a:t>
            </a:r>
            <a:endParaRPr lang="en-US" dirty="0"/>
          </a:p>
          <a:p>
            <a:pPr marL="731520" indent="-457200"/>
            <a:endParaRPr lang="en-US"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0" y="2514600"/>
            <a:ext cx="3849624" cy="1201674"/>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637</a:t>
            </a:fld>
            <a:endParaRPr lang="en-US"/>
          </a:p>
        </p:txBody>
      </p:sp>
    </p:spTree>
    <p:extLst>
      <p:ext uri="{BB962C8B-B14F-4D97-AF65-F5344CB8AC3E}">
        <p14:creationId xmlns:p14="http://schemas.microsoft.com/office/powerpoint/2010/main" val="2319220400"/>
      </p:ext>
    </p:extLst>
  </p:cSld>
  <p:clrMapOvr>
    <a:masterClrMapping/>
  </p:clrMapOvr>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Degrees of Vertices</a:t>
            </a:r>
            <a:endParaRPr lang="en-US" dirty="0"/>
          </a:p>
        </p:txBody>
      </p:sp>
      <p:sp>
        <p:nvSpPr>
          <p:cNvPr id="3" name="Content Placeholder 2"/>
          <p:cNvSpPr>
            <a:spLocks noGrp="1"/>
          </p:cNvSpPr>
          <p:nvPr>
            <p:ph idx="1"/>
          </p:nvPr>
        </p:nvSpPr>
        <p:spPr/>
        <p:txBody>
          <a:bodyPr>
            <a:noAutofit/>
          </a:bodyPr>
          <a:lstStyle/>
          <a:p>
            <a:pPr indent="0">
              <a:buNone/>
            </a:pPr>
            <a:endParaRPr lang="en-US" sz="1200" dirty="0"/>
          </a:p>
          <a:p>
            <a:pPr indent="0">
              <a:buNone/>
            </a:pPr>
            <a:r>
              <a:rPr lang="en-US" sz="2000" b="1" dirty="0" smtClean="0"/>
              <a:t>Theorem </a:t>
            </a:r>
            <a:r>
              <a:rPr lang="en-US" sz="2000" b="1" dirty="0">
                <a:latin typeface="Cambria" pitchFamily="18" charset="0"/>
              </a:rPr>
              <a:t>1 </a:t>
            </a:r>
            <a:r>
              <a:rPr lang="en-US" sz="2000" b="1" dirty="0"/>
              <a:t>(</a:t>
            </a:r>
            <a:r>
              <a:rPr lang="en-US" sz="2000" b="1" i="1" dirty="0"/>
              <a:t>Handshaking Theorem</a:t>
            </a:r>
            <a:r>
              <a:rPr lang="en-US" sz="2000" b="1" dirty="0"/>
              <a:t>)</a:t>
            </a:r>
            <a:r>
              <a:rPr lang="en-US" sz="2000" dirty="0"/>
              <a:t>: </a:t>
            </a:r>
            <a:r>
              <a:rPr lang="en-US" sz="2000" dirty="0" smtClean="0"/>
              <a:t> If  </a:t>
            </a:r>
            <a:r>
              <a:rPr lang="en-US" sz="2000" i="1" dirty="0" smtClean="0"/>
              <a:t>G</a:t>
            </a:r>
            <a:r>
              <a:rPr lang="en-US" sz="2000" dirty="0" smtClean="0"/>
              <a:t> </a:t>
            </a:r>
            <a:r>
              <a:rPr lang="en-US" sz="2000" dirty="0"/>
              <a:t>= (</a:t>
            </a:r>
            <a:r>
              <a:rPr lang="en-US" sz="2000" i="1" dirty="0"/>
              <a:t>V</a:t>
            </a:r>
            <a:r>
              <a:rPr lang="en-US" sz="2000" dirty="0"/>
              <a:t>,</a:t>
            </a:r>
            <a:r>
              <a:rPr lang="en-US" sz="2000" i="1" dirty="0"/>
              <a:t>E</a:t>
            </a:r>
            <a:r>
              <a:rPr lang="en-US" sz="2000" dirty="0"/>
              <a:t>) </a:t>
            </a:r>
            <a:r>
              <a:rPr lang="en-US" sz="2000" dirty="0" smtClean="0"/>
              <a:t>is  an </a:t>
            </a:r>
            <a:r>
              <a:rPr lang="en-US" sz="2000" dirty="0"/>
              <a:t>undirected graph with </a:t>
            </a:r>
            <a:r>
              <a:rPr lang="en-US" sz="2000" i="1" dirty="0"/>
              <a:t>m</a:t>
            </a:r>
            <a:r>
              <a:rPr lang="en-US" sz="2000" dirty="0"/>
              <a:t> </a:t>
            </a:r>
            <a:r>
              <a:rPr lang="en-US" sz="2000" dirty="0" smtClean="0"/>
              <a:t>edges, then</a:t>
            </a:r>
            <a:endParaRPr lang="en-US" sz="2000" dirty="0"/>
          </a:p>
          <a:p>
            <a:pPr>
              <a:buNone/>
            </a:pPr>
            <a:endParaRPr lang="en-US" sz="2000" dirty="0"/>
          </a:p>
          <a:p>
            <a:pPr>
              <a:buNone/>
            </a:pPr>
            <a:endParaRPr lang="en-US" sz="2000" dirty="0"/>
          </a:p>
          <a:p>
            <a:pPr>
              <a:buNone/>
            </a:pPr>
            <a:endParaRPr lang="en-US" sz="2000" dirty="0"/>
          </a:p>
          <a:p>
            <a:pPr marL="0" indent="0">
              <a:buNone/>
            </a:pPr>
            <a:r>
              <a:rPr lang="en-US" sz="2000" dirty="0"/>
              <a:t>   </a:t>
            </a:r>
            <a:r>
              <a:rPr lang="en-US" sz="2000" dirty="0" smtClean="0"/>
              <a:t> </a:t>
            </a:r>
            <a:r>
              <a:rPr lang="en-US" sz="2000" b="1" i="1" dirty="0" smtClean="0"/>
              <a:t>Proof</a:t>
            </a:r>
            <a:r>
              <a:rPr lang="en-US" sz="2000" dirty="0"/>
              <a:t>:</a:t>
            </a:r>
          </a:p>
          <a:p>
            <a:pPr>
              <a:buNone/>
            </a:pPr>
            <a:r>
              <a:rPr lang="en-US" sz="2000" dirty="0"/>
              <a:t>   </a:t>
            </a:r>
            <a:r>
              <a:rPr lang="en-US" sz="2000" dirty="0" smtClean="0"/>
              <a:t> Each </a:t>
            </a:r>
            <a:r>
              <a:rPr lang="en-US" sz="2000" dirty="0"/>
              <a:t>edge contributes twice to the degree count of all vertices. </a:t>
            </a:r>
            <a:r>
              <a:rPr lang="en-US" sz="2000" dirty="0" smtClean="0"/>
              <a:t>Hence</a:t>
            </a:r>
            <a:r>
              <a:rPr lang="en-US" sz="2000" dirty="0"/>
              <a:t>, both the left-hand and right-hand sides of this equation equal twice the number of edges</a:t>
            </a:r>
            <a:r>
              <a:rPr lang="en-US" sz="2000" dirty="0" smtClean="0"/>
              <a:t>.</a:t>
            </a:r>
          </a:p>
          <a:p>
            <a:pPr>
              <a:buNone/>
            </a:pPr>
            <a:endParaRPr lang="en-US" sz="1200" dirty="0"/>
          </a:p>
          <a:p>
            <a:pPr>
              <a:buNone/>
            </a:pPr>
            <a:endParaRPr lang="en-US" sz="1200" dirty="0"/>
          </a:p>
          <a:p>
            <a:pPr>
              <a:buNone/>
            </a:pPr>
            <a:r>
              <a:rPr lang="en-US" sz="1200" i="1" dirty="0"/>
              <a:t> </a:t>
            </a:r>
            <a:r>
              <a:rPr lang="en-US" sz="1200" i="1" dirty="0" smtClean="0"/>
              <a:t>     </a:t>
            </a:r>
            <a:r>
              <a:rPr lang="en-US" sz="2000" i="1" dirty="0" smtClean="0"/>
              <a:t>Think </a:t>
            </a:r>
            <a:r>
              <a:rPr lang="en-US" sz="2000" i="1" dirty="0"/>
              <a:t>about the graph where vertices represent the people at a party and an edge connects two people who have shaken hands</a:t>
            </a:r>
            <a:r>
              <a:rPr lang="en-US" sz="2000" i="1" dirty="0" smtClean="0"/>
              <a:t>.</a:t>
            </a:r>
            <a:endParaRPr lang="en-US" sz="2000" i="1" dirty="0"/>
          </a:p>
          <a:p>
            <a:pPr indent="0">
              <a:buNone/>
            </a:pPr>
            <a:endParaRPr lang="en-US" sz="1200" dirty="0"/>
          </a:p>
        </p:txBody>
      </p:sp>
      <p:sp>
        <p:nvSpPr>
          <p:cNvPr id="5" name="Isosceles Triangle 4"/>
          <p:cNvSpPr/>
          <p:nvPr/>
        </p:nvSpPr>
        <p:spPr>
          <a:xfrm rot="5400000" flipV="1">
            <a:off x="8279296"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938" y="3174950"/>
            <a:ext cx="2638863" cy="855283"/>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638</a:t>
            </a:fld>
            <a:endParaRPr lang="en-US"/>
          </a:p>
        </p:txBody>
      </p:sp>
    </p:spTree>
    <p:extLst>
      <p:ext uri="{BB962C8B-B14F-4D97-AF65-F5344CB8AC3E}">
        <p14:creationId xmlns:p14="http://schemas.microsoft.com/office/powerpoint/2010/main" val="3334432247"/>
      </p:ext>
    </p:extLst>
  </p:cSld>
  <p:clrMapOvr>
    <a:masterClrMapping/>
  </p:clrMapOvr>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Handshaking Theorem</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dirty="0"/>
              <a:t>We now give two examples illustrating the usefulness of the handshaking theorem</a:t>
            </a:r>
            <a:r>
              <a:rPr lang="en-US" dirty="0" smtClean="0"/>
              <a:t>.</a:t>
            </a:r>
          </a:p>
          <a:p>
            <a:pPr indent="0">
              <a:buNone/>
            </a:pPr>
            <a:endParaRPr lang="en-US" b="1" dirty="0"/>
          </a:p>
          <a:p>
            <a:pPr indent="0">
              <a:buNone/>
            </a:pPr>
            <a:r>
              <a:rPr lang="en-US" b="1" dirty="0" smtClean="0"/>
              <a:t>Example</a:t>
            </a:r>
            <a:r>
              <a:rPr lang="en-US" dirty="0" smtClean="0"/>
              <a:t>: How many edges are there in a graph with </a:t>
            </a:r>
            <a:r>
              <a:rPr lang="en-US" dirty="0" smtClean="0">
                <a:latin typeface="Cambria" pitchFamily="18" charset="0"/>
              </a:rPr>
              <a:t>10</a:t>
            </a:r>
            <a:r>
              <a:rPr lang="en-US" dirty="0" smtClean="0"/>
              <a:t> vertices of degree six?</a:t>
            </a:r>
          </a:p>
          <a:p>
            <a:pPr indent="0">
              <a:buNone/>
            </a:pPr>
            <a:r>
              <a:rPr lang="en-US" b="1" dirty="0" smtClean="0"/>
              <a:t>Solution</a:t>
            </a:r>
            <a:r>
              <a:rPr lang="en-US" dirty="0" smtClean="0"/>
              <a:t>: Because the sum of the degrees of the vertices is                </a:t>
            </a:r>
            <a:r>
              <a:rPr lang="en-US" dirty="0" smtClean="0">
                <a:latin typeface="Cambria" pitchFamily="18" charset="0"/>
              </a:rPr>
              <a:t>6 </a:t>
            </a:r>
            <a:r>
              <a:rPr lang="en-US" dirty="0" smtClean="0">
                <a:latin typeface="Cambria" pitchFamily="18" charset="0"/>
                <a:ea typeface="Cambria Math"/>
                <a:sym typeface="Symbol"/>
              </a:rPr>
              <a:t> </a:t>
            </a:r>
            <a:r>
              <a:rPr lang="en-US" dirty="0" smtClean="0">
                <a:latin typeface="Cambria" pitchFamily="18" charset="0"/>
              </a:rPr>
              <a:t>10 </a:t>
            </a:r>
            <a:r>
              <a:rPr lang="en-US" dirty="0" smtClean="0"/>
              <a:t>= </a:t>
            </a:r>
            <a:r>
              <a:rPr lang="en-US" dirty="0" smtClean="0">
                <a:latin typeface="Cambria" pitchFamily="18" charset="0"/>
              </a:rPr>
              <a:t>60</a:t>
            </a:r>
            <a:r>
              <a:rPr lang="en-US" dirty="0" smtClean="0"/>
              <a:t>, the handshaking theorem tells us that </a:t>
            </a:r>
            <a:r>
              <a:rPr lang="en-US" dirty="0" smtClean="0">
                <a:latin typeface="Cambria" pitchFamily="18" charset="0"/>
              </a:rPr>
              <a:t>2</a:t>
            </a:r>
            <a:r>
              <a:rPr lang="en-US" i="1" dirty="0" smtClean="0"/>
              <a:t>m</a:t>
            </a:r>
            <a:r>
              <a:rPr lang="en-US" dirty="0" smtClean="0"/>
              <a:t> = </a:t>
            </a:r>
            <a:r>
              <a:rPr lang="en-US" dirty="0" smtClean="0">
                <a:latin typeface="Cambria" pitchFamily="18" charset="0"/>
              </a:rPr>
              <a:t>60.             So the number of edges </a:t>
            </a:r>
            <a:r>
              <a:rPr lang="en-US" i="1" dirty="0" smtClean="0"/>
              <a:t>m</a:t>
            </a:r>
            <a:r>
              <a:rPr lang="en-US" dirty="0" smtClean="0">
                <a:latin typeface="Cambria" pitchFamily="18" charset="0"/>
              </a:rPr>
              <a:t> = 30.</a:t>
            </a:r>
          </a:p>
          <a:p>
            <a:pPr indent="0">
              <a:buNone/>
            </a:pPr>
            <a:endParaRPr lang="en-US" dirty="0" smtClean="0"/>
          </a:p>
          <a:p>
            <a:pPr indent="0">
              <a:buNone/>
            </a:pPr>
            <a:r>
              <a:rPr lang="en-US" b="1" dirty="0" smtClean="0"/>
              <a:t>Example</a:t>
            </a:r>
            <a:r>
              <a:rPr lang="en-US" dirty="0" smtClean="0"/>
              <a:t>: If a graph has </a:t>
            </a:r>
            <a:r>
              <a:rPr lang="en-US" dirty="0" smtClean="0">
                <a:latin typeface="Cambria" pitchFamily="18" charset="0"/>
              </a:rPr>
              <a:t>5</a:t>
            </a:r>
            <a:r>
              <a:rPr lang="en-US" dirty="0" smtClean="0"/>
              <a:t> vertices, can each vertex have degree </a:t>
            </a:r>
            <a:r>
              <a:rPr lang="en-US" dirty="0" smtClean="0">
                <a:latin typeface="Cambria" pitchFamily="18" charset="0"/>
              </a:rPr>
              <a:t>3</a:t>
            </a:r>
            <a:r>
              <a:rPr lang="en-US" dirty="0" smtClean="0"/>
              <a:t>?</a:t>
            </a:r>
          </a:p>
          <a:p>
            <a:pPr indent="0">
              <a:buNone/>
            </a:pPr>
            <a:r>
              <a:rPr lang="en-US" b="1" dirty="0" smtClean="0"/>
              <a:t>Solution</a:t>
            </a:r>
            <a:r>
              <a:rPr lang="en-US" dirty="0" smtClean="0"/>
              <a:t>: This is not possible by the handshaking </a:t>
            </a:r>
            <a:r>
              <a:rPr lang="en-US" dirty="0" err="1" smtClean="0"/>
              <a:t>thorem</a:t>
            </a:r>
            <a:r>
              <a:rPr lang="en-US" dirty="0" smtClean="0"/>
              <a:t>, because the sum of the degrees of the vertices </a:t>
            </a:r>
            <a:r>
              <a:rPr lang="en-US" dirty="0" smtClean="0">
                <a:latin typeface="Cambria" pitchFamily="18" charset="0"/>
              </a:rPr>
              <a:t>3</a:t>
            </a:r>
            <a:r>
              <a:rPr lang="en-US" dirty="0" smtClean="0">
                <a:latin typeface="Cambria" pitchFamily="18" charset="0"/>
                <a:ea typeface="Cambria Math"/>
                <a:sym typeface="Symbol"/>
              </a:rPr>
              <a:t> </a:t>
            </a:r>
            <a:r>
              <a:rPr lang="en-US" dirty="0">
                <a:latin typeface="Cambria" pitchFamily="18" charset="0"/>
                <a:ea typeface="Cambria Math"/>
                <a:sym typeface="Symbol"/>
              </a:rPr>
              <a:t></a:t>
            </a:r>
            <a:r>
              <a:rPr lang="en-US" dirty="0" smtClean="0">
                <a:latin typeface="Cambria" pitchFamily="18" charset="0"/>
              </a:rPr>
              <a:t>  5 = 15 </a:t>
            </a:r>
            <a:r>
              <a:rPr lang="en-US" dirty="0" smtClean="0"/>
              <a:t>is odd.</a:t>
            </a:r>
          </a:p>
          <a:p>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639</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Propositional </a:t>
            </a:r>
            <a:r>
              <a:rPr lang="en-US" dirty="0" err="1" smtClean="0"/>
              <a:t>Satisfiability</a:t>
            </a:r>
            <a:endParaRPr lang="en-US" dirty="0"/>
          </a:p>
        </p:txBody>
      </p:sp>
      <p:sp>
        <p:nvSpPr>
          <p:cNvPr id="3" name="Content Placeholder 2"/>
          <p:cNvSpPr>
            <a:spLocks noGrp="1"/>
          </p:cNvSpPr>
          <p:nvPr>
            <p:ph idx="1"/>
          </p:nvPr>
        </p:nvSpPr>
        <p:spPr/>
        <p:txBody>
          <a:bodyPr/>
          <a:lstStyle/>
          <a:p>
            <a:r>
              <a:rPr lang="en-US" dirty="0" smtClean="0"/>
              <a:t>A compound proposition is </a:t>
            </a:r>
            <a:r>
              <a:rPr lang="en-US" dirty="0" err="1" smtClean="0">
                <a:solidFill>
                  <a:srgbClr val="FF0000"/>
                </a:solidFill>
              </a:rPr>
              <a:t>satisfiable</a:t>
            </a:r>
            <a:r>
              <a:rPr lang="en-US" b="1" dirty="0" smtClean="0">
                <a:solidFill>
                  <a:srgbClr val="FF0000"/>
                </a:solidFill>
              </a:rPr>
              <a:t> </a:t>
            </a:r>
            <a:r>
              <a:rPr lang="en-US" dirty="0" smtClean="0"/>
              <a:t>if there is an assignment of truth values to its variables that make it true.</a:t>
            </a:r>
          </a:p>
          <a:p>
            <a:r>
              <a:rPr lang="en-US" dirty="0" smtClean="0"/>
              <a:t>When no such assignments exist, the compound proposition is </a:t>
            </a:r>
            <a:r>
              <a:rPr lang="en-US" dirty="0" err="1" smtClean="0">
                <a:solidFill>
                  <a:srgbClr val="FF0000"/>
                </a:solidFill>
              </a:rPr>
              <a:t>unsatisfiable</a:t>
            </a:r>
            <a:r>
              <a:rPr lang="en-US" dirty="0" smtClean="0"/>
              <a:t>.</a:t>
            </a:r>
          </a:p>
          <a:p>
            <a:r>
              <a:rPr lang="en-US" dirty="0" smtClean="0"/>
              <a:t>A compound proposition is </a:t>
            </a:r>
            <a:r>
              <a:rPr lang="en-US" dirty="0" err="1" smtClean="0"/>
              <a:t>unsatisfiable</a:t>
            </a:r>
            <a:r>
              <a:rPr lang="en-US" dirty="0" smtClean="0"/>
              <a:t> if and only if its negation is a tautology and the proposition is a contradiction.</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64</a:t>
            </a:fld>
            <a:endParaRPr lang="en-US"/>
          </a:p>
        </p:txBody>
      </p:sp>
    </p:spTree>
  </p:cSld>
  <p:clrMapOvr>
    <a:masterClrMapping/>
  </p:clrMapOvr>
  <p:timing>
    <p:tnLst>
      <p:par>
        <p:cTn id="1" dur="indefinite" restart="never" nodeType="tmRoot"/>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 of Vertices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indent="0">
              <a:buNone/>
            </a:pPr>
            <a:r>
              <a:rPr lang="en-US" b="1" dirty="0" smtClean="0"/>
              <a:t>Theorem </a:t>
            </a:r>
            <a:r>
              <a:rPr lang="en-US" b="1" dirty="0" smtClean="0">
                <a:latin typeface="Cambria" pitchFamily="18" charset="0"/>
              </a:rPr>
              <a:t>2</a:t>
            </a:r>
            <a:r>
              <a:rPr lang="en-US" b="1" dirty="0" smtClean="0"/>
              <a:t>:</a:t>
            </a:r>
            <a:r>
              <a:rPr lang="en-US" dirty="0" smtClean="0"/>
              <a:t> An undirected graph has an even number of vertices of odd degree.</a:t>
            </a:r>
          </a:p>
          <a:p>
            <a:pPr indent="0">
              <a:buNone/>
            </a:pPr>
            <a:r>
              <a:rPr lang="en-US" b="1" i="1" dirty="0" smtClean="0"/>
              <a:t>Proof</a:t>
            </a:r>
            <a:r>
              <a:rPr lang="en-US" b="1" dirty="0" smtClean="0"/>
              <a:t>: </a:t>
            </a:r>
            <a:r>
              <a:rPr lang="en-US" dirty="0" smtClean="0"/>
              <a:t>Let </a:t>
            </a:r>
            <a:r>
              <a:rPr lang="en-US" i="1" dirty="0" smtClean="0"/>
              <a:t>V</a:t>
            </a:r>
            <a:r>
              <a:rPr lang="en-US" baseline="-25000" dirty="0" smtClean="0">
                <a:latin typeface="Cambria" pitchFamily="18" charset="0"/>
              </a:rPr>
              <a:t>1</a:t>
            </a:r>
            <a:r>
              <a:rPr lang="en-US" dirty="0" smtClean="0"/>
              <a:t> be the vertices of even degree and </a:t>
            </a:r>
            <a:r>
              <a:rPr lang="en-US" i="1" dirty="0" smtClean="0"/>
              <a:t>V</a:t>
            </a:r>
            <a:r>
              <a:rPr lang="en-US" baseline="-25000" dirty="0" smtClean="0">
                <a:latin typeface="Cambria" pitchFamily="18" charset="0"/>
              </a:rPr>
              <a:t>2</a:t>
            </a:r>
            <a:r>
              <a:rPr lang="en-US" dirty="0" smtClean="0"/>
              <a:t> be the vertices of odd degree in an undirected graph </a:t>
            </a:r>
            <a:r>
              <a:rPr lang="en-US" i="1" dirty="0" smtClean="0"/>
              <a:t>G</a:t>
            </a:r>
            <a:r>
              <a:rPr lang="en-US" dirty="0" smtClean="0"/>
              <a:t> = (</a:t>
            </a:r>
            <a:r>
              <a:rPr lang="en-US" i="1" dirty="0" smtClean="0"/>
              <a:t>V</a:t>
            </a:r>
            <a:r>
              <a:rPr lang="en-US" dirty="0" smtClean="0"/>
              <a:t>, </a:t>
            </a:r>
            <a:r>
              <a:rPr lang="en-US" i="1" dirty="0" smtClean="0"/>
              <a:t>E</a:t>
            </a:r>
            <a:r>
              <a:rPr lang="en-US" dirty="0" smtClean="0"/>
              <a:t>) with </a:t>
            </a:r>
            <a:r>
              <a:rPr lang="en-US" i="1" dirty="0" smtClean="0"/>
              <a:t>m</a:t>
            </a:r>
            <a:r>
              <a:rPr lang="en-US" dirty="0" smtClean="0"/>
              <a:t> edges. Then </a:t>
            </a:r>
          </a:p>
          <a:p>
            <a:pPr indent="0">
              <a:buNone/>
            </a:pPr>
            <a:r>
              <a:rPr lang="en-US" b="1" dirty="0" smtClean="0"/>
              <a:t>       </a:t>
            </a:r>
          </a:p>
          <a:p>
            <a:pPr indent="0">
              <a:buNone/>
            </a:pPr>
            <a:endParaRPr lang="en-US" dirty="0" smtClean="0"/>
          </a:p>
          <a:p>
            <a:pPr indent="0">
              <a:buNone/>
            </a:pPr>
            <a:endParaRPr lang="en-US" dirty="0" smtClean="0"/>
          </a:p>
          <a:p>
            <a:pPr indent="0">
              <a:buNone/>
            </a:pPr>
            <a:endParaRPr lang="en-US" dirty="0" smtClean="0"/>
          </a:p>
          <a:p>
            <a:pPr>
              <a:buNone/>
            </a:pPr>
            <a:r>
              <a:rPr lang="en-US" dirty="0" smtClean="0"/>
              <a:t>    </a:t>
            </a:r>
            <a:r>
              <a:rPr lang="en-US" b="1" dirty="0" smtClean="0"/>
              <a:t>  </a:t>
            </a:r>
          </a:p>
          <a:p>
            <a:pPr>
              <a:buNone/>
            </a:pPr>
            <a:r>
              <a:rPr lang="en-US" b="1" dirty="0" smtClean="0"/>
              <a:t>   </a:t>
            </a:r>
            <a:endParaRPr lang="en-US" b="1"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1" y="3886200"/>
            <a:ext cx="4954905" cy="571500"/>
          </a:xfrm>
          <a:prstGeom prst="rect">
            <a:avLst/>
          </a:prstGeom>
        </p:spPr>
      </p:pic>
      <p:sp>
        <p:nvSpPr>
          <p:cNvPr id="8" name="TextBox 7"/>
          <p:cNvSpPr txBox="1"/>
          <p:nvPr/>
        </p:nvSpPr>
        <p:spPr>
          <a:xfrm>
            <a:off x="3619500" y="4800600"/>
            <a:ext cx="1447800" cy="1523494"/>
          </a:xfrm>
          <a:prstGeom prst="rect">
            <a:avLst/>
          </a:prstGeom>
          <a:noFill/>
          <a:ln>
            <a:solidFill>
              <a:schemeClr val="accent1"/>
            </a:solidFill>
          </a:ln>
        </p:spPr>
        <p:txBody>
          <a:bodyPr wrap="square" rtlCol="0">
            <a:spAutoFit/>
          </a:bodyPr>
          <a:lstStyle/>
          <a:p>
            <a:r>
              <a:rPr lang="en-US" dirty="0"/>
              <a:t>m</a:t>
            </a:r>
            <a:r>
              <a:rPr lang="en-US" dirty="0" smtClean="0"/>
              <a:t>ust be even since </a:t>
            </a:r>
            <a:r>
              <a:rPr lang="en-US" dirty="0" err="1" smtClean="0"/>
              <a:t>deg</a:t>
            </a:r>
            <a:r>
              <a:rPr lang="en-US" dirty="0" smtClean="0"/>
              <a:t>(</a:t>
            </a:r>
            <a:r>
              <a:rPr lang="en-US" i="1" dirty="0" smtClean="0"/>
              <a:t>v</a:t>
            </a:r>
            <a:r>
              <a:rPr lang="en-US" dirty="0" smtClean="0"/>
              <a:t>) is even for each </a:t>
            </a:r>
            <a:r>
              <a:rPr lang="en-US" i="1" dirty="0" smtClean="0"/>
              <a:t>v</a:t>
            </a:r>
            <a:r>
              <a:rPr lang="en-US" dirty="0" smtClean="0"/>
              <a:t> </a:t>
            </a:r>
            <a:r>
              <a:rPr lang="en-US" dirty="0" smtClean="0">
                <a:latin typeface="Cambria Math"/>
                <a:ea typeface="Cambria Math"/>
              </a:rPr>
              <a:t>∈ </a:t>
            </a:r>
            <a:r>
              <a:rPr lang="en-US" i="1" dirty="0" smtClean="0">
                <a:latin typeface="Cambria" pitchFamily="18" charset="0"/>
                <a:ea typeface="Cambria Math"/>
              </a:rPr>
              <a:t>V</a:t>
            </a:r>
            <a:r>
              <a:rPr lang="en-US" baseline="-25000" dirty="0" smtClean="0">
                <a:latin typeface="Cambria Math"/>
                <a:ea typeface="Cambria Math"/>
              </a:rPr>
              <a:t>1</a:t>
            </a:r>
            <a:endParaRPr lang="en-US" baseline="-25000" dirty="0"/>
          </a:p>
        </p:txBody>
      </p:sp>
      <p:cxnSp>
        <p:nvCxnSpPr>
          <p:cNvPr id="11" name="Straight Arrow Connector 10"/>
          <p:cNvCxnSpPr/>
          <p:nvPr/>
        </p:nvCxnSpPr>
        <p:spPr>
          <a:xfrm flipV="1">
            <a:off x="4343400" y="4267201"/>
            <a:ext cx="0" cy="5333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3802618"/>
            <a:ext cx="838200" cy="369332"/>
          </a:xfrm>
          <a:prstGeom prst="rect">
            <a:avLst/>
          </a:prstGeom>
          <a:noFill/>
        </p:spPr>
        <p:txBody>
          <a:bodyPr wrap="square" rtlCol="0">
            <a:spAutoFit/>
          </a:bodyPr>
          <a:lstStyle/>
          <a:p>
            <a:r>
              <a:rPr lang="en-US" dirty="0" smtClean="0"/>
              <a:t>even</a:t>
            </a:r>
            <a:endParaRPr lang="en-US" dirty="0"/>
          </a:p>
        </p:txBody>
      </p:sp>
      <p:cxnSp>
        <p:nvCxnSpPr>
          <p:cNvPr id="14" name="Straight Arrow Connector 13"/>
          <p:cNvCxnSpPr/>
          <p:nvPr/>
        </p:nvCxnSpPr>
        <p:spPr>
          <a:xfrm>
            <a:off x="914401" y="3987284"/>
            <a:ext cx="3487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257800" y="4549677"/>
            <a:ext cx="3733800" cy="2031325"/>
          </a:xfrm>
          <a:prstGeom prst="rect">
            <a:avLst/>
          </a:prstGeom>
          <a:noFill/>
          <a:ln>
            <a:solidFill>
              <a:schemeClr val="accent1"/>
            </a:solidFill>
          </a:ln>
        </p:spPr>
        <p:txBody>
          <a:bodyPr wrap="square" rtlCol="0">
            <a:spAutoFit/>
          </a:bodyPr>
          <a:lstStyle/>
          <a:p>
            <a:r>
              <a:rPr lang="en-US" dirty="0"/>
              <a:t>T</a:t>
            </a:r>
            <a:r>
              <a:rPr lang="en-US" dirty="0" smtClean="0"/>
              <a:t>his sum must be even because </a:t>
            </a:r>
            <a:r>
              <a:rPr lang="en-US" dirty="0" smtClean="0">
                <a:latin typeface="Cambria Math" pitchFamily="18" charset="0"/>
                <a:ea typeface="Cambria Math" pitchFamily="18" charset="0"/>
              </a:rPr>
              <a:t>2</a:t>
            </a:r>
            <a:r>
              <a:rPr lang="en-US" i="1" dirty="0" smtClean="0"/>
              <a:t>m</a:t>
            </a:r>
            <a:r>
              <a:rPr lang="en-US" dirty="0" smtClean="0"/>
              <a:t> is even and the sum of the degrees of the vertices of even degrees is also even. </a:t>
            </a:r>
            <a:r>
              <a:rPr lang="en-US" dirty="0"/>
              <a:t>Because this is the sum of the degrees of all vertices of odd degree in the </a:t>
            </a:r>
            <a:r>
              <a:rPr lang="en-US" dirty="0" smtClean="0"/>
              <a:t>graph, there must be an even number of such vertices.</a:t>
            </a:r>
            <a:endParaRPr lang="en-US" dirty="0"/>
          </a:p>
        </p:txBody>
      </p:sp>
      <p:cxnSp>
        <p:nvCxnSpPr>
          <p:cNvPr id="17" name="Straight Arrow Connector 16"/>
          <p:cNvCxnSpPr/>
          <p:nvPr/>
        </p:nvCxnSpPr>
        <p:spPr>
          <a:xfrm flipH="1" flipV="1">
            <a:off x="6324600" y="4267200"/>
            <a:ext cx="457200" cy="19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8CD41AC4-40F7-4FE0-8905-74C6698904F3}" type="slidenum">
              <a:rPr lang="en-US" smtClean="0"/>
              <a:pPr/>
              <a:t>640</a:t>
            </a:fld>
            <a:endParaRPr lang="en-US"/>
          </a:p>
        </p:txBody>
      </p:sp>
    </p:spTree>
  </p:cSld>
  <p:clrMapOvr>
    <a:masterClrMapping/>
  </p:clrMapOvr>
  <p:timing>
    <p:tnLst>
      <p:par>
        <p:cTn id="1" dur="indefinite" restart="never" nodeType="tmRoot"/>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a:t>
            </a:r>
            <a:endParaRPr lang="en-US" dirty="0"/>
          </a:p>
        </p:txBody>
      </p:sp>
      <p:sp>
        <p:nvSpPr>
          <p:cNvPr id="3" name="Content Placeholder 2"/>
          <p:cNvSpPr>
            <a:spLocks noGrp="1"/>
          </p:cNvSpPr>
          <p:nvPr>
            <p:ph idx="1"/>
          </p:nvPr>
        </p:nvSpPr>
        <p:spPr>
          <a:xfrm>
            <a:off x="381000" y="2209800"/>
            <a:ext cx="8229600" cy="4648200"/>
          </a:xfrm>
        </p:spPr>
        <p:txBody>
          <a:bodyPr>
            <a:normAutofit lnSpcReduction="10000"/>
          </a:bodyPr>
          <a:lstStyle/>
          <a:p>
            <a:pPr indent="0">
              <a:buNone/>
            </a:pPr>
            <a:endParaRPr lang="en-US" b="1" dirty="0" smtClean="0"/>
          </a:p>
          <a:p>
            <a:pPr indent="0">
              <a:buNone/>
            </a:pPr>
            <a:r>
              <a:rPr lang="en-US" b="1" dirty="0" smtClean="0"/>
              <a:t>Definition:</a:t>
            </a:r>
            <a:r>
              <a:rPr lang="en-US" dirty="0" smtClean="0"/>
              <a:t> A </a:t>
            </a:r>
            <a:r>
              <a:rPr lang="en-US" i="1" dirty="0" smtClean="0"/>
              <a:t>directed graph G = </a:t>
            </a:r>
            <a:r>
              <a:rPr lang="en-US" dirty="0" smtClean="0"/>
              <a:t>(</a:t>
            </a:r>
            <a:r>
              <a:rPr lang="en-US" i="1" dirty="0" smtClean="0"/>
              <a:t>V, E) </a:t>
            </a:r>
            <a:r>
              <a:rPr lang="en-US" dirty="0" smtClean="0"/>
              <a:t>consists of </a:t>
            </a:r>
            <a:r>
              <a:rPr lang="en-US" i="1" dirty="0" smtClean="0"/>
              <a:t>V, </a:t>
            </a:r>
            <a:r>
              <a:rPr lang="en-US" dirty="0" smtClean="0"/>
              <a:t>a nonempty set of </a:t>
            </a:r>
            <a:r>
              <a:rPr lang="en-US" i="1" dirty="0" smtClean="0"/>
              <a:t>vertices </a:t>
            </a:r>
            <a:r>
              <a:rPr lang="en-US" dirty="0" smtClean="0"/>
              <a:t>(or </a:t>
            </a:r>
            <a:r>
              <a:rPr lang="en-US" i="1" dirty="0" smtClean="0"/>
              <a:t>nodes</a:t>
            </a:r>
            <a:r>
              <a:rPr lang="en-US" dirty="0" smtClean="0"/>
              <a:t>), and </a:t>
            </a:r>
            <a:r>
              <a:rPr lang="en-US" i="1" dirty="0" smtClean="0"/>
              <a:t>E, </a:t>
            </a:r>
            <a:r>
              <a:rPr lang="en-US" dirty="0" smtClean="0"/>
              <a:t>a set of </a:t>
            </a:r>
            <a:r>
              <a:rPr lang="en-US" i="1" dirty="0" smtClean="0"/>
              <a:t>directed edges </a:t>
            </a:r>
            <a:r>
              <a:rPr lang="en-US" dirty="0" smtClean="0"/>
              <a:t>or </a:t>
            </a:r>
            <a:r>
              <a:rPr lang="en-US" i="1" dirty="0" smtClean="0"/>
              <a:t>arcs. </a:t>
            </a:r>
            <a:r>
              <a:rPr lang="en-US" dirty="0" smtClean="0"/>
              <a:t>Each edge is an ordered pair of vertices.  The directed </a:t>
            </a:r>
            <a:r>
              <a:rPr lang="en-US" dirty="0"/>
              <a:t> </a:t>
            </a:r>
            <a:r>
              <a:rPr lang="en-US" dirty="0" smtClean="0"/>
              <a:t>edge (</a:t>
            </a:r>
            <a:r>
              <a:rPr lang="en-US" i="1" dirty="0" err="1" smtClean="0"/>
              <a:t>u</a:t>
            </a:r>
            <a:r>
              <a:rPr lang="en-US" dirty="0" err="1" smtClean="0"/>
              <a:t>,</a:t>
            </a:r>
            <a:r>
              <a:rPr lang="en-US" i="1" dirty="0" err="1" smtClean="0"/>
              <a:t>v</a:t>
            </a:r>
            <a:r>
              <a:rPr lang="en-US" dirty="0" smtClean="0"/>
              <a:t>) is said to start at </a:t>
            </a:r>
            <a:r>
              <a:rPr lang="en-US" i="1" dirty="0" smtClean="0"/>
              <a:t>u</a:t>
            </a:r>
            <a:r>
              <a:rPr lang="en-US" dirty="0" smtClean="0"/>
              <a:t> and end at </a:t>
            </a:r>
            <a:r>
              <a:rPr lang="en-US" i="1" dirty="0" smtClean="0"/>
              <a:t>v</a:t>
            </a:r>
            <a:r>
              <a:rPr lang="en-US" dirty="0" smtClean="0"/>
              <a:t>.</a:t>
            </a:r>
          </a:p>
          <a:p>
            <a:pPr indent="0">
              <a:buNone/>
            </a:pPr>
            <a:r>
              <a:rPr lang="en-US" b="1" dirty="0" smtClean="0"/>
              <a:t>Definition</a:t>
            </a:r>
            <a:r>
              <a:rPr lang="en-US" dirty="0" smtClean="0"/>
              <a:t>:  </a:t>
            </a:r>
            <a:r>
              <a:rPr lang="en-US" dirty="0"/>
              <a:t>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a:t>
            </a:r>
            <a:r>
              <a:rPr lang="en-US" dirty="0" smtClean="0"/>
              <a:t>the </a:t>
            </a:r>
            <a:r>
              <a:rPr lang="en-US" i="1" dirty="0"/>
              <a:t>initial vertex </a:t>
            </a:r>
            <a:r>
              <a:rPr lang="en-US" dirty="0" smtClean="0"/>
              <a:t>of this edge and </a:t>
            </a:r>
            <a:r>
              <a:rPr lang="en-US" dirty="0"/>
              <a:t>is </a:t>
            </a:r>
            <a:r>
              <a:rPr lang="en-US" i="1" dirty="0"/>
              <a:t>adjacent to v </a:t>
            </a:r>
            <a:r>
              <a:rPr lang="en-US" dirty="0"/>
              <a:t>and </a:t>
            </a:r>
            <a:r>
              <a:rPr lang="en-US" i="1" dirty="0"/>
              <a:t>v </a:t>
            </a:r>
            <a:r>
              <a:rPr lang="en-US" dirty="0"/>
              <a:t>is </a:t>
            </a:r>
            <a:r>
              <a:rPr lang="en-US" dirty="0" smtClean="0"/>
              <a:t>the </a:t>
            </a:r>
            <a:r>
              <a:rPr lang="en-US" i="1" dirty="0" smtClean="0"/>
              <a:t>terminal </a:t>
            </a:r>
            <a:r>
              <a:rPr lang="en-US" dirty="0" smtClean="0"/>
              <a:t>(or </a:t>
            </a:r>
            <a:r>
              <a:rPr lang="en-US" i="1" dirty="0" smtClean="0"/>
              <a:t>end</a:t>
            </a:r>
            <a:r>
              <a:rPr lang="en-US" dirty="0" smtClean="0"/>
              <a:t>)</a:t>
            </a:r>
            <a:r>
              <a:rPr lang="en-US" i="1" dirty="0" smtClean="0"/>
              <a:t> </a:t>
            </a:r>
            <a:r>
              <a:rPr lang="en-US" i="1" dirty="0"/>
              <a:t>vertex </a:t>
            </a:r>
            <a:r>
              <a:rPr lang="en-US" dirty="0" smtClean="0"/>
              <a:t>of this edge and </a:t>
            </a:r>
            <a:r>
              <a:rPr lang="en-US" dirty="0"/>
              <a:t>is </a:t>
            </a:r>
            <a:r>
              <a:rPr lang="en-US" i="1" dirty="0"/>
              <a:t>adjacent from </a:t>
            </a:r>
            <a:r>
              <a:rPr lang="en-US" i="1" dirty="0" smtClean="0"/>
              <a:t>u</a:t>
            </a:r>
            <a:r>
              <a:rPr lang="en-US" dirty="0" smtClean="0"/>
              <a:t>.</a:t>
            </a:r>
          </a:p>
          <a:p>
            <a:pPr indent="0">
              <a:buNone/>
            </a:pPr>
            <a:r>
              <a:rPr lang="en-US" dirty="0" smtClean="0"/>
              <a:t>The </a:t>
            </a:r>
            <a:r>
              <a:rPr lang="en-US" dirty="0"/>
              <a:t>initial and terminal vertices of a loop are the same.</a:t>
            </a:r>
          </a:p>
          <a:p>
            <a:pPr indent="0">
              <a:buNone/>
            </a:pPr>
            <a:endParaRPr lang="en-US" i="1" dirty="0"/>
          </a:p>
        </p:txBody>
      </p:sp>
      <p:sp>
        <p:nvSpPr>
          <p:cNvPr id="4" name="TextBox 3"/>
          <p:cNvSpPr txBox="1"/>
          <p:nvPr/>
        </p:nvSpPr>
        <p:spPr>
          <a:xfrm>
            <a:off x="685800" y="1905001"/>
            <a:ext cx="8295861" cy="461665"/>
          </a:xfrm>
          <a:prstGeom prst="rect">
            <a:avLst/>
          </a:prstGeom>
          <a:noFill/>
        </p:spPr>
        <p:txBody>
          <a:bodyPr wrap="square" rtlCol="0">
            <a:spAutoFit/>
          </a:bodyPr>
          <a:lstStyle/>
          <a:p>
            <a:r>
              <a:rPr lang="en-US" sz="2400" dirty="0" smtClean="0"/>
              <a:t>Recall the definition of a directed graph.</a:t>
            </a:r>
            <a:endParaRPr lang="en-US" sz="2400"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641</a:t>
            </a:fld>
            <a:endParaRPr lang="en-US"/>
          </a:p>
        </p:txBody>
      </p:sp>
    </p:spTree>
  </p:cSld>
  <p:clrMapOvr>
    <a:masterClrMapping/>
  </p:clrMapOvr>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The </a:t>
            </a:r>
            <a:r>
              <a:rPr lang="en-US" i="1" dirty="0" smtClean="0"/>
              <a:t>in-degree of a vertex v</a:t>
            </a:r>
            <a:r>
              <a:rPr lang="en-US" dirty="0" smtClean="0"/>
              <a:t>, denoted        </a:t>
            </a:r>
            <a:r>
              <a:rPr lang="en-US" i="1" dirty="0" err="1" smtClean="0"/>
              <a:t>deg</a:t>
            </a:r>
            <a:r>
              <a:rPr lang="en-US" i="1" baseline="30000" dirty="0" smtClean="0">
                <a:latin typeface="Cambria Math"/>
                <a:ea typeface="Cambria Math"/>
              </a:rPr>
              <a:t>−</a:t>
            </a:r>
            <a:r>
              <a:rPr lang="en-US" dirty="0" smtClean="0"/>
              <a:t>(</a:t>
            </a:r>
            <a:r>
              <a:rPr lang="en-US" i="1" dirty="0" smtClean="0"/>
              <a:t>v</a:t>
            </a:r>
            <a:r>
              <a:rPr lang="en-US" dirty="0" smtClean="0"/>
              <a:t>), is the number of edges which terminate at </a:t>
            </a:r>
            <a:r>
              <a:rPr lang="en-US" i="1" dirty="0" smtClean="0"/>
              <a:t>v</a:t>
            </a:r>
            <a:r>
              <a:rPr lang="en-US" dirty="0" smtClean="0"/>
              <a:t>. The </a:t>
            </a:r>
            <a:r>
              <a:rPr lang="en-US" i="1" dirty="0" smtClean="0"/>
              <a:t>out-degree of v</a:t>
            </a:r>
            <a:r>
              <a:rPr lang="en-US" dirty="0" smtClean="0"/>
              <a:t>, denoted </a:t>
            </a:r>
            <a:r>
              <a:rPr lang="en-US" i="1" dirty="0" smtClean="0"/>
              <a:t>deg</a:t>
            </a:r>
            <a:r>
              <a:rPr lang="en-US" i="1" baseline="30000" dirty="0" smtClean="0"/>
              <a:t>+</a:t>
            </a:r>
            <a:r>
              <a:rPr lang="en-US" dirty="0" smtClean="0"/>
              <a:t>(</a:t>
            </a:r>
            <a:r>
              <a:rPr lang="en-US" i="1" dirty="0" smtClean="0"/>
              <a:t>v</a:t>
            </a:r>
            <a:r>
              <a:rPr lang="en-US" dirty="0" smtClean="0"/>
              <a:t>)</a:t>
            </a:r>
            <a:r>
              <a:rPr lang="en-US" i="1" dirty="0" smtClean="0"/>
              <a:t>, </a:t>
            </a:r>
            <a:r>
              <a:rPr lang="en-US" dirty="0" smtClean="0"/>
              <a:t>is the number of edges with </a:t>
            </a:r>
            <a:r>
              <a:rPr lang="en-US" i="1" dirty="0" smtClean="0"/>
              <a:t>v</a:t>
            </a:r>
            <a:r>
              <a:rPr lang="en-US" dirty="0" smtClean="0"/>
              <a:t> as their initial vertex. Note that a loop at a vertex contributes </a:t>
            </a:r>
            <a:r>
              <a:rPr lang="en-US" dirty="0" smtClean="0">
                <a:latin typeface="Cambria" pitchFamily="18" charset="0"/>
              </a:rPr>
              <a:t>1 </a:t>
            </a:r>
            <a:r>
              <a:rPr lang="en-US" dirty="0" smtClean="0"/>
              <a:t>to both the in-degree and the out-degree of the vertex.</a:t>
            </a:r>
            <a:endParaRPr lang="en-US" dirty="0"/>
          </a:p>
          <a:p>
            <a:pPr indent="0">
              <a:buNone/>
            </a:pPr>
            <a:r>
              <a:rPr lang="en-US" b="1" dirty="0" smtClean="0"/>
              <a:t>Example:  </a:t>
            </a:r>
            <a:r>
              <a:rPr lang="en-US" dirty="0" smtClean="0"/>
              <a:t>In the graph </a:t>
            </a:r>
            <a:r>
              <a:rPr lang="en-US" i="1" dirty="0" smtClean="0"/>
              <a:t>G</a:t>
            </a:r>
            <a:r>
              <a:rPr lang="en-US" dirty="0" smtClean="0"/>
              <a:t> we have</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1" y="5217635"/>
            <a:ext cx="1730503" cy="1140714"/>
          </a:xfrm>
          <a:prstGeom prst="rect">
            <a:avLst/>
          </a:prstGeom>
        </p:spPr>
      </p:pic>
      <p:sp>
        <p:nvSpPr>
          <p:cNvPr id="5" name="TextBox 4"/>
          <p:cNvSpPr txBox="1"/>
          <p:nvPr/>
        </p:nvSpPr>
        <p:spPr>
          <a:xfrm>
            <a:off x="2971800" y="4958080"/>
            <a:ext cx="5791200" cy="923330"/>
          </a:xfrm>
          <a:prstGeom prst="rect">
            <a:avLst/>
          </a:prstGeom>
          <a:noFill/>
        </p:spPr>
        <p:txBody>
          <a:bodyPr wrap="square" rtlCol="0">
            <a:spAutoFit/>
          </a:bodyPr>
          <a:lstStyle/>
          <a:p>
            <a:r>
              <a:rPr lang="en-US" dirty="0" err="1" smtClean="0"/>
              <a:t>deg</a:t>
            </a:r>
            <a:r>
              <a:rPr lang="en-US" i="1" baseline="30000" dirty="0" smtClean="0">
                <a:latin typeface="Cambria Math"/>
                <a:ea typeface="Cambria Math"/>
              </a:rPr>
              <a:t>−</a:t>
            </a:r>
            <a:r>
              <a:rPr lang="en-US" dirty="0" smtClean="0"/>
              <a:t>(</a:t>
            </a:r>
            <a:r>
              <a:rPr lang="en-US" i="1" dirty="0" smtClean="0"/>
              <a:t>a</a:t>
            </a:r>
            <a:r>
              <a:rPr lang="en-US" dirty="0" smtClean="0"/>
              <a:t>) = </a:t>
            </a:r>
            <a:r>
              <a:rPr lang="en-US" dirty="0" smtClean="0">
                <a:latin typeface="Cambria" pitchFamily="18" charset="0"/>
              </a:rPr>
              <a:t>2, </a:t>
            </a:r>
            <a:r>
              <a:rPr lang="en-US" dirty="0" err="1" smtClean="0"/>
              <a:t>deg</a:t>
            </a:r>
            <a:r>
              <a:rPr lang="en-US" i="1" baseline="30000" dirty="0" smtClean="0">
                <a:latin typeface="Cambria Math"/>
                <a:ea typeface="Cambria Math"/>
              </a:rPr>
              <a:t>−</a:t>
            </a:r>
            <a:r>
              <a:rPr lang="en-US" dirty="0" smtClean="0"/>
              <a:t>(</a:t>
            </a:r>
            <a:r>
              <a:rPr lang="en-US" i="1" dirty="0" smtClean="0"/>
              <a:t>b</a:t>
            </a:r>
            <a:r>
              <a:rPr lang="en-US" dirty="0" smtClean="0"/>
              <a:t>) = </a:t>
            </a:r>
            <a:r>
              <a:rPr lang="en-US" dirty="0" smtClean="0">
                <a:latin typeface="Cambria" pitchFamily="18" charset="0"/>
              </a:rPr>
              <a:t>2</a:t>
            </a:r>
            <a:r>
              <a:rPr lang="en-US" dirty="0" smtClean="0"/>
              <a:t>, </a:t>
            </a:r>
            <a:r>
              <a:rPr lang="en-US" dirty="0" err="1" smtClean="0"/>
              <a:t>deg</a:t>
            </a:r>
            <a:r>
              <a:rPr lang="en-US" i="1" baseline="30000" dirty="0" smtClean="0">
                <a:latin typeface="Cambria Math"/>
                <a:ea typeface="Cambria Math"/>
              </a:rPr>
              <a:t>−</a:t>
            </a:r>
            <a:r>
              <a:rPr lang="en-US" dirty="0" smtClean="0"/>
              <a:t>(</a:t>
            </a:r>
            <a:r>
              <a:rPr lang="en-US" i="1" dirty="0" smtClean="0"/>
              <a:t>c</a:t>
            </a:r>
            <a:r>
              <a:rPr lang="en-US" dirty="0" smtClean="0"/>
              <a:t>) = </a:t>
            </a:r>
            <a:r>
              <a:rPr lang="en-US" dirty="0" smtClean="0">
                <a:latin typeface="Cambria" pitchFamily="18" charset="0"/>
              </a:rPr>
              <a:t>3, </a:t>
            </a:r>
            <a:r>
              <a:rPr lang="en-US" dirty="0" err="1" smtClean="0"/>
              <a:t>deg</a:t>
            </a:r>
            <a:r>
              <a:rPr lang="en-US" i="1" baseline="30000" dirty="0" smtClean="0">
                <a:latin typeface="Cambria Math"/>
                <a:ea typeface="Cambria Math"/>
              </a:rPr>
              <a:t>−</a:t>
            </a:r>
            <a:r>
              <a:rPr lang="en-US" dirty="0" smtClean="0"/>
              <a:t>(</a:t>
            </a:r>
            <a:r>
              <a:rPr lang="en-US" i="1" dirty="0" smtClean="0"/>
              <a:t>d</a:t>
            </a:r>
            <a:r>
              <a:rPr lang="en-US" dirty="0" smtClean="0"/>
              <a:t>) = </a:t>
            </a:r>
            <a:r>
              <a:rPr lang="en-US" dirty="0" smtClean="0">
                <a:latin typeface="Cambria" pitchFamily="18" charset="0"/>
              </a:rPr>
              <a:t>2</a:t>
            </a:r>
            <a:r>
              <a:rPr lang="en-US" dirty="0" smtClean="0"/>
              <a:t>, </a:t>
            </a:r>
          </a:p>
          <a:p>
            <a:r>
              <a:rPr lang="en-US" dirty="0"/>
              <a:t> </a:t>
            </a:r>
            <a:r>
              <a:rPr lang="en-US" dirty="0" smtClean="0"/>
              <a:t>   </a:t>
            </a:r>
            <a:r>
              <a:rPr lang="en-US" dirty="0" err="1" smtClean="0"/>
              <a:t>deg</a:t>
            </a:r>
            <a:r>
              <a:rPr lang="en-US" i="1" baseline="30000" dirty="0">
                <a:latin typeface="Cambria Math"/>
                <a:ea typeface="Cambria Math"/>
              </a:rPr>
              <a:t>−</a:t>
            </a:r>
            <a:r>
              <a:rPr lang="en-US" dirty="0" smtClean="0"/>
              <a:t>(</a:t>
            </a:r>
            <a:r>
              <a:rPr lang="en-US" i="1" dirty="0" smtClean="0"/>
              <a:t>e</a:t>
            </a:r>
            <a:r>
              <a:rPr lang="en-US" dirty="0" smtClean="0"/>
              <a:t>) </a:t>
            </a:r>
            <a:r>
              <a:rPr lang="en-US" dirty="0"/>
              <a:t>= </a:t>
            </a:r>
            <a:r>
              <a:rPr lang="en-US" dirty="0" smtClean="0">
                <a:latin typeface="Cambria" pitchFamily="18" charset="0"/>
              </a:rPr>
              <a:t>3</a:t>
            </a:r>
            <a:r>
              <a:rPr lang="en-US" dirty="0" smtClean="0"/>
              <a:t>,</a:t>
            </a:r>
            <a:r>
              <a:rPr lang="en-US" dirty="0"/>
              <a:t> </a:t>
            </a:r>
            <a:r>
              <a:rPr lang="en-US" dirty="0" err="1"/>
              <a:t>deg</a:t>
            </a:r>
            <a:r>
              <a:rPr lang="en-US" i="1" baseline="30000" dirty="0">
                <a:latin typeface="Cambria Math"/>
                <a:ea typeface="Cambria Math"/>
              </a:rPr>
              <a:t>−</a:t>
            </a:r>
            <a:r>
              <a:rPr lang="en-US" dirty="0" smtClean="0"/>
              <a:t>(</a:t>
            </a:r>
            <a:r>
              <a:rPr lang="en-US" i="1" dirty="0" smtClean="0"/>
              <a:t>f</a:t>
            </a:r>
            <a:r>
              <a:rPr lang="en-US" dirty="0" smtClean="0"/>
              <a:t>) </a:t>
            </a:r>
            <a:r>
              <a:rPr lang="en-US" dirty="0"/>
              <a:t>= </a:t>
            </a:r>
            <a:r>
              <a:rPr lang="en-US" dirty="0" smtClean="0">
                <a:latin typeface="Cambria" pitchFamily="18" charset="0"/>
              </a:rPr>
              <a:t>0</a:t>
            </a:r>
            <a:r>
              <a:rPr lang="en-US" dirty="0"/>
              <a:t>.</a:t>
            </a:r>
          </a:p>
          <a:p>
            <a:endParaRPr lang="en-US" dirty="0"/>
          </a:p>
        </p:txBody>
      </p:sp>
      <p:sp>
        <p:nvSpPr>
          <p:cNvPr id="6" name="TextBox 5"/>
          <p:cNvSpPr txBox="1"/>
          <p:nvPr/>
        </p:nvSpPr>
        <p:spPr>
          <a:xfrm>
            <a:off x="2971800" y="5787993"/>
            <a:ext cx="5638800" cy="923330"/>
          </a:xfrm>
          <a:prstGeom prst="rect">
            <a:avLst/>
          </a:prstGeom>
          <a:noFill/>
        </p:spPr>
        <p:txBody>
          <a:bodyPr wrap="square" rtlCol="0">
            <a:spAutoFit/>
          </a:bodyPr>
          <a:lstStyle/>
          <a:p>
            <a:r>
              <a:rPr lang="en-US" dirty="0" err="1"/>
              <a:t>d</a:t>
            </a:r>
            <a:r>
              <a:rPr lang="en-US" dirty="0" err="1" smtClean="0"/>
              <a:t>eg</a:t>
            </a:r>
            <a:r>
              <a:rPr lang="en-US" baseline="30000" dirty="0">
                <a:latin typeface="Cambria Math"/>
                <a:ea typeface="Cambria Math"/>
              </a:rPr>
              <a:t>+</a:t>
            </a:r>
            <a:r>
              <a:rPr lang="en-US" dirty="0" smtClean="0"/>
              <a:t>(</a:t>
            </a:r>
            <a:r>
              <a:rPr lang="en-US" i="1" dirty="0" smtClean="0"/>
              <a:t>a</a:t>
            </a:r>
            <a:r>
              <a:rPr lang="en-US" dirty="0" smtClean="0"/>
              <a:t>) = </a:t>
            </a:r>
            <a:r>
              <a:rPr lang="en-US" dirty="0">
                <a:latin typeface="Cambria" pitchFamily="18" charset="0"/>
              </a:rPr>
              <a:t>4</a:t>
            </a:r>
            <a:r>
              <a:rPr lang="en-US" dirty="0" smtClean="0">
                <a:latin typeface="Cambria" pitchFamily="18" charset="0"/>
              </a:rPr>
              <a:t>, </a:t>
            </a:r>
            <a:r>
              <a:rPr lang="en-US" dirty="0" err="1" smtClean="0"/>
              <a:t>deg</a:t>
            </a:r>
            <a:r>
              <a:rPr lang="en-US" baseline="30000" dirty="0">
                <a:latin typeface="Cambria Math"/>
                <a:ea typeface="Cambria Math"/>
              </a:rPr>
              <a:t>+</a:t>
            </a:r>
            <a:r>
              <a:rPr lang="en-US" dirty="0" smtClean="0"/>
              <a:t>(</a:t>
            </a:r>
            <a:r>
              <a:rPr lang="en-US" i="1" dirty="0" smtClean="0"/>
              <a:t>b</a:t>
            </a:r>
            <a:r>
              <a:rPr lang="en-US" dirty="0" smtClean="0"/>
              <a:t>) = </a:t>
            </a:r>
            <a:r>
              <a:rPr lang="en-US" dirty="0">
                <a:latin typeface="Cambria" pitchFamily="18" charset="0"/>
              </a:rPr>
              <a:t>1</a:t>
            </a:r>
            <a:r>
              <a:rPr lang="en-US" dirty="0" smtClean="0"/>
              <a:t>, </a:t>
            </a:r>
            <a:r>
              <a:rPr lang="en-US" dirty="0" err="1" smtClean="0"/>
              <a:t>deg</a:t>
            </a:r>
            <a:r>
              <a:rPr lang="en-US" baseline="30000" dirty="0">
                <a:latin typeface="Cambria Math"/>
                <a:ea typeface="Cambria Math"/>
              </a:rPr>
              <a:t>+</a:t>
            </a:r>
            <a:r>
              <a:rPr lang="en-US" dirty="0" smtClean="0"/>
              <a:t>(</a:t>
            </a:r>
            <a:r>
              <a:rPr lang="en-US" i="1" dirty="0" smtClean="0"/>
              <a:t>c</a:t>
            </a:r>
            <a:r>
              <a:rPr lang="en-US" dirty="0" smtClean="0"/>
              <a:t>) = </a:t>
            </a:r>
            <a:r>
              <a:rPr lang="en-US" dirty="0">
                <a:latin typeface="Cambria" pitchFamily="18" charset="0"/>
              </a:rPr>
              <a:t>2</a:t>
            </a:r>
            <a:r>
              <a:rPr lang="en-US" dirty="0" smtClean="0">
                <a:latin typeface="Cambria" pitchFamily="18" charset="0"/>
              </a:rPr>
              <a:t>, </a:t>
            </a:r>
            <a:r>
              <a:rPr lang="en-US" dirty="0" err="1" smtClean="0"/>
              <a:t>deg</a:t>
            </a:r>
            <a:r>
              <a:rPr lang="en-US" baseline="30000" dirty="0">
                <a:latin typeface="Cambria Math"/>
                <a:ea typeface="Cambria Math"/>
              </a:rPr>
              <a:t>+</a:t>
            </a:r>
            <a:r>
              <a:rPr lang="en-US" dirty="0" smtClean="0"/>
              <a:t>(</a:t>
            </a:r>
            <a:r>
              <a:rPr lang="en-US" i="1" dirty="0" smtClean="0"/>
              <a:t>d</a:t>
            </a:r>
            <a:r>
              <a:rPr lang="en-US" dirty="0" smtClean="0"/>
              <a:t>) = </a:t>
            </a:r>
            <a:r>
              <a:rPr lang="en-US" dirty="0" smtClean="0">
                <a:latin typeface="Cambria" pitchFamily="18" charset="0"/>
              </a:rPr>
              <a:t>2</a:t>
            </a:r>
            <a:r>
              <a:rPr lang="en-US" dirty="0" smtClean="0"/>
              <a:t>, </a:t>
            </a:r>
          </a:p>
          <a:p>
            <a:r>
              <a:rPr lang="en-US" dirty="0"/>
              <a:t> </a:t>
            </a:r>
            <a:r>
              <a:rPr lang="en-US" dirty="0" smtClean="0"/>
              <a:t>   </a:t>
            </a:r>
            <a:r>
              <a:rPr lang="en-US" dirty="0" err="1" smtClean="0"/>
              <a:t>deg</a:t>
            </a:r>
            <a:r>
              <a:rPr lang="en-US" baseline="30000" dirty="0" smtClean="0">
                <a:latin typeface="Cambria Math"/>
                <a:ea typeface="Cambria Math"/>
              </a:rPr>
              <a:t>+</a:t>
            </a:r>
            <a:r>
              <a:rPr lang="en-US" i="1" baseline="30000" dirty="0" smtClean="0">
                <a:latin typeface="Cambria Math"/>
                <a:ea typeface="Cambria Math"/>
              </a:rPr>
              <a:t> </a:t>
            </a:r>
            <a:r>
              <a:rPr lang="en-US" dirty="0" smtClean="0"/>
              <a:t>(</a:t>
            </a:r>
            <a:r>
              <a:rPr lang="en-US" i="1" dirty="0" smtClean="0"/>
              <a:t>e</a:t>
            </a:r>
            <a:r>
              <a:rPr lang="en-US" dirty="0" smtClean="0"/>
              <a:t>) </a:t>
            </a:r>
            <a:r>
              <a:rPr lang="en-US" dirty="0"/>
              <a:t>= </a:t>
            </a:r>
            <a:r>
              <a:rPr lang="en-US" dirty="0" smtClean="0">
                <a:latin typeface="Cambria" pitchFamily="18" charset="0"/>
              </a:rPr>
              <a:t>3</a:t>
            </a:r>
            <a:r>
              <a:rPr lang="en-US" dirty="0" smtClean="0"/>
              <a:t>,</a:t>
            </a:r>
            <a:r>
              <a:rPr lang="en-US" dirty="0"/>
              <a:t> </a:t>
            </a:r>
            <a:r>
              <a:rPr lang="en-US" dirty="0" err="1" smtClean="0"/>
              <a:t>deg</a:t>
            </a:r>
            <a:r>
              <a:rPr lang="en-US" baseline="30000" dirty="0" smtClean="0">
                <a:latin typeface="Cambria Math"/>
                <a:ea typeface="Cambria Math"/>
              </a:rPr>
              <a:t>+</a:t>
            </a:r>
            <a:r>
              <a:rPr lang="en-US" dirty="0" smtClean="0"/>
              <a:t>(</a:t>
            </a:r>
            <a:r>
              <a:rPr lang="en-US" i="1" dirty="0" smtClean="0"/>
              <a:t>f</a:t>
            </a:r>
            <a:r>
              <a:rPr lang="en-US" dirty="0" smtClean="0"/>
              <a:t>) </a:t>
            </a:r>
            <a:r>
              <a:rPr lang="en-US" dirty="0"/>
              <a:t>= </a:t>
            </a:r>
            <a:r>
              <a:rPr lang="en-US" dirty="0" smtClean="0">
                <a:latin typeface="Cambria" pitchFamily="18" charset="0"/>
              </a:rPr>
              <a:t>0</a:t>
            </a:r>
            <a:r>
              <a:rPr lang="en-US" dirty="0"/>
              <a:t>.</a:t>
            </a:r>
          </a:p>
          <a:p>
            <a:endParaRPr lang="en-US" dirty="0"/>
          </a:p>
        </p:txBody>
      </p:sp>
      <p:sp>
        <p:nvSpPr>
          <p:cNvPr id="7" name="Slide Number Placeholder 6"/>
          <p:cNvSpPr>
            <a:spLocks noGrp="1"/>
          </p:cNvSpPr>
          <p:nvPr>
            <p:ph type="sldNum" sz="quarter" idx="12"/>
          </p:nvPr>
        </p:nvSpPr>
        <p:spPr/>
        <p:txBody>
          <a:bodyPr/>
          <a:lstStyle/>
          <a:p>
            <a:fld id="{8CD41AC4-40F7-4FE0-8905-74C6698904F3}" type="slidenum">
              <a:rPr lang="en-US" smtClean="0"/>
              <a:pPr/>
              <a:t>642</a:t>
            </a:fld>
            <a:endParaRPr lang="en-US"/>
          </a:p>
        </p:txBody>
      </p:sp>
    </p:spTree>
  </p:cSld>
  <p:clrMapOvr>
    <a:masterClrMapping/>
  </p:clrMapOvr>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92500"/>
          </a:bodyPr>
          <a:lstStyle/>
          <a:p>
            <a:pPr indent="0">
              <a:buNone/>
            </a:pPr>
            <a:r>
              <a:rPr lang="en-US" b="1" dirty="0" smtClean="0"/>
              <a:t>Theorem </a:t>
            </a:r>
            <a:r>
              <a:rPr lang="en-US" b="1" dirty="0" smtClean="0">
                <a:latin typeface="Cambria" pitchFamily="18" charset="0"/>
              </a:rPr>
              <a:t>3</a:t>
            </a:r>
            <a:r>
              <a:rPr lang="en-US" dirty="0" smtClean="0"/>
              <a:t>: Let </a:t>
            </a:r>
            <a:r>
              <a:rPr lang="en-US" i="1" dirty="0" smtClean="0"/>
              <a:t>G = </a:t>
            </a:r>
            <a:r>
              <a:rPr lang="en-US" dirty="0" smtClean="0"/>
              <a:t>(</a:t>
            </a:r>
            <a:r>
              <a:rPr lang="en-US" i="1" dirty="0" smtClean="0"/>
              <a:t>V, E</a:t>
            </a:r>
            <a:r>
              <a:rPr lang="en-US" dirty="0" smtClean="0"/>
              <a:t>)</a:t>
            </a:r>
            <a:r>
              <a:rPr lang="en-US" i="1" dirty="0" smtClean="0"/>
              <a:t> </a:t>
            </a:r>
            <a:r>
              <a:rPr lang="en-US" dirty="0" smtClean="0"/>
              <a:t>be a graph with directed edges. Then:</a:t>
            </a:r>
          </a:p>
          <a:p>
            <a:pPr indent="0">
              <a:buNone/>
            </a:pPr>
            <a:endParaRPr lang="en-US" dirty="0"/>
          </a:p>
          <a:p>
            <a:pPr indent="0">
              <a:buNone/>
            </a:pPr>
            <a:endParaRPr lang="en-US" dirty="0" smtClean="0"/>
          </a:p>
          <a:p>
            <a:pPr indent="0">
              <a:buNone/>
            </a:pPr>
            <a:endParaRPr lang="en-US" dirty="0"/>
          </a:p>
          <a:p>
            <a:pPr indent="0">
              <a:buNone/>
            </a:pPr>
            <a:endParaRPr lang="en-US" dirty="0" smtClean="0"/>
          </a:p>
          <a:p>
            <a:pPr indent="0">
              <a:buNone/>
            </a:pPr>
            <a:r>
              <a:rPr lang="en-US" b="1" i="1" dirty="0"/>
              <a:t>Proof</a:t>
            </a:r>
            <a:r>
              <a:rPr lang="en-US" dirty="0"/>
              <a:t>: The first sum counts the number of outgoing edges over all vertices and the second sum counts the number of incoming edges over all vertices. </a:t>
            </a:r>
            <a:r>
              <a:rPr lang="en-US" dirty="0" smtClean="0"/>
              <a:t>It </a:t>
            </a:r>
            <a:r>
              <a:rPr lang="en-US" dirty="0"/>
              <a:t>follows that both sums equal the number of edges in the graph</a:t>
            </a:r>
            <a:r>
              <a:rPr lang="en-US" dirty="0" smtClean="0"/>
              <a:t>.</a:t>
            </a:r>
            <a:endParaRPr lang="en-US" dirty="0"/>
          </a:p>
          <a:p>
            <a:pPr indent="0">
              <a:buNone/>
            </a:pPr>
            <a:endParaRPr lang="en-US" dirty="0" smtClean="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52601" y="3429001"/>
            <a:ext cx="5537835" cy="837248"/>
          </a:xfrm>
          <a:prstGeom prst="rect">
            <a:avLst/>
          </a:prstGeom>
        </p:spPr>
      </p:pic>
      <p:sp>
        <p:nvSpPr>
          <p:cNvPr id="6" name="Isosceles Triangle 5"/>
          <p:cNvSpPr/>
          <p:nvPr/>
        </p:nvSpPr>
        <p:spPr>
          <a:xfrm rot="5400000" flipV="1">
            <a:off x="8143463" y="5701748"/>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643</a:t>
            </a:fld>
            <a:endParaRPr lang="en-US"/>
          </a:p>
        </p:txBody>
      </p:sp>
    </p:spTree>
  </p:cSld>
  <p:clrMapOvr>
    <a:masterClrMapping/>
  </p:clrMapOvr>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Simple Graphs: Complete Graphs</a:t>
            </a:r>
            <a:endParaRPr lang="en-US" dirty="0"/>
          </a:p>
        </p:txBody>
      </p:sp>
      <p:sp>
        <p:nvSpPr>
          <p:cNvPr id="3" name="Content Placeholder 2"/>
          <p:cNvSpPr>
            <a:spLocks noGrp="1"/>
          </p:cNvSpPr>
          <p:nvPr>
            <p:ph idx="1"/>
          </p:nvPr>
        </p:nvSpPr>
        <p:spPr/>
        <p:txBody>
          <a:bodyPr/>
          <a:lstStyle/>
          <a:p>
            <a:pPr indent="0">
              <a:buNone/>
            </a:pPr>
            <a:r>
              <a:rPr lang="en-US" dirty="0" smtClean="0"/>
              <a:t>A </a:t>
            </a:r>
            <a:r>
              <a:rPr lang="en-US" i="1" dirty="0" smtClean="0"/>
              <a:t>complete graph on n vertices</a:t>
            </a:r>
            <a:r>
              <a:rPr lang="en-US" dirty="0" smtClean="0"/>
              <a:t>,</a:t>
            </a:r>
            <a:r>
              <a:rPr lang="en-US" dirty="0"/>
              <a:t> denoted by </a:t>
            </a:r>
            <a:r>
              <a:rPr lang="en-US" i="1" dirty="0" err="1" smtClean="0"/>
              <a:t>K</a:t>
            </a:r>
            <a:r>
              <a:rPr lang="en-US" i="1" baseline="-25000" dirty="0" err="1" smtClean="0"/>
              <a:t>n</a:t>
            </a:r>
            <a:r>
              <a:rPr lang="en-US" dirty="0" smtClean="0"/>
              <a:t>, is </a:t>
            </a:r>
            <a:r>
              <a:rPr lang="en-US" dirty="0"/>
              <a:t>the simple graph that contains exactly one edge between each pair of distinct vertices</a:t>
            </a:r>
            <a:r>
              <a:rPr lang="en-US" dirty="0" smtClean="0"/>
              <a:t>.</a:t>
            </a:r>
          </a:p>
          <a:p>
            <a:pPr indent="0">
              <a:buNone/>
            </a:pPr>
            <a:r>
              <a:rPr lang="en-US" dirty="0" smtClean="0"/>
              <a:t>It is also called a </a:t>
            </a:r>
            <a:r>
              <a:rPr lang="en-US" i="1" dirty="0" smtClean="0"/>
              <a:t>clique</a:t>
            </a:r>
            <a:endParaRPr lang="en-US" i="1"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4986" y="3657600"/>
            <a:ext cx="6744213" cy="129540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644</a:t>
            </a:fld>
            <a:endParaRPr lang="en-US"/>
          </a:p>
        </p:txBody>
      </p:sp>
    </p:spTree>
    <p:extLst>
      <p:ext uri="{BB962C8B-B14F-4D97-AF65-F5344CB8AC3E}">
        <p14:creationId xmlns:p14="http://schemas.microsoft.com/office/powerpoint/2010/main" val="4132828845"/>
      </p:ext>
    </p:extLst>
  </p:cSld>
  <p:clrMapOvr>
    <a:masterClrMapping/>
  </p:clrMapOvr>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Simple Graphs: Cycles and Wheels</a:t>
            </a:r>
            <a:endParaRPr lang="en-US" dirty="0"/>
          </a:p>
        </p:txBody>
      </p:sp>
      <p:sp>
        <p:nvSpPr>
          <p:cNvPr id="3" name="Content Placeholder 2"/>
          <p:cNvSpPr>
            <a:spLocks noGrp="1"/>
          </p:cNvSpPr>
          <p:nvPr>
            <p:ph idx="1"/>
          </p:nvPr>
        </p:nvSpPr>
        <p:spPr/>
        <p:txBody>
          <a:bodyPr/>
          <a:lstStyle/>
          <a:p>
            <a:pPr indent="0">
              <a:buNone/>
            </a:pPr>
            <a:r>
              <a:rPr lang="en-US" dirty="0"/>
              <a:t>A</a:t>
            </a:r>
            <a:r>
              <a:rPr lang="en-US" dirty="0" smtClean="0"/>
              <a:t>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a:t>
            </a:r>
            <a:r>
              <a:rPr lang="en-US" dirty="0" smtClean="0"/>
              <a:t>≥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smtClean="0"/>
              <a:t>v</a:t>
            </a:r>
            <a:r>
              <a:rPr lang="en-US" baseline="-25000" dirty="0" smtClean="0">
                <a:latin typeface="Cambria" pitchFamily="18" charset="0"/>
              </a:rPr>
              <a:t>2</a:t>
            </a:r>
            <a:r>
              <a:rPr lang="en-US" i="1" dirty="0"/>
              <a:t> ,</a:t>
            </a:r>
            <a:r>
              <a:rPr lang="en-US" i="1" dirty="0">
                <a:latin typeface="Cambria Math"/>
                <a:ea typeface="Cambria Math"/>
              </a:rPr>
              <a:t>⋯</a:t>
            </a:r>
            <a:r>
              <a:rPr lang="en-US" i="1" dirty="0"/>
              <a:t> ,</a:t>
            </a:r>
            <a:r>
              <a:rPr lang="en-US" dirty="0" smtClean="0"/>
              <a:t> </a:t>
            </a:r>
            <a:r>
              <a:rPr lang="en-US" i="1" dirty="0" err="1" smtClean="0"/>
              <a:t>v</a:t>
            </a:r>
            <a:r>
              <a:rPr lang="en-US" baseline="-25000" dirty="0" err="1" smtClean="0">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smtClean="0"/>
              <a:t>,</a:t>
            </a:r>
            <a:r>
              <a:rPr lang="en-US" i="1" dirty="0" smtClean="0">
                <a:latin typeface="Cambria Math"/>
                <a:ea typeface="Cambria Math"/>
              </a:rPr>
              <a:t>⋯</a:t>
            </a:r>
            <a:r>
              <a:rPr lang="en-US" i="1" dirty="0" smtClean="0"/>
              <a:t> , </a:t>
            </a:r>
            <a:r>
              <a:rPr lang="en-US" dirty="0" smtClean="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smtClean="0"/>
          </a:p>
          <a:p>
            <a:pPr indent="0">
              <a:buNone/>
            </a:pPr>
            <a:endParaRPr lang="en-US" dirty="0"/>
          </a:p>
          <a:p>
            <a:pPr indent="0">
              <a:buNone/>
            </a:pPr>
            <a:endParaRPr lang="en-US" dirty="0" smtClean="0"/>
          </a:p>
          <a:p>
            <a:pPr indent="0">
              <a:buNone/>
            </a:pPr>
            <a:r>
              <a:rPr lang="en-US" dirty="0"/>
              <a:t>A </a:t>
            </a:r>
            <a:r>
              <a:rPr lang="en-US" i="1" dirty="0" smtClean="0"/>
              <a:t>wheel</a:t>
            </a:r>
            <a:r>
              <a:rPr lang="en-US" dirty="0" smtClean="0"/>
              <a:t> </a:t>
            </a:r>
            <a:r>
              <a:rPr lang="en-US" i="1" dirty="0" err="1"/>
              <a:t>W</a:t>
            </a:r>
            <a:r>
              <a:rPr lang="en-US" i="1" baseline="-25000" dirty="0" err="1" smtClean="0"/>
              <a:t>n</a:t>
            </a:r>
            <a:r>
              <a:rPr lang="en-US" i="1" baseline="-25000" dirty="0" smtClean="0"/>
              <a:t> </a:t>
            </a:r>
            <a:r>
              <a:rPr lang="en-US" dirty="0" smtClean="0"/>
              <a:t>is obtained by adding an additional vertex to a cycle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smtClean="0"/>
              <a:t>and connecting this new vertex to each of the </a:t>
            </a:r>
            <a:r>
              <a:rPr lang="en-US" i="1" dirty="0" smtClean="0"/>
              <a:t>n</a:t>
            </a:r>
            <a:r>
              <a:rPr lang="en-US" dirty="0" smtClean="0"/>
              <a:t> vertices in </a:t>
            </a:r>
            <a:r>
              <a:rPr lang="en-US" i="1" dirty="0" err="1"/>
              <a:t>C</a:t>
            </a:r>
            <a:r>
              <a:rPr lang="en-US" i="1" baseline="-25000" dirty="0" err="1"/>
              <a:t>n</a:t>
            </a:r>
            <a:r>
              <a:rPr lang="en-US" dirty="0" smtClean="0"/>
              <a:t> by new edges</a:t>
            </a:r>
            <a:r>
              <a:rPr lang="en-US" i="1" dirty="0" smtClean="0"/>
              <a:t>.</a:t>
            </a:r>
            <a:endParaRPr lang="en-US" i="1"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397" y="3276600"/>
            <a:ext cx="3292603" cy="87401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301" y="5562600"/>
            <a:ext cx="3246883" cy="89535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645</a:t>
            </a:fld>
            <a:endParaRPr lang="en-US"/>
          </a:p>
        </p:txBody>
      </p:sp>
    </p:spTree>
    <p:extLst>
      <p:ext uri="{BB962C8B-B14F-4D97-AF65-F5344CB8AC3E}">
        <p14:creationId xmlns:p14="http://schemas.microsoft.com/office/powerpoint/2010/main" val="2000387578"/>
      </p:ext>
    </p:extLst>
  </p:cSld>
  <p:clrMapOvr>
    <a:masterClrMapping/>
  </p:clrMapOvr>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Simple Graphs:       </a:t>
            </a:r>
            <a:r>
              <a:rPr lang="en-US" i="1" dirty="0" smtClean="0"/>
              <a:t>n</a:t>
            </a:r>
            <a:r>
              <a:rPr lang="en-US" dirty="0" smtClean="0"/>
              <a:t>-Cubes</a:t>
            </a:r>
            <a:endParaRPr lang="en-US" dirty="0"/>
          </a:p>
        </p:txBody>
      </p:sp>
      <p:sp>
        <p:nvSpPr>
          <p:cNvPr id="3" name="Content Placeholder 2"/>
          <p:cNvSpPr>
            <a:spLocks noGrp="1"/>
          </p:cNvSpPr>
          <p:nvPr>
            <p:ph idx="1"/>
          </p:nvPr>
        </p:nvSpPr>
        <p:spPr/>
        <p:txBody>
          <a:bodyPr/>
          <a:lstStyle/>
          <a:p>
            <a:pPr indent="0">
              <a:buNone/>
            </a:pPr>
            <a:r>
              <a:rPr lang="en-US" dirty="0" smtClean="0"/>
              <a:t>An </a:t>
            </a:r>
            <a:r>
              <a:rPr lang="en-US" i="1" dirty="0"/>
              <a:t>n-dimensional hypercube</a:t>
            </a:r>
            <a:r>
              <a:rPr lang="en-US" dirty="0"/>
              <a:t>, or </a:t>
            </a:r>
            <a:r>
              <a:rPr lang="en-US" i="1" dirty="0" smtClean="0"/>
              <a:t>n-cube, </a:t>
            </a:r>
            <a:r>
              <a:rPr lang="en-US" b="1" i="1" dirty="0" err="1" smtClean="0"/>
              <a:t>Q</a:t>
            </a:r>
            <a:r>
              <a:rPr lang="en-US" b="1" i="1" baseline="-25000" dirty="0" err="1" smtClean="0"/>
              <a:t>n</a:t>
            </a:r>
            <a:r>
              <a:rPr lang="en-US" dirty="0" smtClean="0"/>
              <a:t>, is a </a:t>
            </a:r>
            <a:r>
              <a:rPr lang="en-US" dirty="0"/>
              <a:t>graph with </a:t>
            </a:r>
            <a:r>
              <a:rPr lang="en-US" dirty="0">
                <a:latin typeface="Cambria" pitchFamily="18" charset="0"/>
              </a:rPr>
              <a:t>2</a:t>
            </a:r>
            <a:r>
              <a:rPr lang="en-US" i="1" baseline="30000" dirty="0"/>
              <a:t>n</a:t>
            </a:r>
            <a:r>
              <a:rPr lang="en-US" dirty="0"/>
              <a:t> vertices representing </a:t>
            </a:r>
            <a:r>
              <a:rPr lang="en-US" dirty="0" smtClean="0"/>
              <a:t>all bit </a:t>
            </a:r>
            <a:r>
              <a:rPr lang="en-US" dirty="0"/>
              <a:t>strings of length </a:t>
            </a:r>
            <a:r>
              <a:rPr lang="en-US" i="1" dirty="0" smtClean="0"/>
              <a:t>n</a:t>
            </a:r>
            <a:r>
              <a:rPr lang="en-US" dirty="0" smtClean="0"/>
              <a:t>, where there is an edge </a:t>
            </a:r>
            <a:r>
              <a:rPr lang="en-US" dirty="0"/>
              <a:t>between two vertices that differ </a:t>
            </a:r>
            <a:r>
              <a:rPr lang="en-US" dirty="0" smtClean="0"/>
              <a:t>in exactly </a:t>
            </a:r>
            <a:r>
              <a:rPr lang="en-US" dirty="0"/>
              <a:t>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8226" y="3708273"/>
            <a:ext cx="3068575" cy="1270254"/>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646</a:t>
            </a:fld>
            <a:endParaRPr lang="en-US"/>
          </a:p>
        </p:txBody>
      </p:sp>
    </p:spTree>
    <p:extLst>
      <p:ext uri="{BB962C8B-B14F-4D97-AF65-F5344CB8AC3E}">
        <p14:creationId xmlns:p14="http://schemas.microsoft.com/office/powerpoint/2010/main" val="3328532882"/>
      </p:ext>
    </p:extLst>
  </p:cSld>
  <p:clrMapOvr>
    <a:masterClrMapping/>
  </p:clrMapOvr>
  <p:timing>
    <p:tnLst>
      <p:par>
        <p:cT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Graphs and Computer Network Architecture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     Various special graphs play an important role in the design of computer networks.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Some local area networks use a </a:t>
            </a:r>
            <a:r>
              <a:rPr lang="en-US" i="1" dirty="0" smtClean="0"/>
              <a:t>star topology</a:t>
            </a:r>
            <a:r>
              <a:rPr lang="en-US" dirty="0" smtClean="0"/>
              <a:t>, which is a complete bipartite graph </a:t>
            </a:r>
            <a:r>
              <a:rPr lang="en-US" i="1" dirty="0" smtClean="0"/>
              <a:t>K</a:t>
            </a:r>
            <a:r>
              <a:rPr lang="en-US" baseline="-25000" dirty="0" smtClean="0">
                <a:latin typeface="Cambria Math" pitchFamily="18" charset="0"/>
                <a:ea typeface="Cambria Math" pitchFamily="18" charset="0"/>
              </a:rPr>
              <a:t>1</a:t>
            </a:r>
            <a:r>
              <a:rPr lang="en-US" baseline="-25000" dirty="0" smtClean="0"/>
              <a:t>,</a:t>
            </a:r>
            <a:r>
              <a:rPr lang="en-US" i="1" baseline="-25000" dirty="0" smtClean="0"/>
              <a:t>n </a:t>
            </a:r>
            <a:r>
              <a:rPr lang="en-US" i="1" dirty="0" smtClean="0"/>
              <a:t>,</a:t>
            </a:r>
            <a:r>
              <a:rPr lang="en-US" dirty="0" smtClean="0"/>
              <a:t>as shown in (a). All devices are connected to a central control device.</a:t>
            </a:r>
          </a:p>
          <a:p>
            <a:r>
              <a:rPr lang="en-US" dirty="0" smtClean="0"/>
              <a:t>Other local networks are based on a </a:t>
            </a:r>
            <a:r>
              <a:rPr lang="en-US" i="1" dirty="0" smtClean="0"/>
              <a:t>ring topology</a:t>
            </a:r>
            <a:r>
              <a:rPr lang="en-US" dirty="0" smtClean="0"/>
              <a:t>, where each device is connected to exactly two  others using </a:t>
            </a:r>
            <a:r>
              <a:rPr lang="en-US" i="1" dirty="0" err="1" smtClean="0"/>
              <a:t>C</a:t>
            </a:r>
            <a:r>
              <a:rPr lang="en-US" i="1" baseline="-25000" dirty="0" err="1" smtClean="0"/>
              <a:t>n</a:t>
            </a:r>
            <a:r>
              <a:rPr lang="en-US" i="1" baseline="-25000" dirty="0" smtClean="0"/>
              <a:t> </a:t>
            </a:r>
            <a:r>
              <a:rPr lang="en-US" i="1" dirty="0" smtClean="0"/>
              <a:t>,</a:t>
            </a:r>
            <a:r>
              <a:rPr lang="en-US" dirty="0" smtClean="0"/>
              <a:t>as illustrated in (b). Messages may be sent around the ring. </a:t>
            </a:r>
          </a:p>
          <a:p>
            <a:r>
              <a:rPr lang="en-US" dirty="0" smtClean="0"/>
              <a:t>Others, as illustrated in (c), use a </a:t>
            </a:r>
            <a:r>
              <a:rPr lang="en-US" i="1" dirty="0" err="1" smtClean="0"/>
              <a:t>W</a:t>
            </a:r>
            <a:r>
              <a:rPr lang="en-US" i="1" baseline="-25000" dirty="0" err="1" smtClean="0"/>
              <a:t>n</a:t>
            </a:r>
            <a:r>
              <a:rPr lang="en-US" dirty="0" smtClean="0"/>
              <a:t> – based topology, combining the features of a star topology and a ring topology. </a:t>
            </a:r>
          </a:p>
          <a:p>
            <a:r>
              <a:rPr lang="en-US" dirty="0" smtClean="0"/>
              <a:t>Various special graphs also play a role in parallel processing where processors need to be interconnected as one processor may need the output generated by another. </a:t>
            </a:r>
          </a:p>
          <a:p>
            <a:pPr lvl="1"/>
            <a:r>
              <a:rPr lang="en-US" dirty="0" smtClean="0"/>
              <a:t> </a:t>
            </a:r>
            <a:r>
              <a:rPr lang="en-US" dirty="0"/>
              <a:t>The </a:t>
            </a:r>
            <a:r>
              <a:rPr lang="en-US" i="1" dirty="0"/>
              <a:t>n-dimensional hypercube</a:t>
            </a:r>
            <a:r>
              <a:rPr lang="en-US" dirty="0"/>
              <a:t>, or </a:t>
            </a:r>
            <a:r>
              <a:rPr lang="en-US" i="1" dirty="0"/>
              <a:t>n-cube, </a:t>
            </a:r>
            <a:r>
              <a:rPr lang="en-US" dirty="0"/>
              <a:t> </a:t>
            </a:r>
            <a:r>
              <a:rPr lang="en-US" b="1" i="1" dirty="0" err="1" smtClean="0"/>
              <a:t>Q</a:t>
            </a:r>
            <a:r>
              <a:rPr lang="en-US" b="1" i="1" baseline="-25000" dirty="0" err="1" smtClean="0"/>
              <a:t>n</a:t>
            </a:r>
            <a:r>
              <a:rPr lang="en-US" dirty="0" smtClean="0"/>
              <a:t>, is a common way to connect processors in parallel, e.g., Intel Hypercube. </a:t>
            </a:r>
          </a:p>
          <a:p>
            <a:pPr lvl="1"/>
            <a:r>
              <a:rPr lang="en-US" dirty="0" smtClean="0"/>
              <a:t>Another common method is the </a:t>
            </a:r>
            <a:r>
              <a:rPr lang="en-US" i="1" dirty="0" smtClean="0"/>
              <a:t>mesh</a:t>
            </a:r>
            <a:r>
              <a:rPr lang="en-US" dirty="0" smtClean="0"/>
              <a:t> network, illustrated here                                                  for </a:t>
            </a:r>
            <a:r>
              <a:rPr lang="en-US" dirty="0" smtClean="0">
                <a:latin typeface="Cambria Math" pitchFamily="18" charset="0"/>
                <a:ea typeface="Cambria Math" pitchFamily="18" charset="0"/>
              </a:rPr>
              <a:t>16 </a:t>
            </a:r>
            <a:r>
              <a:rPr lang="en-US" dirty="0" smtClean="0"/>
              <a:t>processors. </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2362200"/>
            <a:ext cx="2841499" cy="90830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801" y="5486400"/>
            <a:ext cx="1452372" cy="1274826"/>
          </a:xfrm>
          <a:prstGeom prst="rect">
            <a:avLst/>
          </a:prstGeom>
        </p:spPr>
      </p:pic>
      <p:sp>
        <p:nvSpPr>
          <p:cNvPr id="6" name="Slide Number Placeholder 5"/>
          <p:cNvSpPr>
            <a:spLocks noGrp="1"/>
          </p:cNvSpPr>
          <p:nvPr>
            <p:ph type="sldNum" sz="quarter" idx="12"/>
          </p:nvPr>
        </p:nvSpPr>
        <p:spPr/>
        <p:txBody>
          <a:bodyPr/>
          <a:lstStyle/>
          <a:p>
            <a:fld id="{8CD41AC4-40F7-4FE0-8905-74C6698904F3}" type="slidenum">
              <a:rPr lang="en-US" smtClean="0"/>
              <a:pPr/>
              <a:t>647</a:t>
            </a:fld>
            <a:endParaRPr lang="en-US"/>
          </a:p>
        </p:txBody>
      </p:sp>
    </p:spTree>
    <p:extLst>
      <p:ext uri="{BB962C8B-B14F-4D97-AF65-F5344CB8AC3E}">
        <p14:creationId xmlns:p14="http://schemas.microsoft.com/office/powerpoint/2010/main" val="2206668227"/>
      </p:ext>
    </p:extLst>
  </p:cSld>
  <p:clrMapOvr>
    <a:masterClrMapping/>
  </p:clrMapOvr>
  <p:timing>
    <p:tnLst>
      <p:par>
        <p:cT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Bipartite Graphs</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Definition:</a:t>
            </a:r>
            <a:r>
              <a:rPr lang="en-US" dirty="0" smtClean="0"/>
              <a:t> A simple graph </a:t>
            </a:r>
            <a:r>
              <a:rPr lang="en-US" i="1" dirty="0" smtClean="0"/>
              <a:t>G</a:t>
            </a:r>
            <a:r>
              <a:rPr lang="en-US" dirty="0" smtClean="0"/>
              <a:t> is bipartite if </a:t>
            </a:r>
            <a:r>
              <a:rPr lang="en-US" i="1" dirty="0" smtClean="0"/>
              <a:t>V </a:t>
            </a:r>
            <a:r>
              <a:rPr lang="en-US" dirty="0" smtClean="0"/>
              <a:t>can be partitioned into two disjoint subsets </a:t>
            </a:r>
            <a:r>
              <a:rPr lang="en-US" i="1" dirty="0" smtClean="0"/>
              <a:t>V</a:t>
            </a:r>
            <a:r>
              <a:rPr lang="en-US" baseline="-25000" dirty="0" smtClean="0"/>
              <a:t>1</a:t>
            </a:r>
            <a:r>
              <a:rPr lang="en-US" i="1" dirty="0" smtClean="0"/>
              <a:t> </a:t>
            </a:r>
            <a:r>
              <a:rPr lang="en-US" dirty="0" smtClean="0"/>
              <a:t>and </a:t>
            </a:r>
            <a:r>
              <a:rPr lang="en-US" i="1" dirty="0" smtClean="0"/>
              <a:t>V</a:t>
            </a:r>
            <a:r>
              <a:rPr lang="en-US" baseline="-25000" dirty="0" smtClean="0"/>
              <a:t>2</a:t>
            </a:r>
            <a:r>
              <a:rPr lang="en-US" dirty="0" smtClean="0"/>
              <a:t> such that every edge connects a vertex in </a:t>
            </a:r>
            <a:r>
              <a:rPr lang="en-US" i="1" dirty="0" smtClean="0"/>
              <a:t>V</a:t>
            </a:r>
            <a:r>
              <a:rPr lang="en-US" baseline="-25000" dirty="0" smtClean="0"/>
              <a:t>1</a:t>
            </a:r>
            <a:r>
              <a:rPr lang="en-US" dirty="0" smtClean="0"/>
              <a:t> and a vertex in </a:t>
            </a:r>
            <a:r>
              <a:rPr lang="en-US" i="1" dirty="0" smtClean="0"/>
              <a:t>V</a:t>
            </a:r>
            <a:r>
              <a:rPr lang="en-US" baseline="-25000" dirty="0" smtClean="0"/>
              <a:t>2</a:t>
            </a:r>
            <a:r>
              <a:rPr lang="en-US" dirty="0" smtClean="0"/>
              <a:t>. In other words, there are no edges which connect two vertices in </a:t>
            </a:r>
            <a:r>
              <a:rPr lang="en-US" i="1" dirty="0" smtClean="0"/>
              <a:t>V</a:t>
            </a:r>
            <a:r>
              <a:rPr lang="en-US" baseline="-25000" dirty="0" smtClean="0"/>
              <a:t>1</a:t>
            </a:r>
            <a:r>
              <a:rPr lang="en-US" dirty="0" smtClean="0"/>
              <a:t> or in </a:t>
            </a:r>
            <a:r>
              <a:rPr lang="en-US" i="1" dirty="0" smtClean="0"/>
              <a:t>V</a:t>
            </a:r>
            <a:r>
              <a:rPr lang="en-US" baseline="-25000" dirty="0" smtClean="0"/>
              <a:t>2</a:t>
            </a:r>
            <a:r>
              <a:rPr lang="en-US" dirty="0" smtClean="0"/>
              <a:t>.</a:t>
            </a:r>
          </a:p>
          <a:p>
            <a:pPr indent="0">
              <a:buNone/>
            </a:pPr>
            <a:endParaRPr lang="en-US" dirty="0" smtClean="0"/>
          </a:p>
          <a:p>
            <a:pPr indent="0">
              <a:buNone/>
            </a:pPr>
            <a:r>
              <a:rPr lang="en-US" dirty="0"/>
              <a:t>It is not hard to show that an equivalent definition of a bipartite graph is a graph where it is possible to color the vertices red or blue so that no two adjacent vertices are the same color.</a:t>
            </a:r>
            <a:endParaRPr lang="en-US" dirty="0" smtClean="0"/>
          </a:p>
          <a:p>
            <a:pPr indent="0">
              <a:buNone/>
            </a:pPr>
            <a:endParaRPr lang="en-US" dirty="0" smtClean="0"/>
          </a:p>
          <a:p>
            <a:pPr indent="0">
              <a:buNone/>
            </a:pPr>
            <a:r>
              <a:rPr lang="en-US" dirty="0"/>
              <a:t> </a:t>
            </a:r>
            <a:endParaRPr lang="en-US" dirty="0" smtClean="0"/>
          </a:p>
          <a:p>
            <a:pPr indent="0">
              <a:buNone/>
            </a:pPr>
            <a:endParaRPr lang="en-US" dirty="0" smtClean="0"/>
          </a:p>
          <a:p>
            <a:pPr indent="0">
              <a:buNone/>
            </a:pPr>
            <a:endParaRPr lang="en-US" dirty="0"/>
          </a:p>
          <a:p>
            <a:pPr indent="0">
              <a:buNone/>
            </a:pPr>
            <a:r>
              <a:rPr lang="en-US" dirty="0" smtClean="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1" y="4800601"/>
            <a:ext cx="4695820" cy="1742313"/>
          </a:xfrm>
          <a:prstGeom prst="rect">
            <a:avLst/>
          </a:prstGeom>
          <a:ln>
            <a:solidFill>
              <a:schemeClr val="accent1"/>
            </a:solidFill>
          </a:ln>
        </p:spPr>
      </p:pic>
      <p:sp>
        <p:nvSpPr>
          <p:cNvPr id="6" name="TextBox 5"/>
          <p:cNvSpPr txBox="1"/>
          <p:nvPr/>
        </p:nvSpPr>
        <p:spPr>
          <a:xfrm>
            <a:off x="685800" y="5136214"/>
            <a:ext cx="1066800" cy="646331"/>
          </a:xfrm>
          <a:prstGeom prst="rect">
            <a:avLst/>
          </a:prstGeom>
          <a:noFill/>
        </p:spPr>
        <p:txBody>
          <a:bodyPr wrap="square" rtlCol="0">
            <a:spAutoFit/>
          </a:bodyPr>
          <a:lstStyle/>
          <a:p>
            <a:r>
              <a:rPr lang="en-US" i="1" dirty="0" smtClean="0"/>
              <a:t>G</a:t>
            </a:r>
            <a:r>
              <a:rPr lang="en-US" dirty="0" smtClean="0"/>
              <a:t> is  bipartite</a:t>
            </a:r>
            <a:endParaRPr lang="en-US" dirty="0"/>
          </a:p>
        </p:txBody>
      </p:sp>
      <p:sp>
        <p:nvSpPr>
          <p:cNvPr id="7" name="TextBox 6"/>
          <p:cNvSpPr txBox="1"/>
          <p:nvPr/>
        </p:nvSpPr>
        <p:spPr>
          <a:xfrm>
            <a:off x="6858000" y="4788588"/>
            <a:ext cx="2057400" cy="1754327"/>
          </a:xfrm>
          <a:prstGeom prst="rect">
            <a:avLst/>
          </a:prstGeom>
          <a:noFill/>
        </p:spPr>
        <p:txBody>
          <a:bodyPr wrap="square" rtlCol="0">
            <a:spAutoFit/>
          </a:bodyPr>
          <a:lstStyle/>
          <a:p>
            <a:r>
              <a:rPr lang="en-US" i="1" dirty="0"/>
              <a:t>H</a:t>
            </a:r>
            <a:r>
              <a:rPr lang="en-US" dirty="0" smtClean="0"/>
              <a:t> is  not bipartite</a:t>
            </a:r>
          </a:p>
          <a:p>
            <a:r>
              <a:rPr lang="en-US" dirty="0"/>
              <a:t>s</a:t>
            </a:r>
            <a:r>
              <a:rPr lang="en-US" dirty="0" smtClean="0"/>
              <a:t>ince if we color </a:t>
            </a:r>
            <a:r>
              <a:rPr lang="en-US" i="1" dirty="0" smtClean="0"/>
              <a:t>a</a:t>
            </a:r>
            <a:r>
              <a:rPr lang="en-US" dirty="0" smtClean="0"/>
              <a:t> red, then the adjacent vertices </a:t>
            </a:r>
            <a:r>
              <a:rPr lang="en-US" i="1" dirty="0" smtClean="0"/>
              <a:t>f</a:t>
            </a:r>
            <a:r>
              <a:rPr lang="en-US" dirty="0" smtClean="0"/>
              <a:t> and </a:t>
            </a:r>
            <a:r>
              <a:rPr lang="en-US" i="1" dirty="0" smtClean="0"/>
              <a:t>b</a:t>
            </a:r>
            <a:r>
              <a:rPr lang="en-US" dirty="0" smtClean="0"/>
              <a:t> must both be blue.</a:t>
            </a:r>
            <a:endParaRPr lang="en-US" dirty="0"/>
          </a:p>
        </p:txBody>
      </p:sp>
      <p:sp>
        <p:nvSpPr>
          <p:cNvPr id="8" name="Oval 7"/>
          <p:cNvSpPr/>
          <p:nvPr/>
        </p:nvSpPr>
        <p:spPr>
          <a:xfrm>
            <a:off x="2590800" y="4953001"/>
            <a:ext cx="152400" cy="14211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505200" y="4953000"/>
            <a:ext cx="152400" cy="14211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05200" y="5867401"/>
            <a:ext cx="152400" cy="14211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057400" y="5257801"/>
            <a:ext cx="152400" cy="1421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075291" y="5640431"/>
            <a:ext cx="152400" cy="1421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038600" y="5317265"/>
            <a:ext cx="152400" cy="1421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608691" y="5864178"/>
            <a:ext cx="152400" cy="1421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648</a:t>
            </a:fld>
            <a:endParaRPr lang="en-US"/>
          </a:p>
        </p:txBody>
      </p:sp>
    </p:spTree>
  </p:cSld>
  <p:clrMapOvr>
    <a:masterClrMapping/>
  </p:clrMapOvr>
  <p:timing>
    <p:tnLst>
      <p:par>
        <p:cTn id="1" dur="indefinite" restart="never" nodeType="tmRoot"/>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Bipartite Graphs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A </a:t>
            </a:r>
            <a:r>
              <a:rPr lang="en-US" i="1" dirty="0" smtClean="0"/>
              <a:t>complete bipartite graph</a:t>
            </a:r>
            <a:r>
              <a:rPr lang="en-US" i="1" dirty="0"/>
              <a:t> </a:t>
            </a:r>
            <a:r>
              <a:rPr lang="en-US" i="1" dirty="0" err="1"/>
              <a:t>K</a:t>
            </a:r>
            <a:r>
              <a:rPr lang="en-US" i="1" baseline="-25000" dirty="0" err="1"/>
              <a:t>m,n</a:t>
            </a:r>
            <a:r>
              <a:rPr lang="en-US" dirty="0" smtClean="0"/>
              <a:t> is a graph that has its vertex set partitioned into two subsets           </a:t>
            </a:r>
            <a:r>
              <a:rPr lang="en-US" i="1" dirty="0" smtClean="0"/>
              <a:t>V</a:t>
            </a:r>
            <a:r>
              <a:rPr lang="en-US" baseline="-25000" dirty="0" smtClean="0">
                <a:latin typeface="Cambria Math" pitchFamily="18" charset="0"/>
                <a:ea typeface="Cambria Math" pitchFamily="18" charset="0"/>
              </a:rPr>
              <a:t>1</a:t>
            </a:r>
            <a:r>
              <a:rPr lang="en-US" dirty="0" smtClean="0"/>
              <a:t> of size </a:t>
            </a:r>
            <a:r>
              <a:rPr lang="en-US" i="1" dirty="0" smtClean="0"/>
              <a:t>m</a:t>
            </a:r>
            <a:r>
              <a:rPr lang="en-US" dirty="0" smtClean="0"/>
              <a:t> and </a:t>
            </a:r>
            <a:r>
              <a:rPr lang="en-US" i="1" dirty="0" smtClean="0"/>
              <a:t>V</a:t>
            </a:r>
            <a:r>
              <a:rPr lang="en-US" baseline="-25000" dirty="0" smtClean="0">
                <a:latin typeface="Cambria Math" pitchFamily="18" charset="0"/>
                <a:ea typeface="Cambria Math" pitchFamily="18" charset="0"/>
              </a:rPr>
              <a:t>2</a:t>
            </a:r>
            <a:r>
              <a:rPr lang="en-US" dirty="0" smtClean="0"/>
              <a:t> of size </a:t>
            </a:r>
            <a:r>
              <a:rPr lang="en-US" i="1" dirty="0" smtClean="0"/>
              <a:t>n</a:t>
            </a:r>
            <a:r>
              <a:rPr lang="en-US" dirty="0" smtClean="0"/>
              <a:t> such that there is an edge from every vertex in </a:t>
            </a:r>
            <a:r>
              <a:rPr lang="en-US" i="1" dirty="0" smtClean="0"/>
              <a:t>V</a:t>
            </a:r>
            <a:r>
              <a:rPr lang="en-US" baseline="-25000" dirty="0" smtClean="0">
                <a:latin typeface="Cambria Math" pitchFamily="18" charset="0"/>
                <a:ea typeface="Cambria Math" pitchFamily="18" charset="0"/>
              </a:rPr>
              <a:t>1</a:t>
            </a:r>
            <a:r>
              <a:rPr lang="en-US" dirty="0" smtClean="0"/>
              <a:t> to every vertex in </a:t>
            </a:r>
            <a:r>
              <a:rPr lang="en-US" i="1" dirty="0" smtClean="0"/>
              <a:t>V</a:t>
            </a:r>
            <a:r>
              <a:rPr lang="en-US" baseline="-25000" dirty="0" smtClean="0">
                <a:latin typeface="Cambria Math" pitchFamily="18" charset="0"/>
                <a:ea typeface="Cambria Math" pitchFamily="18" charset="0"/>
              </a:rPr>
              <a:t>2</a:t>
            </a:r>
            <a:r>
              <a:rPr lang="en-US" i="1" dirty="0" smtClean="0"/>
              <a:t>.</a:t>
            </a:r>
          </a:p>
          <a:p>
            <a:pPr indent="0">
              <a:buNone/>
            </a:pPr>
            <a:endParaRPr lang="en-US" i="1" dirty="0" smtClean="0"/>
          </a:p>
          <a:p>
            <a:pPr indent="0">
              <a:buNone/>
            </a:pPr>
            <a:r>
              <a:rPr lang="en-US" b="1" dirty="0" smtClean="0"/>
              <a:t>Example</a:t>
            </a:r>
            <a:r>
              <a:rPr lang="en-US" dirty="0" smtClean="0"/>
              <a:t>: We display four complete bipartite graphs here.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4053" y="4724400"/>
            <a:ext cx="4229863" cy="181279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649</a:t>
            </a:fld>
            <a:endParaRPr lang="en-US"/>
          </a:p>
        </p:txBody>
      </p:sp>
    </p:spTree>
    <p:extLst>
      <p:ext uri="{BB962C8B-B14F-4D97-AF65-F5344CB8AC3E}">
        <p14:creationId xmlns:p14="http://schemas.microsoft.com/office/powerpoint/2010/main" val="8031599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on Propositional </a:t>
            </a:r>
            <a:r>
              <a:rPr lang="en-US" dirty="0" err="1" smtClean="0"/>
              <a:t>Satisfiability</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a:t>
            </a:r>
            <a:r>
              <a:rPr lang="en-US" dirty="0" smtClean="0"/>
              <a:t>: Determine the </a:t>
            </a:r>
            <a:r>
              <a:rPr lang="en-US" dirty="0" err="1" smtClean="0"/>
              <a:t>satisfiability</a:t>
            </a:r>
            <a:r>
              <a:rPr lang="en-US" dirty="0" smtClean="0"/>
              <a:t> of the following compound propositions:</a:t>
            </a:r>
          </a:p>
          <a:p>
            <a:endParaRPr lang="en-US" dirty="0" smtClean="0"/>
          </a:p>
          <a:p>
            <a:pPr>
              <a:buNone/>
            </a:pPr>
            <a:r>
              <a:rPr lang="en-US" b="1" dirty="0" smtClean="0"/>
              <a:t>   Solution</a:t>
            </a:r>
            <a:r>
              <a:rPr lang="en-US" dirty="0" smtClean="0"/>
              <a:t>: </a:t>
            </a:r>
            <a:r>
              <a:rPr lang="en-US" dirty="0" err="1" smtClean="0"/>
              <a:t>Satisfiable</a:t>
            </a:r>
            <a:r>
              <a:rPr lang="en-US" dirty="0" smtClean="0"/>
              <a:t>. Assign </a:t>
            </a:r>
            <a:r>
              <a:rPr lang="en-US" b="1" dirty="0" smtClean="0"/>
              <a:t>T</a:t>
            </a:r>
            <a:r>
              <a:rPr lang="en-US" dirty="0" smtClean="0"/>
              <a:t> to </a:t>
            </a:r>
            <a:r>
              <a:rPr lang="en-US" i="1" dirty="0" smtClean="0">
                <a:latin typeface="Cambria Math" pitchFamily="18" charset="0"/>
                <a:ea typeface="Cambria Math" pitchFamily="18" charset="0"/>
              </a:rPr>
              <a:t>p, q, </a:t>
            </a:r>
            <a:r>
              <a:rPr lang="en-US" dirty="0" smtClean="0"/>
              <a:t>and </a:t>
            </a:r>
            <a:r>
              <a:rPr lang="en-US" i="1" dirty="0" smtClean="0">
                <a:latin typeface="Cambria Math" pitchFamily="18" charset="0"/>
                <a:ea typeface="Cambria Math" pitchFamily="18" charset="0"/>
              </a:rPr>
              <a:t>r</a:t>
            </a:r>
            <a:r>
              <a:rPr lang="en-US" dirty="0" smtClean="0"/>
              <a:t>.</a:t>
            </a:r>
          </a:p>
          <a:p>
            <a:endParaRPr lang="en-US" dirty="0" smtClean="0"/>
          </a:p>
          <a:p>
            <a:pPr>
              <a:buNone/>
            </a:pPr>
            <a:endParaRPr lang="en-US" dirty="0" smtClean="0"/>
          </a:p>
          <a:p>
            <a:pPr>
              <a:buNone/>
            </a:pPr>
            <a:r>
              <a:rPr lang="en-US" b="1" dirty="0" smtClean="0"/>
              <a:t>   Solution:</a:t>
            </a:r>
            <a:r>
              <a:rPr lang="en-US" dirty="0" smtClean="0"/>
              <a:t> </a:t>
            </a:r>
            <a:r>
              <a:rPr lang="en-US" dirty="0" err="1" smtClean="0"/>
              <a:t>Satisfiable</a:t>
            </a:r>
            <a:r>
              <a:rPr lang="en-US" dirty="0" smtClean="0"/>
              <a:t>. Assign </a:t>
            </a:r>
            <a:r>
              <a:rPr lang="en-US" b="1" dirty="0" smtClean="0"/>
              <a:t>T</a:t>
            </a:r>
            <a:r>
              <a:rPr lang="en-US" dirty="0" smtClean="0"/>
              <a:t> to </a:t>
            </a:r>
            <a:r>
              <a:rPr lang="en-US" i="1" dirty="0" smtClean="0">
                <a:latin typeface="Cambria Math" pitchFamily="18" charset="0"/>
                <a:ea typeface="Cambria Math" pitchFamily="18" charset="0"/>
              </a:rPr>
              <a:t>p </a:t>
            </a:r>
            <a:r>
              <a:rPr lang="en-US" dirty="0" smtClean="0">
                <a:latin typeface="Cambria Math" pitchFamily="18" charset="0"/>
                <a:ea typeface="Cambria Math" pitchFamily="18" charset="0"/>
              </a:rPr>
              <a:t>and</a:t>
            </a:r>
            <a:r>
              <a:rPr lang="en-US" i="1" dirty="0" smtClean="0">
                <a:latin typeface="Cambria Math" pitchFamily="18" charset="0"/>
                <a:ea typeface="Cambria Math" pitchFamily="18" charset="0"/>
              </a:rPr>
              <a:t> </a:t>
            </a:r>
            <a:r>
              <a:rPr lang="en-US" b="1" dirty="0" smtClean="0">
                <a:latin typeface="Cambria Math" pitchFamily="18" charset="0"/>
                <a:ea typeface="Cambria Math" pitchFamily="18" charset="0"/>
              </a:rPr>
              <a:t>F</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to</a:t>
            </a:r>
            <a:r>
              <a:rPr lang="en-US" i="1" dirty="0" smtClean="0">
                <a:latin typeface="Cambria Math" pitchFamily="18" charset="0"/>
                <a:ea typeface="Cambria Math" pitchFamily="18" charset="0"/>
              </a:rPr>
              <a:t> q</a:t>
            </a:r>
            <a:r>
              <a:rPr lang="en-US" dirty="0" smtClean="0"/>
              <a:t>.</a:t>
            </a:r>
          </a:p>
          <a:p>
            <a:endParaRPr lang="en-US" b="1" dirty="0" smtClean="0"/>
          </a:p>
          <a:p>
            <a:pPr>
              <a:buNone/>
            </a:pPr>
            <a:endParaRPr lang="en-US" b="1" dirty="0" smtClean="0"/>
          </a:p>
          <a:p>
            <a:pPr>
              <a:buNone/>
            </a:pPr>
            <a:r>
              <a:rPr lang="en-US" b="1" dirty="0" smtClean="0"/>
              <a:t>   Solution:  </a:t>
            </a:r>
            <a:r>
              <a:rPr lang="en-US" dirty="0" smtClean="0"/>
              <a:t>Not </a:t>
            </a:r>
            <a:r>
              <a:rPr lang="en-US" dirty="0" err="1" smtClean="0"/>
              <a:t>satisfiable</a:t>
            </a:r>
            <a:r>
              <a:rPr lang="en-US" dirty="0" smtClean="0"/>
              <a:t>. Check each possible assignment of truth values to the propositional variables and none will make the proposition true.</a:t>
            </a:r>
            <a:endParaRPr lang="en-US" b="1" dirty="0" smtClean="0"/>
          </a:p>
          <a:p>
            <a:pPr algn="ctr">
              <a:buNone/>
            </a:pPr>
            <a:endParaRPr lang="en-US" dirty="0" smtClean="0"/>
          </a:p>
          <a:p>
            <a:pPr algn="ctr">
              <a:buNone/>
            </a:pPr>
            <a:endParaRPr lang="en-US" b="1" dirty="0" smtClean="0"/>
          </a:p>
          <a:p>
            <a:pPr>
              <a:buNone/>
            </a:pPr>
            <a:endParaRPr lang="en-US" dirty="0"/>
          </a:p>
        </p:txBody>
      </p:sp>
      <p:pic>
        <p:nvPicPr>
          <p:cNvPr id="4" name="Picture 3" descr="addin_tmp.png"/>
          <p:cNvPicPr>
            <a:picLocks noChangeAspect="1"/>
          </p:cNvPicPr>
          <p:nvPr>
            <p:custDataLst>
              <p:tags r:id="rId1"/>
            </p:custDataLst>
          </p:nvPr>
        </p:nvPicPr>
        <p:blipFill>
          <a:blip r:embed="rId5" cstate="print"/>
          <a:stretch>
            <a:fillRect/>
          </a:stretch>
        </p:blipFill>
        <p:spPr>
          <a:xfrm>
            <a:off x="1905000" y="2602970"/>
            <a:ext cx="4642485" cy="37073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1905000" y="3505200"/>
            <a:ext cx="4497705" cy="382905"/>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609600" y="4648200"/>
            <a:ext cx="8155781" cy="319088"/>
          </a:xfrm>
          <a:prstGeom prst="rect">
            <a:avLst/>
          </a:prstGeom>
        </p:spPr>
      </p:pic>
      <p:sp>
        <p:nvSpPr>
          <p:cNvPr id="6" name="Slide Number Placeholder 5"/>
          <p:cNvSpPr>
            <a:spLocks noGrp="1"/>
          </p:cNvSpPr>
          <p:nvPr>
            <p:ph type="sldNum" sz="quarter" idx="12"/>
          </p:nvPr>
        </p:nvSpPr>
        <p:spPr/>
        <p:txBody>
          <a:bodyPr/>
          <a:lstStyle/>
          <a:p>
            <a:fld id="{9CA217EF-0505-4C33-BB20-8A8DF2039023}" type="slidenum">
              <a:rPr lang="en-US" smtClean="0"/>
              <a:pPr/>
              <a:t>65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Graphs from Old </a:t>
            </a:r>
            <a:endParaRPr lang="en-US" dirty="0"/>
          </a:p>
        </p:txBody>
      </p:sp>
      <p:sp>
        <p:nvSpPr>
          <p:cNvPr id="3" name="Content Placeholder 2"/>
          <p:cNvSpPr>
            <a:spLocks noGrp="1"/>
          </p:cNvSpPr>
          <p:nvPr>
            <p:ph idx="1"/>
          </p:nvPr>
        </p:nvSpPr>
        <p:spPr>
          <a:xfrm>
            <a:off x="457200" y="1935480"/>
            <a:ext cx="8229600" cy="4770120"/>
          </a:xfrm>
        </p:spPr>
        <p:txBody>
          <a:bodyPr>
            <a:normAutofit fontScale="62500" lnSpcReduction="20000"/>
          </a:bodyPr>
          <a:lstStyle/>
          <a:p>
            <a:pPr indent="0">
              <a:buNone/>
            </a:pPr>
            <a:r>
              <a:rPr lang="en-US" sz="3200" b="1" dirty="0" smtClean="0"/>
              <a:t>Definition: </a:t>
            </a:r>
            <a:r>
              <a:rPr lang="en-US" sz="3200" dirty="0" smtClean="0"/>
              <a:t>A proper </a:t>
            </a:r>
            <a:r>
              <a:rPr lang="en-US" sz="3200" i="1" dirty="0" smtClean="0"/>
              <a:t>subgraph of a graph  </a:t>
            </a:r>
            <a:r>
              <a:rPr lang="en-US" sz="3200" i="1" dirty="0"/>
              <a:t>G</a:t>
            </a:r>
            <a:r>
              <a:rPr lang="en-US" sz="3200" dirty="0"/>
              <a:t> = (</a:t>
            </a:r>
            <a:r>
              <a:rPr lang="en-US" sz="3200" i="1" dirty="0"/>
              <a:t>V</a:t>
            </a:r>
            <a:r>
              <a:rPr lang="en-US" sz="3200" dirty="0"/>
              <a:t>,</a:t>
            </a:r>
            <a:r>
              <a:rPr lang="en-US" sz="3200" i="1" dirty="0"/>
              <a:t>E</a:t>
            </a:r>
            <a:r>
              <a:rPr lang="en-US" sz="3200" dirty="0"/>
              <a:t>) </a:t>
            </a:r>
            <a:r>
              <a:rPr lang="en-US" sz="3200" dirty="0" smtClean="0"/>
              <a:t> is a graph (</a:t>
            </a:r>
            <a:r>
              <a:rPr lang="en-US" sz="3200" i="1" dirty="0" smtClean="0"/>
              <a:t>W</a:t>
            </a:r>
            <a:r>
              <a:rPr lang="en-US" sz="3200" dirty="0" smtClean="0"/>
              <a:t>,</a:t>
            </a:r>
            <a:r>
              <a:rPr lang="en-US" sz="3200" i="1" dirty="0" smtClean="0"/>
              <a:t>F</a:t>
            </a:r>
            <a:r>
              <a:rPr lang="en-US" sz="3200" dirty="0" smtClean="0"/>
              <a:t>),  where  </a:t>
            </a:r>
            <a:r>
              <a:rPr lang="en-US" sz="3200" i="1" dirty="0" smtClean="0"/>
              <a:t>W</a:t>
            </a:r>
            <a:r>
              <a:rPr lang="en-US" sz="3200" dirty="0" smtClean="0"/>
              <a:t> </a:t>
            </a:r>
            <a:r>
              <a:rPr lang="en-US" sz="3200" dirty="0" smtClean="0">
                <a:latin typeface="Cambria Math"/>
                <a:ea typeface="Cambria Math"/>
              </a:rPr>
              <a:t>⊂ </a:t>
            </a:r>
            <a:r>
              <a:rPr lang="en-US" sz="3200" i="1" dirty="0" smtClean="0">
                <a:ea typeface="Cambria Math"/>
              </a:rPr>
              <a:t>V</a:t>
            </a:r>
            <a:r>
              <a:rPr lang="en-US" sz="3200" dirty="0" smtClean="0">
                <a:latin typeface="Cambria Math"/>
                <a:ea typeface="Cambria Math"/>
              </a:rPr>
              <a:t> and </a:t>
            </a:r>
            <a:r>
              <a:rPr lang="en-US" sz="3200" i="1" dirty="0" smtClean="0">
                <a:ea typeface="Cambria Math"/>
              </a:rPr>
              <a:t>F</a:t>
            </a:r>
            <a:r>
              <a:rPr lang="en-US" sz="3200" dirty="0" smtClean="0">
                <a:latin typeface="Cambria Math"/>
                <a:ea typeface="Cambria Math"/>
              </a:rPr>
              <a:t> ⊂ </a:t>
            </a:r>
            <a:r>
              <a:rPr lang="en-US" sz="3200" i="1" dirty="0" smtClean="0">
                <a:ea typeface="Cambria Math"/>
              </a:rPr>
              <a:t>E</a:t>
            </a:r>
            <a:r>
              <a:rPr lang="en-US" sz="3200" dirty="0" smtClean="0">
                <a:latin typeface="Cambria Math"/>
                <a:ea typeface="Cambria Math"/>
              </a:rPr>
              <a:t>. Thus a subgraph </a:t>
            </a:r>
            <a:r>
              <a:rPr lang="en-US" sz="3200" i="1" dirty="0" smtClean="0">
                <a:ea typeface="Cambria Math"/>
              </a:rPr>
              <a:t>H</a:t>
            </a:r>
            <a:r>
              <a:rPr lang="en-US" sz="3200" dirty="0" smtClean="0">
                <a:latin typeface="Cambria Math"/>
                <a:ea typeface="Cambria Math"/>
              </a:rPr>
              <a:t> of </a:t>
            </a:r>
            <a:r>
              <a:rPr lang="en-US" sz="3200" i="1" dirty="0" smtClean="0">
                <a:ea typeface="Cambria Math"/>
              </a:rPr>
              <a:t>G</a:t>
            </a:r>
            <a:r>
              <a:rPr lang="en-US" sz="3200" dirty="0" smtClean="0">
                <a:latin typeface="Cambria Math"/>
                <a:ea typeface="Cambria Math"/>
              </a:rPr>
              <a:t> is a proper subgraph of </a:t>
            </a:r>
            <a:r>
              <a:rPr lang="en-US" sz="3200" i="1" dirty="0" smtClean="0">
                <a:ea typeface="Cambria Math"/>
              </a:rPr>
              <a:t>G</a:t>
            </a:r>
            <a:r>
              <a:rPr lang="en-US" sz="3200" dirty="0" smtClean="0">
                <a:latin typeface="Cambria Math"/>
                <a:ea typeface="Cambria Math"/>
              </a:rPr>
              <a:t> if </a:t>
            </a:r>
            <a:r>
              <a:rPr lang="en-US" sz="3200" i="1" dirty="0" smtClean="0">
                <a:ea typeface="Cambria Math"/>
              </a:rPr>
              <a:t>H</a:t>
            </a:r>
            <a:r>
              <a:rPr lang="en-US" sz="3200" dirty="0" smtClean="0">
                <a:latin typeface="Cambria Math"/>
                <a:ea typeface="Cambria Math"/>
              </a:rPr>
              <a:t> </a:t>
            </a:r>
            <a:r>
              <a:rPr lang="en-US" sz="3200" i="1" dirty="0" smtClean="0">
                <a:ea typeface="Cambria Math"/>
              </a:rPr>
              <a:t>≠ G.</a:t>
            </a:r>
          </a:p>
          <a:p>
            <a:pPr indent="0">
              <a:buNone/>
            </a:pPr>
            <a:endParaRPr lang="en-US" sz="3200" i="1" dirty="0" smtClean="0">
              <a:ea typeface="Cambria Math"/>
            </a:endParaRPr>
          </a:p>
          <a:p>
            <a:pPr indent="0">
              <a:buNone/>
            </a:pPr>
            <a:r>
              <a:rPr lang="en-US" sz="3200" b="1" dirty="0" smtClean="0">
                <a:ea typeface="Cambria Math"/>
              </a:rPr>
              <a:t>Example</a:t>
            </a:r>
            <a:r>
              <a:rPr lang="en-US" sz="3200" dirty="0" smtClean="0">
                <a:ea typeface="Cambria Math"/>
              </a:rPr>
              <a:t>: </a:t>
            </a:r>
            <a:r>
              <a:rPr lang="en-US" sz="3200" dirty="0" smtClean="0"/>
              <a:t>Here we show </a:t>
            </a:r>
            <a:r>
              <a:rPr lang="en-US" sz="3200" i="1" dirty="0" smtClean="0"/>
              <a:t>K</a:t>
            </a:r>
            <a:r>
              <a:rPr lang="en-US" sz="3200" baseline="-25000" dirty="0" smtClean="0">
                <a:latin typeface="Cambria" pitchFamily="18" charset="0"/>
              </a:rPr>
              <a:t>5</a:t>
            </a:r>
            <a:r>
              <a:rPr lang="en-US" sz="3200" b="1" dirty="0"/>
              <a:t> </a:t>
            </a:r>
            <a:r>
              <a:rPr lang="en-US" sz="3200" dirty="0" smtClean="0"/>
              <a:t>and                                                                                              one of its </a:t>
            </a:r>
            <a:r>
              <a:rPr lang="en-US" sz="3200" dirty="0" err="1" smtClean="0"/>
              <a:t>subgraphs</a:t>
            </a:r>
            <a:r>
              <a:rPr lang="en-US" sz="3200" dirty="0" smtClean="0"/>
              <a:t>.</a:t>
            </a:r>
            <a:endParaRPr lang="en-US" sz="3200" b="1" dirty="0" smtClean="0"/>
          </a:p>
          <a:p>
            <a:pPr indent="0">
              <a:buNone/>
            </a:pPr>
            <a:endParaRPr lang="en-US" sz="3200" b="1" dirty="0" smtClean="0"/>
          </a:p>
          <a:p>
            <a:pPr indent="0">
              <a:buNone/>
            </a:pPr>
            <a:endParaRPr lang="en-US" sz="3200" b="1" dirty="0"/>
          </a:p>
          <a:p>
            <a:pPr indent="0">
              <a:buNone/>
            </a:pPr>
            <a:r>
              <a:rPr lang="en-US" sz="3200" b="1" dirty="0"/>
              <a:t>Definition:  </a:t>
            </a:r>
            <a:r>
              <a:rPr lang="en-US" sz="3200" dirty="0"/>
              <a:t>Let </a:t>
            </a:r>
            <a:r>
              <a:rPr lang="en-US" sz="3200" i="1" dirty="0"/>
              <a:t>G</a:t>
            </a:r>
            <a:r>
              <a:rPr lang="en-US" sz="3200" dirty="0"/>
              <a:t> = (</a:t>
            </a:r>
            <a:r>
              <a:rPr lang="en-US" sz="3200" i="1" dirty="0"/>
              <a:t>V</a:t>
            </a:r>
            <a:r>
              <a:rPr lang="en-US" sz="3200" dirty="0"/>
              <a:t>, </a:t>
            </a:r>
            <a:r>
              <a:rPr lang="en-US" sz="3200" i="1" dirty="0"/>
              <a:t>E</a:t>
            </a:r>
            <a:r>
              <a:rPr lang="en-US" sz="3200" dirty="0"/>
              <a:t>) be a simple graph.  The  </a:t>
            </a:r>
            <a:r>
              <a:rPr lang="en-US" sz="3200" i="1" dirty="0"/>
              <a:t>subgraph induced  </a:t>
            </a:r>
            <a:r>
              <a:rPr lang="en-US" sz="3200" dirty="0"/>
              <a:t>by a subset </a:t>
            </a:r>
            <a:r>
              <a:rPr lang="en-US" sz="3200" i="1" dirty="0"/>
              <a:t>W</a:t>
            </a:r>
            <a:r>
              <a:rPr lang="en-US" sz="3200" dirty="0"/>
              <a:t>  of the vertex set </a:t>
            </a:r>
            <a:r>
              <a:rPr lang="en-US" sz="3200" i="1" dirty="0"/>
              <a:t>V</a:t>
            </a:r>
            <a:r>
              <a:rPr lang="en-US" sz="3200" dirty="0"/>
              <a:t> is the </a:t>
            </a:r>
            <a:r>
              <a:rPr lang="en-US" sz="3200" dirty="0" smtClean="0"/>
              <a:t>graph</a:t>
            </a:r>
            <a:r>
              <a:rPr lang="en-US" sz="3200" i="1" dirty="0" smtClean="0"/>
              <a:t> </a:t>
            </a:r>
            <a:r>
              <a:rPr lang="en-US" sz="3200" dirty="0" smtClean="0"/>
              <a:t> </a:t>
            </a:r>
            <a:r>
              <a:rPr lang="en-US" sz="3200" dirty="0"/>
              <a:t>(</a:t>
            </a:r>
            <a:r>
              <a:rPr lang="en-US" sz="3200" i="1" dirty="0"/>
              <a:t>W</a:t>
            </a:r>
            <a:r>
              <a:rPr lang="en-US" sz="3200" dirty="0" smtClean="0"/>
              <a:t>, </a:t>
            </a:r>
            <a:r>
              <a:rPr lang="en-US" sz="3200" i="1" dirty="0" smtClean="0"/>
              <a:t>F</a:t>
            </a:r>
            <a:r>
              <a:rPr lang="en-US" sz="3200" dirty="0"/>
              <a:t>),  where  the edge set </a:t>
            </a:r>
            <a:r>
              <a:rPr lang="en-US" sz="3200" i="1" dirty="0">
                <a:ea typeface="Cambria Math"/>
              </a:rPr>
              <a:t>F  </a:t>
            </a:r>
            <a:r>
              <a:rPr lang="en-US" sz="3200" dirty="0">
                <a:ea typeface="Cambria Math"/>
              </a:rPr>
              <a:t>contains an edge in </a:t>
            </a:r>
            <a:r>
              <a:rPr lang="en-US" sz="3200" i="1" dirty="0">
                <a:ea typeface="Cambria Math"/>
              </a:rPr>
              <a:t>E </a:t>
            </a:r>
            <a:r>
              <a:rPr lang="en-US" sz="3200" dirty="0">
                <a:ea typeface="Cambria Math"/>
              </a:rPr>
              <a:t>if and only if both endpoints are in </a:t>
            </a:r>
            <a:r>
              <a:rPr lang="en-US" sz="3200" i="1" dirty="0">
                <a:ea typeface="Cambria Math"/>
              </a:rPr>
              <a:t>W. </a:t>
            </a:r>
            <a:endParaRPr lang="en-US" sz="3200" dirty="0"/>
          </a:p>
          <a:p>
            <a:pPr indent="0">
              <a:buNone/>
            </a:pPr>
            <a:endParaRPr lang="en-US" sz="3200" b="1" dirty="0"/>
          </a:p>
          <a:p>
            <a:pPr indent="0">
              <a:buNone/>
            </a:pPr>
            <a:r>
              <a:rPr lang="en-US" sz="3200" b="1" dirty="0">
                <a:ea typeface="Cambria Math"/>
              </a:rPr>
              <a:t>Example</a:t>
            </a:r>
            <a:r>
              <a:rPr lang="en-US" sz="3200" dirty="0">
                <a:ea typeface="Cambria Math"/>
              </a:rPr>
              <a:t>: </a:t>
            </a:r>
            <a:r>
              <a:rPr lang="en-US" sz="3200" dirty="0" smtClean="0">
                <a:ea typeface="Cambria Math"/>
              </a:rPr>
              <a:t>Here we show </a:t>
            </a:r>
            <a:r>
              <a:rPr lang="en-US" sz="3200" dirty="0" smtClean="0"/>
              <a:t> </a:t>
            </a:r>
            <a:r>
              <a:rPr lang="en-US" sz="3200" i="1" dirty="0"/>
              <a:t>K</a:t>
            </a:r>
            <a:r>
              <a:rPr lang="en-US" sz="3200" baseline="-25000" dirty="0">
                <a:latin typeface="Cambria" pitchFamily="18" charset="0"/>
              </a:rPr>
              <a:t>5 </a:t>
            </a:r>
            <a:r>
              <a:rPr lang="en-US" sz="3200" baseline="-25000" dirty="0" smtClean="0">
                <a:latin typeface="Cambria" pitchFamily="18" charset="0"/>
              </a:rPr>
              <a:t> </a:t>
            </a:r>
            <a:r>
              <a:rPr lang="en-US" sz="3200" dirty="0" smtClean="0">
                <a:latin typeface="Cambria" pitchFamily="18" charset="0"/>
              </a:rPr>
              <a:t>and the </a:t>
            </a:r>
            <a:r>
              <a:rPr lang="en-US" sz="3200" dirty="0" err="1" smtClean="0">
                <a:latin typeface="Cambria" pitchFamily="18" charset="0"/>
              </a:rPr>
              <a:t>subgraph</a:t>
            </a:r>
            <a:r>
              <a:rPr lang="en-US" sz="3200" dirty="0" smtClean="0">
                <a:latin typeface="Cambria" pitchFamily="18" charset="0"/>
              </a:rPr>
              <a:t>                                                           induced </a:t>
            </a:r>
            <a:r>
              <a:rPr lang="en-US" sz="3200" dirty="0">
                <a:latin typeface="Cambria" pitchFamily="18" charset="0"/>
              </a:rPr>
              <a:t>by </a:t>
            </a:r>
            <a:r>
              <a:rPr lang="en-US" sz="3200" i="1" dirty="0"/>
              <a:t>W</a:t>
            </a:r>
            <a:r>
              <a:rPr lang="en-US" sz="3200" dirty="0">
                <a:latin typeface="Cambria" pitchFamily="18" charset="0"/>
              </a:rPr>
              <a:t> = {</a:t>
            </a:r>
            <a:r>
              <a:rPr lang="en-US" sz="3200" i="1" dirty="0" err="1"/>
              <a:t>a,b,c,e</a:t>
            </a:r>
            <a:r>
              <a:rPr lang="en-US" sz="3200" dirty="0">
                <a:latin typeface="Cambria" pitchFamily="18" charset="0"/>
              </a:rPr>
              <a:t>}</a:t>
            </a:r>
            <a:r>
              <a:rPr lang="en-US" sz="3200" dirty="0"/>
              <a:t>.</a:t>
            </a:r>
          </a:p>
          <a:p>
            <a:pPr indent="0">
              <a:buNone/>
            </a:pPr>
            <a:endParaRPr lang="en-US" b="1" dirty="0"/>
          </a:p>
          <a:p>
            <a:pPr indent="0">
              <a:buNone/>
            </a:pPr>
            <a:endParaRPr lang="en-US" dirty="0" smtClean="0"/>
          </a:p>
          <a:p>
            <a:pPr>
              <a:buNone/>
            </a:pPr>
            <a:r>
              <a:rPr lang="en-US" b="1" dirty="0" smtClean="0"/>
              <a:t>      </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4549" y="2667000"/>
            <a:ext cx="2228851" cy="1000506"/>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6949" y="5171694"/>
            <a:ext cx="2228851" cy="1000506"/>
          </a:xfrm>
          <a:prstGeom prst="rect">
            <a:avLst/>
          </a:prstGeom>
        </p:spPr>
      </p:pic>
      <p:cxnSp>
        <p:nvCxnSpPr>
          <p:cNvPr id="7" name="Straight Connector 6"/>
          <p:cNvCxnSpPr/>
          <p:nvPr/>
        </p:nvCxnSpPr>
        <p:spPr>
          <a:xfrm flipH="1" flipV="1">
            <a:off x="7391400" y="5659247"/>
            <a:ext cx="6096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8CD41AC4-40F7-4FE0-8905-74C6698904F3}" type="slidenum">
              <a:rPr lang="en-US" smtClean="0"/>
              <a:pPr/>
              <a:t>650</a:t>
            </a:fld>
            <a:endParaRPr lang="en-US"/>
          </a:p>
        </p:txBody>
      </p:sp>
    </p:spTree>
  </p:cSld>
  <p:clrMapOvr>
    <a:masterClrMapping/>
  </p:clrMapOvr>
  <p:timing>
    <p:tnLst>
      <p:par>
        <p:cT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Bipartite Graphs and </a:t>
            </a:r>
            <a:r>
              <a:rPr lang="en-US" dirty="0" err="1" smtClean="0"/>
              <a:t>Matchings</a:t>
            </a:r>
            <a:endParaRPr lang="en-US" dirty="0"/>
          </a:p>
        </p:txBody>
      </p:sp>
      <p:sp>
        <p:nvSpPr>
          <p:cNvPr id="3" name="Content Placeholder 2"/>
          <p:cNvSpPr>
            <a:spLocks noGrp="1"/>
          </p:cNvSpPr>
          <p:nvPr>
            <p:ph idx="1"/>
          </p:nvPr>
        </p:nvSpPr>
        <p:spPr/>
        <p:txBody>
          <a:bodyPr>
            <a:normAutofit fontScale="77500" lnSpcReduction="20000"/>
          </a:bodyPr>
          <a:lstStyle/>
          <a:p>
            <a:r>
              <a:rPr lang="en-US" dirty="0"/>
              <a:t>Bipartite graphs </a:t>
            </a:r>
            <a:r>
              <a:rPr lang="en-US" dirty="0" smtClean="0"/>
              <a:t>are used to </a:t>
            </a:r>
            <a:r>
              <a:rPr lang="en-US" dirty="0"/>
              <a:t>model applications that involve matching the elements of one set to elements in </a:t>
            </a:r>
            <a:r>
              <a:rPr lang="en-US" dirty="0" smtClean="0"/>
              <a:t>another, for example:</a:t>
            </a:r>
            <a:endParaRPr lang="en-US" dirty="0"/>
          </a:p>
          <a:p>
            <a:r>
              <a:rPr lang="en-US" i="1" dirty="0" smtClean="0"/>
              <a:t>Job </a:t>
            </a:r>
            <a:r>
              <a:rPr lang="en-US" i="1" dirty="0"/>
              <a:t>assignments </a:t>
            </a:r>
            <a:r>
              <a:rPr lang="en-US" dirty="0"/>
              <a:t>- vertices represent the jobs and the </a:t>
            </a:r>
            <a:r>
              <a:rPr lang="en-US" dirty="0" smtClean="0"/>
              <a:t>employees</a:t>
            </a:r>
            <a:r>
              <a:rPr lang="en-US" dirty="0"/>
              <a:t>,</a:t>
            </a:r>
            <a:r>
              <a:rPr lang="en-US" dirty="0" smtClean="0"/>
              <a:t> </a:t>
            </a:r>
            <a:r>
              <a:rPr lang="en-US" dirty="0"/>
              <a:t>e</a:t>
            </a:r>
            <a:r>
              <a:rPr lang="en-US" dirty="0" smtClean="0"/>
              <a:t>dges </a:t>
            </a:r>
            <a:r>
              <a:rPr lang="en-US" dirty="0"/>
              <a:t>link employees </a:t>
            </a:r>
            <a:r>
              <a:rPr lang="en-US" dirty="0" smtClean="0"/>
              <a:t>with those jobs </a:t>
            </a:r>
            <a:r>
              <a:rPr lang="en-US" dirty="0"/>
              <a:t>they have been trained to do. A common goal is to match jobs to employees so that the most jobs are </a:t>
            </a:r>
            <a:r>
              <a:rPr lang="en-US" dirty="0" smtClean="0"/>
              <a:t>done.</a:t>
            </a:r>
          </a:p>
          <a:p>
            <a:endParaRPr lang="en-US" dirty="0"/>
          </a:p>
          <a:p>
            <a:pPr marL="0" indent="0">
              <a:buNone/>
            </a:pPr>
            <a:endParaRPr lang="en-US" dirty="0" smtClean="0"/>
          </a:p>
          <a:p>
            <a:endParaRPr lang="en-US" dirty="0"/>
          </a:p>
          <a:p>
            <a:r>
              <a:rPr lang="en-US" i="1" dirty="0" smtClean="0"/>
              <a:t>Marriage </a:t>
            </a:r>
            <a:r>
              <a:rPr lang="en-US" dirty="0"/>
              <a:t>- vertices </a:t>
            </a:r>
            <a:r>
              <a:rPr lang="en-US" dirty="0" smtClean="0"/>
              <a:t>represent </a:t>
            </a:r>
            <a:r>
              <a:rPr lang="en-US" dirty="0"/>
              <a:t>the men and the women and edges link a </a:t>
            </a:r>
            <a:r>
              <a:rPr lang="en-US" dirty="0" err="1"/>
              <a:t>a</a:t>
            </a:r>
            <a:r>
              <a:rPr lang="en-US" dirty="0"/>
              <a:t> man and a woman if they are an acceptable spouse.  We may wish to find the largest number of possible marriages</a:t>
            </a:r>
            <a:r>
              <a:rPr lang="en-US" dirty="0" smtClean="0"/>
              <a:t>.</a:t>
            </a:r>
            <a:endParaRPr lang="en-US" dirty="0"/>
          </a:p>
          <a:p>
            <a:endParaRPr lang="en-US" dirty="0"/>
          </a:p>
          <a:p>
            <a:pPr marL="0" indent="0">
              <a:buNone/>
            </a:pPr>
            <a:r>
              <a:rPr lang="en-US" dirty="0" smtClean="0"/>
              <a:t>   </a:t>
            </a:r>
            <a:r>
              <a:rPr lang="en-US" i="1" dirty="0" smtClean="0"/>
              <a:t>See </a:t>
            </a:r>
            <a:r>
              <a:rPr lang="en-US" i="1" dirty="0"/>
              <a:t>the text for more about </a:t>
            </a:r>
            <a:r>
              <a:rPr lang="en-US" i="1" dirty="0" err="1"/>
              <a:t>matchings</a:t>
            </a:r>
            <a:r>
              <a:rPr lang="en-US" i="1" dirty="0"/>
              <a:t> in bipartite </a:t>
            </a:r>
            <a:r>
              <a:rPr lang="en-US" i="1" dirty="0" smtClean="0"/>
              <a:t>graphs.</a:t>
            </a:r>
            <a:endParaRPr lang="en-US" i="1"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1" y="3352800"/>
            <a:ext cx="4674108" cy="1099566"/>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651</a:t>
            </a:fld>
            <a:endParaRPr lang="en-US"/>
          </a:p>
        </p:txBody>
      </p:sp>
    </p:spTree>
    <p:extLst>
      <p:ext uri="{BB962C8B-B14F-4D97-AF65-F5344CB8AC3E}">
        <p14:creationId xmlns:p14="http://schemas.microsoft.com/office/powerpoint/2010/main" val="130525831"/>
      </p:ext>
    </p:extLst>
  </p:cSld>
  <p:clrMapOvr>
    <a:masterClrMapping/>
  </p:clrMapOvr>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The </a:t>
            </a:r>
            <a:r>
              <a:rPr lang="en-US" i="1" dirty="0" smtClean="0"/>
              <a:t>union</a:t>
            </a:r>
            <a:r>
              <a:rPr lang="en-US" dirty="0" smtClean="0"/>
              <a:t> of two simple graphs                     </a:t>
            </a:r>
            <a:r>
              <a:rPr lang="en-US" i="1" dirty="0" smtClean="0"/>
              <a:t>G</a:t>
            </a:r>
            <a:r>
              <a:rPr lang="en-US" baseline="-25000" dirty="0" smtClean="0">
                <a:latin typeface="Cambria" pitchFamily="18" charset="0"/>
              </a:rPr>
              <a:t>1</a:t>
            </a:r>
            <a:r>
              <a:rPr lang="en-US" i="1" dirty="0" smtClean="0"/>
              <a:t> = </a:t>
            </a:r>
            <a:r>
              <a:rPr lang="en-US" dirty="0" smtClean="0"/>
              <a:t>(</a:t>
            </a:r>
            <a:r>
              <a:rPr lang="en-US" i="1" dirty="0" smtClean="0"/>
              <a:t>V</a:t>
            </a:r>
            <a:r>
              <a:rPr lang="en-US" baseline="-25000" dirty="0" smtClean="0">
                <a:latin typeface="Cambria" pitchFamily="18" charset="0"/>
              </a:rPr>
              <a:t>1</a:t>
            </a:r>
            <a:r>
              <a:rPr lang="en-US" i="1" dirty="0" smtClean="0"/>
              <a:t>, E</a:t>
            </a:r>
            <a:r>
              <a:rPr lang="en-US" baseline="-25000" dirty="0" smtClean="0">
                <a:latin typeface="Cambria" pitchFamily="18" charset="0"/>
              </a:rPr>
              <a:t>1</a:t>
            </a:r>
            <a:r>
              <a:rPr lang="en-US" dirty="0" smtClean="0"/>
              <a:t>)</a:t>
            </a:r>
            <a:r>
              <a:rPr lang="en-US" i="1" dirty="0" smtClean="0"/>
              <a:t> </a:t>
            </a:r>
            <a:r>
              <a:rPr lang="en-US" dirty="0" smtClean="0"/>
              <a:t>and </a:t>
            </a:r>
            <a:r>
              <a:rPr lang="en-US" i="1" dirty="0" smtClean="0"/>
              <a:t>G</a:t>
            </a:r>
            <a:r>
              <a:rPr lang="en-US" baseline="-25000" dirty="0" smtClean="0">
                <a:latin typeface="Cambria" pitchFamily="18" charset="0"/>
              </a:rPr>
              <a:t>2</a:t>
            </a:r>
            <a:r>
              <a:rPr lang="en-US" i="1" dirty="0" smtClean="0"/>
              <a:t> = </a:t>
            </a:r>
            <a:r>
              <a:rPr lang="en-US" dirty="0" smtClean="0"/>
              <a:t>(</a:t>
            </a:r>
            <a:r>
              <a:rPr lang="en-US" i="1" dirty="0" smtClean="0"/>
              <a:t>V</a:t>
            </a:r>
            <a:r>
              <a:rPr lang="en-US" baseline="-25000" dirty="0" smtClean="0">
                <a:latin typeface="Cambria" pitchFamily="18" charset="0"/>
              </a:rPr>
              <a:t>2</a:t>
            </a:r>
            <a:r>
              <a:rPr lang="en-US" i="1" dirty="0" smtClean="0"/>
              <a:t>, E</a:t>
            </a:r>
            <a:r>
              <a:rPr lang="en-US" baseline="-25000" dirty="0" smtClean="0">
                <a:latin typeface="Cambria" pitchFamily="18" charset="0"/>
              </a:rPr>
              <a:t>2</a:t>
            </a:r>
            <a:r>
              <a:rPr lang="en-US" dirty="0" smtClean="0"/>
              <a:t>)</a:t>
            </a:r>
            <a:r>
              <a:rPr lang="en-US" i="1" dirty="0" smtClean="0"/>
              <a:t> </a:t>
            </a:r>
            <a:r>
              <a:rPr lang="en-US" dirty="0" smtClean="0"/>
              <a:t>is the simple graph with vertex set </a:t>
            </a:r>
            <a:r>
              <a:rPr lang="en-US" i="1" dirty="0" smtClean="0"/>
              <a:t>V</a:t>
            </a:r>
            <a:r>
              <a:rPr lang="en-US" baseline="-25000" dirty="0" smtClean="0">
                <a:latin typeface="Cambria" pitchFamily="18" charset="0"/>
              </a:rPr>
              <a:t>1</a:t>
            </a:r>
            <a:r>
              <a:rPr lang="en-US" i="1"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V</a:t>
            </a:r>
            <a:r>
              <a:rPr lang="en-US" baseline="-25000" dirty="0" smtClean="0">
                <a:latin typeface="Cambria Math"/>
                <a:ea typeface="Cambria Math"/>
              </a:rPr>
              <a:t>2</a:t>
            </a:r>
            <a:r>
              <a:rPr lang="en-US" i="1" dirty="0" smtClean="0">
                <a:latin typeface="Cambria Math"/>
                <a:ea typeface="Cambria Math"/>
              </a:rPr>
              <a:t> </a:t>
            </a:r>
            <a:r>
              <a:rPr lang="en-US" dirty="0" smtClean="0">
                <a:ea typeface="Cambria Math"/>
              </a:rPr>
              <a:t>and edge set </a:t>
            </a:r>
            <a:r>
              <a:rPr lang="en-US" i="1" dirty="0" smtClean="0">
                <a:ea typeface="Cambria Math"/>
              </a:rPr>
              <a:t>E</a:t>
            </a:r>
            <a:r>
              <a:rPr lang="en-US" baseline="-25000" dirty="0" smtClean="0">
                <a:latin typeface="Cambria Math"/>
                <a:ea typeface="Cambria Math"/>
              </a:rPr>
              <a:t>1</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E</a:t>
            </a:r>
            <a:r>
              <a:rPr lang="en-US" baseline="-25000" dirty="0" smtClean="0">
                <a:latin typeface="Cambria Math"/>
                <a:ea typeface="Cambria Math"/>
              </a:rPr>
              <a:t>2</a:t>
            </a:r>
            <a:r>
              <a:rPr lang="en-US" dirty="0" smtClean="0">
                <a:latin typeface="Cambria Math"/>
                <a:ea typeface="Cambria Math"/>
              </a:rPr>
              <a:t>. </a:t>
            </a:r>
            <a:r>
              <a:rPr lang="en-US" dirty="0" smtClean="0">
                <a:ea typeface="Cambria Math"/>
              </a:rPr>
              <a:t>The union of</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1</a:t>
            </a:r>
            <a:r>
              <a:rPr lang="en-US" dirty="0" smtClean="0">
                <a:latin typeface="Cambria Math"/>
                <a:ea typeface="Cambria Math"/>
              </a:rPr>
              <a:t> </a:t>
            </a:r>
            <a:r>
              <a:rPr lang="en-US" dirty="0" smtClean="0">
                <a:ea typeface="Cambria Math"/>
              </a:rPr>
              <a:t>and</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2</a:t>
            </a:r>
            <a:r>
              <a:rPr lang="en-US" i="1" dirty="0" smtClean="0">
                <a:latin typeface="Cambria Math"/>
                <a:ea typeface="Cambria Math"/>
              </a:rPr>
              <a:t> </a:t>
            </a:r>
            <a:r>
              <a:rPr lang="en-US" dirty="0" smtClean="0">
                <a:ea typeface="Cambria Math"/>
              </a:rPr>
              <a:t>is denoted by </a:t>
            </a:r>
            <a:r>
              <a:rPr lang="en-US" i="1" dirty="0" smtClean="0">
                <a:ea typeface="Cambria Math"/>
              </a:rPr>
              <a:t>G</a:t>
            </a:r>
            <a:r>
              <a:rPr lang="en-US" baseline="-25000" dirty="0" smtClean="0">
                <a:latin typeface="Cambria Math"/>
                <a:ea typeface="Cambria Math"/>
              </a:rPr>
              <a:t>1</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2</a:t>
            </a:r>
            <a:r>
              <a:rPr lang="en-US" dirty="0" smtClean="0">
                <a:latin typeface="Cambria Math"/>
                <a:ea typeface="Cambria Math"/>
              </a:rPr>
              <a:t>.</a:t>
            </a:r>
          </a:p>
          <a:p>
            <a:pPr indent="0">
              <a:buNone/>
            </a:pPr>
            <a:endParaRPr lang="en-US" dirty="0" smtClean="0">
              <a:latin typeface="Cambria Math"/>
              <a:ea typeface="Cambria Math"/>
            </a:endParaRPr>
          </a:p>
          <a:p>
            <a:pPr indent="0">
              <a:buNone/>
            </a:pPr>
            <a:r>
              <a:rPr lang="en-US" b="1" dirty="0" smtClean="0">
                <a:ea typeface="Cambria Math"/>
              </a:rPr>
              <a:t>Example</a:t>
            </a:r>
            <a:r>
              <a:rPr lang="en-US" dirty="0" smtClean="0">
                <a:latin typeface="Cambria Math"/>
                <a:ea typeface="Cambria Math"/>
              </a:rPr>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1" y="4724400"/>
            <a:ext cx="4202431" cy="131368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652</a:t>
            </a:fld>
            <a:endParaRPr lang="en-US"/>
          </a:p>
        </p:txBody>
      </p:sp>
    </p:spTree>
  </p:cSld>
  <p:clrMapOvr>
    <a:masterClrMapping/>
  </p:clrMapOvr>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Representing Graphs and Graph Isomorphism</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10.3</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653</a:t>
            </a:fld>
            <a:endParaRPr lang="en-US"/>
          </a:p>
        </p:txBody>
      </p:sp>
    </p:spTree>
  </p:cSld>
  <p:clrMapOvr>
    <a:masterClrMapping/>
  </p:clrMapOvr>
  <p:timing>
    <p:tnLst>
      <p:par>
        <p:cT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Adjacency Lists</a:t>
            </a:r>
          </a:p>
          <a:p>
            <a:r>
              <a:rPr lang="en-US" dirty="0" smtClean="0"/>
              <a:t>Adjacency Matrices</a:t>
            </a:r>
          </a:p>
          <a:p>
            <a:r>
              <a:rPr lang="en-US" dirty="0" smtClean="0"/>
              <a:t>Incidence Matrices</a:t>
            </a:r>
          </a:p>
          <a:p>
            <a:r>
              <a:rPr lang="en-US" dirty="0" smtClean="0"/>
              <a:t>Isomorphism </a:t>
            </a:r>
            <a:r>
              <a:rPr lang="en-US" smtClean="0"/>
              <a:t>of Graphs</a:t>
            </a:r>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654</a:t>
            </a:fld>
            <a:endParaRPr lang="en-US"/>
          </a:p>
        </p:txBody>
      </p:sp>
    </p:spTree>
  </p:cSld>
  <p:clrMapOvr>
    <a:masterClrMapping/>
  </p:clrMapOvr>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Representing Graphs: </a:t>
            </a:r>
            <a:br>
              <a:rPr lang="en-US" dirty="0" smtClean="0"/>
            </a:br>
            <a:r>
              <a:rPr lang="en-US" dirty="0" smtClean="0"/>
              <a:t>Adjacency Lists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An </a:t>
            </a:r>
            <a:r>
              <a:rPr lang="en-US" i="1" dirty="0" smtClean="0"/>
              <a:t>adjacency list </a:t>
            </a:r>
            <a:r>
              <a:rPr lang="en-US" dirty="0" smtClean="0"/>
              <a:t>can be used to represent a graph with no multiple edges by specifying the vertices that are adjacent to each vertex of the graph.</a:t>
            </a:r>
          </a:p>
          <a:p>
            <a:pPr indent="0">
              <a:buNone/>
            </a:pPr>
            <a:endParaRPr lang="en-US" dirty="0"/>
          </a:p>
          <a:p>
            <a:pPr indent="0">
              <a:buNone/>
            </a:pPr>
            <a:endParaRPr lang="en-US" dirty="0" smtClean="0"/>
          </a:p>
          <a:p>
            <a:pPr indent="0">
              <a:buNone/>
            </a:pPr>
            <a:endParaRPr lang="en-US" dirty="0"/>
          </a:p>
          <a:p>
            <a:pPr indent="0">
              <a:buNone/>
            </a:pPr>
            <a:endParaRPr lang="en-US" dirty="0" smtClean="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3429001"/>
            <a:ext cx="1066800" cy="99610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1" y="3298293"/>
            <a:ext cx="1519428" cy="1359140"/>
          </a:xfrm>
          <a:prstGeom prst="rect">
            <a:avLst/>
          </a:prstGeom>
        </p:spPr>
      </p:pic>
      <p:sp>
        <p:nvSpPr>
          <p:cNvPr id="4" name="TextBox 3"/>
          <p:cNvSpPr txBox="1"/>
          <p:nvPr/>
        </p:nvSpPr>
        <p:spPr>
          <a:xfrm>
            <a:off x="762000" y="3276600"/>
            <a:ext cx="1752600" cy="369332"/>
          </a:xfrm>
          <a:prstGeom prst="rect">
            <a:avLst/>
          </a:prstGeom>
          <a:noFill/>
        </p:spPr>
        <p:txBody>
          <a:bodyPr wrap="square" rtlCol="0">
            <a:spAutoFit/>
          </a:bodyPr>
          <a:lstStyle/>
          <a:p>
            <a:pPr indent="0">
              <a:buNone/>
            </a:pPr>
            <a:r>
              <a:rPr lang="en-US" b="1" dirty="0"/>
              <a:t>Example</a:t>
            </a:r>
            <a:r>
              <a:rPr lang="en-US" dirty="0" smtClean="0"/>
              <a:t>:</a:t>
            </a:r>
            <a:endParaRPr lang="en-US" dirty="0"/>
          </a:p>
        </p:txBody>
      </p:sp>
      <p:sp>
        <p:nvSpPr>
          <p:cNvPr id="8" name="Rectangle 7"/>
          <p:cNvSpPr/>
          <p:nvPr/>
        </p:nvSpPr>
        <p:spPr>
          <a:xfrm>
            <a:off x="685801" y="5063412"/>
            <a:ext cx="1989604" cy="369332"/>
          </a:xfrm>
          <a:prstGeom prst="rect">
            <a:avLst/>
          </a:prstGeom>
        </p:spPr>
        <p:txBody>
          <a:bodyPr wrap="square">
            <a:spAutoFit/>
          </a:bodyPr>
          <a:lstStyle/>
          <a:p>
            <a:pPr indent="0">
              <a:buNone/>
            </a:pPr>
            <a:r>
              <a:rPr lang="en-US" b="1" dirty="0"/>
              <a:t>Example</a:t>
            </a:r>
            <a:r>
              <a:rPr lang="en-US" dirty="0" smtClean="0"/>
              <a:t>:</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1" y="5105400"/>
            <a:ext cx="1257681" cy="107309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1" y="5105401"/>
            <a:ext cx="1644769" cy="1233577"/>
          </a:xfrm>
          <a:prstGeom prst="rect">
            <a:avLst/>
          </a:prstGeom>
        </p:spPr>
      </p:pic>
      <p:sp>
        <p:nvSpPr>
          <p:cNvPr id="7" name="Slide Number Placeholder 6"/>
          <p:cNvSpPr>
            <a:spLocks noGrp="1"/>
          </p:cNvSpPr>
          <p:nvPr>
            <p:ph type="sldNum" sz="quarter" idx="12"/>
          </p:nvPr>
        </p:nvSpPr>
        <p:spPr/>
        <p:txBody>
          <a:bodyPr/>
          <a:lstStyle/>
          <a:p>
            <a:fld id="{8CD41AC4-40F7-4FE0-8905-74C6698904F3}" type="slidenum">
              <a:rPr lang="en-US" smtClean="0"/>
              <a:pPr/>
              <a:t>655</a:t>
            </a:fld>
            <a:endParaRPr lang="en-US"/>
          </a:p>
        </p:txBody>
      </p:sp>
    </p:spTree>
    <p:extLst>
      <p:ext uri="{BB962C8B-B14F-4D97-AF65-F5344CB8AC3E}">
        <p14:creationId xmlns:p14="http://schemas.microsoft.com/office/powerpoint/2010/main" val="2450788592"/>
      </p:ext>
    </p:extLst>
  </p:cSld>
  <p:clrMapOvr>
    <a:masterClrMapping/>
  </p:clrMapOvr>
  <p:timing>
    <p:tnLst>
      <p:par>
        <p:cT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Representation of Graphs: Adjacency Matrices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Suppose that </a:t>
            </a:r>
            <a:r>
              <a:rPr lang="en-US" i="1" dirty="0" smtClean="0"/>
              <a:t>G</a:t>
            </a:r>
            <a:r>
              <a:rPr lang="en-US" dirty="0" smtClean="0"/>
              <a:t> = (</a:t>
            </a:r>
            <a:r>
              <a:rPr lang="en-US" i="1" dirty="0" smtClean="0"/>
              <a:t>V</a:t>
            </a:r>
            <a:r>
              <a:rPr lang="en-US" dirty="0" smtClean="0"/>
              <a:t>, </a:t>
            </a:r>
            <a:r>
              <a:rPr lang="en-US" i="1" dirty="0" smtClean="0"/>
              <a:t>E</a:t>
            </a:r>
            <a:r>
              <a:rPr lang="en-US" dirty="0" smtClean="0"/>
              <a:t>) is a simple graph where |</a:t>
            </a:r>
            <a:r>
              <a:rPr lang="en-US" i="1" dirty="0" smtClean="0"/>
              <a:t>V</a:t>
            </a:r>
            <a:r>
              <a:rPr lang="en-US" dirty="0" smtClean="0"/>
              <a:t>| = </a:t>
            </a:r>
            <a:r>
              <a:rPr lang="en-US" i="1" dirty="0" smtClean="0"/>
              <a:t>n</a:t>
            </a:r>
            <a:r>
              <a:rPr lang="en-US" dirty="0" smtClean="0"/>
              <a:t>. Arbitrarily list the vertices of </a:t>
            </a:r>
            <a:r>
              <a:rPr lang="en-US" i="1" dirty="0" smtClean="0"/>
              <a:t>G</a:t>
            </a:r>
            <a:r>
              <a:rPr lang="en-US" dirty="0" smtClean="0"/>
              <a:t> as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 </a:t>
            </a:r>
            <a:r>
              <a:rPr lang="en-US" i="1" dirty="0" err="1" smtClean="0"/>
              <a:t>v</a:t>
            </a:r>
            <a:r>
              <a:rPr lang="en-US" i="1" baseline="-25000" dirty="0" err="1" smtClean="0"/>
              <a:t>n</a:t>
            </a:r>
            <a:r>
              <a:rPr lang="en-US" dirty="0" smtClean="0"/>
              <a:t>. </a:t>
            </a:r>
          </a:p>
          <a:p>
            <a:pPr marL="731520" indent="-457200"/>
            <a:r>
              <a:rPr lang="en-US" dirty="0" smtClean="0"/>
              <a:t>The </a:t>
            </a:r>
            <a:r>
              <a:rPr lang="en-US" i="1" dirty="0" smtClean="0"/>
              <a:t>adjacency matrix </a:t>
            </a:r>
            <a:r>
              <a:rPr lang="en-US" dirty="0" smtClean="0"/>
              <a:t> </a:t>
            </a:r>
            <a:r>
              <a:rPr lang="en-US" b="1" dirty="0" smtClean="0"/>
              <a:t>A</a:t>
            </a:r>
            <a:r>
              <a:rPr lang="en-US" i="1" baseline="-25000" dirty="0" smtClean="0"/>
              <a:t>G</a:t>
            </a:r>
            <a:r>
              <a:rPr lang="en-US" dirty="0" smtClean="0"/>
              <a:t> of </a:t>
            </a:r>
            <a:r>
              <a:rPr lang="en-US" i="1" dirty="0" smtClean="0"/>
              <a:t>G</a:t>
            </a:r>
            <a:r>
              <a:rPr lang="en-US" dirty="0" smtClean="0"/>
              <a:t>, with respect to the listing of vertices, is the </a:t>
            </a:r>
            <a:r>
              <a:rPr lang="en-US" i="1" dirty="0" smtClean="0"/>
              <a:t>n ×</a:t>
            </a:r>
            <a:r>
              <a:rPr lang="en-US" dirty="0" smtClean="0"/>
              <a:t> </a:t>
            </a:r>
            <a:r>
              <a:rPr lang="en-US" i="1" dirty="0" smtClean="0"/>
              <a:t>n</a:t>
            </a:r>
            <a:r>
              <a:rPr lang="en-US" dirty="0" smtClean="0"/>
              <a:t> zero-one matrix with </a:t>
            </a:r>
            <a:r>
              <a:rPr lang="en-US" dirty="0" smtClean="0">
                <a:latin typeface="Cambria Math" pitchFamily="18" charset="0"/>
                <a:ea typeface="Cambria Math" pitchFamily="18" charset="0"/>
              </a:rPr>
              <a:t>1</a:t>
            </a:r>
            <a:r>
              <a:rPr lang="en-US" dirty="0" smtClean="0"/>
              <a:t> as its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when </a:t>
            </a:r>
            <a:r>
              <a:rPr lang="en-US" i="1" dirty="0" smtClean="0"/>
              <a:t>v</a:t>
            </a:r>
            <a:r>
              <a:rPr lang="en-US" i="1" baseline="-25000" dirty="0" smtClean="0"/>
              <a:t>i</a:t>
            </a:r>
            <a:r>
              <a:rPr lang="en-US" i="1" dirty="0" smtClean="0"/>
              <a:t> </a:t>
            </a:r>
            <a:r>
              <a:rPr lang="en-US" dirty="0" smtClean="0"/>
              <a:t>and </a:t>
            </a:r>
            <a:r>
              <a:rPr lang="en-US" i="1" dirty="0" err="1" smtClean="0"/>
              <a:t>v</a:t>
            </a:r>
            <a:r>
              <a:rPr lang="en-US" i="1" baseline="-25000" dirty="0" err="1" smtClean="0"/>
              <a:t>j</a:t>
            </a:r>
            <a:r>
              <a:rPr lang="en-US" dirty="0" smtClean="0"/>
              <a:t> are adjacent, and </a:t>
            </a:r>
            <a:r>
              <a:rPr lang="en-US" dirty="0" smtClean="0">
                <a:latin typeface="Cambria Math" pitchFamily="18" charset="0"/>
                <a:ea typeface="Cambria Math" pitchFamily="18" charset="0"/>
              </a:rPr>
              <a:t>0</a:t>
            </a:r>
            <a:r>
              <a:rPr lang="en-US" dirty="0" smtClean="0"/>
              <a:t> as its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when they are not adjacent.</a:t>
            </a:r>
          </a:p>
          <a:p>
            <a:pPr lvl="1"/>
            <a:r>
              <a:rPr lang="en-US" dirty="0" smtClean="0"/>
              <a:t>In other words, if the graphs adjacency matrix is                </a:t>
            </a:r>
          </a:p>
          <a:p>
            <a:pPr marL="393192" lvl="1" indent="0">
              <a:buNone/>
            </a:pPr>
            <a:r>
              <a:rPr lang="en-US" b="1" dirty="0"/>
              <a:t>	</a:t>
            </a:r>
            <a:r>
              <a:rPr lang="en-US" b="1" dirty="0" smtClean="0"/>
              <a:t>A</a:t>
            </a:r>
            <a:r>
              <a:rPr lang="en-US" i="1" baseline="-25000" dirty="0" smtClean="0"/>
              <a:t>G </a:t>
            </a:r>
            <a:r>
              <a:rPr lang="en-US" dirty="0" smtClean="0"/>
              <a:t>= [</a:t>
            </a:r>
            <a:r>
              <a:rPr lang="en-US" i="1" dirty="0" err="1" smtClean="0"/>
              <a:t>a</a:t>
            </a:r>
            <a:r>
              <a:rPr lang="en-US" i="1" baseline="-25000" dirty="0" err="1" smtClean="0"/>
              <a:t>ij</a:t>
            </a:r>
            <a:r>
              <a:rPr lang="en-US" dirty="0" smtClean="0"/>
              <a:t>], then</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478530" y="5715000"/>
            <a:ext cx="4217671" cy="60960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656</a:t>
            </a:fld>
            <a:endParaRPr lang="en-US"/>
          </a:p>
        </p:txBody>
      </p:sp>
    </p:spTree>
    <p:extLst>
      <p:ext uri="{BB962C8B-B14F-4D97-AF65-F5344CB8AC3E}">
        <p14:creationId xmlns:p14="http://schemas.microsoft.com/office/powerpoint/2010/main" val="1418618960"/>
      </p:ext>
    </p:extLst>
  </p:cSld>
  <p:clrMapOvr>
    <a:masterClrMapping/>
  </p:clrMapOvr>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Adjacency Matrices (</a:t>
            </a:r>
            <a:r>
              <a:rPr lang="en-US" i="1" dirty="0" smtClean="0"/>
              <a:t>continued</a:t>
            </a:r>
            <a:r>
              <a:rPr lang="en-US" dirty="0" smtClean="0"/>
              <a:t>)</a:t>
            </a:r>
            <a:endParaRPr lang="en-US" dirty="0"/>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25602" y="2895600"/>
            <a:ext cx="669799" cy="906018"/>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886" y="4289756"/>
            <a:ext cx="666751" cy="906018"/>
          </a:xfrm>
          <a:prstGeom prst="rect">
            <a:avLst/>
          </a:prstGeom>
        </p:spPr>
      </p:pic>
      <p:sp>
        <p:nvSpPr>
          <p:cNvPr id="3" name="TextBox 2"/>
          <p:cNvSpPr txBox="1"/>
          <p:nvPr/>
        </p:nvSpPr>
        <p:spPr>
          <a:xfrm>
            <a:off x="470059" y="2058501"/>
            <a:ext cx="6019800" cy="369332"/>
          </a:xfrm>
          <a:prstGeom prst="rect">
            <a:avLst/>
          </a:prstGeom>
          <a:noFill/>
        </p:spPr>
        <p:txBody>
          <a:bodyPr wrap="square" rtlCol="0">
            <a:spAutoFit/>
          </a:bodyPr>
          <a:lstStyle/>
          <a:p>
            <a:r>
              <a:rPr lang="en-US" b="1" dirty="0" smtClean="0"/>
              <a:t>Example</a:t>
            </a:r>
            <a:r>
              <a:rPr lang="en-US" dirty="0" smtClean="0"/>
              <a:t>:  </a:t>
            </a:r>
            <a:endParaRPr lang="en-US" dirty="0"/>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09802" y="2915394"/>
            <a:ext cx="1270159" cy="911543"/>
          </a:xfrm>
          <a:prstGeom prst="rect">
            <a:avLst/>
          </a:prstGeom>
        </p:spPr>
      </p:pic>
      <p:sp>
        <p:nvSpPr>
          <p:cNvPr id="10" name="TextBox 9"/>
          <p:cNvSpPr txBox="1"/>
          <p:nvPr/>
        </p:nvSpPr>
        <p:spPr>
          <a:xfrm>
            <a:off x="3886200" y="3047999"/>
            <a:ext cx="2895600" cy="646331"/>
          </a:xfrm>
          <a:prstGeom prst="rect">
            <a:avLst/>
          </a:prstGeom>
          <a:noFill/>
        </p:spPr>
        <p:txBody>
          <a:bodyPr wrap="square" rtlCol="0">
            <a:spAutoFit/>
          </a:bodyPr>
          <a:lstStyle/>
          <a:p>
            <a:r>
              <a:rPr lang="en-US" i="1" dirty="0" smtClean="0"/>
              <a:t>The ordering of </a:t>
            </a:r>
          </a:p>
          <a:p>
            <a:r>
              <a:rPr lang="en-US" i="1" dirty="0" smtClean="0"/>
              <a:t>vertices is</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a:t>
            </a:r>
            <a:endParaRPr lang="en-US" dirty="0"/>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82534" y="4159115"/>
            <a:ext cx="1270159" cy="911543"/>
          </a:xfrm>
          <a:prstGeom prst="rect">
            <a:avLst/>
          </a:prstGeom>
        </p:spPr>
      </p:pic>
      <p:sp>
        <p:nvSpPr>
          <p:cNvPr id="12" name="TextBox 11"/>
          <p:cNvSpPr txBox="1"/>
          <p:nvPr/>
        </p:nvSpPr>
        <p:spPr>
          <a:xfrm>
            <a:off x="3886200" y="4304218"/>
            <a:ext cx="2895600" cy="646331"/>
          </a:xfrm>
          <a:prstGeom prst="rect">
            <a:avLst/>
          </a:prstGeom>
          <a:noFill/>
        </p:spPr>
        <p:txBody>
          <a:bodyPr wrap="square" rtlCol="0">
            <a:spAutoFit/>
          </a:bodyPr>
          <a:lstStyle/>
          <a:p>
            <a:r>
              <a:rPr lang="en-US" i="1" dirty="0" smtClean="0"/>
              <a:t>The ordering of </a:t>
            </a:r>
          </a:p>
          <a:p>
            <a:r>
              <a:rPr lang="en-US" i="1" dirty="0" smtClean="0"/>
              <a:t>vertices is</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a:t>
            </a:r>
            <a:endParaRPr lang="en-US" dirty="0"/>
          </a:p>
        </p:txBody>
      </p:sp>
      <p:sp>
        <p:nvSpPr>
          <p:cNvPr id="15" name="TextBox 14"/>
          <p:cNvSpPr txBox="1"/>
          <p:nvPr/>
        </p:nvSpPr>
        <p:spPr>
          <a:xfrm>
            <a:off x="619613" y="5638801"/>
            <a:ext cx="8067188" cy="646331"/>
          </a:xfrm>
          <a:prstGeom prst="rect">
            <a:avLst/>
          </a:prstGeom>
          <a:noFill/>
        </p:spPr>
        <p:txBody>
          <a:bodyPr wrap="square" rtlCol="0">
            <a:spAutoFit/>
          </a:bodyPr>
          <a:lstStyle/>
          <a:p>
            <a:r>
              <a:rPr lang="en-US" b="1" dirty="0" smtClean="0"/>
              <a:t>Note</a:t>
            </a:r>
            <a:r>
              <a:rPr lang="en-US" dirty="0" smtClean="0"/>
              <a:t>: The adjacency matrix of a simple graph is symmetric, i.e., </a:t>
            </a:r>
            <a:r>
              <a:rPr lang="en-US" i="1" dirty="0" err="1" smtClean="0"/>
              <a:t>a</a:t>
            </a:r>
            <a:r>
              <a:rPr lang="en-US" i="1" baseline="-25000" dirty="0" err="1" smtClean="0"/>
              <a:t>ij</a:t>
            </a:r>
            <a:r>
              <a:rPr lang="en-US" baseline="-25000" dirty="0" smtClean="0"/>
              <a:t> </a:t>
            </a:r>
            <a:r>
              <a:rPr lang="en-US" dirty="0" smtClean="0"/>
              <a:t>= </a:t>
            </a:r>
            <a:r>
              <a:rPr lang="en-US" i="1" dirty="0" err="1" smtClean="0"/>
              <a:t>a</a:t>
            </a:r>
            <a:r>
              <a:rPr lang="en-US" i="1" baseline="-25000" dirty="0" err="1" smtClean="0"/>
              <a:t>ji</a:t>
            </a:r>
            <a:r>
              <a:rPr lang="en-US" i="1" baseline="-25000" dirty="0" smtClean="0"/>
              <a:t> </a:t>
            </a:r>
          </a:p>
          <a:p>
            <a:r>
              <a:rPr lang="en-US" dirty="0" smtClean="0"/>
              <a:t>Also,</a:t>
            </a:r>
            <a:r>
              <a:rPr lang="en-US" baseline="-25000" dirty="0" smtClean="0"/>
              <a:t>  </a:t>
            </a:r>
            <a:r>
              <a:rPr lang="en-US" dirty="0" smtClean="0"/>
              <a:t> since there are no loops, each diagonal  entry </a:t>
            </a:r>
            <a:r>
              <a:rPr lang="en-US" i="1" dirty="0" err="1" smtClean="0"/>
              <a:t>a</a:t>
            </a:r>
            <a:r>
              <a:rPr lang="en-US" i="1" baseline="-25000" dirty="0" err="1" smtClean="0"/>
              <a:t>ij</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3</a:t>
            </a:r>
            <a:r>
              <a:rPr lang="en-US" dirty="0" smtClean="0"/>
              <a:t>, …, </a:t>
            </a:r>
            <a:r>
              <a:rPr lang="en-US" i="1" dirty="0" smtClean="0"/>
              <a:t>n</a:t>
            </a:r>
            <a:r>
              <a:rPr lang="en-US" dirty="0" smtClean="0"/>
              <a:t>, is </a:t>
            </a:r>
            <a:r>
              <a:rPr lang="en-US" dirty="0" smtClean="0">
                <a:latin typeface="Cambria Math" pitchFamily="18" charset="0"/>
                <a:ea typeface="Cambria Math" pitchFamily="18" charset="0"/>
              </a:rPr>
              <a:t>0</a:t>
            </a:r>
            <a:r>
              <a:rPr lang="en-US" dirty="0" smtClean="0"/>
              <a:t>.</a:t>
            </a:r>
            <a:endParaRPr lang="en-US" baseline="-25000" dirty="0"/>
          </a:p>
        </p:txBody>
      </p:sp>
      <p:sp>
        <p:nvSpPr>
          <p:cNvPr id="18" name="TextBox 17"/>
          <p:cNvSpPr txBox="1"/>
          <p:nvPr/>
        </p:nvSpPr>
        <p:spPr>
          <a:xfrm>
            <a:off x="6019800" y="1905000"/>
            <a:ext cx="2971800" cy="3808736"/>
          </a:xfrm>
          <a:prstGeom prst="rect">
            <a:avLst/>
          </a:prstGeom>
          <a:noFill/>
          <a:ln>
            <a:solidFill>
              <a:schemeClr val="accent1"/>
            </a:solidFill>
          </a:ln>
        </p:spPr>
        <p:txBody>
          <a:bodyPr wrap="square" rtlCol="0">
            <a:spAutoFit/>
          </a:bodyPr>
          <a:lstStyle/>
          <a:p>
            <a:r>
              <a:rPr lang="en-US" dirty="0" smtClean="0"/>
              <a:t>When </a:t>
            </a:r>
            <a:r>
              <a:rPr lang="en-US" dirty="0"/>
              <a:t>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p:sp>
        <p:nvSpPr>
          <p:cNvPr id="6" name="Slide Number Placeholder 5"/>
          <p:cNvSpPr>
            <a:spLocks noGrp="1"/>
          </p:cNvSpPr>
          <p:nvPr>
            <p:ph type="sldNum" sz="quarter" idx="12"/>
          </p:nvPr>
        </p:nvSpPr>
        <p:spPr/>
        <p:txBody>
          <a:bodyPr/>
          <a:lstStyle/>
          <a:p>
            <a:fld id="{8CD41AC4-40F7-4FE0-8905-74C6698904F3}" type="slidenum">
              <a:rPr lang="en-US" smtClean="0"/>
              <a:pPr/>
              <a:t>657</a:t>
            </a:fld>
            <a:endParaRPr lang="en-US"/>
          </a:p>
        </p:txBody>
      </p:sp>
    </p:spTree>
    <p:extLst>
      <p:ext uri="{BB962C8B-B14F-4D97-AF65-F5344CB8AC3E}">
        <p14:creationId xmlns:p14="http://schemas.microsoft.com/office/powerpoint/2010/main" val="925138541"/>
      </p:ext>
    </p:extLst>
  </p:cSld>
  <p:clrMapOvr>
    <a:masterClrMapping/>
  </p:clrMapOvr>
  <p:timing>
    <p:tnLst>
      <p:par>
        <p:cT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Adjacency Matrices (</a:t>
            </a:r>
            <a:r>
              <a:rPr lang="en-US" i="1" dirty="0" smtClean="0"/>
              <a:t>continued</a:t>
            </a:r>
            <a:r>
              <a:rPr lang="en-US" dirty="0" smtClean="0"/>
              <a:t>)</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5181600"/>
            <a:ext cx="935736" cy="977646"/>
          </a:xfrm>
          <a:prstGeom prst="rect">
            <a:avLst/>
          </a:prstGeom>
        </p:spPr>
      </p:pic>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191002" y="5214652"/>
            <a:ext cx="1270159" cy="911543"/>
          </a:xfrm>
          <a:prstGeom prst="rect">
            <a:avLst/>
          </a:prstGeom>
        </p:spPr>
      </p:pic>
      <p:sp>
        <p:nvSpPr>
          <p:cNvPr id="7" name="Content Placeholder 6"/>
          <p:cNvSpPr>
            <a:spLocks noGrp="1"/>
          </p:cNvSpPr>
          <p:nvPr>
            <p:ph idx="1"/>
          </p:nvPr>
        </p:nvSpPr>
        <p:spPr>
          <a:xfrm>
            <a:off x="457200" y="1905000"/>
            <a:ext cx="8229600" cy="4389120"/>
          </a:xfrm>
        </p:spPr>
        <p:txBody>
          <a:bodyPr>
            <a:normAutofit fontScale="85000" lnSpcReduction="20000"/>
          </a:bodyPr>
          <a:lstStyle/>
          <a:p>
            <a:r>
              <a:rPr lang="en-US" dirty="0" smtClean="0"/>
              <a:t>Adjacency matrices can also be used to represent graphs with loops and multiple edges. </a:t>
            </a:r>
          </a:p>
          <a:p>
            <a:r>
              <a:rPr lang="en-US" dirty="0" smtClean="0"/>
              <a:t>A loop at the vertex </a:t>
            </a:r>
            <a:r>
              <a:rPr lang="en-US" i="1" dirty="0" smtClean="0"/>
              <a:t>v</a:t>
            </a:r>
            <a:r>
              <a:rPr lang="en-US" i="1" baseline="-25000" dirty="0" smtClean="0"/>
              <a:t>i</a:t>
            </a:r>
            <a:r>
              <a:rPr lang="en-US" dirty="0" smtClean="0"/>
              <a:t> is represented by a </a:t>
            </a:r>
            <a:r>
              <a:rPr lang="en-US" dirty="0" smtClean="0">
                <a:latin typeface="Cambria Math" pitchFamily="18" charset="0"/>
                <a:ea typeface="Cambria Math" pitchFamily="18" charset="0"/>
              </a:rPr>
              <a:t>1</a:t>
            </a:r>
            <a:r>
              <a:rPr lang="en-US" dirty="0" smtClean="0"/>
              <a:t> at the (</a:t>
            </a:r>
            <a:r>
              <a:rPr lang="en-US" i="1" dirty="0" err="1" smtClean="0"/>
              <a:t>i</a:t>
            </a:r>
            <a:r>
              <a:rPr lang="en-US" dirty="0" smtClean="0"/>
              <a:t>, </a:t>
            </a:r>
            <a:r>
              <a:rPr lang="en-US" i="1" dirty="0"/>
              <a:t>i</a:t>
            </a:r>
            <a:r>
              <a:rPr lang="en-US" dirty="0" smtClean="0"/>
              <a:t>)</a:t>
            </a:r>
            <a:r>
              <a:rPr lang="en-US" dirty="0" err="1" smtClean="0"/>
              <a:t>th</a:t>
            </a:r>
            <a:r>
              <a:rPr lang="en-US" dirty="0" smtClean="0"/>
              <a:t> position of the matrix. </a:t>
            </a:r>
          </a:p>
          <a:p>
            <a:r>
              <a:rPr lang="en-US" dirty="0" smtClean="0"/>
              <a:t>When multiple edges connect the same pair of vertices </a:t>
            </a:r>
            <a:r>
              <a:rPr lang="en-US" i="1" dirty="0" smtClean="0"/>
              <a:t>v</a:t>
            </a:r>
            <a:r>
              <a:rPr lang="en-US" i="1" baseline="-25000" dirty="0" smtClean="0"/>
              <a:t>i</a:t>
            </a:r>
            <a:r>
              <a:rPr lang="en-US" dirty="0" smtClean="0"/>
              <a:t> and </a:t>
            </a:r>
            <a:r>
              <a:rPr lang="en-US" i="1" dirty="0" err="1" smtClean="0"/>
              <a:t>v</a:t>
            </a:r>
            <a:r>
              <a:rPr lang="en-US" i="1" baseline="-25000" dirty="0" err="1" smtClean="0"/>
              <a:t>j</a:t>
            </a:r>
            <a:r>
              <a:rPr lang="en-US" dirty="0" smtClean="0"/>
              <a:t>, (or if multiple loops are present at the same vertex), the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equals the number of edges connecting the pair of vertices. </a:t>
            </a:r>
          </a:p>
          <a:p>
            <a:pPr indent="0">
              <a:buNone/>
            </a:pPr>
            <a:r>
              <a:rPr lang="en-US" b="1" dirty="0" smtClean="0"/>
              <a:t>Example</a:t>
            </a:r>
            <a:r>
              <a:rPr lang="en-US" dirty="0" smtClean="0"/>
              <a:t>: We give the adjacency matrix  of the </a:t>
            </a:r>
            <a:r>
              <a:rPr lang="en-US" dirty="0" err="1" smtClean="0"/>
              <a:t>pseudograph</a:t>
            </a:r>
            <a:r>
              <a:rPr lang="en-US" dirty="0" smtClean="0"/>
              <a:t> shown here using the ordering of vertices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a:t>
            </a:r>
          </a:p>
          <a:p>
            <a:pPr indent="0">
              <a:buNone/>
            </a:pPr>
            <a:endParaRPr lang="en-US" dirty="0"/>
          </a:p>
          <a:p>
            <a:pPr indent="0">
              <a:buNone/>
            </a:pPr>
            <a:r>
              <a:rPr lang="en-US" dirty="0" smtClean="0"/>
              <a:t>  </a:t>
            </a:r>
          </a:p>
          <a:p>
            <a:pPr indent="0">
              <a:buNone/>
            </a:pPr>
            <a:r>
              <a:rPr lang="en-US" dirty="0"/>
              <a:t> </a:t>
            </a:r>
            <a:r>
              <a:rPr lang="en-US" dirty="0" smtClean="0"/>
              <a:t> </a:t>
            </a:r>
          </a:p>
          <a:p>
            <a:pPr indent="0">
              <a:buNone/>
            </a:pPr>
            <a:r>
              <a:rPr lang="en-US" dirty="0"/>
              <a:t> </a:t>
            </a:r>
            <a:r>
              <a:rPr lang="en-US" dirty="0" smtClean="0"/>
              <a:t> </a:t>
            </a:r>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658</a:t>
            </a:fld>
            <a:endParaRPr lang="en-US"/>
          </a:p>
        </p:txBody>
      </p:sp>
    </p:spTree>
    <p:extLst>
      <p:ext uri="{BB962C8B-B14F-4D97-AF65-F5344CB8AC3E}">
        <p14:creationId xmlns:p14="http://schemas.microsoft.com/office/powerpoint/2010/main" val="3723089863"/>
      </p:ext>
    </p:extLst>
  </p:cSld>
  <p:clrMapOvr>
    <a:masterClrMapping/>
  </p:clrMapOvr>
  <p:timing>
    <p:tnLst>
      <p:par>
        <p:cTn id="1" dur="indefinite" restart="never" nodeType="tmRoot"/>
      </p:par>
    </p:tn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Adjacency Matrices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Adjacency matrices can also be used to represent directed graphs. The matrix for a directed graph  </a:t>
            </a:r>
            <a:r>
              <a:rPr lang="en-US" i="1" dirty="0" smtClean="0"/>
              <a:t>G</a:t>
            </a:r>
            <a:r>
              <a:rPr lang="en-US" dirty="0" smtClean="0"/>
              <a:t> = (</a:t>
            </a:r>
            <a:r>
              <a:rPr lang="en-US" i="1" dirty="0" smtClean="0"/>
              <a:t>V</a:t>
            </a:r>
            <a:r>
              <a:rPr lang="en-US" dirty="0" smtClean="0"/>
              <a:t>, </a:t>
            </a:r>
            <a:r>
              <a:rPr lang="en-US" i="1" dirty="0" smtClean="0"/>
              <a:t>E</a:t>
            </a:r>
            <a:r>
              <a:rPr lang="en-US" dirty="0" smtClean="0"/>
              <a:t>) has a </a:t>
            </a:r>
            <a:r>
              <a:rPr lang="en-US" dirty="0" smtClean="0">
                <a:latin typeface="Cambria Math" pitchFamily="18" charset="0"/>
                <a:ea typeface="Cambria Math" pitchFamily="18" charset="0"/>
              </a:rPr>
              <a:t>1</a:t>
            </a:r>
            <a:r>
              <a:rPr lang="en-US" dirty="0" smtClean="0"/>
              <a:t> in its (</a:t>
            </a:r>
            <a:r>
              <a:rPr lang="en-US" i="1" dirty="0" err="1" smtClean="0"/>
              <a:t>i</a:t>
            </a:r>
            <a:r>
              <a:rPr lang="en-US" dirty="0" smtClean="0"/>
              <a:t>, </a:t>
            </a:r>
            <a:r>
              <a:rPr lang="en-US" i="1" dirty="0" smtClean="0"/>
              <a:t>j</a:t>
            </a:r>
            <a:r>
              <a:rPr lang="en-US" dirty="0" smtClean="0"/>
              <a:t>)</a:t>
            </a:r>
            <a:r>
              <a:rPr lang="en-US" dirty="0" err="1" smtClean="0"/>
              <a:t>th</a:t>
            </a:r>
            <a:r>
              <a:rPr lang="en-US" dirty="0" smtClean="0"/>
              <a:t> position if there is an edge from </a:t>
            </a:r>
            <a:r>
              <a:rPr lang="en-US" i="1" dirty="0" smtClean="0"/>
              <a:t>v</a:t>
            </a:r>
            <a:r>
              <a:rPr lang="en-US" i="1" baseline="-25000" dirty="0" smtClean="0"/>
              <a:t>i</a:t>
            </a:r>
            <a:r>
              <a:rPr lang="en-US" i="1" dirty="0" smtClean="0"/>
              <a:t> </a:t>
            </a:r>
            <a:r>
              <a:rPr lang="en-US" dirty="0" smtClean="0"/>
              <a:t>to </a:t>
            </a:r>
            <a:r>
              <a:rPr lang="en-US" i="1" dirty="0" err="1" smtClean="0"/>
              <a:t>v</a:t>
            </a:r>
            <a:r>
              <a:rPr lang="en-US" i="1" baseline="-25000" dirty="0" err="1" smtClean="0"/>
              <a:t>j</a:t>
            </a:r>
            <a:r>
              <a:rPr lang="en-US" dirty="0" smtClean="0"/>
              <a:t>, where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a:t>
            </a:r>
            <a:r>
              <a:rPr lang="en-US" i="1" dirty="0" err="1" smtClean="0"/>
              <a:t>v</a:t>
            </a:r>
            <a:r>
              <a:rPr lang="en-US" i="1" baseline="-25000" dirty="0" err="1" smtClean="0">
                <a:latin typeface="Cambria Math" pitchFamily="18" charset="0"/>
                <a:ea typeface="Cambria Math" pitchFamily="18" charset="0"/>
              </a:rPr>
              <a:t>n</a:t>
            </a:r>
            <a:r>
              <a:rPr lang="en-US" dirty="0" smtClean="0"/>
              <a:t> is a  list of the vertices.</a:t>
            </a:r>
          </a:p>
          <a:p>
            <a:pPr marL="640080" lvl="2" indent="-365760"/>
            <a:r>
              <a:rPr lang="en-US" dirty="0" smtClean="0"/>
              <a:t>In </a:t>
            </a:r>
            <a:r>
              <a:rPr lang="en-US" dirty="0"/>
              <a:t>other words, if the graphs adjacency matrix is  </a:t>
            </a:r>
            <a:r>
              <a:rPr lang="en-US" b="1" dirty="0" smtClean="0"/>
              <a:t>A</a:t>
            </a:r>
            <a:r>
              <a:rPr lang="en-US" i="1" baseline="-25000" dirty="0" smtClean="0"/>
              <a:t>G</a:t>
            </a:r>
            <a:r>
              <a:rPr lang="en-US" dirty="0" smtClean="0"/>
              <a:t> </a:t>
            </a:r>
            <a:r>
              <a:rPr lang="en-US" dirty="0"/>
              <a:t>= [</a:t>
            </a:r>
            <a:r>
              <a:rPr lang="en-US" i="1" dirty="0" err="1"/>
              <a:t>a</a:t>
            </a:r>
            <a:r>
              <a:rPr lang="en-US" i="1" baseline="-25000" dirty="0" err="1"/>
              <a:t>ij</a:t>
            </a:r>
            <a:r>
              <a:rPr lang="en-US" dirty="0"/>
              <a:t>], </a:t>
            </a:r>
            <a:r>
              <a:rPr lang="en-US" dirty="0" smtClean="0"/>
              <a:t>then</a:t>
            </a:r>
          </a:p>
          <a:p>
            <a:pPr marL="640080" lvl="2" indent="-365760"/>
            <a:endParaRPr lang="en-US" dirty="0"/>
          </a:p>
          <a:p>
            <a:pPr marL="640080" lvl="2" indent="-365760"/>
            <a:endParaRPr lang="en-US" dirty="0" smtClean="0"/>
          </a:p>
          <a:p>
            <a:pPr marL="640080" lvl="2" indent="-365760"/>
            <a:r>
              <a:rPr lang="en-US" dirty="0" smtClean="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r>
              <a:rPr lang="en-US" dirty="0" smtClean="0"/>
              <a:t>when there is an edge from </a:t>
            </a:r>
            <a:r>
              <a:rPr lang="en-US" i="1" dirty="0" err="1" smtClean="0"/>
              <a:t>v</a:t>
            </a:r>
            <a:r>
              <a:rPr lang="en-US" i="1" baseline="-25000" dirty="0" err="1" smtClean="0"/>
              <a:t>j</a:t>
            </a:r>
            <a:r>
              <a:rPr lang="en-US" i="1" dirty="0" smtClean="0"/>
              <a:t> </a:t>
            </a:r>
            <a:r>
              <a:rPr lang="en-US" dirty="0"/>
              <a:t>to </a:t>
            </a:r>
            <a:r>
              <a:rPr lang="en-US" i="1" dirty="0" smtClean="0"/>
              <a:t>v</a:t>
            </a:r>
            <a:r>
              <a:rPr lang="en-US" i="1" baseline="-25000" dirty="0"/>
              <a:t>i</a:t>
            </a:r>
            <a:r>
              <a:rPr lang="en-US" dirty="0" smtClean="0"/>
              <a:t>. </a:t>
            </a:r>
          </a:p>
          <a:p>
            <a:pPr marL="640080" lvl="2" indent="-365760"/>
            <a:r>
              <a:rPr lang="en-US" dirty="0" smtClean="0"/>
              <a:t>To represent directed </a:t>
            </a:r>
            <a:r>
              <a:rPr lang="en-US" dirty="0" err="1" smtClean="0"/>
              <a:t>multigraphs</a:t>
            </a:r>
            <a:r>
              <a:rPr lang="en-US" dirty="0" smtClean="0"/>
              <a:t>, the value of </a:t>
            </a:r>
            <a:r>
              <a:rPr lang="en-US" i="1" dirty="0" err="1" smtClean="0"/>
              <a:t>a</a:t>
            </a:r>
            <a:r>
              <a:rPr lang="en-US" i="1" baseline="-25000" dirty="0" err="1" smtClean="0"/>
              <a:t>ij</a:t>
            </a:r>
            <a:r>
              <a:rPr lang="en-US" dirty="0" smtClean="0"/>
              <a:t> is the number of edges connecting </a:t>
            </a:r>
            <a:r>
              <a:rPr lang="en-US" i="1" dirty="0"/>
              <a:t>v</a:t>
            </a:r>
            <a:r>
              <a:rPr lang="en-US" i="1" baseline="-25000" dirty="0"/>
              <a:t>i</a:t>
            </a:r>
            <a:r>
              <a:rPr lang="en-US" i="1" dirty="0"/>
              <a:t> </a:t>
            </a:r>
            <a:r>
              <a:rPr lang="en-US" dirty="0"/>
              <a:t>to </a:t>
            </a:r>
            <a:r>
              <a:rPr lang="en-US" i="1" dirty="0" err="1" smtClean="0"/>
              <a:t>v</a:t>
            </a:r>
            <a:r>
              <a:rPr lang="en-US" i="1" baseline="-25000" dirty="0" err="1" smtClean="0"/>
              <a:t>j</a:t>
            </a:r>
            <a:r>
              <a:rPr lang="en-US" dirty="0" smtClean="0"/>
              <a:t>. </a:t>
            </a:r>
            <a:endParaRPr lang="en-US" dirty="0"/>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1" y="3886200"/>
            <a:ext cx="4217671" cy="60960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659</a:t>
            </a:fld>
            <a:endParaRPr lang="en-US"/>
          </a:p>
        </p:txBody>
      </p:sp>
    </p:spTree>
    <p:extLst>
      <p:ext uri="{BB962C8B-B14F-4D97-AF65-F5344CB8AC3E}">
        <p14:creationId xmlns:p14="http://schemas.microsoft.com/office/powerpoint/2010/main" val="16794151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pic>
        <p:nvPicPr>
          <p:cNvPr id="4" name="Content Placeholder 3" descr="addin_tmp.png"/>
          <p:cNvPicPr>
            <a:picLocks noGrp="1" noChangeAspect="1"/>
          </p:cNvPicPr>
          <p:nvPr>
            <p:ph idx="1"/>
            <p:custDataLst>
              <p:tags r:id="rId1"/>
            </p:custDataLst>
          </p:nvPr>
        </p:nvPicPr>
        <p:blipFill>
          <a:blip r:embed="rId4" cstate="print"/>
          <a:stretch>
            <a:fillRect/>
          </a:stretch>
        </p:blipFill>
        <p:spPr>
          <a:xfrm>
            <a:off x="1371600" y="2494597"/>
            <a:ext cx="5969318" cy="477203"/>
          </a:xfrm>
        </p:spPr>
      </p:pic>
      <p:pic>
        <p:nvPicPr>
          <p:cNvPr id="5" name="Picture 4" descr="addin_tmp.png"/>
          <p:cNvPicPr>
            <a:picLocks noChangeAspect="1"/>
          </p:cNvPicPr>
          <p:nvPr>
            <p:custDataLst>
              <p:tags r:id="rId2"/>
            </p:custDataLst>
          </p:nvPr>
        </p:nvPicPr>
        <p:blipFill>
          <a:blip r:embed="rId5" cstate="print"/>
          <a:stretch>
            <a:fillRect/>
          </a:stretch>
        </p:blipFill>
        <p:spPr>
          <a:xfrm>
            <a:off x="1447800" y="3561397"/>
            <a:ext cx="5969318" cy="477203"/>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66</a:t>
            </a:fld>
            <a:endParaRPr lang="en-US"/>
          </a:p>
        </p:txBody>
      </p:sp>
    </p:spTree>
  </p:cSld>
  <p:clrMapOvr>
    <a:masterClrMapping/>
  </p:clrMapOvr>
  <p:timing>
    <p:tnLst>
      <p:par>
        <p:cTn id="1" dur="indefinite" restart="never" nodeType="tmRoot"/>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Representation of Graphs: Incidence Matrices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Let  </a:t>
            </a:r>
            <a:r>
              <a:rPr lang="en-US" i="1" dirty="0"/>
              <a:t>G</a:t>
            </a:r>
            <a:r>
              <a:rPr lang="en-US" dirty="0"/>
              <a:t> = (</a:t>
            </a:r>
            <a:r>
              <a:rPr lang="en-US" i="1" dirty="0"/>
              <a:t>V</a:t>
            </a:r>
            <a:r>
              <a:rPr lang="en-US" dirty="0"/>
              <a:t>, </a:t>
            </a:r>
            <a:r>
              <a:rPr lang="en-US" i="1" dirty="0"/>
              <a:t>E</a:t>
            </a:r>
            <a:r>
              <a:rPr lang="en-US" dirty="0"/>
              <a:t>) </a:t>
            </a:r>
            <a:r>
              <a:rPr lang="en-US" dirty="0" smtClean="0"/>
              <a:t>be an undirected graph with vertices</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smtClean="0"/>
              <a:t>  and edges                        </a:t>
            </a:r>
            <a:r>
              <a:rPr lang="en-US" i="1" dirty="0" smtClean="0"/>
              <a:t>e</a:t>
            </a:r>
            <a:r>
              <a:rPr lang="en-US" baseline="-25000" dirty="0" smtClean="0">
                <a:latin typeface="Cambria Math" pitchFamily="18" charset="0"/>
                <a:ea typeface="Cambria Math" pitchFamily="18" charset="0"/>
              </a:rPr>
              <a:t>1</a:t>
            </a:r>
            <a:r>
              <a:rPr lang="en-US" dirty="0"/>
              <a:t>, </a:t>
            </a:r>
            <a:r>
              <a:rPr lang="en-US" i="1" dirty="0" smtClean="0"/>
              <a:t>e</a:t>
            </a:r>
            <a:r>
              <a:rPr lang="en-US" baseline="-25000" dirty="0" smtClean="0">
                <a:latin typeface="Cambria Math" pitchFamily="18" charset="0"/>
                <a:ea typeface="Cambria Math" pitchFamily="18" charset="0"/>
              </a:rPr>
              <a:t>2</a:t>
            </a:r>
            <a:r>
              <a:rPr lang="en-US" dirty="0"/>
              <a:t>, … </a:t>
            </a:r>
            <a:r>
              <a:rPr lang="en-US" i="1" dirty="0" err="1" smtClean="0"/>
              <a:t>e</a:t>
            </a:r>
            <a:r>
              <a:rPr lang="en-US" i="1" baseline="-25000" dirty="0" err="1" smtClean="0">
                <a:latin typeface="Cambria Math" pitchFamily="18" charset="0"/>
                <a:ea typeface="Cambria Math" pitchFamily="18" charset="0"/>
              </a:rPr>
              <a:t>m</a:t>
            </a:r>
            <a:r>
              <a:rPr lang="en-US" dirty="0" smtClean="0"/>
              <a:t>.  The incidence matrix with respect to the ordering of </a:t>
            </a:r>
            <a:r>
              <a:rPr lang="en-US" i="1" dirty="0" smtClean="0"/>
              <a:t>V</a:t>
            </a:r>
            <a:r>
              <a:rPr lang="en-US" dirty="0" smtClean="0"/>
              <a:t> and </a:t>
            </a:r>
            <a:r>
              <a:rPr lang="en-US" i="1" dirty="0" smtClean="0"/>
              <a:t>E </a:t>
            </a:r>
            <a:r>
              <a:rPr lang="en-US" dirty="0" smtClean="0"/>
              <a:t>is the</a:t>
            </a:r>
            <a:r>
              <a:rPr lang="en-US" i="1" dirty="0"/>
              <a:t> n ×</a:t>
            </a:r>
            <a:r>
              <a:rPr lang="en-US" dirty="0"/>
              <a:t> </a:t>
            </a:r>
            <a:r>
              <a:rPr lang="en-US" i="1" dirty="0" smtClean="0"/>
              <a:t>m</a:t>
            </a:r>
            <a:r>
              <a:rPr lang="en-US" dirty="0" smtClean="0"/>
              <a:t>  matrix </a:t>
            </a:r>
            <a:r>
              <a:rPr lang="en-US" b="1" dirty="0" smtClean="0"/>
              <a:t>M</a:t>
            </a:r>
            <a:r>
              <a:rPr lang="en-US" dirty="0" smtClean="0"/>
              <a:t> = [</a:t>
            </a:r>
            <a:r>
              <a:rPr lang="en-US" i="1" dirty="0" err="1" smtClean="0"/>
              <a:t>m</a:t>
            </a:r>
            <a:r>
              <a:rPr lang="en-US" i="1" baseline="-25000" dirty="0" err="1" smtClean="0"/>
              <a:t>ij</a:t>
            </a:r>
            <a:r>
              <a:rPr lang="en-US" dirty="0" smtClean="0"/>
              <a:t>], where</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1" y="3962400"/>
            <a:ext cx="5084445" cy="609600"/>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660</a:t>
            </a:fld>
            <a:endParaRPr lang="en-US"/>
          </a:p>
        </p:txBody>
      </p:sp>
    </p:spTree>
    <p:extLst>
      <p:ext uri="{BB962C8B-B14F-4D97-AF65-F5344CB8AC3E}">
        <p14:creationId xmlns:p14="http://schemas.microsoft.com/office/powerpoint/2010/main" val="1746907366"/>
      </p:ext>
    </p:extLst>
  </p:cSld>
  <p:clrMapOvr>
    <a:masterClrMapping/>
  </p:clrMapOvr>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Incidence Matrices (</a:t>
            </a:r>
            <a:r>
              <a:rPr lang="en-US" i="1" dirty="0" smtClean="0"/>
              <a:t>continued</a:t>
            </a:r>
            <a:r>
              <a:rPr lang="en-US" dirty="0" smtClean="0"/>
              <a:t>)</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1" y="2893931"/>
            <a:ext cx="1160527" cy="835914"/>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685801" y="4876800"/>
            <a:ext cx="1141476" cy="765810"/>
          </a:xfrm>
        </p:spPr>
      </p:pic>
      <p:sp>
        <p:nvSpPr>
          <p:cNvPr id="6" name="TextBox 5"/>
          <p:cNvSpPr txBox="1"/>
          <p:nvPr/>
        </p:nvSpPr>
        <p:spPr>
          <a:xfrm>
            <a:off x="533400" y="2058502"/>
            <a:ext cx="6019800" cy="369332"/>
          </a:xfrm>
          <a:prstGeom prst="rect">
            <a:avLst/>
          </a:prstGeom>
          <a:noFill/>
        </p:spPr>
        <p:txBody>
          <a:bodyPr wrap="square" rtlCol="0">
            <a:spAutoFit/>
          </a:bodyPr>
          <a:lstStyle/>
          <a:p>
            <a:r>
              <a:rPr lang="en-US" b="1" dirty="0" smtClean="0"/>
              <a:t>Example</a:t>
            </a:r>
            <a:r>
              <a:rPr lang="en-US" dirty="0" smtClean="0"/>
              <a:t>:  Simple Graph and Incidence Matrix</a:t>
            </a:r>
            <a:endParaRPr lang="en-US" dirty="0"/>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43199" y="2741817"/>
            <a:ext cx="1840231" cy="1140143"/>
          </a:xfrm>
          <a:prstGeom prst="rect">
            <a:avLst/>
          </a:prstGeom>
        </p:spPr>
      </p:pic>
      <p:sp>
        <p:nvSpPr>
          <p:cNvPr id="4" name="TextBox 3"/>
          <p:cNvSpPr txBox="1"/>
          <p:nvPr/>
        </p:nvSpPr>
        <p:spPr>
          <a:xfrm>
            <a:off x="5486400" y="2427834"/>
            <a:ext cx="3048000" cy="1523494"/>
          </a:xfrm>
          <a:prstGeom prst="rect">
            <a:avLst/>
          </a:prstGeom>
          <a:noFill/>
        </p:spPr>
        <p:txBody>
          <a:bodyPr wrap="square" rtlCol="0">
            <a:spAutoFit/>
          </a:bodyPr>
          <a:lstStyle/>
          <a:p>
            <a:r>
              <a:rPr lang="en-US" i="1" dirty="0" smtClean="0"/>
              <a:t>The rows going from top to bottom represent v</a:t>
            </a:r>
            <a:r>
              <a:rPr lang="en-US" baseline="-25000" dirty="0" smtClean="0">
                <a:latin typeface="Cambria Math" pitchFamily="18" charset="0"/>
                <a:ea typeface="Cambria Math" pitchFamily="18" charset="0"/>
              </a:rPr>
              <a:t>1</a:t>
            </a:r>
            <a:r>
              <a:rPr lang="en-US" dirty="0" smtClean="0"/>
              <a:t> </a:t>
            </a:r>
            <a:r>
              <a:rPr lang="en-US" i="1" dirty="0" smtClean="0"/>
              <a:t>through v</a:t>
            </a:r>
            <a:r>
              <a:rPr lang="en-US" baseline="-25000" dirty="0" smtClean="0">
                <a:latin typeface="Cambria Math" pitchFamily="18" charset="0"/>
                <a:ea typeface="Cambria Math" pitchFamily="18" charset="0"/>
              </a:rPr>
              <a:t>5</a:t>
            </a:r>
            <a:r>
              <a:rPr lang="en-US" dirty="0" smtClean="0"/>
              <a:t> </a:t>
            </a:r>
            <a:r>
              <a:rPr lang="en-US" i="1" dirty="0" smtClean="0"/>
              <a:t>and the columns going from left to right represent e</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e</a:t>
            </a:r>
            <a:r>
              <a:rPr lang="en-US" baseline="-25000" dirty="0" smtClean="0">
                <a:latin typeface="Cambria Math" pitchFamily="18" charset="0"/>
                <a:ea typeface="Cambria Math" pitchFamily="18" charset="0"/>
              </a:rPr>
              <a:t>6</a:t>
            </a:r>
            <a:r>
              <a:rPr lang="en-US" dirty="0" smtClean="0"/>
              <a:t>.</a:t>
            </a:r>
            <a:endParaRPr lang="en-US" dirty="0"/>
          </a:p>
        </p:txBody>
      </p:sp>
      <p:sp>
        <p:nvSpPr>
          <p:cNvPr id="9" name="TextBox 8"/>
          <p:cNvSpPr txBox="1"/>
          <p:nvPr/>
        </p:nvSpPr>
        <p:spPr>
          <a:xfrm>
            <a:off x="457200" y="4114801"/>
            <a:ext cx="6019800" cy="369332"/>
          </a:xfrm>
          <a:prstGeom prst="rect">
            <a:avLst/>
          </a:prstGeom>
          <a:noFill/>
        </p:spPr>
        <p:txBody>
          <a:bodyPr wrap="square" rtlCol="0">
            <a:spAutoFit/>
          </a:bodyPr>
          <a:lstStyle/>
          <a:p>
            <a:r>
              <a:rPr lang="en-US" b="1" dirty="0" smtClean="0"/>
              <a:t>Example</a:t>
            </a:r>
            <a:r>
              <a:rPr lang="en-US" dirty="0" smtClean="0"/>
              <a:t>:  </a:t>
            </a:r>
            <a:r>
              <a:rPr lang="en-US" dirty="0" err="1" smtClean="0"/>
              <a:t>Pseudograph</a:t>
            </a:r>
            <a:r>
              <a:rPr lang="en-US" dirty="0" smtClean="0"/>
              <a:t> and Incidence Matrix</a:t>
            </a:r>
            <a:endParaRPr lang="en-US" dirty="0"/>
          </a:p>
        </p:txBody>
      </p:sp>
      <p:sp>
        <p:nvSpPr>
          <p:cNvPr id="10" name="TextBox 9"/>
          <p:cNvSpPr txBox="1"/>
          <p:nvPr/>
        </p:nvSpPr>
        <p:spPr>
          <a:xfrm>
            <a:off x="5181600" y="4800600"/>
            <a:ext cx="3048000" cy="1523494"/>
          </a:xfrm>
          <a:prstGeom prst="rect">
            <a:avLst/>
          </a:prstGeom>
          <a:noFill/>
        </p:spPr>
        <p:txBody>
          <a:bodyPr wrap="square" rtlCol="0">
            <a:spAutoFit/>
          </a:bodyPr>
          <a:lstStyle/>
          <a:p>
            <a:r>
              <a:rPr lang="en-US" i="1" dirty="0" smtClean="0"/>
              <a:t>The rows going from top to bottom represent v</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v</a:t>
            </a:r>
            <a:r>
              <a:rPr lang="en-US" baseline="-25000" dirty="0" smtClean="0">
                <a:latin typeface="Cambria Math" pitchFamily="18" charset="0"/>
                <a:ea typeface="Cambria Math" pitchFamily="18" charset="0"/>
              </a:rPr>
              <a:t>5</a:t>
            </a:r>
            <a:r>
              <a:rPr lang="en-US" dirty="0" smtClean="0"/>
              <a:t> </a:t>
            </a:r>
            <a:r>
              <a:rPr lang="en-US" i="1" dirty="0" smtClean="0"/>
              <a:t>and the columns going from left to right represent e</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e</a:t>
            </a:r>
            <a:r>
              <a:rPr lang="en-US" baseline="-25000" dirty="0">
                <a:latin typeface="Cambria Math" pitchFamily="18" charset="0"/>
                <a:ea typeface="Cambria Math" pitchFamily="18" charset="0"/>
              </a:rPr>
              <a:t>8</a:t>
            </a:r>
            <a:r>
              <a:rPr lang="en-US" dirty="0" smtClean="0"/>
              <a:t>.</a:t>
            </a:r>
            <a:endParaRPr lang="en-US" dirty="0"/>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62665" y="4828656"/>
            <a:ext cx="2408873" cy="1140143"/>
          </a:xfrm>
          <a:prstGeom prst="rect">
            <a:avLst/>
          </a:prstGeom>
        </p:spPr>
      </p:pic>
      <p:sp>
        <p:nvSpPr>
          <p:cNvPr id="8" name="Slide Number Placeholder 7"/>
          <p:cNvSpPr>
            <a:spLocks noGrp="1"/>
          </p:cNvSpPr>
          <p:nvPr>
            <p:ph type="sldNum" sz="quarter" idx="12"/>
          </p:nvPr>
        </p:nvSpPr>
        <p:spPr/>
        <p:txBody>
          <a:bodyPr/>
          <a:lstStyle/>
          <a:p>
            <a:fld id="{8CD41AC4-40F7-4FE0-8905-74C6698904F3}" type="slidenum">
              <a:rPr lang="en-US" smtClean="0"/>
              <a:pPr/>
              <a:t>661</a:t>
            </a:fld>
            <a:endParaRPr lang="en-US"/>
          </a:p>
        </p:txBody>
      </p:sp>
    </p:spTree>
    <p:extLst>
      <p:ext uri="{BB962C8B-B14F-4D97-AF65-F5344CB8AC3E}">
        <p14:creationId xmlns:p14="http://schemas.microsoft.com/office/powerpoint/2010/main" val="1515828269"/>
      </p:ext>
    </p:extLst>
  </p:cSld>
  <p:clrMapOvr>
    <a:masterClrMapping/>
  </p:clrMapOvr>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Isomorphism of Graphs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The simple graphs </a:t>
            </a:r>
            <a:r>
              <a:rPr lang="en-US" i="1" dirty="0" smtClean="0"/>
              <a:t>G</a:t>
            </a:r>
            <a:r>
              <a:rPr lang="en-US" baseline="-25000" dirty="0" smtClean="0">
                <a:latin typeface="Cambria Math" pitchFamily="18" charset="0"/>
                <a:ea typeface="Cambria Math" pitchFamily="18" charset="0"/>
              </a:rPr>
              <a:t>1</a:t>
            </a:r>
            <a:r>
              <a:rPr lang="en-US" i="1" dirty="0" smtClean="0"/>
              <a:t> = </a:t>
            </a:r>
            <a:r>
              <a:rPr lang="en-US" dirty="0" smtClean="0"/>
              <a:t>(</a:t>
            </a:r>
            <a:r>
              <a:rPr lang="en-US" i="1" dirty="0" smtClean="0"/>
              <a:t>V</a:t>
            </a:r>
            <a:r>
              <a:rPr lang="en-US" baseline="-25000" dirty="0" smtClean="0">
                <a:latin typeface="Cambria Math" pitchFamily="18" charset="0"/>
                <a:ea typeface="Cambria Math" pitchFamily="18" charset="0"/>
              </a:rPr>
              <a:t>1</a:t>
            </a:r>
            <a:r>
              <a:rPr lang="en-US" i="1" dirty="0" smtClean="0"/>
              <a:t>, E</a:t>
            </a:r>
            <a:r>
              <a:rPr lang="en-US" baseline="-25000" dirty="0" smtClean="0">
                <a:latin typeface="Cambria Math" pitchFamily="18" charset="0"/>
                <a:ea typeface="Cambria Math" pitchFamily="18" charset="0"/>
              </a:rPr>
              <a:t>1</a:t>
            </a:r>
            <a:r>
              <a:rPr lang="en-US" dirty="0" smtClean="0"/>
              <a:t>)</a:t>
            </a:r>
            <a:r>
              <a:rPr lang="en-US" i="1" dirty="0" smtClean="0"/>
              <a:t> </a:t>
            </a:r>
            <a:r>
              <a:rPr lang="en-US" dirty="0" smtClean="0"/>
              <a:t>and             </a:t>
            </a:r>
            <a:r>
              <a:rPr lang="en-US" i="1" dirty="0" smtClean="0"/>
              <a:t>G</a:t>
            </a:r>
            <a:r>
              <a:rPr lang="en-US" baseline="-25000" dirty="0" smtClean="0">
                <a:latin typeface="Cambria Math" pitchFamily="18" charset="0"/>
                <a:ea typeface="Cambria Math" pitchFamily="18" charset="0"/>
              </a:rPr>
              <a:t>2</a:t>
            </a:r>
            <a:r>
              <a:rPr lang="en-US" i="1" dirty="0" smtClean="0"/>
              <a:t> = </a:t>
            </a:r>
            <a:r>
              <a:rPr lang="en-US" dirty="0" smtClean="0"/>
              <a:t>(</a:t>
            </a:r>
            <a:r>
              <a:rPr lang="en-US" i="1" dirty="0" smtClean="0"/>
              <a:t>V</a:t>
            </a:r>
            <a:r>
              <a:rPr lang="en-US" baseline="-25000" dirty="0" smtClean="0">
                <a:latin typeface="Cambria Math" pitchFamily="18" charset="0"/>
                <a:ea typeface="Cambria Math" pitchFamily="18" charset="0"/>
              </a:rPr>
              <a:t>2</a:t>
            </a:r>
            <a:r>
              <a:rPr lang="en-US" i="1" dirty="0" smtClean="0"/>
              <a:t>, E</a:t>
            </a:r>
            <a:r>
              <a:rPr lang="en-US" baseline="-25000" dirty="0" smtClean="0">
                <a:latin typeface="Cambria Math" pitchFamily="18" charset="0"/>
                <a:ea typeface="Cambria Math" pitchFamily="18" charset="0"/>
              </a:rPr>
              <a:t>2</a:t>
            </a:r>
            <a:r>
              <a:rPr lang="en-US" dirty="0" smtClean="0"/>
              <a:t>)</a:t>
            </a:r>
            <a:r>
              <a:rPr lang="en-US" i="1" dirty="0" smtClean="0"/>
              <a:t> </a:t>
            </a:r>
            <a:r>
              <a:rPr lang="en-US" dirty="0" smtClean="0"/>
              <a:t>are </a:t>
            </a:r>
            <a:r>
              <a:rPr lang="en-US" i="1" dirty="0" smtClean="0"/>
              <a:t>isomorphic</a:t>
            </a:r>
            <a:r>
              <a:rPr lang="en-US" dirty="0" smtClean="0"/>
              <a:t> if there is a bijection (permutation) </a:t>
            </a:r>
            <a:r>
              <a:rPr lang="en-US" i="1" dirty="0" smtClean="0"/>
              <a:t>f</a:t>
            </a:r>
            <a:r>
              <a:rPr lang="en-US" dirty="0" smtClean="0"/>
              <a:t> from </a:t>
            </a:r>
            <a:r>
              <a:rPr lang="en-US" i="1" dirty="0" smtClean="0"/>
              <a:t>V</a:t>
            </a:r>
            <a:r>
              <a:rPr lang="en-US" baseline="-25000" dirty="0" smtClean="0">
                <a:latin typeface="Cambria Math" pitchFamily="18" charset="0"/>
                <a:ea typeface="Cambria Math" pitchFamily="18" charset="0"/>
              </a:rPr>
              <a:t>1</a:t>
            </a:r>
            <a:r>
              <a:rPr lang="en-US" i="1" dirty="0" smtClean="0"/>
              <a:t> </a:t>
            </a:r>
            <a:r>
              <a:rPr lang="en-US" dirty="0" smtClean="0"/>
              <a:t>to </a:t>
            </a:r>
            <a:r>
              <a:rPr lang="en-US" i="1" dirty="0" smtClean="0"/>
              <a:t>V</a:t>
            </a:r>
            <a:r>
              <a:rPr lang="en-US" baseline="-25000" dirty="0" smtClean="0">
                <a:latin typeface="Cambria Math" pitchFamily="18" charset="0"/>
                <a:ea typeface="Cambria Math" pitchFamily="18" charset="0"/>
              </a:rPr>
              <a:t>2</a:t>
            </a:r>
            <a:r>
              <a:rPr lang="en-US" dirty="0" smtClean="0"/>
              <a:t> with the property that </a:t>
            </a:r>
            <a:r>
              <a:rPr lang="en-US" i="1" dirty="0" smtClean="0"/>
              <a:t>a</a:t>
            </a:r>
            <a:r>
              <a:rPr lang="en-US" dirty="0" smtClean="0"/>
              <a:t> and </a:t>
            </a:r>
            <a:r>
              <a:rPr lang="en-US" i="1" dirty="0" smtClean="0"/>
              <a:t>b</a:t>
            </a:r>
            <a:r>
              <a:rPr lang="en-US" dirty="0" smtClean="0"/>
              <a:t> are adjacent in </a:t>
            </a:r>
            <a:r>
              <a:rPr lang="en-US" i="1" dirty="0" smtClean="0"/>
              <a:t>G</a:t>
            </a:r>
            <a:r>
              <a:rPr lang="en-US" baseline="-25000" dirty="0" smtClean="0">
                <a:latin typeface="Cambria Math" pitchFamily="18" charset="0"/>
                <a:ea typeface="Cambria Math" pitchFamily="18" charset="0"/>
              </a:rPr>
              <a:t>1</a:t>
            </a:r>
            <a:r>
              <a:rPr lang="en-US" i="1" dirty="0" smtClean="0"/>
              <a:t> </a:t>
            </a:r>
            <a:r>
              <a:rPr lang="en-US" dirty="0" smtClean="0"/>
              <a:t>if and only if </a:t>
            </a:r>
            <a:r>
              <a:rPr lang="en-US" i="1" dirty="0" smtClean="0"/>
              <a:t>f</a:t>
            </a:r>
            <a:r>
              <a:rPr lang="en-US" dirty="0" smtClean="0"/>
              <a:t>(</a:t>
            </a:r>
            <a:r>
              <a:rPr lang="en-US" i="1" dirty="0" smtClean="0"/>
              <a:t>a</a:t>
            </a:r>
            <a:r>
              <a:rPr lang="en-US" dirty="0" smtClean="0"/>
              <a:t>) and </a:t>
            </a:r>
            <a:r>
              <a:rPr lang="en-US" i="1" dirty="0" smtClean="0"/>
              <a:t>f</a:t>
            </a:r>
            <a:r>
              <a:rPr lang="en-US" dirty="0" smtClean="0"/>
              <a:t>(</a:t>
            </a:r>
            <a:r>
              <a:rPr lang="en-US" i="1" dirty="0" smtClean="0"/>
              <a:t>b</a:t>
            </a:r>
            <a:r>
              <a:rPr lang="en-US" dirty="0" smtClean="0"/>
              <a:t>) are adjacent in </a:t>
            </a:r>
            <a:r>
              <a:rPr lang="en-US" i="1" dirty="0" smtClean="0"/>
              <a:t>G</a:t>
            </a:r>
            <a:r>
              <a:rPr lang="en-US" baseline="-25000" dirty="0" smtClean="0">
                <a:latin typeface="Cambria Math" pitchFamily="18" charset="0"/>
                <a:ea typeface="Cambria Math" pitchFamily="18" charset="0"/>
              </a:rPr>
              <a:t>2</a:t>
            </a:r>
            <a:r>
              <a:rPr lang="en-US" i="1" dirty="0" smtClean="0"/>
              <a:t> , </a:t>
            </a:r>
            <a:r>
              <a:rPr lang="en-US" dirty="0" smtClean="0"/>
              <a:t>for all </a:t>
            </a:r>
            <a:r>
              <a:rPr lang="en-US" i="1" dirty="0" smtClean="0"/>
              <a:t>a</a:t>
            </a:r>
            <a:r>
              <a:rPr lang="en-US" dirty="0" smtClean="0"/>
              <a:t> and </a:t>
            </a:r>
            <a:r>
              <a:rPr lang="en-US" i="1" dirty="0" smtClean="0"/>
              <a:t>b</a:t>
            </a:r>
            <a:r>
              <a:rPr lang="en-US" dirty="0" smtClean="0"/>
              <a:t> in </a:t>
            </a:r>
            <a:r>
              <a:rPr lang="en-US" i="1" dirty="0" smtClean="0"/>
              <a:t>V</a:t>
            </a:r>
            <a:r>
              <a:rPr lang="en-US" baseline="-25000" dirty="0" smtClean="0">
                <a:latin typeface="Cambria Math" pitchFamily="18" charset="0"/>
                <a:ea typeface="Cambria Math" pitchFamily="18" charset="0"/>
              </a:rPr>
              <a:t>1</a:t>
            </a:r>
            <a:r>
              <a:rPr lang="en-US" i="1" dirty="0" smtClean="0"/>
              <a:t> .</a:t>
            </a:r>
          </a:p>
          <a:p>
            <a:pPr indent="0">
              <a:buNone/>
            </a:pPr>
            <a:r>
              <a:rPr lang="en-US" dirty="0" smtClean="0"/>
              <a:t>Such a function </a:t>
            </a:r>
            <a:r>
              <a:rPr lang="en-US" i="1" dirty="0" smtClean="0"/>
              <a:t>f </a:t>
            </a:r>
            <a:r>
              <a:rPr lang="en-US" dirty="0" smtClean="0"/>
              <a:t>is called an </a:t>
            </a:r>
            <a:r>
              <a:rPr lang="en-US" i="1" dirty="0" smtClean="0"/>
              <a:t>isomorphism. </a:t>
            </a:r>
            <a:r>
              <a:rPr lang="en-US" dirty="0" smtClean="0"/>
              <a:t>Two simple graphs that are not isomorphic are called </a:t>
            </a:r>
            <a:r>
              <a:rPr lang="en-US" i="1" dirty="0" err="1" smtClean="0"/>
              <a:t>nonisomorphic</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662</a:t>
            </a:fld>
            <a:endParaRPr lang="en-US"/>
          </a:p>
        </p:txBody>
      </p:sp>
    </p:spTree>
  </p:cSld>
  <p:clrMapOvr>
    <a:masterClrMapping/>
  </p:clrMapOvr>
  <p:timing>
    <p:tnLst>
      <p:par>
        <p:cT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indent="0">
              <a:buNone/>
            </a:pPr>
            <a:r>
              <a:rPr lang="en-US" b="1" dirty="0" smtClean="0"/>
              <a:t>Example</a:t>
            </a:r>
            <a:r>
              <a:rPr lang="en-US" dirty="0" smtClean="0"/>
              <a:t>: Show that the graphs </a:t>
            </a:r>
            <a:r>
              <a:rPr lang="en-US" i="1" dirty="0" smtClean="0"/>
              <a:t>G</a:t>
            </a:r>
            <a:r>
              <a:rPr lang="en-US" dirty="0" smtClean="0"/>
              <a:t> =(</a:t>
            </a:r>
            <a:r>
              <a:rPr lang="en-US" i="1" dirty="0" smtClean="0"/>
              <a:t>V</a:t>
            </a:r>
            <a:r>
              <a:rPr lang="en-US" dirty="0" smtClean="0"/>
              <a:t>, </a:t>
            </a:r>
            <a:r>
              <a:rPr lang="en-US" i="1" dirty="0" smtClean="0"/>
              <a:t>E</a:t>
            </a:r>
            <a:r>
              <a:rPr lang="en-US" dirty="0" smtClean="0"/>
              <a:t>) and                           </a:t>
            </a:r>
            <a:r>
              <a:rPr lang="en-US" i="1" dirty="0" smtClean="0"/>
              <a:t>H</a:t>
            </a:r>
            <a:r>
              <a:rPr lang="en-US" dirty="0" smtClean="0"/>
              <a:t> = (</a:t>
            </a:r>
            <a:r>
              <a:rPr lang="en-US" i="1" dirty="0" smtClean="0"/>
              <a:t>W</a:t>
            </a:r>
            <a:r>
              <a:rPr lang="en-US" dirty="0" smtClean="0"/>
              <a:t>, </a:t>
            </a:r>
            <a:r>
              <a:rPr lang="en-US" i="1" dirty="0" smtClean="0"/>
              <a:t>F</a:t>
            </a:r>
            <a:r>
              <a:rPr lang="en-US" dirty="0" smtClean="0"/>
              <a:t>) are isomorphic.</a:t>
            </a:r>
          </a:p>
          <a:p>
            <a:pPr indent="0">
              <a:buNone/>
            </a:pPr>
            <a:endParaRPr lang="en-US" dirty="0" smtClean="0"/>
          </a:p>
          <a:p>
            <a:pPr indent="0">
              <a:spcBef>
                <a:spcPts val="0"/>
              </a:spcBef>
              <a:buNone/>
            </a:pPr>
            <a:r>
              <a:rPr lang="en-US" b="1" dirty="0" smtClean="0"/>
              <a:t>Solution</a:t>
            </a:r>
            <a:r>
              <a:rPr lang="en-US" dirty="0" smtClean="0"/>
              <a:t>: The function </a:t>
            </a:r>
            <a:r>
              <a:rPr lang="en-US" i="1" dirty="0" smtClean="0"/>
              <a:t>f</a:t>
            </a:r>
            <a:r>
              <a:rPr lang="en-US" dirty="0" smtClean="0"/>
              <a:t> with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1</a:t>
            </a:r>
            <a:r>
              <a:rPr lang="en-US" dirty="0" smtClean="0"/>
              <a:t>) = </a:t>
            </a:r>
            <a:r>
              <a:rPr lang="en-US" i="1" dirty="0" smtClean="0"/>
              <a:t>v</a:t>
            </a:r>
            <a:r>
              <a:rPr lang="en-US" baseline="-25000" dirty="0" smtClean="0">
                <a:latin typeface="Cambria Math" pitchFamily="18" charset="0"/>
                <a:ea typeface="Cambria Math" pitchFamily="18" charset="0"/>
              </a:rPr>
              <a:t>1</a:t>
            </a:r>
            <a:r>
              <a:rPr lang="en-US" dirty="0" smtClean="0"/>
              <a:t>,</a:t>
            </a:r>
          </a:p>
          <a:p>
            <a:pPr indent="0">
              <a:spcBef>
                <a:spcPts val="0"/>
              </a:spcBef>
              <a:buNone/>
            </a:pP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2</a:t>
            </a:r>
            <a:r>
              <a:rPr lang="en-US" dirty="0" smtClean="0"/>
              <a:t>) = </a:t>
            </a:r>
            <a:r>
              <a:rPr lang="en-US" i="1" dirty="0" smtClean="0"/>
              <a:t>v</a:t>
            </a:r>
            <a:r>
              <a:rPr lang="en-US" baseline="-25000" dirty="0" smtClean="0">
                <a:latin typeface="Cambria Math" pitchFamily="18" charset="0"/>
                <a:ea typeface="Cambria Math" pitchFamily="18" charset="0"/>
              </a:rPr>
              <a:t>4</a:t>
            </a:r>
            <a:r>
              <a:rPr lang="en-US" dirty="0" smtClean="0"/>
              <a:t>,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3</a:t>
            </a:r>
            <a:r>
              <a:rPr lang="en-US" dirty="0" smtClean="0"/>
              <a:t>) = </a:t>
            </a:r>
            <a:r>
              <a:rPr lang="en-US" i="1" dirty="0" smtClean="0"/>
              <a:t>v</a:t>
            </a:r>
            <a:r>
              <a:rPr lang="en-US" baseline="-25000" dirty="0" smtClean="0">
                <a:latin typeface="Cambria Math" pitchFamily="18" charset="0"/>
                <a:ea typeface="Cambria Math" pitchFamily="18" charset="0"/>
              </a:rPr>
              <a:t>3</a:t>
            </a:r>
            <a:r>
              <a:rPr lang="en-US" dirty="0" smtClean="0"/>
              <a:t>, and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4</a:t>
            </a:r>
            <a:r>
              <a:rPr lang="en-US" dirty="0" smtClean="0"/>
              <a:t>) = </a:t>
            </a:r>
            <a:r>
              <a:rPr lang="en-US" i="1" dirty="0" smtClean="0"/>
              <a:t>v</a:t>
            </a:r>
            <a:r>
              <a:rPr lang="en-US" baseline="-25000" dirty="0" smtClean="0">
                <a:latin typeface="Cambria Math" pitchFamily="18" charset="0"/>
                <a:ea typeface="Cambria Math" pitchFamily="18" charset="0"/>
              </a:rPr>
              <a:t>2</a:t>
            </a:r>
            <a:r>
              <a:rPr lang="en-US" dirty="0" smtClean="0"/>
              <a:t>  is a </a:t>
            </a:r>
          </a:p>
          <a:p>
            <a:pPr indent="0">
              <a:spcBef>
                <a:spcPts val="0"/>
              </a:spcBef>
              <a:buNone/>
            </a:pPr>
            <a:r>
              <a:rPr lang="en-US" dirty="0" smtClean="0"/>
              <a:t>one-to-one correspondence between </a:t>
            </a:r>
            <a:r>
              <a:rPr lang="en-US" i="1" dirty="0" smtClean="0"/>
              <a:t>V</a:t>
            </a:r>
            <a:r>
              <a:rPr lang="en-US" dirty="0" smtClean="0"/>
              <a:t> and </a:t>
            </a:r>
            <a:r>
              <a:rPr lang="en-US" i="1" dirty="0" smtClean="0"/>
              <a:t>W</a:t>
            </a:r>
            <a:r>
              <a:rPr lang="en-US" dirty="0" smtClean="0"/>
              <a:t>.               Note that adjacent vertices in </a:t>
            </a:r>
            <a:r>
              <a:rPr lang="en-US" i="1" dirty="0" smtClean="0"/>
              <a:t>G</a:t>
            </a:r>
            <a:r>
              <a:rPr lang="en-US" dirty="0" smtClean="0"/>
              <a:t> are </a:t>
            </a:r>
            <a:r>
              <a:rPr lang="en-US" i="1" dirty="0" smtClean="0"/>
              <a:t>u</a:t>
            </a:r>
            <a:r>
              <a:rPr lang="en-US" baseline="-25000" dirty="0" smtClean="0">
                <a:latin typeface="Cambria Math" pitchFamily="18" charset="0"/>
                <a:ea typeface="Cambria Math" pitchFamily="18" charset="0"/>
              </a:rPr>
              <a:t>1</a:t>
            </a:r>
            <a:r>
              <a:rPr lang="en-US" dirty="0" smtClean="0"/>
              <a:t> and </a:t>
            </a:r>
            <a:r>
              <a:rPr lang="en-US" i="1" dirty="0" smtClean="0"/>
              <a:t>u</a:t>
            </a:r>
            <a:r>
              <a:rPr lang="en-US" baseline="-25000" dirty="0" smtClean="0">
                <a:latin typeface="Cambria Math" pitchFamily="18" charset="0"/>
                <a:ea typeface="Cambria Math" pitchFamily="18" charset="0"/>
              </a:rPr>
              <a:t>2</a:t>
            </a:r>
            <a:r>
              <a:rPr lang="en-US" dirty="0" smtClean="0"/>
              <a:t>, </a:t>
            </a:r>
            <a:r>
              <a:rPr lang="en-US" i="1" dirty="0" smtClean="0"/>
              <a:t>u</a:t>
            </a:r>
            <a:r>
              <a:rPr lang="en-US" baseline="-25000" dirty="0" smtClean="0">
                <a:latin typeface="Cambria Math" pitchFamily="18" charset="0"/>
                <a:ea typeface="Cambria Math" pitchFamily="18" charset="0"/>
              </a:rPr>
              <a:t>1</a:t>
            </a:r>
            <a:r>
              <a:rPr lang="en-US" dirty="0" smtClean="0"/>
              <a:t> and </a:t>
            </a:r>
            <a:r>
              <a:rPr lang="en-US" i="1" dirty="0" smtClean="0"/>
              <a:t>u</a:t>
            </a:r>
            <a:r>
              <a:rPr lang="en-US" baseline="-25000" dirty="0" smtClean="0">
                <a:latin typeface="Cambria Math" pitchFamily="18" charset="0"/>
                <a:ea typeface="Cambria Math" pitchFamily="18" charset="0"/>
              </a:rPr>
              <a:t>3</a:t>
            </a:r>
            <a:r>
              <a:rPr lang="en-US" dirty="0" smtClean="0"/>
              <a:t>, </a:t>
            </a:r>
            <a:r>
              <a:rPr lang="en-US" i="1" dirty="0" smtClean="0"/>
              <a:t>u</a:t>
            </a:r>
            <a:r>
              <a:rPr lang="en-US" baseline="-25000" dirty="0" smtClean="0">
                <a:latin typeface="Cambria Math" pitchFamily="18" charset="0"/>
                <a:ea typeface="Cambria Math" pitchFamily="18" charset="0"/>
              </a:rPr>
              <a:t>2</a:t>
            </a:r>
            <a:r>
              <a:rPr lang="en-US" dirty="0" smtClean="0"/>
              <a:t> and </a:t>
            </a:r>
            <a:r>
              <a:rPr lang="en-US" i="1" dirty="0" smtClean="0"/>
              <a:t>u</a:t>
            </a:r>
            <a:r>
              <a:rPr lang="en-US" baseline="-25000" dirty="0" smtClean="0">
                <a:latin typeface="Cambria Math" pitchFamily="18" charset="0"/>
                <a:ea typeface="Cambria Math" pitchFamily="18" charset="0"/>
              </a:rPr>
              <a:t>4</a:t>
            </a:r>
            <a:r>
              <a:rPr lang="en-US" dirty="0" smtClean="0"/>
              <a:t>, and </a:t>
            </a:r>
            <a:r>
              <a:rPr lang="en-US" i="1" dirty="0" smtClean="0"/>
              <a:t>u</a:t>
            </a:r>
            <a:r>
              <a:rPr lang="en-US" baseline="-25000" dirty="0" smtClean="0">
                <a:latin typeface="Cambria Math" pitchFamily="18" charset="0"/>
                <a:ea typeface="Cambria Math" pitchFamily="18" charset="0"/>
              </a:rPr>
              <a:t>3</a:t>
            </a:r>
            <a:r>
              <a:rPr lang="en-US" dirty="0" smtClean="0"/>
              <a:t> and </a:t>
            </a:r>
            <a:r>
              <a:rPr lang="en-US" i="1" dirty="0" smtClean="0"/>
              <a:t>u</a:t>
            </a:r>
            <a:r>
              <a:rPr lang="en-US" baseline="-25000" dirty="0" smtClean="0">
                <a:latin typeface="Cambria Math" pitchFamily="18" charset="0"/>
                <a:ea typeface="Cambria Math" pitchFamily="18" charset="0"/>
              </a:rPr>
              <a:t>4</a:t>
            </a:r>
            <a:r>
              <a:rPr lang="en-US" dirty="0" smtClean="0"/>
              <a:t>. Each of the pairs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smtClean="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smtClean="0"/>
              <a:t> 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smtClean="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a:t>
            </a:r>
            <a:r>
              <a:rPr lang="en-US" dirty="0" smtClean="0"/>
              <a:t> consists of two adjacent vertices in </a:t>
            </a:r>
            <a:r>
              <a:rPr lang="en-US" i="1" dirty="0" smtClean="0"/>
              <a:t>H</a:t>
            </a:r>
            <a:r>
              <a:rPr lang="en-US" dirty="0" smtClean="0"/>
              <a:t>.</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1981200"/>
            <a:ext cx="921259" cy="211074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663</a:t>
            </a:fld>
            <a:endParaRPr lang="en-US"/>
          </a:p>
        </p:txBody>
      </p:sp>
    </p:spTree>
    <p:extLst>
      <p:ext uri="{BB962C8B-B14F-4D97-AF65-F5344CB8AC3E}">
        <p14:creationId xmlns:p14="http://schemas.microsoft.com/office/powerpoint/2010/main" val="1475726046"/>
      </p:ext>
    </p:extLst>
  </p:cSld>
  <p:clrMapOvr>
    <a:masterClrMapping/>
  </p:clrMapOvr>
  <p:timing>
    <p:tnLst>
      <p:par>
        <p:cTn id="1" dur="indefinite" restart="never" nodeType="tmRoot"/>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It is difficult to determine whether two simple graphs are isomorphic using brute force because there are </a:t>
            </a:r>
            <a:r>
              <a:rPr lang="en-US" i="1" dirty="0" smtClean="0"/>
              <a:t>n</a:t>
            </a:r>
            <a:r>
              <a:rPr lang="en-US" dirty="0" smtClean="0"/>
              <a:t>! possible one-to-one correspondences between the vertex sets of two simple graphs with </a:t>
            </a:r>
            <a:r>
              <a:rPr lang="en-US" i="1" dirty="0" smtClean="0"/>
              <a:t>n</a:t>
            </a:r>
            <a:r>
              <a:rPr lang="en-US" dirty="0" smtClean="0"/>
              <a:t> vertices. </a:t>
            </a:r>
          </a:p>
          <a:p>
            <a:r>
              <a:rPr lang="en-US" dirty="0"/>
              <a:t>The best algorithms for determining </a:t>
            </a:r>
            <a:r>
              <a:rPr lang="en-US" dirty="0" smtClean="0"/>
              <a:t>whether </a:t>
            </a:r>
            <a:r>
              <a:rPr lang="en-US" dirty="0"/>
              <a:t>two graphs are isomorphic have exponential worst case complexity in terms of the number of vertices of the graphs.</a:t>
            </a:r>
            <a:endParaRPr lang="en-US" dirty="0" smtClean="0"/>
          </a:p>
          <a:p>
            <a:r>
              <a:rPr lang="en-US" dirty="0" smtClean="0"/>
              <a:t>Sometimes it is not hard to show that two graphs are not isomorphic. We can do so by finding a property, preserved by isomorphism, that only one of the two graphs has. Such a property is called </a:t>
            </a:r>
            <a:r>
              <a:rPr lang="en-US" i="1" dirty="0" smtClean="0"/>
              <a:t>graph invariant</a:t>
            </a:r>
            <a:r>
              <a:rPr lang="en-US" dirty="0" smtClean="0"/>
              <a:t>. </a:t>
            </a:r>
          </a:p>
          <a:p>
            <a:r>
              <a:rPr lang="en-US" dirty="0"/>
              <a:t>There are many different useful graph </a:t>
            </a:r>
            <a:r>
              <a:rPr lang="en-US" dirty="0" smtClean="0"/>
              <a:t>invariants that </a:t>
            </a:r>
            <a:r>
              <a:rPr lang="en-US" dirty="0"/>
              <a:t>can be used to distinguish </a:t>
            </a:r>
            <a:r>
              <a:rPr lang="en-US" dirty="0" err="1"/>
              <a:t>nonisomorphic</a:t>
            </a:r>
            <a:r>
              <a:rPr lang="en-US" dirty="0"/>
              <a:t> </a:t>
            </a:r>
            <a:r>
              <a:rPr lang="en-US" dirty="0" smtClean="0"/>
              <a:t>graphs, such as the number </a:t>
            </a:r>
            <a:r>
              <a:rPr lang="en-US" dirty="0"/>
              <a:t>of vertices, number of edges, and degree </a:t>
            </a:r>
            <a:r>
              <a:rPr lang="en-US" dirty="0" smtClean="0"/>
              <a:t>sequence (list </a:t>
            </a:r>
            <a:r>
              <a:rPr lang="en-US" dirty="0"/>
              <a:t>of the degrees of the vertices in </a:t>
            </a:r>
            <a:r>
              <a:rPr lang="en-US" dirty="0" err="1"/>
              <a:t>nonincreasing</a:t>
            </a:r>
            <a:r>
              <a:rPr lang="en-US" dirty="0"/>
              <a:t> order).  We will encounter others in later sections of this </a:t>
            </a:r>
            <a:r>
              <a:rPr lang="en-US" dirty="0" smtClean="0"/>
              <a:t>chapter.</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664</a:t>
            </a:fld>
            <a:endParaRPr lang="en-US"/>
          </a:p>
        </p:txBody>
      </p:sp>
    </p:spTree>
    <p:extLst>
      <p:ext uri="{BB962C8B-B14F-4D97-AF65-F5344CB8AC3E}">
        <p14:creationId xmlns:p14="http://schemas.microsoft.com/office/powerpoint/2010/main" val="1663453830"/>
      </p:ext>
    </p:extLst>
  </p:cSld>
  <p:clrMapOvr>
    <a:masterClrMapping/>
  </p:clrMapOvr>
  <p:timing>
    <p:tnLst>
      <p:par>
        <p:cTn id="1" dur="indefinite" restart="never" nodeType="tmRoot"/>
      </p:par>
    </p:tn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fontScale="70000" lnSpcReduction="20000"/>
          </a:bodyPr>
          <a:lstStyle/>
          <a:p>
            <a:pPr indent="0">
              <a:buNone/>
            </a:pPr>
            <a:r>
              <a:rPr lang="en-US" b="1" dirty="0" smtClean="0"/>
              <a:t>Example</a:t>
            </a:r>
            <a:r>
              <a:rPr lang="en-US" dirty="0" smtClean="0"/>
              <a:t>: Determine whether these two graphs                                                                              are isomorphic.</a:t>
            </a:r>
          </a:p>
          <a:p>
            <a:pPr indent="0">
              <a:buNone/>
            </a:pPr>
            <a:endParaRPr lang="en-US" dirty="0" smtClean="0"/>
          </a:p>
          <a:p>
            <a:pPr indent="0">
              <a:buNone/>
            </a:pPr>
            <a:endParaRPr lang="en-US" dirty="0" smtClean="0"/>
          </a:p>
          <a:p>
            <a:pPr indent="0">
              <a:spcBef>
                <a:spcPts val="0"/>
              </a:spcBef>
              <a:buNone/>
            </a:pPr>
            <a:r>
              <a:rPr lang="en-US" b="1" dirty="0" smtClean="0"/>
              <a:t>Solution</a:t>
            </a:r>
            <a:r>
              <a:rPr lang="en-US" dirty="0" smtClean="0"/>
              <a:t>:  Both graphs have eight vertices and ten edges.</a:t>
            </a:r>
          </a:p>
          <a:p>
            <a:pPr indent="0">
              <a:spcBef>
                <a:spcPts val="0"/>
              </a:spcBef>
              <a:buNone/>
            </a:pPr>
            <a:r>
              <a:rPr lang="en-US" dirty="0" smtClean="0"/>
              <a:t>They also both have four vertices of degree two and four of degree three. </a:t>
            </a:r>
          </a:p>
          <a:p>
            <a:pPr indent="0">
              <a:spcBef>
                <a:spcPts val="0"/>
              </a:spcBef>
              <a:buNone/>
            </a:pPr>
            <a:endParaRPr lang="en-US" dirty="0"/>
          </a:p>
          <a:p>
            <a:pPr indent="0">
              <a:spcBef>
                <a:spcPts val="0"/>
              </a:spcBef>
              <a:buNone/>
            </a:pPr>
            <a:r>
              <a:rPr lang="en-US" dirty="0" smtClean="0"/>
              <a:t>However, </a:t>
            </a:r>
            <a:r>
              <a:rPr lang="en-US" i="1" dirty="0" smtClean="0"/>
              <a:t>G</a:t>
            </a:r>
            <a:r>
              <a:rPr lang="en-US" dirty="0" smtClean="0"/>
              <a:t> and </a:t>
            </a:r>
            <a:r>
              <a:rPr lang="en-US" i="1" dirty="0" smtClean="0"/>
              <a:t>H</a:t>
            </a:r>
            <a:r>
              <a:rPr lang="en-US" dirty="0" smtClean="0"/>
              <a:t> are not isomorphic. Note that since </a:t>
            </a:r>
            <a:r>
              <a:rPr lang="en-US" i="1" dirty="0" err="1" smtClean="0"/>
              <a:t>deg</a:t>
            </a:r>
            <a:r>
              <a:rPr lang="en-US" dirty="0" smtClean="0"/>
              <a:t>(</a:t>
            </a:r>
            <a:r>
              <a:rPr lang="en-US" i="1" dirty="0" smtClean="0"/>
              <a:t>a</a:t>
            </a:r>
            <a:r>
              <a:rPr lang="en-US" dirty="0" smtClean="0"/>
              <a:t>) = </a:t>
            </a:r>
            <a:r>
              <a:rPr lang="en-US" dirty="0" smtClean="0">
                <a:latin typeface="Cambria Math" pitchFamily="18" charset="0"/>
                <a:ea typeface="Cambria Math" pitchFamily="18" charset="0"/>
              </a:rPr>
              <a:t>2</a:t>
            </a:r>
            <a:r>
              <a:rPr lang="en-US" dirty="0" smtClean="0"/>
              <a:t> in </a:t>
            </a:r>
            <a:r>
              <a:rPr lang="en-US" i="1" dirty="0" smtClean="0"/>
              <a:t>G</a:t>
            </a:r>
            <a:r>
              <a:rPr lang="en-US" dirty="0" smtClean="0"/>
              <a:t>, </a:t>
            </a:r>
            <a:r>
              <a:rPr lang="en-US" i="1" dirty="0" smtClean="0"/>
              <a:t>a</a:t>
            </a:r>
            <a:r>
              <a:rPr lang="en-US" dirty="0" smtClean="0"/>
              <a:t> must correspond to </a:t>
            </a:r>
            <a:r>
              <a:rPr lang="en-US" i="1" dirty="0" smtClean="0"/>
              <a:t>t</a:t>
            </a:r>
            <a:r>
              <a:rPr lang="en-US" dirty="0" smtClean="0"/>
              <a:t>, </a:t>
            </a:r>
            <a:r>
              <a:rPr lang="en-US" i="1" dirty="0" smtClean="0"/>
              <a:t>u</a:t>
            </a:r>
            <a:r>
              <a:rPr lang="en-US" dirty="0" smtClean="0"/>
              <a:t>, </a:t>
            </a:r>
            <a:r>
              <a:rPr lang="en-US" i="1" dirty="0" smtClean="0"/>
              <a:t>x</a:t>
            </a:r>
            <a:r>
              <a:rPr lang="en-US" dirty="0" smtClean="0"/>
              <a:t>, or </a:t>
            </a:r>
            <a:r>
              <a:rPr lang="en-US" i="1" dirty="0" smtClean="0"/>
              <a:t>y</a:t>
            </a:r>
            <a:r>
              <a:rPr lang="en-US" dirty="0" smtClean="0"/>
              <a:t> in H, because these are the vertices of degree </a:t>
            </a:r>
            <a:r>
              <a:rPr lang="en-US" dirty="0" smtClean="0">
                <a:latin typeface="Cambria Math" pitchFamily="18" charset="0"/>
                <a:ea typeface="Cambria Math" pitchFamily="18" charset="0"/>
              </a:rPr>
              <a:t>2</a:t>
            </a:r>
            <a:r>
              <a:rPr lang="en-US" dirty="0" smtClean="0"/>
              <a:t>. But each of these vertices is adjacent to another vertex of degree two in </a:t>
            </a:r>
            <a:r>
              <a:rPr lang="en-US" i="1" dirty="0" smtClean="0"/>
              <a:t>H</a:t>
            </a:r>
            <a:r>
              <a:rPr lang="en-US" dirty="0" smtClean="0"/>
              <a:t>, which is not true for </a:t>
            </a:r>
            <a:r>
              <a:rPr lang="en-US" i="1" dirty="0" smtClean="0"/>
              <a:t>a</a:t>
            </a:r>
            <a:r>
              <a:rPr lang="en-US" dirty="0" smtClean="0"/>
              <a:t> in </a:t>
            </a:r>
            <a:r>
              <a:rPr lang="en-US" i="1" dirty="0" smtClean="0"/>
              <a:t>G</a:t>
            </a:r>
            <a:r>
              <a:rPr lang="en-US" dirty="0" smtClean="0"/>
              <a:t>.</a:t>
            </a:r>
          </a:p>
          <a:p>
            <a:pPr indent="0">
              <a:spcBef>
                <a:spcPts val="0"/>
              </a:spcBef>
              <a:buNone/>
            </a:pPr>
            <a:endParaRPr lang="en-US" dirty="0"/>
          </a:p>
          <a:p>
            <a:pPr indent="0">
              <a:spcBef>
                <a:spcPts val="0"/>
              </a:spcBef>
              <a:buNone/>
            </a:pPr>
            <a:r>
              <a:rPr lang="en-US" dirty="0" smtClean="0"/>
              <a:t>Alternatively, note that the </a:t>
            </a:r>
            <a:r>
              <a:rPr lang="en-US" dirty="0" err="1" smtClean="0"/>
              <a:t>subgraphs</a:t>
            </a:r>
            <a:r>
              <a:rPr lang="en-US" dirty="0" smtClean="0"/>
              <a:t> of </a:t>
            </a:r>
            <a:r>
              <a:rPr lang="en-US" i="1" dirty="0" smtClean="0"/>
              <a:t>G</a:t>
            </a:r>
            <a:r>
              <a:rPr lang="en-US" dirty="0" smtClean="0"/>
              <a:t> and </a:t>
            </a:r>
            <a:r>
              <a:rPr lang="en-US" i="1" dirty="0" smtClean="0"/>
              <a:t>H</a:t>
            </a:r>
            <a:r>
              <a:rPr lang="en-US" dirty="0" smtClean="0"/>
              <a:t> made up of vertices of </a:t>
            </a:r>
          </a:p>
          <a:p>
            <a:pPr indent="0">
              <a:spcBef>
                <a:spcPts val="0"/>
              </a:spcBef>
              <a:buNone/>
            </a:pPr>
            <a:r>
              <a:rPr lang="en-US" dirty="0" smtClean="0"/>
              <a:t>degree three and the edges connecting them must be isomorphic. </a:t>
            </a:r>
          </a:p>
          <a:p>
            <a:pPr indent="0">
              <a:spcBef>
                <a:spcPts val="0"/>
              </a:spcBef>
              <a:buNone/>
            </a:pPr>
            <a:r>
              <a:rPr lang="en-US" dirty="0" smtClean="0"/>
              <a:t>But the </a:t>
            </a:r>
            <a:r>
              <a:rPr lang="en-US" dirty="0" err="1" smtClean="0"/>
              <a:t>subgraphs</a:t>
            </a:r>
            <a:r>
              <a:rPr lang="en-US" dirty="0" smtClean="0"/>
              <a:t>, as shown at the right, are not isomorphic.  </a:t>
            </a:r>
            <a:endParaRPr lang="en-US" i="1" dirty="0" smtClean="0"/>
          </a:p>
          <a:p>
            <a:pPr indent="0">
              <a:spcBef>
                <a:spcPts val="0"/>
              </a:spcBef>
              <a:buNone/>
            </a:pPr>
            <a:r>
              <a:rPr lang="en-US" dirty="0" smtClean="0"/>
              <a:t> </a:t>
            </a:r>
          </a:p>
          <a:p>
            <a:pPr indent="0">
              <a:spcBef>
                <a:spcPts val="0"/>
              </a:spcBef>
              <a:buNone/>
            </a:pPr>
            <a:endParaRPr lang="en-US" dirty="0"/>
          </a:p>
          <a:p>
            <a:pPr indent="0">
              <a:spcBef>
                <a:spcPts val="0"/>
              </a:spcBef>
              <a:buNone/>
            </a:pPr>
            <a:r>
              <a:rPr lang="en-US" dirty="0" smtClean="0"/>
              <a:t> </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1" y="1905001"/>
            <a:ext cx="2699004" cy="10214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1" y="4419600"/>
            <a:ext cx="770383" cy="1982724"/>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665</a:t>
            </a:fld>
            <a:endParaRPr lang="en-US"/>
          </a:p>
        </p:txBody>
      </p:sp>
    </p:spTree>
    <p:extLst>
      <p:ext uri="{BB962C8B-B14F-4D97-AF65-F5344CB8AC3E}">
        <p14:creationId xmlns:p14="http://schemas.microsoft.com/office/powerpoint/2010/main" val="1939984820"/>
      </p:ext>
    </p:extLst>
  </p:cSld>
  <p:clrMapOvr>
    <a:masterClrMapping/>
  </p:clrMapOvr>
  <p:timing>
    <p:tnLst>
      <p:par>
        <p:cTn id="1" dur="indefinite" restart="never" nodeType="tmRoot"/>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p:txBody>
          <a:bodyPr>
            <a:normAutofit fontScale="47500" lnSpcReduction="20000"/>
          </a:bodyPr>
          <a:lstStyle/>
          <a:p>
            <a:pPr indent="0">
              <a:buNone/>
            </a:pPr>
            <a:r>
              <a:rPr lang="en-US" sz="3400" b="1" dirty="0" smtClean="0"/>
              <a:t>Example</a:t>
            </a:r>
            <a:r>
              <a:rPr lang="en-US" sz="3400" dirty="0" smtClean="0"/>
              <a:t>: Determine whether these two graphs                                                                                               are isomorphic.</a:t>
            </a:r>
          </a:p>
          <a:p>
            <a:pPr indent="0">
              <a:buNone/>
            </a:pPr>
            <a:endParaRPr lang="en-US" sz="3400" dirty="0" smtClean="0"/>
          </a:p>
          <a:p>
            <a:pPr indent="0">
              <a:buNone/>
            </a:pPr>
            <a:endParaRPr lang="en-US" sz="3400" dirty="0" smtClean="0"/>
          </a:p>
          <a:p>
            <a:pPr indent="0">
              <a:buNone/>
            </a:pPr>
            <a:endParaRPr lang="en-US" sz="3400" dirty="0" smtClean="0"/>
          </a:p>
          <a:p>
            <a:pPr indent="0">
              <a:spcBef>
                <a:spcPts val="0"/>
              </a:spcBef>
              <a:buNone/>
            </a:pPr>
            <a:r>
              <a:rPr lang="en-US" sz="3400" b="1" dirty="0" smtClean="0"/>
              <a:t>Solution</a:t>
            </a:r>
            <a:r>
              <a:rPr lang="en-US" sz="3400" dirty="0" smtClean="0"/>
              <a:t>:  Both graphs have six vertices and seven edges.</a:t>
            </a:r>
          </a:p>
          <a:p>
            <a:pPr indent="0">
              <a:spcBef>
                <a:spcPts val="0"/>
              </a:spcBef>
              <a:buNone/>
            </a:pPr>
            <a:r>
              <a:rPr lang="en-US" sz="3400" dirty="0" smtClean="0"/>
              <a:t>They also both have four vertices of degree two and two of degree three. </a:t>
            </a:r>
          </a:p>
          <a:p>
            <a:pPr indent="0">
              <a:spcBef>
                <a:spcPts val="0"/>
              </a:spcBef>
              <a:buNone/>
            </a:pPr>
            <a:r>
              <a:rPr lang="en-US" sz="3400" dirty="0" smtClean="0"/>
              <a:t>The </a:t>
            </a:r>
            <a:r>
              <a:rPr lang="en-US" sz="3400" dirty="0" err="1" smtClean="0"/>
              <a:t>subgraphs</a:t>
            </a:r>
            <a:r>
              <a:rPr lang="en-US" sz="3400" dirty="0" smtClean="0"/>
              <a:t> of </a:t>
            </a:r>
            <a:r>
              <a:rPr lang="en-US" sz="3400" i="1" dirty="0" smtClean="0"/>
              <a:t>G</a:t>
            </a:r>
            <a:r>
              <a:rPr lang="en-US" sz="3400" dirty="0" smtClean="0"/>
              <a:t> and </a:t>
            </a:r>
            <a:r>
              <a:rPr lang="en-US" sz="3400" i="1" dirty="0" smtClean="0"/>
              <a:t>H</a:t>
            </a:r>
            <a:r>
              <a:rPr lang="en-US" sz="3400" dirty="0" smtClean="0"/>
              <a:t> consisting of all the vertices of degree two and the edges connecting them are isomorphic. So, it is reasonable to try to find an isomorphism </a:t>
            </a:r>
            <a:r>
              <a:rPr lang="en-US" sz="3400" i="1" dirty="0" smtClean="0"/>
              <a:t>f</a:t>
            </a:r>
            <a:r>
              <a:rPr lang="en-US" sz="3400" dirty="0" smtClean="0"/>
              <a:t>. </a:t>
            </a:r>
          </a:p>
          <a:p>
            <a:pPr indent="0">
              <a:spcBef>
                <a:spcPts val="0"/>
              </a:spcBef>
              <a:buNone/>
            </a:pPr>
            <a:endParaRPr lang="en-US" sz="3400" dirty="0" smtClean="0"/>
          </a:p>
          <a:p>
            <a:pPr indent="0">
              <a:buNone/>
            </a:pPr>
            <a:r>
              <a:rPr lang="en-US" sz="3400" dirty="0"/>
              <a:t>We define </a:t>
            </a:r>
            <a:r>
              <a:rPr lang="en-US" sz="3400" dirty="0" smtClean="0"/>
              <a:t>an </a:t>
            </a:r>
            <a:r>
              <a:rPr lang="en-US" sz="3400" dirty="0"/>
              <a:t>injection </a:t>
            </a:r>
            <a:r>
              <a:rPr lang="en-US" sz="3400" i="1" dirty="0" smtClean="0"/>
              <a:t>f </a:t>
            </a:r>
            <a:r>
              <a:rPr lang="en-US" sz="3400" dirty="0"/>
              <a:t>from the vertices of </a:t>
            </a:r>
            <a:r>
              <a:rPr lang="en-US" sz="3400" i="1" dirty="0" smtClean="0"/>
              <a:t>G </a:t>
            </a:r>
            <a:r>
              <a:rPr lang="en-US" sz="3400" dirty="0"/>
              <a:t>to the vertices of </a:t>
            </a:r>
            <a:r>
              <a:rPr lang="en-US" sz="3400" i="1" dirty="0" smtClean="0"/>
              <a:t>H</a:t>
            </a:r>
            <a:r>
              <a:rPr lang="en-US" sz="3400" dirty="0" smtClean="0"/>
              <a:t> that </a:t>
            </a:r>
            <a:r>
              <a:rPr lang="en-US" sz="3400" dirty="0"/>
              <a:t>preserves the degree of vertices.   We </a:t>
            </a:r>
            <a:r>
              <a:rPr lang="en-US" sz="3400" dirty="0" smtClean="0"/>
              <a:t>will </a:t>
            </a:r>
            <a:r>
              <a:rPr lang="en-US" sz="3400" dirty="0"/>
              <a:t>determine whether it is an isomorphism.</a:t>
            </a:r>
          </a:p>
          <a:p>
            <a:pPr indent="0">
              <a:buNone/>
            </a:pPr>
            <a:endParaRPr lang="en-US" sz="3400" dirty="0"/>
          </a:p>
          <a:p>
            <a:pPr indent="0">
              <a:spcBef>
                <a:spcPts val="0"/>
              </a:spcBef>
              <a:buNone/>
            </a:pPr>
            <a:r>
              <a:rPr lang="en-US" sz="3400" dirty="0"/>
              <a:t>The function </a:t>
            </a:r>
            <a:r>
              <a:rPr lang="en-US" sz="3400" i="1" dirty="0"/>
              <a:t>f</a:t>
            </a:r>
            <a:r>
              <a:rPr lang="en-US" sz="3400" dirty="0"/>
              <a:t> with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1</a:t>
            </a:r>
            <a:r>
              <a:rPr lang="en-US" sz="3400" dirty="0"/>
              <a:t>) = </a:t>
            </a:r>
            <a:r>
              <a:rPr lang="en-US" sz="3400" i="1" dirty="0"/>
              <a:t>v</a:t>
            </a:r>
            <a:r>
              <a:rPr lang="en-US" sz="3400" baseline="-25000" dirty="0">
                <a:latin typeface="Cambria Math" pitchFamily="18" charset="0"/>
                <a:ea typeface="Cambria Math" pitchFamily="18" charset="0"/>
              </a:rPr>
              <a:t>6</a:t>
            </a:r>
            <a:r>
              <a:rPr lang="en-US" sz="3400" dirty="0"/>
              <a:t>,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2</a:t>
            </a:r>
            <a:r>
              <a:rPr lang="en-US" sz="3400" dirty="0"/>
              <a:t>) = </a:t>
            </a:r>
            <a:r>
              <a:rPr lang="en-US" sz="3400" i="1" dirty="0"/>
              <a:t>v</a:t>
            </a:r>
            <a:r>
              <a:rPr lang="en-US" sz="3400" baseline="-25000" dirty="0">
                <a:latin typeface="Cambria Math" pitchFamily="18" charset="0"/>
                <a:ea typeface="Cambria Math" pitchFamily="18" charset="0"/>
              </a:rPr>
              <a:t>3</a:t>
            </a:r>
            <a:r>
              <a:rPr lang="en-US" sz="3400" dirty="0"/>
              <a:t>,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3</a:t>
            </a:r>
            <a:r>
              <a:rPr lang="en-US" sz="3400" dirty="0"/>
              <a:t>) = </a:t>
            </a:r>
            <a:r>
              <a:rPr lang="en-US" sz="3400" i="1" dirty="0"/>
              <a:t>v</a:t>
            </a:r>
            <a:r>
              <a:rPr lang="en-US" sz="3400" baseline="-25000" dirty="0">
                <a:latin typeface="Cambria Math" pitchFamily="18" charset="0"/>
                <a:ea typeface="Cambria Math" pitchFamily="18" charset="0"/>
              </a:rPr>
              <a:t>4</a:t>
            </a:r>
            <a:r>
              <a:rPr lang="en-US" sz="3400" dirty="0"/>
              <a:t>, and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4</a:t>
            </a:r>
            <a:r>
              <a:rPr lang="en-US" sz="3400" dirty="0"/>
              <a:t>) = </a:t>
            </a:r>
            <a:r>
              <a:rPr lang="en-US" sz="3400" i="1" dirty="0"/>
              <a:t>v</a:t>
            </a:r>
            <a:r>
              <a:rPr lang="en-US" sz="3400" baseline="-25000" dirty="0">
                <a:latin typeface="Cambria Math" pitchFamily="18" charset="0"/>
                <a:ea typeface="Cambria Math" pitchFamily="18" charset="0"/>
              </a:rPr>
              <a:t>5</a:t>
            </a:r>
            <a:r>
              <a:rPr lang="en-US" sz="3400" dirty="0"/>
              <a:t> ,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5</a:t>
            </a:r>
            <a:r>
              <a:rPr lang="en-US" sz="3400" dirty="0"/>
              <a:t>) = </a:t>
            </a:r>
            <a:r>
              <a:rPr lang="en-US" sz="3400" i="1" dirty="0"/>
              <a:t>v</a:t>
            </a:r>
            <a:r>
              <a:rPr lang="en-US" sz="3400" baseline="-25000" dirty="0">
                <a:latin typeface="Cambria Math" pitchFamily="18" charset="0"/>
                <a:ea typeface="Cambria Math" pitchFamily="18" charset="0"/>
              </a:rPr>
              <a:t>1</a:t>
            </a:r>
            <a:r>
              <a:rPr lang="en-US" sz="3400" dirty="0"/>
              <a:t>, and  </a:t>
            </a:r>
            <a:r>
              <a:rPr lang="en-US" sz="3400" i="1" dirty="0"/>
              <a:t>f</a:t>
            </a:r>
            <a:r>
              <a:rPr lang="en-US" sz="3400" dirty="0"/>
              <a:t>(</a:t>
            </a:r>
            <a:r>
              <a:rPr lang="en-US" sz="3400" i="1" dirty="0"/>
              <a:t>u</a:t>
            </a:r>
            <a:r>
              <a:rPr lang="en-US" sz="3400" baseline="-25000" dirty="0">
                <a:latin typeface="Cambria Math" pitchFamily="18" charset="0"/>
                <a:ea typeface="Cambria Math" pitchFamily="18" charset="0"/>
              </a:rPr>
              <a:t>6</a:t>
            </a:r>
            <a:r>
              <a:rPr lang="en-US" sz="3400" dirty="0"/>
              <a:t>) = </a:t>
            </a:r>
            <a:r>
              <a:rPr lang="en-US" sz="3400" i="1" dirty="0"/>
              <a:t>v</a:t>
            </a:r>
            <a:r>
              <a:rPr lang="en-US" sz="3400" baseline="-25000" dirty="0">
                <a:latin typeface="Cambria Math" pitchFamily="18" charset="0"/>
                <a:ea typeface="Cambria Math" pitchFamily="18" charset="0"/>
              </a:rPr>
              <a:t>2</a:t>
            </a:r>
            <a:r>
              <a:rPr lang="en-US" sz="3400" dirty="0"/>
              <a:t>  is a one-to-one correspondence between </a:t>
            </a:r>
            <a:r>
              <a:rPr lang="en-US" sz="3400" i="1" dirty="0"/>
              <a:t>G</a:t>
            </a:r>
            <a:r>
              <a:rPr lang="en-US" sz="3400" dirty="0"/>
              <a:t> and </a:t>
            </a:r>
            <a:r>
              <a:rPr lang="en-US" sz="3400" i="1" dirty="0"/>
              <a:t>H</a:t>
            </a:r>
            <a:r>
              <a:rPr lang="en-US" sz="3400" dirty="0"/>
              <a:t>. Showing that this correspondence preserves edges is straightforward, so we will omit the details here.  Because </a:t>
            </a:r>
            <a:r>
              <a:rPr lang="en-US" sz="3400" i="1" dirty="0" smtClean="0"/>
              <a:t>f</a:t>
            </a:r>
            <a:r>
              <a:rPr lang="en-US" sz="3400" dirty="0" smtClean="0"/>
              <a:t> </a:t>
            </a:r>
            <a:r>
              <a:rPr lang="en-US" sz="3400" dirty="0"/>
              <a:t>is an isomorphism, it follows that </a:t>
            </a:r>
            <a:r>
              <a:rPr lang="en-US" sz="3400" i="1" dirty="0" smtClean="0"/>
              <a:t>G</a:t>
            </a:r>
            <a:r>
              <a:rPr lang="en-US" sz="3400" dirty="0" smtClean="0"/>
              <a:t> </a:t>
            </a:r>
            <a:r>
              <a:rPr lang="en-US" sz="3400" dirty="0"/>
              <a:t>and </a:t>
            </a:r>
            <a:r>
              <a:rPr lang="en-US" sz="3400" i="1" dirty="0" smtClean="0"/>
              <a:t>H</a:t>
            </a:r>
            <a:r>
              <a:rPr lang="en-US" sz="3400" dirty="0" smtClean="0"/>
              <a:t> </a:t>
            </a:r>
            <a:r>
              <a:rPr lang="en-US" sz="3400" dirty="0"/>
              <a:t>are isomorphic graphs</a:t>
            </a:r>
            <a:r>
              <a:rPr lang="en-US" sz="3400" dirty="0" smtClean="0"/>
              <a:t>.</a:t>
            </a:r>
          </a:p>
          <a:p>
            <a:pPr indent="0">
              <a:spcBef>
                <a:spcPts val="0"/>
              </a:spcBef>
              <a:buNone/>
            </a:pPr>
            <a:endParaRPr lang="en-US" sz="3400" dirty="0"/>
          </a:p>
          <a:p>
            <a:pPr indent="0">
              <a:spcBef>
                <a:spcPts val="0"/>
              </a:spcBef>
              <a:buNone/>
            </a:pPr>
            <a:r>
              <a:rPr lang="en-US" sz="3400" i="1" dirty="0" smtClean="0"/>
              <a:t>See </a:t>
            </a:r>
            <a:r>
              <a:rPr lang="en-US" sz="3400" i="1" dirty="0"/>
              <a:t>the text for an illustration of how adjacency matrices can be used for this verification</a:t>
            </a:r>
            <a:r>
              <a:rPr lang="en-US" sz="3400" dirty="0" smtClean="0"/>
              <a:t>.</a:t>
            </a:r>
            <a:endParaRPr lang="en-US" sz="3400" dirty="0"/>
          </a:p>
          <a:p>
            <a:pPr indent="0">
              <a:spcBef>
                <a:spcPts val="0"/>
              </a:spcBef>
              <a:buNone/>
            </a:pPr>
            <a:endParaRPr lang="en-US" sz="3400" dirty="0"/>
          </a:p>
          <a:p>
            <a:pPr indent="0">
              <a:spcBef>
                <a:spcPts val="0"/>
              </a:spcBef>
              <a:buNone/>
            </a:pPr>
            <a:endParaRPr lang="en-US" sz="3400" dirty="0" smtClean="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981200"/>
            <a:ext cx="2463547" cy="1053084"/>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666</a:t>
            </a:fld>
            <a:endParaRPr lang="en-US"/>
          </a:p>
        </p:txBody>
      </p:sp>
    </p:spTree>
    <p:extLst>
      <p:ext uri="{BB962C8B-B14F-4D97-AF65-F5344CB8AC3E}">
        <p14:creationId xmlns:p14="http://schemas.microsoft.com/office/powerpoint/2010/main" val="3905030639"/>
      </p:ext>
    </p:extLst>
  </p:cSld>
  <p:clrMapOvr>
    <a:masterClrMapping/>
  </p:clrMapOvr>
  <p:timing>
    <p:tnLst>
      <p:par>
        <p:cTn id="1" dur="indefinite" restart="never" nodeType="tmRoot"/>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Algorithms for Graph Isomorphism</a:t>
            </a:r>
            <a:endParaRPr lang="en-US" dirty="0"/>
          </a:p>
        </p:txBody>
      </p:sp>
      <p:sp>
        <p:nvSpPr>
          <p:cNvPr id="3" name="Content Placeholder 2"/>
          <p:cNvSpPr>
            <a:spLocks noGrp="1"/>
          </p:cNvSpPr>
          <p:nvPr>
            <p:ph idx="1"/>
          </p:nvPr>
        </p:nvSpPr>
        <p:spPr/>
        <p:txBody>
          <a:bodyPr>
            <a:normAutofit fontScale="92500"/>
          </a:bodyPr>
          <a:lstStyle/>
          <a:p>
            <a:r>
              <a:rPr lang="en-US" dirty="0" smtClean="0"/>
              <a:t>The best algorithms known for determining whether two graphs are isomorphic have exponential worst-case time complexity (in the number of vertices of the graphs).</a:t>
            </a:r>
          </a:p>
          <a:p>
            <a:r>
              <a:rPr lang="en-US" dirty="0" smtClean="0"/>
              <a:t>However,  there are algorithms with linear average-case time complexity. </a:t>
            </a:r>
          </a:p>
          <a:p>
            <a:r>
              <a:rPr lang="en-US" dirty="0"/>
              <a:t>You can use a public domain program called NAUTY to determine in less than a second whether two graphs with as many as 100 vertices are </a:t>
            </a:r>
            <a:r>
              <a:rPr lang="en-US" dirty="0" smtClean="0"/>
              <a:t>isomorphic</a:t>
            </a:r>
            <a:r>
              <a:rPr lang="en-US" dirty="0"/>
              <a:t>.</a:t>
            </a:r>
            <a:endParaRPr lang="en-US" dirty="0" smtClean="0"/>
          </a:p>
          <a:p>
            <a:r>
              <a:rPr lang="en-US" dirty="0" smtClean="0"/>
              <a:t>Graph </a:t>
            </a:r>
            <a:r>
              <a:rPr lang="en-US" dirty="0"/>
              <a:t>i</a:t>
            </a:r>
            <a:r>
              <a:rPr lang="en-US" dirty="0" smtClean="0"/>
              <a:t>somorphism is a problem of special interest because it is one of a few NP problems not known to be either tractable or NP-complete (see Section </a:t>
            </a:r>
            <a:r>
              <a:rPr lang="en-US" dirty="0" smtClean="0">
                <a:latin typeface="Cambria Math" pitchFamily="18" charset="0"/>
                <a:ea typeface="Cambria Math" pitchFamily="18" charset="0"/>
              </a:rPr>
              <a:t>3.3</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667</a:t>
            </a:fld>
            <a:endParaRPr lang="en-US"/>
          </a:p>
        </p:txBody>
      </p:sp>
    </p:spTree>
    <p:extLst>
      <p:ext uri="{BB962C8B-B14F-4D97-AF65-F5344CB8AC3E}">
        <p14:creationId xmlns:p14="http://schemas.microsoft.com/office/powerpoint/2010/main" val="3264773922"/>
      </p:ext>
    </p:extLst>
  </p:cSld>
  <p:clrMapOvr>
    <a:masterClrMapping/>
  </p:clrMapOvr>
  <p:timing>
    <p:tnLst>
      <p:par>
        <p:cT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Graph Isomorphism </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question whether graphs are isomorphic plays an important role in applications of graph </a:t>
            </a:r>
            <a:r>
              <a:rPr lang="en-US" dirty="0" smtClean="0"/>
              <a:t>theory. For example, </a:t>
            </a:r>
          </a:p>
          <a:p>
            <a:pPr lvl="1"/>
            <a:r>
              <a:rPr lang="en-US" dirty="0"/>
              <a:t>c</a:t>
            </a:r>
            <a:r>
              <a:rPr lang="en-US" dirty="0" smtClean="0"/>
              <a:t>hemists use molecular graphs to model chemical compounds. </a:t>
            </a:r>
            <a:r>
              <a:rPr lang="en-US" dirty="0"/>
              <a:t>V</a:t>
            </a:r>
            <a:r>
              <a:rPr lang="en-US" dirty="0" smtClean="0"/>
              <a:t>ertices represent atoms and edges represent chemical bonds. When a new compound is synthesized, a database of molecular graphs is checked </a:t>
            </a:r>
            <a:r>
              <a:rPr lang="en-US" dirty="0"/>
              <a:t>to </a:t>
            </a:r>
            <a:r>
              <a:rPr lang="en-US" dirty="0" smtClean="0"/>
              <a:t>determine whether </a:t>
            </a:r>
            <a:r>
              <a:rPr lang="en-US" dirty="0"/>
              <a:t>the graph representing the new compound is isomorphic to the graph of a compound that this already </a:t>
            </a:r>
            <a:r>
              <a:rPr lang="en-US" dirty="0" smtClean="0"/>
              <a:t>known. </a:t>
            </a:r>
          </a:p>
          <a:p>
            <a:pPr lvl="1"/>
            <a:r>
              <a:rPr lang="en-US" dirty="0" smtClean="0"/>
              <a:t>Electronic circuits are modeled as graphs in which the vertices represent components and the edges represent connections between them. Graph isomorphism is the basis for </a:t>
            </a:r>
          </a:p>
          <a:p>
            <a:pPr lvl="2"/>
            <a:r>
              <a:rPr lang="en-US" sz="2400" dirty="0" smtClean="0"/>
              <a:t>the verification that a particular layout of a circuit corresponds to the design’s original schematics. </a:t>
            </a:r>
          </a:p>
          <a:p>
            <a:pPr lvl="2"/>
            <a:r>
              <a:rPr lang="en-US" sz="2400" dirty="0" smtClean="0"/>
              <a:t>determining whether a chip from one vendor includes the intellectual property of another vendor. </a:t>
            </a:r>
            <a:endParaRPr lang="en-US" sz="2400"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668</a:t>
            </a:fld>
            <a:endParaRPr lang="en-US"/>
          </a:p>
        </p:txBody>
      </p:sp>
    </p:spTree>
    <p:extLst>
      <p:ext uri="{BB962C8B-B14F-4D97-AF65-F5344CB8AC3E}">
        <p14:creationId xmlns:p14="http://schemas.microsoft.com/office/powerpoint/2010/main" val="2293554144"/>
      </p:ext>
    </p:extLst>
  </p:cSld>
  <p:clrMapOvr>
    <a:masterClrMapping/>
  </p:clrMapOvr>
  <p:timing>
    <p:tnLst>
      <p:par>
        <p:cT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Connectivity</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10.4</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669</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Sudoku</a:t>
            </a:r>
            <a:endParaRPr lang="en-US" dirty="0"/>
          </a:p>
        </p:txBody>
      </p:sp>
      <p:sp>
        <p:nvSpPr>
          <p:cNvPr id="3" name="Content Placeholder 2"/>
          <p:cNvSpPr>
            <a:spLocks noGrp="1"/>
          </p:cNvSpPr>
          <p:nvPr>
            <p:ph idx="1"/>
          </p:nvPr>
        </p:nvSpPr>
        <p:spPr/>
        <p:txBody>
          <a:bodyPr/>
          <a:lstStyle/>
          <a:p>
            <a:r>
              <a:rPr lang="en-US" dirty="0" smtClean="0"/>
              <a:t>A </a:t>
            </a:r>
            <a:r>
              <a:rPr lang="en-US" b="1" dirty="0" smtClean="0"/>
              <a:t> Sudoku puzzle </a:t>
            </a:r>
            <a:r>
              <a:rPr lang="en-US" dirty="0" smtClean="0"/>
              <a:t>is represented by a 9</a:t>
            </a:r>
            <a:r>
              <a:rPr lang="en-US" dirty="0" smtClean="0">
                <a:sym typeface="Symbol"/>
              </a:rPr>
              <a:t>9 grid made up of nine 33</a:t>
            </a:r>
            <a:r>
              <a:rPr lang="en-US" dirty="0" smtClean="0"/>
              <a:t> </a:t>
            </a:r>
            <a:r>
              <a:rPr lang="en-US" dirty="0" err="1" smtClean="0"/>
              <a:t>subgrids</a:t>
            </a:r>
            <a:r>
              <a:rPr lang="en-US" dirty="0" smtClean="0"/>
              <a:t>, known as </a:t>
            </a:r>
            <a:r>
              <a:rPr lang="en-US" b="1" dirty="0" smtClean="0"/>
              <a:t>blocks</a:t>
            </a:r>
            <a:r>
              <a:rPr lang="en-US" dirty="0" smtClean="0"/>
              <a:t>. Some of the 81 cells of the puzzle are assigned one of the numbers 1, 2, …, 9.</a:t>
            </a:r>
          </a:p>
          <a:p>
            <a:r>
              <a:rPr lang="en-US" dirty="0" smtClean="0"/>
              <a:t>The puzzle is solved by assigning numbers to each blank cell so that every row, column and block contains each of the nine possible numbers.</a:t>
            </a:r>
          </a:p>
          <a:p>
            <a:r>
              <a:rPr lang="en-US" dirty="0" smtClean="0"/>
              <a:t>Example</a:t>
            </a:r>
            <a:endParaRPr lang="en-US" dirty="0"/>
          </a:p>
        </p:txBody>
      </p:sp>
      <p:pic>
        <p:nvPicPr>
          <p:cNvPr id="4" name="Picture 3" descr="new_figure_3_1.jpg"/>
          <p:cNvPicPr>
            <a:picLocks noChangeAspect="1"/>
          </p:cNvPicPr>
          <p:nvPr/>
        </p:nvPicPr>
        <p:blipFill>
          <a:blip r:embed="rId2" cstate="print"/>
          <a:stretch>
            <a:fillRect/>
          </a:stretch>
        </p:blipFill>
        <p:spPr>
          <a:xfrm>
            <a:off x="6248400" y="4953000"/>
            <a:ext cx="1491234" cy="1491234"/>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67</a:t>
            </a:fld>
            <a:endParaRPr lang="en-US"/>
          </a:p>
        </p:txBody>
      </p:sp>
    </p:spTree>
  </p:cSld>
  <p:clrMapOvr>
    <a:masterClrMapping/>
  </p:clrMapOvr>
  <p:timing>
    <p:tnLst>
      <p:par>
        <p:cTn id="1" dur="indefinite" restart="never" nodeType="tmRoot"/>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Paths</a:t>
            </a:r>
          </a:p>
          <a:p>
            <a:r>
              <a:rPr lang="en-US" dirty="0" smtClean="0"/>
              <a:t>Connectedness in Undirected Graphs</a:t>
            </a:r>
          </a:p>
          <a:p>
            <a:r>
              <a:rPr lang="en-US" dirty="0" smtClean="0"/>
              <a:t>Vertex Connectivity and Edge Connectivity (</a:t>
            </a:r>
            <a:r>
              <a:rPr lang="en-US" i="1" dirty="0" smtClean="0"/>
              <a:t>not currently included in overheads</a:t>
            </a:r>
            <a:r>
              <a:rPr lang="en-US" dirty="0" smtClean="0"/>
              <a:t>)</a:t>
            </a:r>
          </a:p>
          <a:p>
            <a:r>
              <a:rPr lang="en-US" dirty="0" smtClean="0"/>
              <a:t>Connectedness in Directed Graphs</a:t>
            </a:r>
          </a:p>
          <a:p>
            <a:r>
              <a:rPr lang="en-US" dirty="0" smtClean="0"/>
              <a:t>Paths and Isomorphism </a:t>
            </a:r>
            <a:r>
              <a:rPr lang="en-US" dirty="0"/>
              <a:t>(</a:t>
            </a:r>
            <a:r>
              <a:rPr lang="en-US" i="1" dirty="0"/>
              <a:t>not currently included in overheads</a:t>
            </a:r>
            <a:r>
              <a:rPr lang="en-US" dirty="0"/>
              <a:t>)</a:t>
            </a:r>
          </a:p>
          <a:p>
            <a:r>
              <a:rPr lang="en-US" dirty="0" smtClean="0"/>
              <a:t>Counting Paths between Vertices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670</a:t>
            </a:fld>
            <a:endParaRPr lang="en-US"/>
          </a:p>
        </p:txBody>
      </p:sp>
    </p:spTree>
  </p:cSld>
  <p:clrMapOvr>
    <a:masterClrMapping/>
  </p:clrMapOvr>
  <p:timing>
    <p:tnLst>
      <p:par>
        <p:cT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a:t>
            </a:r>
            <a:endParaRPr lang="en-US" dirty="0"/>
          </a:p>
        </p:txBody>
      </p:sp>
      <p:sp>
        <p:nvSpPr>
          <p:cNvPr id="3" name="Content Placeholder 2"/>
          <p:cNvSpPr>
            <a:spLocks noGrp="1"/>
          </p:cNvSpPr>
          <p:nvPr>
            <p:ph idx="1"/>
          </p:nvPr>
        </p:nvSpPr>
        <p:spPr/>
        <p:txBody>
          <a:bodyPr>
            <a:normAutofit lnSpcReduction="10000"/>
          </a:bodyPr>
          <a:lstStyle/>
          <a:p>
            <a:pPr indent="0">
              <a:buNone/>
            </a:pPr>
            <a:r>
              <a:rPr lang="en-US" b="1" dirty="0" smtClean="0"/>
              <a:t>Informal Definition: </a:t>
            </a:r>
            <a:r>
              <a:rPr lang="en-US" dirty="0" smtClean="0"/>
              <a:t>A </a:t>
            </a:r>
            <a:r>
              <a:rPr lang="en-US" i="1" dirty="0" smtClean="0"/>
              <a:t>path</a:t>
            </a:r>
            <a:r>
              <a:rPr lang="en-US" dirty="0" smtClean="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smtClean="0"/>
              <a:t>Applications</a:t>
            </a:r>
            <a:r>
              <a:rPr lang="en-US" dirty="0" smtClean="0"/>
              <a:t>: Numerous problems can be modeled with paths formed by traveling along edges of graphs</a:t>
            </a:r>
            <a:r>
              <a:rPr lang="en-US" dirty="0"/>
              <a:t> </a:t>
            </a:r>
            <a:r>
              <a:rPr lang="en-US" dirty="0" smtClean="0"/>
              <a:t>such as:</a:t>
            </a:r>
          </a:p>
          <a:p>
            <a:pPr marL="1097280" lvl="1" indent="-457200"/>
            <a:r>
              <a:rPr lang="en-US" dirty="0" smtClean="0"/>
              <a:t>determining whether a message can be sent between two computers.</a:t>
            </a:r>
          </a:p>
          <a:p>
            <a:pPr marL="1097280" lvl="1" indent="-457200"/>
            <a:r>
              <a:rPr lang="en-US" dirty="0" smtClean="0"/>
              <a:t>efficiently planning routes for mail delivery.</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671</a:t>
            </a:fld>
            <a:endParaRPr lang="en-US"/>
          </a:p>
        </p:txBody>
      </p:sp>
    </p:spTree>
  </p:cSld>
  <p:clrMapOvr>
    <a:masterClrMapping/>
  </p:clrMapOvr>
  <p:timing>
    <p:tnLst>
      <p:par>
        <p:cT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a:t>
            </a:r>
            <a:endParaRPr lang="en-US" dirty="0"/>
          </a:p>
        </p:txBody>
      </p:sp>
      <p:sp>
        <p:nvSpPr>
          <p:cNvPr id="3" name="Content Placeholder 2"/>
          <p:cNvSpPr>
            <a:spLocks noGrp="1"/>
          </p:cNvSpPr>
          <p:nvPr>
            <p:ph idx="1"/>
          </p:nvPr>
        </p:nvSpPr>
        <p:spPr/>
        <p:txBody>
          <a:bodyPr>
            <a:normAutofit fontScale="47500" lnSpcReduction="20000"/>
          </a:bodyPr>
          <a:lstStyle/>
          <a:p>
            <a:pPr indent="0">
              <a:buNone/>
            </a:pPr>
            <a:r>
              <a:rPr lang="en-US" sz="4000" b="1" dirty="0" smtClean="0"/>
              <a:t>Definition: </a:t>
            </a:r>
            <a:r>
              <a:rPr lang="en-US" sz="4000" dirty="0" smtClean="0"/>
              <a:t>Let </a:t>
            </a:r>
            <a:r>
              <a:rPr lang="en-US" sz="4000" i="1" dirty="0" smtClean="0"/>
              <a:t>n</a:t>
            </a:r>
            <a:r>
              <a:rPr lang="en-US" sz="4000" dirty="0" smtClean="0"/>
              <a:t> be a nonnegative integer and </a:t>
            </a:r>
            <a:r>
              <a:rPr lang="en-US" sz="4000" i="1" dirty="0" smtClean="0"/>
              <a:t>G</a:t>
            </a:r>
            <a:r>
              <a:rPr lang="en-US" sz="4000" dirty="0" smtClean="0"/>
              <a:t> an undirected graph. A </a:t>
            </a:r>
            <a:r>
              <a:rPr lang="en-US" sz="4000" i="1" dirty="0" smtClean="0"/>
              <a:t>path</a:t>
            </a:r>
            <a:r>
              <a:rPr lang="en-US" sz="4000" dirty="0" smtClean="0"/>
              <a:t> of </a:t>
            </a:r>
            <a:r>
              <a:rPr lang="en-US" sz="4000" i="1" dirty="0" smtClean="0"/>
              <a:t>length n</a:t>
            </a:r>
            <a:r>
              <a:rPr lang="en-US" sz="4000" dirty="0" smtClean="0"/>
              <a:t> from </a:t>
            </a:r>
            <a:r>
              <a:rPr lang="en-US" sz="4000" i="1" dirty="0" smtClean="0"/>
              <a:t>u</a:t>
            </a:r>
            <a:r>
              <a:rPr lang="en-US" sz="4000" dirty="0" smtClean="0"/>
              <a:t> to </a:t>
            </a:r>
            <a:r>
              <a:rPr lang="en-US" sz="4000" i="1" dirty="0" smtClean="0"/>
              <a:t>v</a:t>
            </a:r>
            <a:r>
              <a:rPr lang="en-US" sz="4000" dirty="0" smtClean="0"/>
              <a:t> in </a:t>
            </a:r>
            <a:r>
              <a:rPr lang="en-US" sz="4000" i="1" dirty="0" smtClean="0"/>
              <a:t>G</a:t>
            </a:r>
            <a:r>
              <a:rPr lang="en-US" sz="4000" dirty="0" smtClean="0"/>
              <a:t> is a sequence of </a:t>
            </a:r>
            <a:r>
              <a:rPr lang="en-US" sz="4000" i="1" dirty="0" smtClean="0"/>
              <a:t>n</a:t>
            </a:r>
            <a:r>
              <a:rPr lang="en-US" sz="4000" dirty="0" smtClean="0"/>
              <a:t> edges </a:t>
            </a:r>
            <a:r>
              <a:rPr lang="en-US" sz="4000" i="1" dirty="0"/>
              <a:t>e</a:t>
            </a:r>
            <a:r>
              <a:rPr lang="en-US" sz="4000" baseline="-25000" dirty="0" smtClean="0">
                <a:latin typeface="Cambria Math" pitchFamily="18" charset="0"/>
                <a:ea typeface="Cambria Math" pitchFamily="18" charset="0"/>
              </a:rPr>
              <a:t>1</a:t>
            </a:r>
            <a:r>
              <a:rPr lang="en-US" sz="4000" i="1" dirty="0" smtClean="0"/>
              <a:t>, … , e</a:t>
            </a:r>
            <a:r>
              <a:rPr lang="en-US" sz="4000" i="1" baseline="-25000" dirty="0" smtClean="0"/>
              <a:t>n</a:t>
            </a:r>
            <a:r>
              <a:rPr lang="en-US" sz="4000" dirty="0" smtClean="0"/>
              <a:t> of </a:t>
            </a:r>
            <a:r>
              <a:rPr lang="en-US" sz="4000" i="1" dirty="0" smtClean="0"/>
              <a:t>G</a:t>
            </a:r>
            <a:r>
              <a:rPr lang="en-US" sz="4000" dirty="0" smtClean="0"/>
              <a:t> for which there exists a sequence   </a:t>
            </a:r>
            <a:r>
              <a:rPr lang="en-US" sz="4000" i="1" dirty="0" smtClean="0"/>
              <a:t>x</a:t>
            </a:r>
            <a:r>
              <a:rPr lang="en-US" sz="4000" baseline="-25000" dirty="0" smtClean="0">
                <a:latin typeface="Cambria Math" pitchFamily="18" charset="0"/>
                <a:ea typeface="Cambria Math" pitchFamily="18" charset="0"/>
              </a:rPr>
              <a:t>0</a:t>
            </a:r>
            <a:r>
              <a:rPr lang="en-US" sz="4000" i="1" dirty="0" smtClean="0"/>
              <a:t> </a:t>
            </a:r>
            <a:r>
              <a:rPr lang="en-US" sz="4000" i="1" dirty="0"/>
              <a:t>= </a:t>
            </a:r>
            <a:r>
              <a:rPr lang="en-US" sz="4000" i="1" dirty="0" smtClean="0"/>
              <a:t>u, x</a:t>
            </a:r>
            <a:r>
              <a:rPr lang="en-US" sz="4000" baseline="-25000" dirty="0" smtClean="0">
                <a:latin typeface="Cambria Math" pitchFamily="18" charset="0"/>
                <a:ea typeface="Cambria Math" pitchFamily="18" charset="0"/>
              </a:rPr>
              <a:t>1</a:t>
            </a:r>
            <a:r>
              <a:rPr lang="en-US" sz="4000" i="1" dirty="0"/>
              <a:t>, </a:t>
            </a:r>
            <a:r>
              <a:rPr lang="en-US" sz="4000" i="1" dirty="0" smtClean="0"/>
              <a:t>…,</a:t>
            </a:r>
            <a:r>
              <a:rPr lang="en-US" sz="4000" i="1" dirty="0"/>
              <a:t> </a:t>
            </a:r>
            <a:r>
              <a:rPr lang="en-US" sz="4000" i="1" dirty="0" smtClean="0"/>
              <a:t>x</a:t>
            </a:r>
            <a:r>
              <a:rPr lang="en-US" sz="4000" i="1" baseline="-25000" dirty="0" smtClean="0"/>
              <a:t>n-</a:t>
            </a:r>
            <a:r>
              <a:rPr lang="en-US" sz="4000" baseline="-25000" dirty="0" smtClean="0">
                <a:latin typeface="Cambria Math" pitchFamily="18" charset="0"/>
                <a:ea typeface="Cambria Math" pitchFamily="18" charset="0"/>
              </a:rPr>
              <a:t>1</a:t>
            </a:r>
            <a:r>
              <a:rPr lang="en-US" sz="4000" i="1" dirty="0"/>
              <a:t>,</a:t>
            </a:r>
            <a:r>
              <a:rPr lang="en-US" sz="4000" i="1" dirty="0" smtClean="0"/>
              <a:t> </a:t>
            </a:r>
            <a:r>
              <a:rPr lang="en-US" sz="4000" i="1" dirty="0" err="1" smtClean="0"/>
              <a:t>x</a:t>
            </a:r>
            <a:r>
              <a:rPr lang="en-US" sz="4000" i="1" baseline="-25000" dirty="0" err="1" smtClean="0"/>
              <a:t>n</a:t>
            </a:r>
            <a:r>
              <a:rPr lang="en-US" sz="4000" i="1" dirty="0" smtClean="0"/>
              <a:t> = v </a:t>
            </a:r>
            <a:r>
              <a:rPr lang="en-US" sz="4000" dirty="0" smtClean="0"/>
              <a:t>of vertices such that </a:t>
            </a:r>
            <a:r>
              <a:rPr lang="en-US" sz="4000" i="1" dirty="0" err="1" smtClean="0"/>
              <a:t>e</a:t>
            </a:r>
            <a:r>
              <a:rPr lang="en-US" sz="4000" i="1" baseline="-25000" dirty="0" err="1" smtClean="0"/>
              <a:t>i</a:t>
            </a:r>
            <a:r>
              <a:rPr lang="en-US" sz="4000" i="1" baseline="-25000" dirty="0" smtClean="0"/>
              <a:t> </a:t>
            </a:r>
            <a:r>
              <a:rPr lang="en-US" sz="4000" dirty="0" smtClean="0"/>
              <a:t>has, for </a:t>
            </a:r>
            <a:r>
              <a:rPr lang="en-US" sz="4000" i="1" dirty="0" err="1" smtClean="0"/>
              <a:t>i</a:t>
            </a:r>
            <a:r>
              <a:rPr lang="en-US" sz="4000" dirty="0" smtClean="0"/>
              <a:t> = </a:t>
            </a:r>
            <a:r>
              <a:rPr lang="en-US" sz="4000" dirty="0" smtClean="0">
                <a:latin typeface="Cambria Math" pitchFamily="18" charset="0"/>
                <a:ea typeface="Cambria Math" pitchFamily="18" charset="0"/>
              </a:rPr>
              <a:t>1</a:t>
            </a:r>
            <a:r>
              <a:rPr lang="en-US" sz="4000" dirty="0" smtClean="0"/>
              <a:t>, …, </a:t>
            </a:r>
            <a:r>
              <a:rPr lang="en-US" sz="4000" i="1" dirty="0" smtClean="0"/>
              <a:t>n</a:t>
            </a:r>
            <a:r>
              <a:rPr lang="en-US" sz="4000" dirty="0" smtClean="0"/>
              <a:t>, the endpoints </a:t>
            </a:r>
            <a:r>
              <a:rPr lang="en-US" sz="4000" i="1" dirty="0" smtClean="0"/>
              <a:t>x</a:t>
            </a:r>
            <a:r>
              <a:rPr lang="en-US" sz="4000" i="1" baseline="-25000" dirty="0" smtClean="0"/>
              <a:t>i</a:t>
            </a:r>
            <a:r>
              <a:rPr lang="en-US" sz="4000" baseline="-25000" dirty="0" smtClean="0"/>
              <a:t>-</a:t>
            </a:r>
            <a:r>
              <a:rPr lang="en-US" sz="4000" baseline="-25000" dirty="0" smtClean="0">
                <a:latin typeface="Cambria Math" pitchFamily="18" charset="0"/>
                <a:ea typeface="Cambria Math" pitchFamily="18" charset="0"/>
              </a:rPr>
              <a:t>1</a:t>
            </a:r>
            <a:r>
              <a:rPr lang="en-US" sz="4000" dirty="0" smtClean="0"/>
              <a:t> and </a:t>
            </a:r>
            <a:r>
              <a:rPr lang="en-US" sz="4000" i="1" dirty="0" smtClean="0"/>
              <a:t>x</a:t>
            </a:r>
            <a:r>
              <a:rPr lang="en-US" sz="4000" i="1" baseline="-25000" dirty="0" smtClean="0"/>
              <a:t>i</a:t>
            </a:r>
            <a:r>
              <a:rPr lang="en-US" sz="4000" dirty="0" smtClean="0"/>
              <a:t>. </a:t>
            </a:r>
          </a:p>
          <a:p>
            <a:pPr indent="0">
              <a:buNone/>
            </a:pPr>
            <a:endParaRPr lang="en-US" sz="4000" dirty="0" smtClean="0"/>
          </a:p>
          <a:p>
            <a:pPr marL="1097280" lvl="1" indent="-457200"/>
            <a:r>
              <a:rPr lang="en-US" sz="4000" dirty="0" smtClean="0"/>
              <a:t>When the graph is simple, we denote this path by its vertex sequence </a:t>
            </a:r>
            <a:r>
              <a:rPr lang="en-US" sz="4000" i="1" dirty="0" smtClean="0"/>
              <a:t>x</a:t>
            </a:r>
            <a:r>
              <a:rPr lang="en-US" sz="4000" baseline="-25000" dirty="0" smtClean="0">
                <a:latin typeface="Cambria Math" pitchFamily="18" charset="0"/>
                <a:ea typeface="Cambria Math" pitchFamily="18" charset="0"/>
              </a:rPr>
              <a:t>0</a:t>
            </a:r>
            <a:r>
              <a:rPr lang="en-US" sz="4000" i="1" dirty="0" smtClean="0"/>
              <a:t>, x</a:t>
            </a:r>
            <a:r>
              <a:rPr lang="en-US" sz="4000" baseline="-25000" dirty="0" smtClean="0">
                <a:latin typeface="Cambria Math" pitchFamily="18" charset="0"/>
                <a:ea typeface="Cambria Math" pitchFamily="18" charset="0"/>
              </a:rPr>
              <a:t>1</a:t>
            </a:r>
            <a:r>
              <a:rPr lang="en-US" sz="4000" i="1" dirty="0"/>
              <a:t>, … , </a:t>
            </a:r>
            <a:r>
              <a:rPr lang="en-US" sz="4000" i="1" dirty="0" err="1" smtClean="0"/>
              <a:t>x</a:t>
            </a:r>
            <a:r>
              <a:rPr lang="en-US" sz="4000" i="1" baseline="-25000" dirty="0" err="1" smtClean="0"/>
              <a:t>n</a:t>
            </a:r>
            <a:r>
              <a:rPr lang="en-US" sz="4000" dirty="0" smtClean="0"/>
              <a:t>(since listing the vertices uniquely determines the path).</a:t>
            </a:r>
          </a:p>
          <a:p>
            <a:pPr marL="1097280" lvl="1" indent="-457200"/>
            <a:r>
              <a:rPr lang="en-US" sz="4000" dirty="0" smtClean="0"/>
              <a:t>The path is a </a:t>
            </a:r>
            <a:r>
              <a:rPr lang="en-US" sz="4000" i="1" dirty="0" smtClean="0"/>
              <a:t>circuit</a:t>
            </a:r>
            <a:r>
              <a:rPr lang="en-US" sz="4000" dirty="0" smtClean="0"/>
              <a:t> if it begins and ends at the same vertex (</a:t>
            </a:r>
            <a:r>
              <a:rPr lang="en-US" sz="4000" i="1" dirty="0" smtClean="0"/>
              <a:t>u</a:t>
            </a:r>
            <a:r>
              <a:rPr lang="en-US" sz="4000" dirty="0" smtClean="0"/>
              <a:t> = </a:t>
            </a:r>
            <a:r>
              <a:rPr lang="en-US" sz="4000" i="1" dirty="0" smtClean="0"/>
              <a:t>v</a:t>
            </a:r>
            <a:r>
              <a:rPr lang="en-US" sz="4000" dirty="0" smtClean="0"/>
              <a:t>) and has length greater than zero.</a:t>
            </a:r>
          </a:p>
          <a:p>
            <a:pPr marL="1097280" lvl="1" indent="-457200"/>
            <a:r>
              <a:rPr lang="en-US" sz="4000" dirty="0" smtClean="0"/>
              <a:t>The path or circuit is said to </a:t>
            </a:r>
            <a:r>
              <a:rPr lang="en-US" sz="4000" i="1" dirty="0" smtClean="0"/>
              <a:t>pass through </a:t>
            </a:r>
            <a:r>
              <a:rPr lang="en-US" sz="4000" dirty="0" smtClean="0"/>
              <a:t>the vertices</a:t>
            </a:r>
            <a:r>
              <a:rPr lang="en-US" sz="4000" i="1" dirty="0"/>
              <a:t> </a:t>
            </a:r>
            <a:r>
              <a:rPr lang="en-US" sz="4000" i="1" dirty="0" smtClean="0"/>
              <a:t>x</a:t>
            </a:r>
            <a:r>
              <a:rPr lang="en-US" sz="4000" baseline="-25000" dirty="0" smtClean="0">
                <a:latin typeface="Cambria Math" pitchFamily="18" charset="0"/>
                <a:ea typeface="Cambria Math" pitchFamily="18" charset="0"/>
              </a:rPr>
              <a:t>1</a:t>
            </a:r>
            <a:r>
              <a:rPr lang="en-US" sz="4000" i="1" dirty="0" smtClean="0"/>
              <a:t>, x</a:t>
            </a:r>
            <a:r>
              <a:rPr lang="en-US" sz="4000" baseline="-25000" dirty="0" smtClean="0">
                <a:latin typeface="Cambria Math" pitchFamily="18" charset="0"/>
                <a:ea typeface="Cambria Math" pitchFamily="18" charset="0"/>
              </a:rPr>
              <a:t>2</a:t>
            </a:r>
            <a:r>
              <a:rPr lang="en-US" sz="4000" i="1" dirty="0" smtClean="0"/>
              <a:t>, </a:t>
            </a:r>
            <a:r>
              <a:rPr lang="en-US" sz="4000" i="1" dirty="0"/>
              <a:t>… , </a:t>
            </a:r>
            <a:r>
              <a:rPr lang="en-US" sz="4000" i="1" dirty="0" smtClean="0"/>
              <a:t>x</a:t>
            </a:r>
            <a:r>
              <a:rPr lang="en-US" sz="4000" i="1" baseline="-25000" dirty="0" smtClean="0"/>
              <a:t>n-</a:t>
            </a:r>
            <a:r>
              <a:rPr lang="en-US" sz="4000" baseline="-25000" dirty="0" smtClean="0">
                <a:latin typeface="Cambria Math" pitchFamily="18" charset="0"/>
                <a:ea typeface="Cambria Math" pitchFamily="18" charset="0"/>
              </a:rPr>
              <a:t>1</a:t>
            </a:r>
            <a:r>
              <a:rPr lang="en-US" sz="4000" dirty="0"/>
              <a:t> </a:t>
            </a:r>
            <a:r>
              <a:rPr lang="en-US" sz="4000" dirty="0" smtClean="0"/>
              <a:t> and </a:t>
            </a:r>
            <a:r>
              <a:rPr lang="en-US" sz="4000" i="1" dirty="0" smtClean="0"/>
              <a:t>traverse</a:t>
            </a:r>
            <a:r>
              <a:rPr lang="en-US" sz="4000" dirty="0" smtClean="0"/>
              <a:t> the edges </a:t>
            </a:r>
            <a:r>
              <a:rPr lang="en-US" sz="4000" i="1" dirty="0"/>
              <a:t>e</a:t>
            </a:r>
            <a:r>
              <a:rPr lang="en-US" sz="4000" baseline="-25000" dirty="0">
                <a:latin typeface="Cambria Math" pitchFamily="18" charset="0"/>
                <a:ea typeface="Cambria Math" pitchFamily="18" charset="0"/>
              </a:rPr>
              <a:t>1</a:t>
            </a:r>
            <a:r>
              <a:rPr lang="en-US" sz="4000" i="1" dirty="0"/>
              <a:t>, … , </a:t>
            </a:r>
            <a:r>
              <a:rPr lang="en-US" sz="4000" i="1" dirty="0" smtClean="0"/>
              <a:t>e</a:t>
            </a:r>
            <a:r>
              <a:rPr lang="en-US" sz="4000" i="1" baseline="-25000" dirty="0" smtClean="0"/>
              <a:t>n</a:t>
            </a:r>
            <a:r>
              <a:rPr lang="en-US" sz="4000" dirty="0" smtClean="0"/>
              <a:t>.</a:t>
            </a:r>
          </a:p>
          <a:p>
            <a:pPr marL="1097280" lvl="1" indent="-457200"/>
            <a:r>
              <a:rPr lang="en-US" sz="4000" dirty="0" smtClean="0"/>
              <a:t>A path or circuit is </a:t>
            </a:r>
            <a:r>
              <a:rPr lang="en-US" sz="4000" i="1" dirty="0" smtClean="0"/>
              <a:t>simple</a:t>
            </a:r>
            <a:r>
              <a:rPr lang="en-US" sz="4000" dirty="0" smtClean="0"/>
              <a:t> if it does not contain the </a:t>
            </a:r>
            <a:r>
              <a:rPr lang="en-US" sz="4000" i="1" dirty="0" smtClean="0"/>
              <a:t>same edge</a:t>
            </a:r>
            <a:r>
              <a:rPr lang="en-US" sz="4000" dirty="0" smtClean="0"/>
              <a:t> more than once.</a:t>
            </a:r>
          </a:p>
          <a:p>
            <a:pPr marL="1097280" lvl="1" indent="-457200"/>
            <a:endParaRPr lang="en-US" dirty="0"/>
          </a:p>
          <a:p>
            <a:pPr marL="1097280" lvl="1" indent="-457200"/>
            <a:endParaRPr lang="en-US" dirty="0" smtClean="0"/>
          </a:p>
          <a:p>
            <a:pPr marL="1097280" lvl="1" indent="-457200"/>
            <a:endParaRPr lang="en-US" dirty="0"/>
          </a:p>
          <a:p>
            <a:pPr lvl="1" indent="0">
              <a:buNone/>
            </a:pPr>
            <a:r>
              <a:rPr lang="en-US" dirty="0" smtClean="0"/>
              <a:t>   </a:t>
            </a:r>
            <a:endParaRPr lang="en-US" dirty="0"/>
          </a:p>
        </p:txBody>
      </p:sp>
      <p:sp>
        <p:nvSpPr>
          <p:cNvPr id="5" name="TextBox 4"/>
          <p:cNvSpPr txBox="1"/>
          <p:nvPr/>
        </p:nvSpPr>
        <p:spPr>
          <a:xfrm>
            <a:off x="4038602" y="5830669"/>
            <a:ext cx="3856999" cy="646331"/>
          </a:xfrm>
          <a:prstGeom prst="rect">
            <a:avLst/>
          </a:prstGeom>
          <a:noFill/>
          <a:ln>
            <a:solidFill>
              <a:schemeClr val="accent1"/>
            </a:solidFill>
          </a:ln>
        </p:spPr>
        <p:txBody>
          <a:bodyPr wrap="square" rtlCol="0">
            <a:spAutoFit/>
          </a:bodyPr>
          <a:lstStyle/>
          <a:p>
            <a:r>
              <a:rPr lang="en-US" dirty="0" smtClean="0"/>
              <a:t>This terminology  is readily extended to directed graphs. (</a:t>
            </a:r>
            <a:r>
              <a:rPr lang="en-US" i="1" dirty="0" smtClean="0"/>
              <a:t>see text</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672</a:t>
            </a:fld>
            <a:endParaRPr lang="en-US"/>
          </a:p>
        </p:txBody>
      </p:sp>
    </p:spTree>
    <p:extLst>
      <p:ext uri="{BB962C8B-B14F-4D97-AF65-F5344CB8AC3E}">
        <p14:creationId xmlns:p14="http://schemas.microsoft.com/office/powerpoint/2010/main" val="497551538"/>
      </p:ext>
    </p:extLst>
  </p:cSld>
  <p:clrMapOvr>
    <a:masterClrMapping/>
  </p:clrMapOvr>
  <p:timing>
    <p:tnLst>
      <p:par>
        <p:cT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indent="0">
              <a:buNone/>
            </a:pPr>
            <a:r>
              <a:rPr lang="en-US" b="1" dirty="0" smtClean="0"/>
              <a:t>Example</a:t>
            </a:r>
            <a:r>
              <a:rPr lang="en-US" dirty="0" smtClean="0"/>
              <a:t>: In the simple graph here:</a:t>
            </a:r>
          </a:p>
          <a:p>
            <a:pPr lvl="1"/>
            <a:r>
              <a:rPr lang="en-US" i="1" dirty="0"/>
              <a:t>a</a:t>
            </a:r>
            <a:r>
              <a:rPr lang="en-US" dirty="0" smtClean="0"/>
              <a:t>, </a:t>
            </a:r>
            <a:r>
              <a:rPr lang="en-US" i="1" dirty="0" smtClean="0"/>
              <a:t>d</a:t>
            </a:r>
            <a:r>
              <a:rPr lang="en-US" dirty="0" smtClean="0"/>
              <a:t>, </a:t>
            </a:r>
            <a:r>
              <a:rPr lang="en-US" i="1" dirty="0" smtClean="0"/>
              <a:t>c</a:t>
            </a:r>
            <a:r>
              <a:rPr lang="en-US" dirty="0" smtClean="0"/>
              <a:t>, </a:t>
            </a:r>
            <a:r>
              <a:rPr lang="en-US" i="1" dirty="0" smtClean="0"/>
              <a:t>f</a:t>
            </a:r>
            <a:r>
              <a:rPr lang="en-US" dirty="0" smtClean="0"/>
              <a:t>, </a:t>
            </a:r>
            <a:r>
              <a:rPr lang="en-US" i="1" dirty="0" smtClean="0"/>
              <a:t>e</a:t>
            </a:r>
            <a:r>
              <a:rPr lang="en-US" dirty="0" smtClean="0"/>
              <a:t> is a simple path of length </a:t>
            </a:r>
            <a:r>
              <a:rPr lang="en-US" dirty="0" smtClean="0">
                <a:latin typeface="Cambria Math" pitchFamily="18" charset="0"/>
                <a:ea typeface="Cambria Math" pitchFamily="18" charset="0"/>
              </a:rPr>
              <a:t>4</a:t>
            </a:r>
            <a:r>
              <a:rPr lang="en-US" dirty="0" smtClean="0"/>
              <a:t>. </a:t>
            </a:r>
          </a:p>
          <a:p>
            <a:pPr lvl="1"/>
            <a:r>
              <a:rPr lang="en-US" i="1" dirty="0"/>
              <a:t>d</a:t>
            </a:r>
            <a:r>
              <a:rPr lang="en-US" dirty="0" smtClean="0"/>
              <a:t>, </a:t>
            </a:r>
            <a:r>
              <a:rPr lang="en-US" i="1" dirty="0" smtClean="0"/>
              <a:t>e</a:t>
            </a:r>
            <a:r>
              <a:rPr lang="en-US" dirty="0" smtClean="0"/>
              <a:t>, </a:t>
            </a:r>
            <a:r>
              <a:rPr lang="en-US" i="1" dirty="0" smtClean="0"/>
              <a:t>c</a:t>
            </a:r>
            <a:r>
              <a:rPr lang="en-US" dirty="0" smtClean="0"/>
              <a:t>, </a:t>
            </a:r>
            <a:r>
              <a:rPr lang="en-US" i="1" dirty="0" smtClean="0"/>
              <a:t>a</a:t>
            </a:r>
            <a:r>
              <a:rPr lang="en-US" dirty="0" smtClean="0"/>
              <a:t> is not a path because </a:t>
            </a:r>
            <a:r>
              <a:rPr lang="en-US" i="1" dirty="0" smtClean="0"/>
              <a:t>e</a:t>
            </a:r>
            <a:r>
              <a:rPr lang="en-US" dirty="0" smtClean="0"/>
              <a:t> is not connected to </a:t>
            </a:r>
            <a:r>
              <a:rPr lang="en-US" i="1" dirty="0" smtClean="0"/>
              <a:t>c</a:t>
            </a:r>
            <a:r>
              <a:rPr lang="en-US" dirty="0" smtClean="0"/>
              <a:t>.</a:t>
            </a:r>
          </a:p>
          <a:p>
            <a:pPr lvl="1"/>
            <a:r>
              <a:rPr lang="en-US" i="1" dirty="0"/>
              <a:t>b</a:t>
            </a:r>
            <a:r>
              <a:rPr lang="en-US" dirty="0" smtClean="0"/>
              <a:t>, </a:t>
            </a:r>
            <a:r>
              <a:rPr lang="en-US" i="1" dirty="0" smtClean="0"/>
              <a:t>c</a:t>
            </a:r>
            <a:r>
              <a:rPr lang="en-US" dirty="0" smtClean="0"/>
              <a:t>, </a:t>
            </a:r>
            <a:r>
              <a:rPr lang="en-US" i="1" dirty="0" smtClean="0"/>
              <a:t>f</a:t>
            </a:r>
            <a:r>
              <a:rPr lang="en-US" dirty="0" smtClean="0"/>
              <a:t>, </a:t>
            </a:r>
            <a:r>
              <a:rPr lang="en-US" i="1" dirty="0" smtClean="0"/>
              <a:t>e</a:t>
            </a:r>
            <a:r>
              <a:rPr lang="en-US" dirty="0" smtClean="0"/>
              <a:t>, </a:t>
            </a:r>
            <a:r>
              <a:rPr lang="en-US" i="1" dirty="0" smtClean="0"/>
              <a:t>b</a:t>
            </a:r>
            <a:r>
              <a:rPr lang="en-US" dirty="0" smtClean="0"/>
              <a:t> is a circuit of length </a:t>
            </a:r>
            <a:r>
              <a:rPr lang="en-US" dirty="0" smtClean="0">
                <a:latin typeface="Cambria Math" pitchFamily="18" charset="0"/>
                <a:ea typeface="Cambria Math" pitchFamily="18" charset="0"/>
              </a:rPr>
              <a:t>4</a:t>
            </a:r>
            <a:r>
              <a:rPr lang="en-US" dirty="0" smtClean="0"/>
              <a:t>. </a:t>
            </a:r>
          </a:p>
          <a:p>
            <a:pPr lvl="1"/>
            <a:r>
              <a:rPr lang="en-US" i="1" dirty="0"/>
              <a:t>a</a:t>
            </a:r>
            <a:r>
              <a:rPr lang="en-US" dirty="0" smtClean="0"/>
              <a:t>, </a:t>
            </a:r>
            <a:r>
              <a:rPr lang="en-US" i="1" dirty="0" smtClean="0"/>
              <a:t>b</a:t>
            </a:r>
            <a:r>
              <a:rPr lang="en-US" dirty="0" smtClean="0"/>
              <a:t>, </a:t>
            </a:r>
            <a:r>
              <a:rPr lang="en-US" i="1" dirty="0" smtClean="0"/>
              <a:t>e</a:t>
            </a:r>
            <a:r>
              <a:rPr lang="en-US" dirty="0" smtClean="0"/>
              <a:t>, </a:t>
            </a:r>
            <a:r>
              <a:rPr lang="en-US" i="1" dirty="0" smtClean="0"/>
              <a:t>d</a:t>
            </a:r>
            <a:r>
              <a:rPr lang="en-US" dirty="0" smtClean="0"/>
              <a:t>, </a:t>
            </a:r>
            <a:r>
              <a:rPr lang="en-US" i="1" dirty="0" smtClean="0"/>
              <a:t>a</a:t>
            </a:r>
            <a:r>
              <a:rPr lang="en-US" dirty="0" smtClean="0"/>
              <a:t>, </a:t>
            </a:r>
            <a:r>
              <a:rPr lang="en-US" i="1" dirty="0" smtClean="0"/>
              <a:t>b </a:t>
            </a:r>
            <a:r>
              <a:rPr lang="en-US" dirty="0" smtClean="0"/>
              <a:t>is a path of length </a:t>
            </a:r>
            <a:r>
              <a:rPr lang="en-US" dirty="0" smtClean="0">
                <a:latin typeface="Cambria Math" pitchFamily="18" charset="0"/>
                <a:ea typeface="Cambria Math" pitchFamily="18" charset="0"/>
              </a:rPr>
              <a:t>5</a:t>
            </a:r>
            <a:r>
              <a:rPr lang="en-US" dirty="0" smtClean="0"/>
              <a:t>, but it is not a simple path.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1" y="1600200"/>
            <a:ext cx="1273303" cy="88696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673</a:t>
            </a:fld>
            <a:endParaRPr lang="en-US"/>
          </a:p>
        </p:txBody>
      </p:sp>
    </p:spTree>
    <p:extLst>
      <p:ext uri="{BB962C8B-B14F-4D97-AF65-F5344CB8AC3E}">
        <p14:creationId xmlns:p14="http://schemas.microsoft.com/office/powerpoint/2010/main" val="3011144861"/>
      </p:ext>
    </p:extLst>
  </p:cSld>
  <p:clrMapOvr>
    <a:masterClrMapping/>
  </p:clrMapOvr>
  <p:timing>
    <p:tnLst>
      <p:par>
        <p:cT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Degrees of Separation</a:t>
            </a:r>
            <a:endParaRPr lang="en-US" dirty="0"/>
          </a:p>
        </p:txBody>
      </p:sp>
      <p:sp>
        <p:nvSpPr>
          <p:cNvPr id="3" name="Content Placeholder 2"/>
          <p:cNvSpPr>
            <a:spLocks noGrp="1"/>
          </p:cNvSpPr>
          <p:nvPr>
            <p:ph idx="1"/>
          </p:nvPr>
        </p:nvSpPr>
        <p:spPr/>
        <p:txBody>
          <a:bodyPr/>
          <a:lstStyle/>
          <a:p>
            <a:pPr indent="0">
              <a:buNone/>
            </a:pPr>
            <a:r>
              <a:rPr lang="en-US" b="1" dirty="0" smtClean="0"/>
              <a:t>Example: </a:t>
            </a:r>
            <a:r>
              <a:rPr lang="en-US" b="1" i="1" dirty="0" smtClean="0"/>
              <a:t>Paths in Acquaintanceship Graphs</a:t>
            </a:r>
            <a:r>
              <a:rPr lang="en-US" dirty="0" smtClean="0"/>
              <a:t>. In an acquaintanceship graph there is a path between two people if there is a chain of people linking these people, where two people adjacent in the chain know one another. In this graph there is a chain of six people linking </a:t>
            </a:r>
            <a:r>
              <a:rPr lang="en-US" dirty="0" err="1" smtClean="0"/>
              <a:t>Kamini</a:t>
            </a:r>
            <a:r>
              <a:rPr lang="en-US" dirty="0" smtClean="0"/>
              <a:t> and </a:t>
            </a:r>
            <a:r>
              <a:rPr lang="en-US" dirty="0" err="1" smtClean="0"/>
              <a:t>Ching</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1" y="4724400"/>
            <a:ext cx="3099055" cy="1660398"/>
          </a:xfrm>
          <a:prstGeom prst="rect">
            <a:avLst/>
          </a:prstGeom>
        </p:spPr>
      </p:pic>
      <p:sp>
        <p:nvSpPr>
          <p:cNvPr id="5" name="TextBox 4"/>
          <p:cNvSpPr txBox="1"/>
          <p:nvPr/>
        </p:nvSpPr>
        <p:spPr>
          <a:xfrm>
            <a:off x="4800600" y="4718353"/>
            <a:ext cx="3581400" cy="2031325"/>
          </a:xfrm>
          <a:prstGeom prst="rect">
            <a:avLst/>
          </a:prstGeom>
          <a:noFill/>
          <a:ln>
            <a:solidFill>
              <a:schemeClr val="accent1"/>
            </a:solidFill>
          </a:ln>
        </p:spPr>
        <p:txBody>
          <a:bodyPr wrap="square" rtlCol="0">
            <a:spAutoFit/>
          </a:bodyPr>
          <a:lstStyle/>
          <a:p>
            <a:r>
              <a:rPr lang="en-US" dirty="0" smtClean="0"/>
              <a:t>Some have speculated that almost every pair of people in the world are linked by a small chain of no more than six, or maybe even, five people.  The play </a:t>
            </a:r>
            <a:r>
              <a:rPr lang="en-US" i="1" dirty="0" smtClean="0"/>
              <a:t>Six Degrees of Separation</a:t>
            </a:r>
            <a:r>
              <a:rPr lang="en-US" dirty="0" smtClean="0"/>
              <a:t> by John </a:t>
            </a:r>
            <a:r>
              <a:rPr lang="en-US" dirty="0" err="1" smtClean="0"/>
              <a:t>Guare</a:t>
            </a:r>
            <a:r>
              <a:rPr lang="en-US" dirty="0" smtClean="0"/>
              <a:t> is based on this notion.  </a:t>
            </a:r>
            <a:endParaRPr lang="en-US"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674</a:t>
            </a:fld>
            <a:endParaRPr lang="en-US"/>
          </a:p>
        </p:txBody>
      </p:sp>
    </p:spTree>
    <p:extLst>
      <p:ext uri="{BB962C8B-B14F-4D97-AF65-F5344CB8AC3E}">
        <p14:creationId xmlns:p14="http://schemas.microsoft.com/office/powerpoint/2010/main" val="1897484016"/>
      </p:ext>
    </p:extLst>
  </p:cSld>
  <p:clrMapOvr>
    <a:masterClrMapping/>
  </p:clrMapOvr>
  <p:timing>
    <p:tnLst>
      <p:par>
        <p:cTn id="1" dur="indefinite" restart="never" nodeType="tmRoot"/>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Erd</a:t>
            </a:r>
            <a:r>
              <a:rPr lang="hu-HU" dirty="0"/>
              <a:t>ő</a:t>
            </a:r>
            <a:r>
              <a:rPr lang="en-US" dirty="0"/>
              <a:t>s </a:t>
            </a:r>
            <a:r>
              <a:rPr lang="en-US" dirty="0" smtClean="0"/>
              <a:t>numbers</a:t>
            </a:r>
            <a:endParaRPr lang="en-US" dirty="0"/>
          </a:p>
        </p:txBody>
      </p:sp>
      <p:sp>
        <p:nvSpPr>
          <p:cNvPr id="3" name="Content Placeholder 2"/>
          <p:cNvSpPr>
            <a:spLocks noGrp="1"/>
          </p:cNvSpPr>
          <p:nvPr>
            <p:ph idx="1"/>
          </p:nvPr>
        </p:nvSpPr>
        <p:spPr/>
        <p:txBody>
          <a:bodyPr>
            <a:normAutofit fontScale="92500" lnSpcReduction="10000"/>
          </a:bodyPr>
          <a:lstStyle/>
          <a:p>
            <a:pPr indent="0">
              <a:buNone/>
            </a:pPr>
            <a:r>
              <a:rPr lang="en-US" b="1" dirty="0" smtClean="0"/>
              <a:t>Example: </a:t>
            </a:r>
            <a:r>
              <a:rPr lang="en-US" b="1" i="1" dirty="0" err="1"/>
              <a:t>Erd</a:t>
            </a:r>
            <a:r>
              <a:rPr lang="hu-HU" b="1" i="1" dirty="0"/>
              <a:t>ő</a:t>
            </a:r>
            <a:r>
              <a:rPr lang="en-US" b="1" i="1" dirty="0"/>
              <a:t>s </a:t>
            </a:r>
            <a:r>
              <a:rPr lang="en-US" b="1" i="1" dirty="0" smtClean="0"/>
              <a:t>numbers</a:t>
            </a:r>
            <a:r>
              <a:rPr lang="en-US" dirty="0" smtClean="0"/>
              <a:t>.                                                                     In a collaboration graph, two people </a:t>
            </a:r>
            <a:r>
              <a:rPr lang="en-US" i="1" dirty="0" smtClean="0"/>
              <a:t>a</a:t>
            </a:r>
            <a:r>
              <a:rPr lang="en-US" dirty="0" smtClean="0"/>
              <a:t> and </a:t>
            </a:r>
            <a:r>
              <a:rPr lang="en-US" i="1" dirty="0" smtClean="0"/>
              <a:t>b</a:t>
            </a:r>
            <a:r>
              <a:rPr lang="en-US" dirty="0" smtClean="0"/>
              <a:t> are                  connected by a path when there is a sequence                           of people starting with </a:t>
            </a:r>
            <a:r>
              <a:rPr lang="en-US" i="1" dirty="0" smtClean="0"/>
              <a:t>a</a:t>
            </a:r>
            <a:r>
              <a:rPr lang="en-US" dirty="0" smtClean="0"/>
              <a:t> and ending with </a:t>
            </a:r>
            <a:r>
              <a:rPr lang="en-US" i="1" dirty="0" smtClean="0"/>
              <a:t>b</a:t>
            </a:r>
            <a:r>
              <a:rPr lang="en-US" dirty="0" smtClean="0"/>
              <a:t>                           such that the endpoints of each edge in the                          path are people who have collaborated. </a:t>
            </a:r>
          </a:p>
          <a:p>
            <a:pPr marL="731520" indent="-457200"/>
            <a:r>
              <a:rPr lang="en-US" dirty="0" smtClean="0"/>
              <a:t>In the academic collaboration graph of people who have written papers in mathematics, the </a:t>
            </a:r>
            <a:r>
              <a:rPr lang="en-US" i="1" dirty="0" err="1"/>
              <a:t>Erd</a:t>
            </a:r>
            <a:r>
              <a:rPr lang="hu-HU" i="1" dirty="0"/>
              <a:t>ő</a:t>
            </a:r>
            <a:r>
              <a:rPr lang="en-US" i="1" dirty="0"/>
              <a:t>s </a:t>
            </a:r>
            <a:r>
              <a:rPr lang="en-US" i="1" dirty="0" smtClean="0"/>
              <a:t>number </a:t>
            </a:r>
            <a:r>
              <a:rPr lang="en-US" dirty="0" smtClean="0"/>
              <a:t>of a person </a:t>
            </a:r>
            <a:r>
              <a:rPr lang="en-US" i="1" dirty="0" smtClean="0"/>
              <a:t>m</a:t>
            </a:r>
            <a:r>
              <a:rPr lang="en-US" dirty="0" smtClean="0"/>
              <a:t> is the length of the shortest path between </a:t>
            </a:r>
            <a:r>
              <a:rPr lang="en-US" i="1" dirty="0" smtClean="0"/>
              <a:t>m</a:t>
            </a:r>
            <a:r>
              <a:rPr lang="en-US" dirty="0" smtClean="0"/>
              <a:t> and the prolific mathematician Paul </a:t>
            </a:r>
            <a:r>
              <a:rPr lang="en-US" dirty="0" err="1"/>
              <a:t>Erd</a:t>
            </a:r>
            <a:r>
              <a:rPr lang="hu-HU" dirty="0"/>
              <a:t>ő</a:t>
            </a:r>
            <a:r>
              <a:rPr lang="en-US" dirty="0" smtClean="0"/>
              <a:t>s.</a:t>
            </a:r>
          </a:p>
          <a:p>
            <a:pPr marL="731520" lvl="1" indent="-457200">
              <a:buClr>
                <a:schemeClr val="accent3"/>
              </a:buClr>
              <a:buSzPct val="95000"/>
            </a:pPr>
            <a:r>
              <a:rPr lang="en-US" sz="2600" dirty="0" smtClean="0"/>
              <a:t>To learn more about </a:t>
            </a:r>
            <a:r>
              <a:rPr lang="en-US" sz="2600" dirty="0" err="1" smtClean="0"/>
              <a:t>Erd</a:t>
            </a:r>
            <a:r>
              <a:rPr lang="hu-HU" sz="2600" dirty="0"/>
              <a:t>ő</a:t>
            </a:r>
            <a:r>
              <a:rPr lang="en-US" sz="2600" dirty="0"/>
              <a:t>s </a:t>
            </a:r>
            <a:r>
              <a:rPr lang="en-US" sz="2600" dirty="0" smtClean="0"/>
              <a:t>numbers, visit  </a:t>
            </a:r>
          </a:p>
          <a:p>
            <a:pPr marL="274320" lvl="1" indent="0">
              <a:buClr>
                <a:schemeClr val="accent3"/>
              </a:buClr>
              <a:buSzPct val="95000"/>
              <a:buNone/>
            </a:pPr>
            <a:r>
              <a:rPr lang="en-US" dirty="0" smtClean="0">
                <a:hlinkClick r:id="rId2"/>
              </a:rPr>
              <a:t>http://</a:t>
            </a:r>
            <a:r>
              <a:rPr lang="en-US" dirty="0">
                <a:hlinkClick r:id="rId2"/>
              </a:rPr>
              <a:t>www.ams.org/mathscinet/collaborationDistance.html</a:t>
            </a:r>
            <a:endParaRPr lang="en-US" dirty="0"/>
          </a:p>
          <a:p>
            <a:pPr marL="731520" indent="-457200"/>
            <a:endParaRPr lang="en-US" dirty="0"/>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1" y="304800"/>
            <a:ext cx="1488948" cy="362559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1" y="381000"/>
            <a:ext cx="888492" cy="1036320"/>
          </a:xfrm>
          <a:prstGeom prst="rect">
            <a:avLst/>
          </a:prstGeom>
        </p:spPr>
      </p:pic>
      <p:sp>
        <p:nvSpPr>
          <p:cNvPr id="8" name="TextBox 7"/>
          <p:cNvSpPr txBox="1"/>
          <p:nvPr/>
        </p:nvSpPr>
        <p:spPr>
          <a:xfrm>
            <a:off x="5334000" y="1524001"/>
            <a:ext cx="1524000" cy="369332"/>
          </a:xfrm>
          <a:prstGeom prst="rect">
            <a:avLst/>
          </a:prstGeom>
          <a:noFill/>
        </p:spPr>
        <p:txBody>
          <a:bodyPr wrap="square" rtlCol="0">
            <a:spAutoFit/>
          </a:bodyPr>
          <a:lstStyle/>
          <a:p>
            <a:r>
              <a:rPr lang="en-US" dirty="0"/>
              <a:t>Paul </a:t>
            </a:r>
            <a:r>
              <a:rPr lang="en-US" dirty="0" err="1"/>
              <a:t>Erd</a:t>
            </a:r>
            <a:r>
              <a:rPr lang="hu-HU" dirty="0"/>
              <a:t>ő</a:t>
            </a:r>
            <a:r>
              <a:rPr lang="en-US" dirty="0"/>
              <a:t>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675</a:t>
            </a:fld>
            <a:endParaRPr lang="en-US"/>
          </a:p>
        </p:txBody>
      </p:sp>
    </p:spTree>
    <p:extLst>
      <p:ext uri="{BB962C8B-B14F-4D97-AF65-F5344CB8AC3E}">
        <p14:creationId xmlns:p14="http://schemas.microsoft.com/office/powerpoint/2010/main" val="4052890129"/>
      </p:ext>
    </p:extLst>
  </p:cSld>
  <p:clrMapOvr>
    <a:masterClrMapping/>
  </p:clrMapOvr>
  <p:timing>
    <p:tnLst>
      <p:par>
        <p:cT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Bacon Numbers</a:t>
            </a:r>
            <a:endParaRPr lang="en-US" dirty="0"/>
          </a:p>
        </p:txBody>
      </p:sp>
      <p:sp>
        <p:nvSpPr>
          <p:cNvPr id="3" name="Content Placeholder 2"/>
          <p:cNvSpPr>
            <a:spLocks noGrp="1"/>
          </p:cNvSpPr>
          <p:nvPr>
            <p:ph idx="1"/>
          </p:nvPr>
        </p:nvSpPr>
        <p:spPr/>
        <p:txBody>
          <a:bodyPr>
            <a:normAutofit fontScale="92500" lnSpcReduction="20000"/>
          </a:bodyPr>
          <a:lstStyle/>
          <a:p>
            <a:pPr marL="731520" indent="-457200"/>
            <a:r>
              <a:rPr lang="en-US" dirty="0" smtClean="0"/>
              <a:t>In the Hollywood graph, two actors                                   </a:t>
            </a:r>
            <a:r>
              <a:rPr lang="en-US" i="1" dirty="0" smtClean="0"/>
              <a:t>a</a:t>
            </a:r>
            <a:r>
              <a:rPr lang="en-US" dirty="0" smtClean="0"/>
              <a:t> and </a:t>
            </a:r>
            <a:r>
              <a:rPr lang="en-US" i="1" dirty="0" smtClean="0"/>
              <a:t>b</a:t>
            </a:r>
            <a:r>
              <a:rPr lang="en-US" dirty="0" smtClean="0"/>
              <a:t> are linked when there is a                                    chain of actors linking </a:t>
            </a:r>
            <a:r>
              <a:rPr lang="en-US" i="1" dirty="0" smtClean="0"/>
              <a:t>a</a:t>
            </a:r>
            <a:r>
              <a:rPr lang="en-US" dirty="0" smtClean="0"/>
              <a:t> and </a:t>
            </a:r>
            <a:r>
              <a:rPr lang="en-US" i="1" dirty="0" smtClean="0"/>
              <a:t>b</a:t>
            </a:r>
            <a:r>
              <a:rPr lang="en-US" dirty="0" smtClean="0"/>
              <a:t>, where                                  every two actors adjacent in the chain have                    acted in the same movie.</a:t>
            </a:r>
          </a:p>
          <a:p>
            <a:pPr marL="731520" indent="-457200"/>
            <a:r>
              <a:rPr lang="en-US" dirty="0" smtClean="0"/>
              <a:t>The </a:t>
            </a:r>
            <a:r>
              <a:rPr lang="en-US" i="1" dirty="0" smtClean="0"/>
              <a:t>Bacon number </a:t>
            </a:r>
            <a:r>
              <a:rPr lang="en-US" dirty="0" smtClean="0"/>
              <a:t>of an actor </a:t>
            </a:r>
            <a:r>
              <a:rPr lang="en-US" i="1" dirty="0" smtClean="0"/>
              <a:t>c</a:t>
            </a:r>
            <a:r>
              <a:rPr lang="en-US" dirty="0" smtClean="0"/>
              <a:t>  is defined to be the length of the shortest path connecting </a:t>
            </a:r>
            <a:r>
              <a:rPr lang="en-US" i="1" dirty="0" smtClean="0"/>
              <a:t>c</a:t>
            </a:r>
            <a:r>
              <a:rPr lang="en-US" dirty="0" smtClean="0"/>
              <a:t> and the well-known actor Kevin Bacon</a:t>
            </a:r>
            <a:r>
              <a:rPr lang="en-US" dirty="0"/>
              <a:t>. (Note that we can define a similar number by replacing Kevin Bacon by a different actor.)</a:t>
            </a:r>
            <a:endParaRPr lang="en-US" dirty="0" smtClean="0"/>
          </a:p>
          <a:p>
            <a:pPr marL="731520" lvl="1" indent="-457200">
              <a:buClr>
                <a:schemeClr val="accent3"/>
              </a:buClr>
              <a:buSzPct val="95000"/>
            </a:pPr>
            <a:r>
              <a:rPr lang="en-US" dirty="0" smtClean="0"/>
              <a:t>The </a:t>
            </a:r>
            <a:r>
              <a:rPr lang="en-US" i="1" dirty="0" smtClean="0"/>
              <a:t>oracle of Bacon </a:t>
            </a:r>
            <a:r>
              <a:rPr lang="en-US" dirty="0" smtClean="0"/>
              <a:t>web site </a:t>
            </a:r>
            <a:r>
              <a:rPr lang="en-US" dirty="0">
                <a:hlinkClick r:id="rId2"/>
              </a:rPr>
              <a:t>http://oracleofbacon.org/how.php </a:t>
            </a:r>
            <a:r>
              <a:rPr lang="en-US" dirty="0" smtClean="0"/>
              <a:t> provides a tool for finding Bacon numbers.</a:t>
            </a:r>
          </a:p>
          <a:p>
            <a:pPr marL="731520" indent="-4572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1" y="838200"/>
            <a:ext cx="1498092" cy="2665476"/>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676</a:t>
            </a:fld>
            <a:endParaRPr lang="en-US"/>
          </a:p>
        </p:txBody>
      </p:sp>
    </p:spTree>
    <p:extLst>
      <p:ext uri="{BB962C8B-B14F-4D97-AF65-F5344CB8AC3E}">
        <p14:creationId xmlns:p14="http://schemas.microsoft.com/office/powerpoint/2010/main" val="2180727173"/>
      </p:ext>
    </p:extLst>
  </p:cSld>
  <p:clrMapOvr>
    <a:masterClrMapping/>
  </p:clrMapOvr>
  <p:timing>
    <p:tnLst>
      <p:par>
        <p:cTn id="1" dur="indefinite" restart="never" nodeType="tmRoot"/>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Connectedness in Undirected Graphs</a:t>
            </a:r>
            <a:endParaRPr lang="en-US" dirty="0"/>
          </a:p>
        </p:txBody>
      </p:sp>
      <p:sp>
        <p:nvSpPr>
          <p:cNvPr id="3" name="Content Placeholder 2"/>
          <p:cNvSpPr>
            <a:spLocks noGrp="1"/>
          </p:cNvSpPr>
          <p:nvPr>
            <p:ph idx="1"/>
          </p:nvPr>
        </p:nvSpPr>
        <p:spPr/>
        <p:txBody>
          <a:bodyPr>
            <a:normAutofit fontScale="92500" lnSpcReduction="20000"/>
          </a:bodyPr>
          <a:lstStyle/>
          <a:p>
            <a:pPr indent="0">
              <a:buNone/>
            </a:pPr>
            <a:r>
              <a:rPr lang="en-US" b="1" dirty="0" smtClean="0"/>
              <a:t>Definition</a:t>
            </a:r>
            <a:r>
              <a:rPr lang="en-US" dirty="0" smtClean="0"/>
              <a:t>: An undirected graph is called </a:t>
            </a:r>
            <a:r>
              <a:rPr lang="en-US" i="1" dirty="0" smtClean="0"/>
              <a:t>connected</a:t>
            </a:r>
            <a:r>
              <a:rPr lang="en-US" dirty="0" smtClean="0"/>
              <a:t> if there is a path between every pair of vertices.  An undirected graph that is not </a:t>
            </a:r>
            <a:r>
              <a:rPr lang="en-US" i="1" dirty="0" smtClean="0"/>
              <a:t>connected</a:t>
            </a:r>
            <a:r>
              <a:rPr lang="en-US" dirty="0" smtClean="0"/>
              <a:t> is called </a:t>
            </a:r>
            <a:r>
              <a:rPr lang="en-US" i="1" dirty="0" smtClean="0"/>
              <a:t>disconnected</a:t>
            </a:r>
            <a:r>
              <a:rPr lang="en-US" dirty="0" smtClean="0"/>
              <a:t>. We say that we </a:t>
            </a:r>
            <a:r>
              <a:rPr lang="en-US" i="1" dirty="0" smtClean="0"/>
              <a:t>disconnect</a:t>
            </a:r>
            <a:r>
              <a:rPr lang="en-US" dirty="0" smtClean="0"/>
              <a:t> a graph when we remove vertices or edges, or both, to produce a disconnected </a:t>
            </a:r>
            <a:r>
              <a:rPr lang="en-US" dirty="0" err="1" smtClean="0"/>
              <a:t>subgraph</a:t>
            </a:r>
            <a:r>
              <a:rPr lang="en-US" dirty="0" smtClean="0"/>
              <a:t>. </a:t>
            </a:r>
          </a:p>
          <a:p>
            <a:pPr indent="0">
              <a:buNone/>
            </a:pPr>
            <a:r>
              <a:rPr lang="en-US" b="1" dirty="0" smtClean="0"/>
              <a:t>Example</a:t>
            </a:r>
            <a:r>
              <a:rPr lang="en-US" dirty="0" smtClean="0"/>
              <a:t>: </a:t>
            </a:r>
            <a:r>
              <a:rPr lang="en-US" i="1" dirty="0" smtClean="0"/>
              <a:t>G</a:t>
            </a:r>
            <a:r>
              <a:rPr lang="en-US" baseline="-25000" dirty="0" smtClean="0">
                <a:latin typeface="Cambria Math" pitchFamily="18" charset="0"/>
                <a:ea typeface="Cambria Math" pitchFamily="18" charset="0"/>
              </a:rPr>
              <a:t>1</a:t>
            </a:r>
            <a:r>
              <a:rPr lang="en-US" dirty="0" smtClean="0"/>
              <a:t> is </a:t>
            </a:r>
            <a:r>
              <a:rPr lang="en-US" dirty="0"/>
              <a:t>connected because there is a path between any pair of its vertices, as can be easily </a:t>
            </a:r>
            <a:r>
              <a:rPr lang="en-US" dirty="0" smtClean="0"/>
              <a:t>seen.   </a:t>
            </a:r>
            <a:r>
              <a:rPr lang="en-US" dirty="0"/>
              <a:t>However </a:t>
            </a:r>
            <a:r>
              <a:rPr lang="en-US" i="1" dirty="0"/>
              <a:t>G</a:t>
            </a:r>
            <a:r>
              <a:rPr lang="en-US" baseline="-25000" dirty="0">
                <a:latin typeface="Cambria Math" pitchFamily="18" charset="0"/>
                <a:ea typeface="Cambria Math" pitchFamily="18" charset="0"/>
              </a:rPr>
              <a:t>2</a:t>
            </a:r>
            <a:r>
              <a:rPr lang="en-US" dirty="0" smtClean="0"/>
              <a:t> </a:t>
            </a:r>
            <a:r>
              <a:rPr lang="en-US" dirty="0"/>
              <a:t>is not connected because there is no path between vertices </a:t>
            </a:r>
            <a:r>
              <a:rPr lang="en-US" i="1" dirty="0" smtClean="0"/>
              <a:t>a</a:t>
            </a:r>
            <a:r>
              <a:rPr lang="en-US" dirty="0" smtClean="0"/>
              <a:t> </a:t>
            </a:r>
            <a:r>
              <a:rPr lang="en-US" dirty="0"/>
              <a:t>and </a:t>
            </a:r>
            <a:r>
              <a:rPr lang="en-US" i="1" dirty="0" smtClean="0"/>
              <a:t>f</a:t>
            </a:r>
            <a:r>
              <a:rPr lang="en-US" dirty="0" smtClean="0"/>
              <a:t>, </a:t>
            </a:r>
            <a:r>
              <a:rPr lang="en-US" dirty="0"/>
              <a:t>for example. </a:t>
            </a:r>
            <a:endParaRPr lang="en-US" dirty="0" smtClean="0"/>
          </a:p>
          <a:p>
            <a:pPr indent="0">
              <a:buNone/>
            </a:pPr>
            <a:endParaRPr lang="en-US" dirty="0"/>
          </a:p>
          <a:p>
            <a:pPr indent="0">
              <a:buNone/>
            </a:pPr>
            <a:endParaRPr lang="en-US" dirty="0" smtClean="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4876800"/>
            <a:ext cx="2005584" cy="146608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677</a:t>
            </a:fld>
            <a:endParaRPr lang="en-US"/>
          </a:p>
        </p:txBody>
      </p:sp>
    </p:spTree>
    <p:extLst>
      <p:ext uri="{BB962C8B-B14F-4D97-AF65-F5344CB8AC3E}">
        <p14:creationId xmlns:p14="http://schemas.microsoft.com/office/powerpoint/2010/main" val="3935227020"/>
      </p:ext>
    </p:extLst>
  </p:cSld>
  <p:clrMapOvr>
    <a:masterClrMapping/>
  </p:clrMapOvr>
  <p:timing>
    <p:tnLst>
      <p:par>
        <p:cTn id="1" dur="indefinite" restart="never" nodeType="tmRoot"/>
      </p:par>
    </p:tn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Components</a:t>
            </a:r>
            <a:endParaRPr lang="en-US" dirty="0"/>
          </a:p>
        </p:txBody>
      </p:sp>
      <p:sp>
        <p:nvSpPr>
          <p:cNvPr id="3" name="Content Placeholder 2"/>
          <p:cNvSpPr>
            <a:spLocks noGrp="1"/>
          </p:cNvSpPr>
          <p:nvPr>
            <p:ph idx="1"/>
          </p:nvPr>
        </p:nvSpPr>
        <p:spPr/>
        <p:txBody>
          <a:bodyPr>
            <a:normAutofit fontScale="92500" lnSpcReduction="20000"/>
          </a:bodyPr>
          <a:lstStyle/>
          <a:p>
            <a:pPr indent="0">
              <a:buNone/>
            </a:pPr>
            <a:r>
              <a:rPr lang="en-US" b="1" dirty="0" smtClean="0"/>
              <a:t>Definition</a:t>
            </a:r>
            <a:r>
              <a:rPr lang="en-US" dirty="0" smtClean="0"/>
              <a:t>: A </a:t>
            </a:r>
            <a:r>
              <a:rPr lang="en-US" i="1" dirty="0" smtClean="0"/>
              <a:t>connected component </a:t>
            </a:r>
            <a:r>
              <a:rPr lang="en-US" dirty="0" smtClean="0"/>
              <a:t>of a graph </a:t>
            </a:r>
            <a:r>
              <a:rPr lang="en-US" i="1" dirty="0" smtClean="0"/>
              <a:t>G</a:t>
            </a:r>
            <a:r>
              <a:rPr lang="en-US" dirty="0" smtClean="0"/>
              <a:t> is a connected </a:t>
            </a:r>
            <a:r>
              <a:rPr lang="en-US" dirty="0" err="1" smtClean="0"/>
              <a:t>subgraph</a:t>
            </a:r>
            <a:r>
              <a:rPr lang="en-US" dirty="0" smtClean="0"/>
              <a:t> of </a:t>
            </a:r>
            <a:r>
              <a:rPr lang="en-US" i="1" dirty="0" smtClean="0"/>
              <a:t>G</a:t>
            </a:r>
            <a:r>
              <a:rPr lang="en-US" dirty="0" smtClean="0"/>
              <a:t> that is not a proper </a:t>
            </a:r>
            <a:r>
              <a:rPr lang="en-US" dirty="0" err="1" smtClean="0"/>
              <a:t>subgraph</a:t>
            </a:r>
            <a:r>
              <a:rPr lang="en-US" dirty="0" smtClean="0"/>
              <a:t> of another connected </a:t>
            </a:r>
            <a:r>
              <a:rPr lang="en-US" dirty="0" err="1" smtClean="0"/>
              <a:t>subgraph</a:t>
            </a:r>
            <a:r>
              <a:rPr lang="en-US" dirty="0" smtClean="0"/>
              <a:t> of </a:t>
            </a:r>
            <a:r>
              <a:rPr lang="en-US" i="1" dirty="0" smtClean="0"/>
              <a:t>G</a:t>
            </a:r>
            <a:r>
              <a:rPr lang="en-US" dirty="0" smtClean="0"/>
              <a:t>. </a:t>
            </a:r>
          </a:p>
          <a:p>
            <a:pPr indent="0">
              <a:buNone/>
            </a:pPr>
            <a:r>
              <a:rPr lang="en-US" dirty="0" smtClean="0"/>
              <a:t>A graph </a:t>
            </a:r>
            <a:r>
              <a:rPr lang="en-US" i="1" dirty="0" smtClean="0"/>
              <a:t>G</a:t>
            </a:r>
            <a:r>
              <a:rPr lang="en-US" dirty="0" smtClean="0"/>
              <a:t> that is not connected has two or more connected components that are disjoint and have </a:t>
            </a:r>
            <a:r>
              <a:rPr lang="en-US" i="1" dirty="0" smtClean="0"/>
              <a:t>G</a:t>
            </a:r>
            <a:r>
              <a:rPr lang="en-US" dirty="0" smtClean="0"/>
              <a:t> as their union. </a:t>
            </a:r>
          </a:p>
          <a:p>
            <a:pPr indent="0">
              <a:buNone/>
            </a:pPr>
            <a:r>
              <a:rPr lang="en-US" b="1" dirty="0" smtClean="0"/>
              <a:t>Example</a:t>
            </a:r>
            <a:r>
              <a:rPr lang="en-US" dirty="0" smtClean="0"/>
              <a:t>: The graph </a:t>
            </a:r>
            <a:r>
              <a:rPr lang="en-US" i="1" dirty="0" smtClean="0"/>
              <a:t>H</a:t>
            </a:r>
            <a:r>
              <a:rPr lang="en-US" dirty="0" smtClean="0"/>
              <a:t> is the union of three disjoint </a:t>
            </a:r>
            <a:r>
              <a:rPr lang="en-US" dirty="0" err="1" smtClean="0"/>
              <a:t>subgraphs</a:t>
            </a:r>
            <a:r>
              <a:rPr lang="en-US" dirty="0" smtClean="0"/>
              <a:t> </a:t>
            </a:r>
            <a:r>
              <a:rPr lang="en-US" i="1" dirty="0" smtClean="0"/>
              <a:t>H</a:t>
            </a:r>
            <a:r>
              <a:rPr lang="en-US" baseline="-25000" dirty="0" smtClean="0">
                <a:latin typeface="Cambria Math" pitchFamily="18" charset="0"/>
                <a:ea typeface="Cambria Math" pitchFamily="18" charset="0"/>
              </a:rPr>
              <a:t>1</a:t>
            </a:r>
            <a:r>
              <a:rPr lang="en-US" dirty="0" smtClean="0"/>
              <a:t>, </a:t>
            </a:r>
            <a:r>
              <a:rPr lang="en-US" i="1" dirty="0" smtClean="0"/>
              <a:t>H</a:t>
            </a:r>
            <a:r>
              <a:rPr lang="en-US" baseline="-25000" dirty="0" smtClean="0">
                <a:latin typeface="Cambria Math" pitchFamily="18" charset="0"/>
                <a:ea typeface="Cambria Math" pitchFamily="18" charset="0"/>
              </a:rPr>
              <a:t>2</a:t>
            </a:r>
            <a:r>
              <a:rPr lang="en-US" dirty="0" smtClean="0"/>
              <a:t>, and </a:t>
            </a:r>
            <a:r>
              <a:rPr lang="en-US" i="1" dirty="0" smtClean="0"/>
              <a:t>H</a:t>
            </a:r>
            <a:r>
              <a:rPr lang="en-US" baseline="-25000" dirty="0" smtClean="0">
                <a:latin typeface="Cambria Math" pitchFamily="18" charset="0"/>
                <a:ea typeface="Cambria Math" pitchFamily="18" charset="0"/>
              </a:rPr>
              <a:t>3</a:t>
            </a:r>
            <a:r>
              <a:rPr lang="en-US" dirty="0"/>
              <a:t>, none of which are proper </a:t>
            </a:r>
            <a:r>
              <a:rPr lang="en-US" dirty="0" err="1"/>
              <a:t>subgraphs</a:t>
            </a:r>
            <a:r>
              <a:rPr lang="en-US" dirty="0"/>
              <a:t> of a larger connected </a:t>
            </a:r>
            <a:r>
              <a:rPr lang="en-US" dirty="0" err="1"/>
              <a:t>subgraph</a:t>
            </a:r>
            <a:r>
              <a:rPr lang="en-US" dirty="0"/>
              <a:t> of </a:t>
            </a:r>
            <a:r>
              <a:rPr lang="en-US" i="1" dirty="0" err="1" smtClean="0"/>
              <a:t>G</a:t>
            </a:r>
            <a:r>
              <a:rPr lang="en-US" dirty="0" err="1" smtClean="0"/>
              <a:t>.These</a:t>
            </a:r>
            <a:r>
              <a:rPr lang="en-US" dirty="0" smtClean="0"/>
              <a:t> three </a:t>
            </a:r>
            <a:r>
              <a:rPr lang="en-US" dirty="0" err="1" smtClean="0"/>
              <a:t>subgraphs</a:t>
            </a:r>
            <a:r>
              <a:rPr lang="en-US" dirty="0" smtClean="0"/>
              <a:t> are the connected components of </a:t>
            </a:r>
            <a:r>
              <a:rPr lang="en-US" i="1" dirty="0" smtClean="0"/>
              <a:t>H</a:t>
            </a:r>
            <a:r>
              <a:rPr lang="en-US" dirty="0" smtClean="0"/>
              <a:t>. </a:t>
            </a:r>
          </a:p>
          <a:p>
            <a:pPr indent="0">
              <a:buNone/>
            </a:pPr>
            <a:endParaRPr lang="en-US" dirty="0"/>
          </a:p>
          <a:p>
            <a:pPr indent="0">
              <a:buNone/>
            </a:pPr>
            <a:endParaRPr lang="en-US" dirty="0" smtClean="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1" y="5105400"/>
            <a:ext cx="2336292" cy="131749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678</a:t>
            </a:fld>
            <a:endParaRPr lang="en-US"/>
          </a:p>
        </p:txBody>
      </p:sp>
    </p:spTree>
    <p:extLst>
      <p:ext uri="{BB962C8B-B14F-4D97-AF65-F5344CB8AC3E}">
        <p14:creationId xmlns:p14="http://schemas.microsoft.com/office/powerpoint/2010/main" val="1752110799"/>
      </p:ext>
    </p:extLst>
  </p:cSld>
  <p:clrMapOvr>
    <a:masterClrMapping/>
  </p:clrMapOvr>
  <p:timing>
    <p:tnLst>
      <p:par>
        <p:cTn id="1" dur="indefinite" restart="never" nodeType="tmRoot"/>
      </p:par>
    </p:tn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Connectedness in Directed Graphs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A directed graph is </a:t>
            </a:r>
            <a:r>
              <a:rPr lang="en-US" i="1" dirty="0" smtClean="0"/>
              <a:t>strongly connected </a:t>
            </a:r>
            <a:r>
              <a:rPr lang="en-US" dirty="0" smtClean="0"/>
              <a:t>if there is a path from </a:t>
            </a:r>
            <a:r>
              <a:rPr lang="en-US" i="1" dirty="0" smtClean="0"/>
              <a:t>a</a:t>
            </a:r>
            <a:r>
              <a:rPr lang="en-US" dirty="0" smtClean="0"/>
              <a:t> to </a:t>
            </a:r>
            <a:r>
              <a:rPr lang="en-US" i="1" dirty="0" smtClean="0"/>
              <a:t>b</a:t>
            </a:r>
            <a:r>
              <a:rPr lang="en-US" dirty="0" smtClean="0"/>
              <a:t> and a path from </a:t>
            </a:r>
            <a:r>
              <a:rPr lang="en-US" i="1" dirty="0" smtClean="0"/>
              <a:t>b</a:t>
            </a:r>
            <a:r>
              <a:rPr lang="en-US" dirty="0" smtClean="0"/>
              <a:t> to </a:t>
            </a:r>
            <a:r>
              <a:rPr lang="en-US" i="1" dirty="0" smtClean="0"/>
              <a:t>a</a:t>
            </a:r>
            <a:r>
              <a:rPr lang="en-US" dirty="0" smtClean="0"/>
              <a:t> whenever </a:t>
            </a:r>
            <a:r>
              <a:rPr lang="en-US" i="1" dirty="0" smtClean="0"/>
              <a:t>a</a:t>
            </a:r>
            <a:r>
              <a:rPr lang="en-US" dirty="0" smtClean="0"/>
              <a:t> and </a:t>
            </a:r>
            <a:r>
              <a:rPr lang="en-US" i="1" dirty="0" smtClean="0"/>
              <a:t>b</a:t>
            </a:r>
            <a:r>
              <a:rPr lang="en-US" dirty="0" smtClean="0"/>
              <a:t> are vertices in the graph. </a:t>
            </a:r>
          </a:p>
          <a:p>
            <a:pPr indent="0">
              <a:buNone/>
            </a:pPr>
            <a:r>
              <a:rPr lang="en-US" b="1" dirty="0"/>
              <a:t>Definition</a:t>
            </a:r>
            <a:r>
              <a:rPr lang="en-US" dirty="0"/>
              <a:t>: A directed graph is </a:t>
            </a:r>
            <a:r>
              <a:rPr lang="en-US" i="1" dirty="0" smtClean="0"/>
              <a:t>weakly </a:t>
            </a:r>
            <a:r>
              <a:rPr lang="en-US" i="1" dirty="0"/>
              <a:t>connected </a:t>
            </a:r>
            <a:r>
              <a:rPr lang="en-US" dirty="0"/>
              <a:t>if there is a path </a:t>
            </a:r>
            <a:r>
              <a:rPr lang="en-US" dirty="0" smtClean="0"/>
              <a:t>between every two vertices in the underlying undirected graph, </a:t>
            </a:r>
            <a:r>
              <a:rPr lang="en-US" dirty="0"/>
              <a:t>which is the undirected graph obtained by ignoring the directions of the edges of the directed graph</a:t>
            </a:r>
            <a:r>
              <a:rPr lang="en-US" dirty="0" smtClean="0"/>
              <a:t>. </a:t>
            </a:r>
            <a:endParaRPr lang="en-US" dirty="0"/>
          </a:p>
          <a:p>
            <a:pPr indent="0">
              <a:buNone/>
            </a:pPr>
            <a:endParaRPr lang="en-US" dirty="0" smtClean="0"/>
          </a:p>
          <a:p>
            <a:pPr indent="0">
              <a:buNone/>
            </a:pP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679</a:t>
            </a:fld>
            <a:endParaRPr lang="en-US"/>
          </a:p>
        </p:txBody>
      </p:sp>
    </p:spTree>
    <p:extLst>
      <p:ext uri="{BB962C8B-B14F-4D97-AF65-F5344CB8AC3E}">
        <p14:creationId xmlns:p14="http://schemas.microsoft.com/office/powerpoint/2010/main" val="7395621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Encoding as a </a:t>
            </a:r>
            <a:r>
              <a:rPr lang="en-US" dirty="0" err="1" smtClean="0"/>
              <a:t>Satisfiability</a:t>
            </a:r>
            <a:r>
              <a:rPr lang="en-US" dirty="0" smtClean="0"/>
              <a:t> Problem</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p</a:t>
            </a:r>
            <a:r>
              <a:rPr lang="en-US" dirty="0" smtClean="0"/>
              <a:t>(</a:t>
            </a:r>
            <a:r>
              <a:rPr lang="en-US" i="1" dirty="0" err="1" smtClean="0"/>
              <a:t>i</a:t>
            </a:r>
            <a:r>
              <a:rPr lang="en-US" dirty="0" err="1" smtClean="0"/>
              <a:t>,</a:t>
            </a:r>
            <a:r>
              <a:rPr lang="en-US" i="1" dirty="0" err="1" smtClean="0"/>
              <a:t>j</a:t>
            </a:r>
            <a:r>
              <a:rPr lang="en-US" dirty="0" err="1" smtClean="0"/>
              <a:t>,</a:t>
            </a:r>
            <a:r>
              <a:rPr lang="en-US" i="1" dirty="0" err="1" smtClean="0"/>
              <a:t>n</a:t>
            </a:r>
            <a:r>
              <a:rPr lang="en-US" dirty="0" smtClean="0"/>
              <a:t>) denote the proposition that is true when the number </a:t>
            </a:r>
            <a:r>
              <a:rPr lang="en-US" i="1" dirty="0" smtClean="0"/>
              <a:t>n</a:t>
            </a:r>
            <a:r>
              <a:rPr lang="en-US" dirty="0" smtClean="0"/>
              <a:t> is in the cell in the </a:t>
            </a:r>
            <a:r>
              <a:rPr lang="en-US" i="1" dirty="0" err="1" smtClean="0"/>
              <a:t>i</a:t>
            </a:r>
            <a:r>
              <a:rPr lang="en-US" dirty="0" err="1" smtClean="0"/>
              <a:t>th</a:t>
            </a:r>
            <a:r>
              <a:rPr lang="en-US" dirty="0" smtClean="0"/>
              <a:t> row and the </a:t>
            </a:r>
            <a:r>
              <a:rPr lang="en-US" i="1" dirty="0" err="1" smtClean="0"/>
              <a:t>j</a:t>
            </a:r>
            <a:r>
              <a:rPr lang="en-US" dirty="0" err="1" smtClean="0"/>
              <a:t>th</a:t>
            </a:r>
            <a:r>
              <a:rPr lang="en-US" dirty="0" smtClean="0"/>
              <a:t> column.</a:t>
            </a:r>
          </a:p>
          <a:p>
            <a:r>
              <a:rPr lang="en-US" dirty="0" smtClean="0"/>
              <a:t>There are 9 </a:t>
            </a:r>
            <a:r>
              <a:rPr lang="en-US" dirty="0" smtClean="0">
                <a:sym typeface="Symbol"/>
              </a:rPr>
              <a:t> </a:t>
            </a:r>
            <a:r>
              <a:rPr lang="en-US" dirty="0" smtClean="0"/>
              <a:t>9</a:t>
            </a:r>
            <a:r>
              <a:rPr lang="en-US" dirty="0" smtClean="0">
                <a:sym typeface="Symbol"/>
              </a:rPr>
              <a:t>  </a:t>
            </a:r>
            <a:r>
              <a:rPr lang="en-US" dirty="0" smtClean="0"/>
              <a:t>9 = 729 such propositions.</a:t>
            </a:r>
          </a:p>
          <a:p>
            <a:r>
              <a:rPr lang="en-US" dirty="0" smtClean="0"/>
              <a:t>In the sample puzzle </a:t>
            </a:r>
            <a:r>
              <a:rPr lang="en-US" i="1" dirty="0" smtClean="0"/>
              <a:t>p</a:t>
            </a:r>
            <a:r>
              <a:rPr lang="en-US" dirty="0" smtClean="0"/>
              <a:t>(5,1,6) is true, but </a:t>
            </a:r>
            <a:r>
              <a:rPr lang="en-US" i="1" dirty="0" smtClean="0"/>
              <a:t>p</a:t>
            </a:r>
            <a:r>
              <a:rPr lang="en-US" dirty="0" smtClean="0"/>
              <a:t>(5,</a:t>
            </a:r>
            <a:r>
              <a:rPr lang="en-US" i="1" dirty="0" smtClean="0"/>
              <a:t>j</a:t>
            </a:r>
            <a:r>
              <a:rPr lang="en-US" dirty="0" smtClean="0"/>
              <a:t>,6) is false for </a:t>
            </a:r>
            <a:r>
              <a:rPr lang="en-US" i="1" dirty="0" smtClean="0"/>
              <a:t>j </a:t>
            </a:r>
            <a:r>
              <a:rPr lang="en-US" dirty="0" smtClean="0"/>
              <a:t>= 2,3,…9</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68</a:t>
            </a:fld>
            <a:endParaRPr lang="en-US"/>
          </a:p>
        </p:txBody>
      </p:sp>
    </p:spTree>
  </p:cSld>
  <p:clrMapOvr>
    <a:masterClrMapping/>
  </p:clrMapOvr>
  <p:timing>
    <p:tnLst>
      <p:par>
        <p:cTn id="1" dur="indefinite" restart="never" nodeType="tmRoot"/>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Connectedness in Directed Graphs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pPr indent="0">
              <a:buNone/>
            </a:pPr>
            <a:r>
              <a:rPr lang="en-US" b="1" dirty="0" smtClean="0"/>
              <a:t>Example</a:t>
            </a:r>
            <a:r>
              <a:rPr lang="en-US" dirty="0" smtClean="0"/>
              <a:t>: </a:t>
            </a:r>
            <a:r>
              <a:rPr lang="en-US" i="1" dirty="0" smtClean="0"/>
              <a:t>G</a:t>
            </a:r>
            <a:r>
              <a:rPr lang="en-US" dirty="0" smtClean="0"/>
              <a:t> is strongly connected                                                             because there is a path between any                                                       two vertices in the directed graph.                                                            Hence, </a:t>
            </a:r>
            <a:r>
              <a:rPr lang="en-US" i="1" dirty="0" smtClean="0"/>
              <a:t>G</a:t>
            </a:r>
            <a:r>
              <a:rPr lang="en-US" dirty="0" smtClean="0"/>
              <a:t> is also weakly connected.                                                                The graph </a:t>
            </a:r>
            <a:r>
              <a:rPr lang="en-US" i="1" dirty="0" smtClean="0"/>
              <a:t>H</a:t>
            </a:r>
            <a:r>
              <a:rPr lang="en-US" dirty="0" smtClean="0"/>
              <a:t> is not strongly connected, since there is no directed path from </a:t>
            </a:r>
            <a:r>
              <a:rPr lang="en-US" i="1" dirty="0" smtClean="0"/>
              <a:t>a</a:t>
            </a:r>
            <a:r>
              <a:rPr lang="en-US" dirty="0" smtClean="0"/>
              <a:t> to </a:t>
            </a:r>
            <a:r>
              <a:rPr lang="en-US" i="1" dirty="0" smtClean="0"/>
              <a:t>b</a:t>
            </a:r>
            <a:r>
              <a:rPr lang="en-US" dirty="0" smtClean="0"/>
              <a:t>, but it is weakly connected.</a:t>
            </a:r>
          </a:p>
          <a:p>
            <a:pPr indent="0">
              <a:buNone/>
            </a:pPr>
            <a:endParaRPr lang="en-US" dirty="0"/>
          </a:p>
          <a:p>
            <a:pPr indent="0">
              <a:buNone/>
            </a:pPr>
            <a:r>
              <a:rPr lang="en-US" b="1" dirty="0" smtClean="0"/>
              <a:t>Definition</a:t>
            </a:r>
            <a:r>
              <a:rPr lang="en-US" dirty="0" smtClean="0"/>
              <a:t>: The </a:t>
            </a:r>
            <a:r>
              <a:rPr lang="en-US" dirty="0" err="1" smtClean="0"/>
              <a:t>subgraphs</a:t>
            </a:r>
            <a:r>
              <a:rPr lang="en-US" dirty="0" smtClean="0"/>
              <a:t> of a directed graph </a:t>
            </a:r>
            <a:r>
              <a:rPr lang="en-US" i="1" dirty="0" smtClean="0"/>
              <a:t>G</a:t>
            </a:r>
            <a:r>
              <a:rPr lang="en-US" dirty="0" smtClean="0"/>
              <a:t> that are strongly connected but not contained in larger strongly connected </a:t>
            </a:r>
            <a:r>
              <a:rPr lang="en-US" dirty="0" err="1" smtClean="0"/>
              <a:t>subgraphs</a:t>
            </a:r>
            <a:r>
              <a:rPr lang="en-US" dirty="0" smtClean="0"/>
              <a:t>, that is, the maximal strongly connected </a:t>
            </a:r>
            <a:r>
              <a:rPr lang="en-US" dirty="0" err="1" smtClean="0"/>
              <a:t>subgraphs</a:t>
            </a:r>
            <a:r>
              <a:rPr lang="en-US" dirty="0" smtClean="0"/>
              <a:t>, are called the </a:t>
            </a:r>
            <a:r>
              <a:rPr lang="en-US" i="1" dirty="0" smtClean="0"/>
              <a:t>strongly connected components</a:t>
            </a:r>
            <a:r>
              <a:rPr lang="en-US" dirty="0" smtClean="0"/>
              <a:t> or </a:t>
            </a:r>
            <a:r>
              <a:rPr lang="en-US" i="1" dirty="0" smtClean="0"/>
              <a:t>strong components </a:t>
            </a:r>
            <a:r>
              <a:rPr lang="en-US" dirty="0" smtClean="0"/>
              <a:t>of </a:t>
            </a:r>
            <a:r>
              <a:rPr lang="en-US" i="1" dirty="0" smtClean="0"/>
              <a:t>G</a:t>
            </a:r>
            <a:r>
              <a:rPr lang="en-US" dirty="0" smtClean="0"/>
              <a:t>. </a:t>
            </a:r>
          </a:p>
          <a:p>
            <a:pPr indent="0">
              <a:buNone/>
            </a:pPr>
            <a:endParaRPr lang="en-US" dirty="0"/>
          </a:p>
          <a:p>
            <a:pPr indent="0">
              <a:buNone/>
            </a:pPr>
            <a:r>
              <a:rPr lang="en-US" b="1" dirty="0"/>
              <a:t>Example </a:t>
            </a:r>
            <a:r>
              <a:rPr lang="en-US" b="1" dirty="0" smtClean="0"/>
              <a:t>(</a:t>
            </a:r>
            <a:r>
              <a:rPr lang="en-US" i="1" dirty="0" smtClean="0"/>
              <a:t>continued</a:t>
            </a:r>
            <a:r>
              <a:rPr lang="en-US" b="1" dirty="0" smtClean="0"/>
              <a:t>)</a:t>
            </a:r>
            <a:r>
              <a:rPr lang="en-US" dirty="0" smtClean="0"/>
              <a:t>: The graph </a:t>
            </a:r>
            <a:r>
              <a:rPr lang="en-US" i="1" dirty="0" smtClean="0"/>
              <a:t>H</a:t>
            </a:r>
            <a:r>
              <a:rPr lang="en-US" dirty="0" smtClean="0"/>
              <a:t> has three strongly connected components, consisting of the vertex </a:t>
            </a:r>
            <a:r>
              <a:rPr lang="en-US" i="1" dirty="0" smtClean="0"/>
              <a:t>a</a:t>
            </a:r>
            <a:r>
              <a:rPr lang="en-US" dirty="0" smtClean="0"/>
              <a:t>; the vertex </a:t>
            </a:r>
            <a:r>
              <a:rPr lang="en-US" i="1" dirty="0" smtClean="0"/>
              <a:t>e;</a:t>
            </a:r>
            <a:r>
              <a:rPr lang="en-US" dirty="0" smtClean="0"/>
              <a:t> and the </a:t>
            </a:r>
            <a:r>
              <a:rPr lang="en-US" dirty="0" err="1" smtClean="0"/>
              <a:t>subgraph</a:t>
            </a:r>
            <a:r>
              <a:rPr lang="en-US" dirty="0" smtClean="0"/>
              <a:t> consisting of the vertices </a:t>
            </a:r>
            <a:r>
              <a:rPr lang="en-US" i="1" dirty="0" smtClean="0"/>
              <a:t>b</a:t>
            </a:r>
            <a:r>
              <a:rPr lang="en-US" dirty="0" smtClean="0"/>
              <a:t>, </a:t>
            </a:r>
            <a:r>
              <a:rPr lang="en-US" i="1" dirty="0" smtClean="0"/>
              <a:t>c</a:t>
            </a:r>
            <a:r>
              <a:rPr lang="en-US" dirty="0" smtClean="0"/>
              <a:t>, </a:t>
            </a:r>
            <a:r>
              <a:rPr lang="en-US" i="1" dirty="0" smtClean="0"/>
              <a:t>d</a:t>
            </a:r>
            <a:r>
              <a:rPr lang="en-US" dirty="0" smtClean="0"/>
              <a:t> and edges (</a:t>
            </a:r>
            <a:r>
              <a:rPr lang="en-US" i="1" dirty="0" err="1" smtClean="0"/>
              <a:t>b</a:t>
            </a:r>
            <a:r>
              <a:rPr lang="en-US" dirty="0" err="1" smtClean="0"/>
              <a:t>,</a:t>
            </a:r>
            <a:r>
              <a:rPr lang="en-US" i="1" dirty="0" err="1" smtClean="0"/>
              <a:t>c</a:t>
            </a:r>
            <a:r>
              <a:rPr lang="en-US" dirty="0" smtClean="0"/>
              <a:t>), (</a:t>
            </a:r>
            <a:r>
              <a:rPr lang="en-US" i="1" dirty="0" err="1" smtClean="0"/>
              <a:t>c</a:t>
            </a:r>
            <a:r>
              <a:rPr lang="en-US" dirty="0" err="1" smtClean="0"/>
              <a:t>,</a:t>
            </a:r>
            <a:r>
              <a:rPr lang="en-US" i="1" dirty="0" err="1" smtClean="0"/>
              <a:t>d</a:t>
            </a:r>
            <a:r>
              <a:rPr lang="en-US" dirty="0" smtClean="0"/>
              <a:t>), and (</a:t>
            </a:r>
            <a:r>
              <a:rPr lang="en-US" i="1" dirty="0" err="1" smtClean="0"/>
              <a:t>d</a:t>
            </a:r>
            <a:r>
              <a:rPr lang="en-US" dirty="0" err="1" smtClean="0"/>
              <a:t>,</a:t>
            </a:r>
            <a:r>
              <a:rPr lang="en-US" i="1" dirty="0" err="1"/>
              <a:t>b</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1752600"/>
            <a:ext cx="2124456" cy="1063752"/>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680</a:t>
            </a:fld>
            <a:endParaRPr lang="en-US"/>
          </a:p>
        </p:txBody>
      </p:sp>
    </p:spTree>
    <p:extLst>
      <p:ext uri="{BB962C8B-B14F-4D97-AF65-F5344CB8AC3E}">
        <p14:creationId xmlns:p14="http://schemas.microsoft.com/office/powerpoint/2010/main" val="3111153856"/>
      </p:ext>
    </p:extLst>
  </p:cSld>
  <p:clrMapOvr>
    <a:masterClrMapping/>
  </p:clrMapOvr>
  <p:timing>
    <p:tnLst>
      <p:par>
        <p:cTn id="1" dur="indefinite" restart="never" nodeType="tmRoot"/>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Connected Components of the Web Graph</a:t>
            </a:r>
            <a:endParaRPr lang="en-US" dirty="0"/>
          </a:p>
        </p:txBody>
      </p:sp>
      <p:sp>
        <p:nvSpPr>
          <p:cNvPr id="3" name="Content Placeholder 2"/>
          <p:cNvSpPr>
            <a:spLocks noGrp="1"/>
          </p:cNvSpPr>
          <p:nvPr>
            <p:ph idx="1"/>
          </p:nvPr>
        </p:nvSpPr>
        <p:spPr>
          <a:xfrm>
            <a:off x="457200" y="1935480"/>
            <a:ext cx="8229600" cy="4922520"/>
          </a:xfrm>
        </p:spPr>
        <p:txBody>
          <a:bodyPr>
            <a:normAutofit fontScale="70000" lnSpcReduction="20000"/>
          </a:bodyPr>
          <a:lstStyle/>
          <a:p>
            <a:endParaRPr lang="en-US" dirty="0"/>
          </a:p>
          <a:p>
            <a:r>
              <a:rPr lang="en-US" sz="2900" dirty="0"/>
              <a:t>Recall </a:t>
            </a:r>
            <a:r>
              <a:rPr lang="en-US" sz="2900" dirty="0" smtClean="0"/>
              <a:t>that at any particular instant </a:t>
            </a:r>
            <a:r>
              <a:rPr lang="en-US" sz="2900" dirty="0"/>
              <a:t>the web graph provides a snapshot of the web, where vertices represent web pages and edges represent links</a:t>
            </a:r>
            <a:r>
              <a:rPr lang="en-US" sz="2900" dirty="0" smtClean="0"/>
              <a:t>. According to a </a:t>
            </a:r>
            <a:r>
              <a:rPr lang="en-US" sz="2900" dirty="0" smtClean="0">
                <a:latin typeface="Cambria Math" pitchFamily="18" charset="0"/>
                <a:ea typeface="Cambria Math" pitchFamily="18" charset="0"/>
              </a:rPr>
              <a:t>1999</a:t>
            </a:r>
            <a:r>
              <a:rPr lang="en-US" sz="2900" dirty="0" smtClean="0"/>
              <a:t> study, the Web graph at that time had over </a:t>
            </a:r>
            <a:r>
              <a:rPr lang="en-US" sz="2900" dirty="0" smtClean="0">
                <a:latin typeface="Cambria Math" pitchFamily="18" charset="0"/>
                <a:ea typeface="Cambria Math" pitchFamily="18" charset="0"/>
              </a:rPr>
              <a:t>200</a:t>
            </a:r>
            <a:r>
              <a:rPr lang="en-US" sz="2900" dirty="0" smtClean="0"/>
              <a:t> million vertices and over </a:t>
            </a:r>
            <a:r>
              <a:rPr lang="en-US" sz="2900" dirty="0" smtClean="0">
                <a:latin typeface="Cambria Math" pitchFamily="18" charset="0"/>
                <a:ea typeface="Cambria Math" pitchFamily="18" charset="0"/>
              </a:rPr>
              <a:t>1.5</a:t>
            </a:r>
            <a:r>
              <a:rPr lang="en-US" sz="2900" dirty="0" smtClean="0"/>
              <a:t> billion edges. (The numbers today are several orders of magnitude larger.)</a:t>
            </a:r>
          </a:p>
          <a:p>
            <a:r>
              <a:rPr lang="en-US" sz="2900" dirty="0" smtClean="0"/>
              <a:t>The underlying undirected graph of this Web graph has a connected component that includes approximately </a:t>
            </a:r>
            <a:r>
              <a:rPr lang="en-US" sz="2900" dirty="0" smtClean="0">
                <a:latin typeface="Cambria Math" pitchFamily="18" charset="0"/>
                <a:ea typeface="Cambria Math" pitchFamily="18" charset="0"/>
              </a:rPr>
              <a:t>90</a:t>
            </a:r>
            <a:r>
              <a:rPr lang="en-US" sz="2900" dirty="0" smtClean="0"/>
              <a:t>% of the vertices.</a:t>
            </a:r>
          </a:p>
          <a:p>
            <a:r>
              <a:rPr lang="en-US" sz="2900" dirty="0" smtClean="0"/>
              <a:t>There is a </a:t>
            </a:r>
            <a:r>
              <a:rPr lang="en-US" sz="2900" i="1" dirty="0"/>
              <a:t>g</a:t>
            </a:r>
            <a:r>
              <a:rPr lang="en-US" sz="2900" i="1" dirty="0" smtClean="0"/>
              <a:t>iant </a:t>
            </a:r>
            <a:r>
              <a:rPr lang="en-US" sz="2900" i="1" dirty="0"/>
              <a:t>s</a:t>
            </a:r>
            <a:r>
              <a:rPr lang="en-US" sz="2900" i="1" dirty="0" smtClean="0"/>
              <a:t>trongly </a:t>
            </a:r>
            <a:r>
              <a:rPr lang="en-US" sz="2900" i="1" dirty="0"/>
              <a:t>c</a:t>
            </a:r>
            <a:r>
              <a:rPr lang="en-US" sz="2900" i="1" dirty="0" smtClean="0"/>
              <a:t>onnected </a:t>
            </a:r>
            <a:r>
              <a:rPr lang="en-US" sz="2900" i="1" dirty="0"/>
              <a:t>c</a:t>
            </a:r>
            <a:r>
              <a:rPr lang="en-US" sz="2900" i="1" dirty="0" smtClean="0"/>
              <a:t>omponent (GSCC) </a:t>
            </a:r>
            <a:r>
              <a:rPr lang="en-US" sz="2900" dirty="0"/>
              <a:t> </a:t>
            </a:r>
            <a:r>
              <a:rPr lang="en-US" sz="2900" dirty="0" smtClean="0"/>
              <a:t>consisting of  more than  </a:t>
            </a:r>
            <a:r>
              <a:rPr lang="en-US" sz="2900" dirty="0" smtClean="0">
                <a:latin typeface="Cambria Math" pitchFamily="18" charset="0"/>
                <a:ea typeface="Cambria Math" pitchFamily="18" charset="0"/>
              </a:rPr>
              <a:t>53</a:t>
            </a:r>
            <a:r>
              <a:rPr lang="en-US" sz="2900" dirty="0" smtClean="0"/>
              <a:t> million vertices.  A Web page in this component can be reached by following links starting in any other page of the component. There are three other categories of pages with each having about 44 million vertices: </a:t>
            </a:r>
          </a:p>
          <a:p>
            <a:pPr lvl="1"/>
            <a:r>
              <a:rPr lang="en-US" sz="2600" dirty="0"/>
              <a:t>p</a:t>
            </a:r>
            <a:r>
              <a:rPr lang="en-US" sz="2600" dirty="0" smtClean="0"/>
              <a:t>ages that can be reached from a page in the GSCC, but do not link back.</a:t>
            </a:r>
          </a:p>
          <a:p>
            <a:pPr lvl="1"/>
            <a:r>
              <a:rPr lang="en-US" sz="2600" dirty="0"/>
              <a:t>p</a:t>
            </a:r>
            <a:r>
              <a:rPr lang="en-US" sz="2600" dirty="0" smtClean="0"/>
              <a:t>ages that link back to the GSCC, but can not be reached by following links from pages in the GSCC.</a:t>
            </a:r>
          </a:p>
          <a:p>
            <a:pPr lvl="1"/>
            <a:r>
              <a:rPr lang="en-US" sz="2600" dirty="0"/>
              <a:t>p</a:t>
            </a:r>
            <a:r>
              <a:rPr lang="en-US" sz="2600" dirty="0" smtClean="0"/>
              <a:t>ages that cannot reach pages in the GSCC and can not be reached from pages in the GSCC.</a:t>
            </a:r>
          </a:p>
          <a:p>
            <a:endParaRPr lang="en-US" i="1" dirty="0" smtClean="0"/>
          </a:p>
          <a:p>
            <a:endParaRPr lang="en-US" i="1"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681</a:t>
            </a:fld>
            <a:endParaRPr lang="en-US"/>
          </a:p>
        </p:txBody>
      </p:sp>
    </p:spTree>
    <p:extLst>
      <p:ext uri="{BB962C8B-B14F-4D97-AF65-F5344CB8AC3E}">
        <p14:creationId xmlns:p14="http://schemas.microsoft.com/office/powerpoint/2010/main" val="2765534478"/>
      </p:ext>
    </p:extLst>
  </p:cSld>
  <p:clrMapOvr>
    <a:masterClrMapping/>
  </p:clrMapOvr>
  <p:timing>
    <p:tnLst>
      <p:par>
        <p:cTn id="1" dur="indefinite" restart="never" nodeType="tmRoot"/>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Counting Paths between Vertices</a:t>
            </a:r>
            <a:endParaRPr lang="en-US" dirty="0"/>
          </a:p>
        </p:txBody>
      </p:sp>
      <p:sp>
        <p:nvSpPr>
          <p:cNvPr id="3" name="Content Placeholder 2"/>
          <p:cNvSpPr>
            <a:spLocks noGrp="1"/>
          </p:cNvSpPr>
          <p:nvPr>
            <p:ph idx="1"/>
          </p:nvPr>
        </p:nvSpPr>
        <p:spPr>
          <a:xfrm>
            <a:off x="457200" y="1935480"/>
            <a:ext cx="8229600" cy="4693920"/>
          </a:xfrm>
        </p:spPr>
        <p:txBody>
          <a:bodyPr>
            <a:normAutofit fontScale="62500" lnSpcReduction="20000"/>
          </a:bodyPr>
          <a:lstStyle/>
          <a:p>
            <a:r>
              <a:rPr lang="en-US" dirty="0"/>
              <a:t>We can use the adjacency matrix of a graph to find the number of paths between two vertices in the graph</a:t>
            </a:r>
            <a:r>
              <a:rPr lang="en-US" dirty="0" smtClean="0"/>
              <a:t>.</a:t>
            </a:r>
          </a:p>
          <a:p>
            <a:pPr marL="0" indent="0">
              <a:buNone/>
            </a:pPr>
            <a:endParaRPr lang="en-US" dirty="0" smtClean="0"/>
          </a:p>
          <a:p>
            <a:pPr indent="0">
              <a:buNone/>
            </a:pPr>
            <a:r>
              <a:rPr lang="en-US" b="1" dirty="0" smtClean="0"/>
              <a:t>Theorem</a:t>
            </a:r>
            <a:r>
              <a:rPr lang="en-US" dirty="0" smtClean="0"/>
              <a:t>: Let </a:t>
            </a:r>
            <a:r>
              <a:rPr lang="en-US" i="1" dirty="0" smtClean="0"/>
              <a:t>G</a:t>
            </a:r>
            <a:r>
              <a:rPr lang="en-US" dirty="0" smtClean="0"/>
              <a:t> be a graph with adjacency matrix </a:t>
            </a:r>
            <a:r>
              <a:rPr lang="en-US" b="1" dirty="0" smtClean="0"/>
              <a:t>A</a:t>
            </a:r>
            <a:r>
              <a:rPr lang="en-US" dirty="0" smtClean="0"/>
              <a:t> with respect to the ordering                     </a:t>
            </a:r>
            <a:r>
              <a:rPr lang="en-US" i="1" dirty="0" smtClean="0"/>
              <a:t>v</a:t>
            </a:r>
            <a:r>
              <a:rPr lang="en-US" baseline="-25000" dirty="0" smtClean="0">
                <a:latin typeface="Cambria Math" pitchFamily="18" charset="0"/>
                <a:ea typeface="Cambria Math" pitchFamily="18" charset="0"/>
              </a:rPr>
              <a:t>1</a:t>
            </a:r>
            <a:r>
              <a:rPr lang="en-US" i="1" dirty="0"/>
              <a:t>, … , </a:t>
            </a:r>
            <a:r>
              <a:rPr lang="en-US" i="1" dirty="0" err="1" smtClean="0"/>
              <a:t>v</a:t>
            </a:r>
            <a:r>
              <a:rPr lang="en-US" i="1" baseline="-25000" dirty="0" err="1" smtClean="0"/>
              <a:t>n</a:t>
            </a:r>
            <a:r>
              <a:rPr lang="en-US" dirty="0" smtClean="0"/>
              <a:t> of vertices (with directed or undirected edges, multiple edges and loops allowed). The number of different paths of length </a:t>
            </a:r>
            <a:r>
              <a:rPr lang="en-US" i="1" dirty="0" smtClean="0"/>
              <a:t>r</a:t>
            </a:r>
            <a:r>
              <a:rPr lang="en-US" dirty="0" smtClean="0"/>
              <a:t> from </a:t>
            </a:r>
            <a:r>
              <a:rPr lang="en-US" i="1" dirty="0" smtClean="0"/>
              <a:t>v</a:t>
            </a:r>
            <a:r>
              <a:rPr lang="en-US" i="1" baseline="-25000" dirty="0" smtClean="0"/>
              <a:t>i</a:t>
            </a:r>
            <a:r>
              <a:rPr lang="en-US" dirty="0" smtClean="0"/>
              <a:t> to </a:t>
            </a:r>
            <a:r>
              <a:rPr lang="en-US" i="1" dirty="0" err="1" smtClean="0"/>
              <a:t>v</a:t>
            </a:r>
            <a:r>
              <a:rPr lang="en-US" i="1" baseline="-25000" dirty="0" err="1" smtClean="0"/>
              <a:t>j</a:t>
            </a:r>
            <a:r>
              <a:rPr lang="en-US" dirty="0" smtClean="0"/>
              <a:t>, where </a:t>
            </a:r>
            <a:r>
              <a:rPr lang="en-US" i="1" dirty="0" smtClean="0"/>
              <a:t>r &gt;</a:t>
            </a:r>
            <a:r>
              <a:rPr lang="en-US" dirty="0" smtClean="0">
                <a:latin typeface="Cambria Math" pitchFamily="18" charset="0"/>
                <a:ea typeface="Cambria Math" pitchFamily="18" charset="0"/>
              </a:rPr>
              <a:t>0 </a:t>
            </a:r>
            <a:r>
              <a:rPr lang="en-US" dirty="0" smtClean="0"/>
              <a:t>is a positive integer, equals the (</a:t>
            </a:r>
            <a:r>
              <a:rPr lang="en-US" i="1" dirty="0" err="1"/>
              <a:t>i</a:t>
            </a:r>
            <a:r>
              <a:rPr lang="en-US" dirty="0" err="1" smtClean="0"/>
              <a:t>,</a:t>
            </a:r>
            <a:r>
              <a:rPr lang="en-US" i="1" dirty="0" err="1" smtClean="0"/>
              <a:t>j</a:t>
            </a:r>
            <a:r>
              <a:rPr lang="en-US" dirty="0" smtClean="0"/>
              <a:t>)</a:t>
            </a:r>
            <a:r>
              <a:rPr lang="en-US" dirty="0" err="1" smtClean="0"/>
              <a:t>th</a:t>
            </a:r>
            <a:r>
              <a:rPr lang="en-US" dirty="0" smtClean="0"/>
              <a:t> entry of </a:t>
            </a:r>
            <a:r>
              <a:rPr lang="en-US" b="1" dirty="0" smtClean="0"/>
              <a:t>A</a:t>
            </a:r>
            <a:r>
              <a:rPr lang="en-US" i="1" baseline="30000" dirty="0" smtClean="0"/>
              <a:t>r</a:t>
            </a:r>
            <a:r>
              <a:rPr lang="en-US" dirty="0" smtClean="0"/>
              <a:t>.</a:t>
            </a:r>
          </a:p>
          <a:p>
            <a:pPr marL="274320" lvl="1" indent="0">
              <a:buClr>
                <a:schemeClr val="accent3"/>
              </a:buClr>
              <a:buSzPct val="95000"/>
              <a:buNone/>
            </a:pPr>
            <a:endParaRPr lang="en-US" dirty="0" smtClean="0"/>
          </a:p>
          <a:p>
            <a:pPr marL="274320" lvl="1" indent="0">
              <a:buClr>
                <a:schemeClr val="accent3"/>
              </a:buClr>
              <a:buSzPct val="95000"/>
              <a:buNone/>
            </a:pPr>
            <a:r>
              <a:rPr lang="en-US" b="1" i="1" dirty="0" smtClean="0"/>
              <a:t>Proof</a:t>
            </a:r>
            <a:r>
              <a:rPr lang="en-US" i="1" dirty="0"/>
              <a:t> </a:t>
            </a:r>
            <a:r>
              <a:rPr lang="en-US" b="1" i="1" dirty="0" smtClean="0"/>
              <a:t>by mathematical induction</a:t>
            </a:r>
            <a:r>
              <a:rPr lang="en-US" dirty="0"/>
              <a:t>:</a:t>
            </a:r>
            <a:r>
              <a:rPr lang="en-US" dirty="0" smtClean="0"/>
              <a:t> </a:t>
            </a:r>
          </a:p>
          <a:p>
            <a:pPr marL="274320" lvl="1" indent="0">
              <a:buClr>
                <a:schemeClr val="accent3"/>
              </a:buClr>
              <a:buSzPct val="95000"/>
              <a:buNone/>
            </a:pPr>
            <a:r>
              <a:rPr lang="en-US" i="1" dirty="0" smtClean="0"/>
              <a:t>Basis Step</a:t>
            </a:r>
            <a:r>
              <a:rPr lang="en-US" dirty="0" smtClean="0"/>
              <a:t>: By definition of the adjacency matrix, the number of paths from </a:t>
            </a:r>
            <a:r>
              <a:rPr lang="en-US" i="1" dirty="0"/>
              <a:t>v</a:t>
            </a:r>
            <a:r>
              <a:rPr lang="en-US" i="1" baseline="-25000" dirty="0"/>
              <a:t>i</a:t>
            </a:r>
            <a:r>
              <a:rPr lang="en-US" dirty="0"/>
              <a:t> to </a:t>
            </a:r>
            <a:r>
              <a:rPr lang="en-US" i="1" dirty="0" err="1" smtClean="0"/>
              <a:t>v</a:t>
            </a:r>
            <a:r>
              <a:rPr lang="en-US" i="1" baseline="-25000" dirty="0" err="1" smtClean="0"/>
              <a:t>j</a:t>
            </a:r>
            <a:r>
              <a:rPr lang="en-US" dirty="0" smtClean="0"/>
              <a:t> of length </a:t>
            </a:r>
            <a:r>
              <a:rPr lang="en-US" dirty="0" smtClean="0">
                <a:latin typeface="Cambria Math" pitchFamily="18" charset="0"/>
                <a:ea typeface="Cambria Math" pitchFamily="18" charset="0"/>
              </a:rPr>
              <a:t>1</a:t>
            </a:r>
            <a:r>
              <a:rPr lang="en-US" dirty="0" smtClean="0"/>
              <a:t> is the </a:t>
            </a:r>
            <a:r>
              <a:rPr lang="en-US" dirty="0"/>
              <a:t>(</a:t>
            </a:r>
            <a:r>
              <a:rPr lang="en-US" i="1" dirty="0" err="1"/>
              <a:t>i</a:t>
            </a:r>
            <a:r>
              <a:rPr lang="en-US" dirty="0" err="1"/>
              <a:t>,</a:t>
            </a:r>
            <a:r>
              <a:rPr lang="en-US" i="1" dirty="0" err="1"/>
              <a:t>j</a:t>
            </a:r>
            <a:r>
              <a:rPr lang="en-US" dirty="0"/>
              <a:t>)</a:t>
            </a:r>
            <a:r>
              <a:rPr lang="en-US" dirty="0" err="1"/>
              <a:t>th</a:t>
            </a:r>
            <a:r>
              <a:rPr lang="en-US" dirty="0"/>
              <a:t> entry of </a:t>
            </a:r>
            <a:r>
              <a:rPr lang="en-US" b="1" dirty="0" smtClean="0"/>
              <a:t>A</a:t>
            </a:r>
            <a:r>
              <a:rPr lang="en-US" dirty="0" smtClean="0"/>
              <a:t>. </a:t>
            </a:r>
          </a:p>
          <a:p>
            <a:pPr marL="274320" lvl="1" indent="0">
              <a:buClr>
                <a:schemeClr val="accent3"/>
              </a:buClr>
              <a:buSzPct val="95000"/>
              <a:buNone/>
            </a:pPr>
            <a:r>
              <a:rPr lang="en-US" i="1" dirty="0" smtClean="0"/>
              <a:t>Inductive Step</a:t>
            </a:r>
            <a:r>
              <a:rPr lang="en-US" dirty="0" smtClean="0"/>
              <a:t>:</a:t>
            </a:r>
            <a:r>
              <a:rPr lang="en-US" dirty="0"/>
              <a:t> </a:t>
            </a:r>
            <a:r>
              <a:rPr lang="en-US" dirty="0" smtClean="0"/>
              <a:t>For the inductive hypothesis, we assume that the </a:t>
            </a:r>
            <a:r>
              <a:rPr lang="en-US" dirty="0"/>
              <a:t>(</a:t>
            </a:r>
            <a:r>
              <a:rPr lang="en-US" i="1" dirty="0" err="1"/>
              <a:t>i</a:t>
            </a:r>
            <a:r>
              <a:rPr lang="en-US" dirty="0" err="1"/>
              <a:t>,</a:t>
            </a:r>
            <a:r>
              <a:rPr lang="en-US" i="1" dirty="0" err="1"/>
              <a:t>j</a:t>
            </a:r>
            <a:r>
              <a:rPr lang="en-US" dirty="0" err="1"/>
              <a:t>)th</a:t>
            </a:r>
            <a:r>
              <a:rPr lang="en-US" dirty="0"/>
              <a:t> entry of </a:t>
            </a:r>
            <a:r>
              <a:rPr lang="en-US" b="1" dirty="0" err="1" smtClean="0"/>
              <a:t>A</a:t>
            </a:r>
            <a:r>
              <a:rPr lang="en-US" i="1" baseline="30000" dirty="0" err="1" smtClean="0"/>
              <a:t>r</a:t>
            </a:r>
            <a:r>
              <a:rPr lang="en-US" dirty="0" smtClean="0"/>
              <a:t> is the number of different paths of length </a:t>
            </a:r>
            <a:r>
              <a:rPr lang="en-US" i="1" dirty="0" smtClean="0"/>
              <a:t>r</a:t>
            </a:r>
            <a:r>
              <a:rPr lang="en-US" dirty="0" smtClean="0"/>
              <a:t> from </a:t>
            </a:r>
            <a:r>
              <a:rPr lang="en-US" i="1" dirty="0"/>
              <a:t>v</a:t>
            </a:r>
            <a:r>
              <a:rPr lang="en-US" i="1" baseline="-25000" dirty="0"/>
              <a:t>i</a:t>
            </a:r>
            <a:r>
              <a:rPr lang="en-US" dirty="0"/>
              <a:t> to </a:t>
            </a:r>
            <a:r>
              <a:rPr lang="en-US" i="1" dirty="0" err="1" smtClean="0"/>
              <a:t>v</a:t>
            </a:r>
            <a:r>
              <a:rPr lang="en-US" i="1" baseline="-25000" dirty="0" err="1" smtClean="0"/>
              <a:t>j</a:t>
            </a:r>
            <a:r>
              <a:rPr lang="en-US" dirty="0" smtClean="0"/>
              <a:t>. </a:t>
            </a:r>
          </a:p>
          <a:p>
            <a:pPr marL="617220" lvl="1" indent="-342900">
              <a:buClr>
                <a:schemeClr val="accent3"/>
              </a:buClr>
              <a:buSzPct val="95000"/>
            </a:pPr>
            <a:r>
              <a:rPr lang="en-US" dirty="0" smtClean="0"/>
              <a:t>Because  </a:t>
            </a:r>
            <a:r>
              <a:rPr lang="en-US" b="1" dirty="0" smtClean="0"/>
              <a:t>A</a:t>
            </a:r>
            <a:r>
              <a:rPr lang="en-US" i="1" baseline="30000" dirty="0" smtClean="0"/>
              <a:t>r+</a:t>
            </a:r>
            <a:r>
              <a:rPr lang="en-US" baseline="30000" dirty="0" smtClean="0">
                <a:latin typeface="Cambria Math" pitchFamily="18" charset="0"/>
                <a:ea typeface="Cambria Math" pitchFamily="18" charset="0"/>
              </a:rPr>
              <a:t>1</a:t>
            </a:r>
            <a:r>
              <a:rPr lang="en-US" dirty="0" smtClean="0"/>
              <a:t> = </a:t>
            </a:r>
            <a:r>
              <a:rPr lang="en-US" b="1" dirty="0" err="1" smtClean="0"/>
              <a:t>A</a:t>
            </a:r>
            <a:r>
              <a:rPr lang="en-US" i="1" baseline="30000" dirty="0" err="1" smtClean="0"/>
              <a:t>r</a:t>
            </a:r>
            <a:r>
              <a:rPr lang="en-US" b="1" dirty="0"/>
              <a:t> </a:t>
            </a:r>
            <a:r>
              <a:rPr lang="en-US" b="1" dirty="0" smtClean="0"/>
              <a:t>A</a:t>
            </a:r>
            <a:r>
              <a:rPr lang="en-US" dirty="0" smtClean="0"/>
              <a:t>,  the  (</a:t>
            </a:r>
            <a:r>
              <a:rPr lang="en-US" i="1" dirty="0" err="1"/>
              <a:t>i</a:t>
            </a:r>
            <a:r>
              <a:rPr lang="en-US" dirty="0" err="1"/>
              <a:t>,</a:t>
            </a:r>
            <a:r>
              <a:rPr lang="en-US" i="1" dirty="0" err="1"/>
              <a:t>j</a:t>
            </a:r>
            <a:r>
              <a:rPr lang="en-US" dirty="0"/>
              <a:t>)</a:t>
            </a:r>
            <a:r>
              <a:rPr lang="en-US" dirty="0" err="1"/>
              <a:t>th</a:t>
            </a:r>
            <a:r>
              <a:rPr lang="en-US" dirty="0"/>
              <a:t> entry of </a:t>
            </a:r>
            <a:r>
              <a:rPr lang="en-US" b="1" dirty="0"/>
              <a:t>A</a:t>
            </a:r>
            <a:r>
              <a:rPr lang="en-US" i="1" baseline="30000" dirty="0"/>
              <a:t>r+</a:t>
            </a:r>
            <a:r>
              <a:rPr lang="en-US" baseline="30000" dirty="0">
                <a:latin typeface="Cambria Math" pitchFamily="18" charset="0"/>
                <a:ea typeface="Cambria Math" pitchFamily="18" charset="0"/>
              </a:rPr>
              <a:t>1</a:t>
            </a:r>
            <a:r>
              <a:rPr lang="en-US" dirty="0"/>
              <a:t> </a:t>
            </a:r>
            <a:r>
              <a:rPr lang="en-US" dirty="0" smtClean="0"/>
              <a:t> equals </a:t>
            </a:r>
            <a:r>
              <a:rPr lang="en-US" i="1" dirty="0" smtClean="0"/>
              <a:t>b</a:t>
            </a:r>
            <a:r>
              <a:rPr lang="en-US" i="1" baseline="-25000" dirty="0" smtClean="0"/>
              <a:t>i</a:t>
            </a:r>
            <a:r>
              <a:rPr lang="en-US" baseline="-25000" dirty="0" smtClean="0">
                <a:latin typeface="Cambria Math" pitchFamily="18" charset="0"/>
                <a:ea typeface="Cambria Math" pitchFamily="18" charset="0"/>
              </a:rPr>
              <a:t>1</a:t>
            </a:r>
            <a:r>
              <a:rPr lang="en-US" i="1" dirty="0" smtClean="0"/>
              <a:t>a</a:t>
            </a:r>
            <a:r>
              <a:rPr lang="en-US" baseline="-25000" dirty="0" smtClean="0">
                <a:latin typeface="Cambria Math" pitchFamily="18" charset="0"/>
                <a:ea typeface="Cambria Math" pitchFamily="18" charset="0"/>
              </a:rPr>
              <a:t>1</a:t>
            </a:r>
            <a:r>
              <a:rPr lang="en-US" i="1" baseline="-25000" dirty="0" smtClean="0"/>
              <a:t>j</a:t>
            </a:r>
            <a:r>
              <a:rPr lang="en-US" dirty="0" smtClean="0"/>
              <a:t> + </a:t>
            </a:r>
            <a:r>
              <a:rPr lang="en-US" i="1" dirty="0" smtClean="0"/>
              <a:t>b</a:t>
            </a:r>
            <a:r>
              <a:rPr lang="en-US" i="1" baseline="-25000" dirty="0" smtClean="0"/>
              <a:t>i</a:t>
            </a:r>
            <a:r>
              <a:rPr lang="en-US" baseline="-25000" dirty="0" smtClean="0">
                <a:latin typeface="Cambria Math" pitchFamily="18" charset="0"/>
                <a:ea typeface="Cambria Math" pitchFamily="18" charset="0"/>
              </a:rPr>
              <a:t>2</a:t>
            </a:r>
            <a:r>
              <a:rPr lang="en-US" i="1" dirty="0" smtClean="0"/>
              <a:t>a</a:t>
            </a:r>
            <a:r>
              <a:rPr lang="en-US" baseline="-25000" dirty="0" smtClean="0">
                <a:latin typeface="Cambria Math" pitchFamily="18" charset="0"/>
                <a:ea typeface="Cambria Math" pitchFamily="18" charset="0"/>
              </a:rPr>
              <a:t>2</a:t>
            </a:r>
            <a:r>
              <a:rPr lang="en-US" i="1" baseline="-25000" dirty="0" smtClean="0"/>
              <a:t>j</a:t>
            </a:r>
            <a:r>
              <a:rPr lang="en-US" dirty="0" smtClean="0"/>
              <a:t> + </a:t>
            </a:r>
            <a:r>
              <a:rPr lang="en-US" dirty="0" smtClean="0">
                <a:latin typeface="Cambria Math"/>
                <a:ea typeface="Cambria Math"/>
              </a:rPr>
              <a:t>⋯</a:t>
            </a:r>
            <a:r>
              <a:rPr lang="en-US" dirty="0" smtClean="0"/>
              <a:t> + </a:t>
            </a:r>
            <a:r>
              <a:rPr lang="en-US" i="1" dirty="0" err="1" smtClean="0"/>
              <a:t>b</a:t>
            </a:r>
            <a:r>
              <a:rPr lang="en-US" i="1" baseline="-25000" dirty="0" err="1" smtClean="0"/>
              <a:t>in</a:t>
            </a:r>
            <a:r>
              <a:rPr lang="en-US" i="1" dirty="0" err="1" smtClean="0"/>
              <a:t>a</a:t>
            </a:r>
            <a:r>
              <a:rPr lang="en-US" i="1" baseline="-25000" dirty="0" err="1" smtClean="0"/>
              <a:t>nj</a:t>
            </a:r>
            <a:r>
              <a:rPr lang="en-US" dirty="0" smtClean="0"/>
              <a:t>, where </a:t>
            </a:r>
            <a:r>
              <a:rPr lang="en-US" i="1" dirty="0" err="1" smtClean="0"/>
              <a:t>b</a:t>
            </a:r>
            <a:r>
              <a:rPr lang="en-US" i="1" baseline="-25000" dirty="0" err="1" smtClean="0"/>
              <a:t>ik</a:t>
            </a:r>
            <a:r>
              <a:rPr lang="en-US" i="1" baseline="-25000" dirty="0" smtClean="0"/>
              <a:t> </a:t>
            </a:r>
            <a:r>
              <a:rPr lang="en-US" dirty="0" smtClean="0"/>
              <a:t>is </a:t>
            </a:r>
            <a:r>
              <a:rPr lang="en-US" dirty="0"/>
              <a:t>the </a:t>
            </a:r>
            <a:r>
              <a:rPr lang="en-US" dirty="0" smtClean="0"/>
              <a:t>(</a:t>
            </a:r>
            <a:r>
              <a:rPr lang="en-US" i="1" dirty="0" err="1" smtClean="0"/>
              <a:t>i</a:t>
            </a:r>
            <a:r>
              <a:rPr lang="en-US" dirty="0" err="1" smtClean="0"/>
              <a:t>,</a:t>
            </a:r>
            <a:r>
              <a:rPr lang="en-US" i="1" dirty="0" err="1" smtClean="0"/>
              <a:t>k</a:t>
            </a:r>
            <a:r>
              <a:rPr lang="en-US" dirty="0" smtClean="0"/>
              <a:t>)</a:t>
            </a:r>
            <a:r>
              <a:rPr lang="en-US" i="1" dirty="0" err="1" smtClean="0"/>
              <a:t>th</a:t>
            </a:r>
            <a:r>
              <a:rPr lang="en-US" dirty="0" smtClean="0"/>
              <a:t> entry of </a:t>
            </a:r>
            <a:r>
              <a:rPr lang="en-US" b="1" dirty="0" err="1" smtClean="0"/>
              <a:t>A</a:t>
            </a:r>
            <a:r>
              <a:rPr lang="en-US" i="1" baseline="30000" dirty="0" err="1" smtClean="0"/>
              <a:t>r</a:t>
            </a:r>
            <a:r>
              <a:rPr lang="en-US" dirty="0" smtClean="0"/>
              <a:t> (</a:t>
            </a:r>
            <a:r>
              <a:rPr lang="en-US" b="1" dirty="0" smtClean="0"/>
              <a:t>B</a:t>
            </a:r>
            <a:r>
              <a:rPr lang="en-US" i="1" baseline="30000" dirty="0" smtClean="0"/>
              <a:t>  </a:t>
            </a:r>
            <a:r>
              <a:rPr lang="en-US" dirty="0" smtClean="0"/>
              <a:t>=</a:t>
            </a:r>
            <a:r>
              <a:rPr lang="en-US" i="1" baseline="30000" dirty="0" smtClean="0"/>
              <a:t> </a:t>
            </a:r>
            <a:r>
              <a:rPr lang="en-US" b="1" dirty="0" err="1" smtClean="0"/>
              <a:t>A</a:t>
            </a:r>
            <a:r>
              <a:rPr lang="en-US" i="1" baseline="30000" dirty="0" err="1" smtClean="0"/>
              <a:t>r</a:t>
            </a:r>
            <a:r>
              <a:rPr lang="en-US" dirty="0" smtClean="0"/>
              <a:t>). By the inductive hypothesis, </a:t>
            </a:r>
            <a:r>
              <a:rPr lang="en-US" i="1" dirty="0" err="1"/>
              <a:t>b</a:t>
            </a:r>
            <a:r>
              <a:rPr lang="en-US" i="1" baseline="-25000" dirty="0" err="1"/>
              <a:t>ik</a:t>
            </a:r>
            <a:r>
              <a:rPr lang="en-US" i="1" baseline="-25000" dirty="0"/>
              <a:t> </a:t>
            </a:r>
            <a:r>
              <a:rPr lang="en-US" dirty="0"/>
              <a:t>is the </a:t>
            </a:r>
            <a:r>
              <a:rPr lang="en-US" dirty="0" smtClean="0"/>
              <a:t>number of paths of length </a:t>
            </a:r>
            <a:r>
              <a:rPr lang="en-US" i="1" dirty="0" smtClean="0"/>
              <a:t>r</a:t>
            </a:r>
            <a:r>
              <a:rPr lang="en-US" dirty="0" smtClean="0"/>
              <a:t> from </a:t>
            </a:r>
            <a:r>
              <a:rPr lang="en-US" i="1" dirty="0"/>
              <a:t>v</a:t>
            </a:r>
            <a:r>
              <a:rPr lang="en-US" i="1" baseline="-25000" dirty="0"/>
              <a:t>i</a:t>
            </a:r>
            <a:r>
              <a:rPr lang="en-US" dirty="0"/>
              <a:t> to </a:t>
            </a:r>
            <a:r>
              <a:rPr lang="en-US" i="1" dirty="0" err="1" smtClean="0"/>
              <a:t>v</a:t>
            </a:r>
            <a:r>
              <a:rPr lang="en-US" i="1" baseline="-25000" dirty="0" err="1" smtClean="0"/>
              <a:t>k</a:t>
            </a:r>
            <a:r>
              <a:rPr lang="en-US" dirty="0" smtClean="0"/>
              <a:t>. </a:t>
            </a:r>
          </a:p>
          <a:p>
            <a:pPr marL="617220" lvl="1" indent="-342900">
              <a:buClr>
                <a:schemeClr val="accent3"/>
              </a:buClr>
              <a:buSzPct val="95000"/>
            </a:pPr>
            <a:r>
              <a:rPr lang="en-US" dirty="0" smtClean="0"/>
              <a:t>A path of length </a:t>
            </a:r>
            <a:r>
              <a:rPr lang="en-US" i="1" dirty="0" smtClean="0"/>
              <a:t>r</a:t>
            </a:r>
            <a:r>
              <a:rPr lang="en-US" dirty="0" smtClean="0"/>
              <a:t> + </a:t>
            </a:r>
            <a:r>
              <a:rPr lang="en-US" dirty="0" smtClean="0">
                <a:latin typeface="Cambria Math" pitchFamily="18" charset="0"/>
                <a:ea typeface="Cambria Math" pitchFamily="18" charset="0"/>
              </a:rPr>
              <a:t>1 from </a:t>
            </a:r>
            <a:r>
              <a:rPr lang="en-US" i="1" dirty="0"/>
              <a:t>v</a:t>
            </a:r>
            <a:r>
              <a:rPr lang="en-US" i="1" baseline="-25000" dirty="0"/>
              <a:t>i</a:t>
            </a:r>
            <a:r>
              <a:rPr lang="en-US" dirty="0"/>
              <a:t> to </a:t>
            </a:r>
            <a:r>
              <a:rPr lang="en-US" i="1" dirty="0" err="1"/>
              <a:t>v</a:t>
            </a:r>
            <a:r>
              <a:rPr lang="en-US" i="1" baseline="-25000" dirty="0" err="1"/>
              <a:t>j</a:t>
            </a:r>
            <a:r>
              <a:rPr lang="en-US" dirty="0"/>
              <a:t> </a:t>
            </a:r>
            <a:r>
              <a:rPr lang="en-US" dirty="0" smtClean="0"/>
              <a:t>is made up of a path of length </a:t>
            </a:r>
            <a:r>
              <a:rPr lang="en-US" i="1" dirty="0" smtClean="0"/>
              <a:t>r</a:t>
            </a:r>
            <a:r>
              <a:rPr lang="en-US" dirty="0" smtClean="0"/>
              <a:t> from </a:t>
            </a:r>
            <a:r>
              <a:rPr lang="en-US" i="1" dirty="0"/>
              <a:t>v</a:t>
            </a:r>
            <a:r>
              <a:rPr lang="en-US" i="1" baseline="-25000" dirty="0"/>
              <a:t>i</a:t>
            </a:r>
            <a:r>
              <a:rPr lang="en-US" dirty="0"/>
              <a:t> </a:t>
            </a:r>
            <a:r>
              <a:rPr lang="en-US" dirty="0" smtClean="0"/>
              <a:t>to some  </a:t>
            </a:r>
            <a:r>
              <a:rPr lang="en-US" i="1" dirty="0" err="1" smtClean="0"/>
              <a:t>v</a:t>
            </a:r>
            <a:r>
              <a:rPr lang="en-US" i="1" baseline="-25000" dirty="0" err="1" smtClean="0"/>
              <a:t>k</a:t>
            </a:r>
            <a:r>
              <a:rPr lang="en-US" i="1" dirty="0" smtClean="0"/>
              <a:t> , </a:t>
            </a:r>
            <a:r>
              <a:rPr lang="en-US" dirty="0" smtClean="0"/>
              <a:t>and an edge from </a:t>
            </a:r>
            <a:r>
              <a:rPr lang="en-US" i="1" dirty="0" err="1" smtClean="0"/>
              <a:t>v</a:t>
            </a:r>
            <a:r>
              <a:rPr lang="en-US" i="1" baseline="-25000" dirty="0" err="1" smtClean="0"/>
              <a:t>k</a:t>
            </a:r>
            <a:r>
              <a:rPr lang="en-US" dirty="0" smtClean="0"/>
              <a:t> </a:t>
            </a:r>
            <a:r>
              <a:rPr lang="en-US" dirty="0"/>
              <a:t>to </a:t>
            </a:r>
            <a:r>
              <a:rPr lang="en-US" i="1" dirty="0" err="1" smtClean="0"/>
              <a:t>v</a:t>
            </a:r>
            <a:r>
              <a:rPr lang="en-US" i="1" baseline="-25000" dirty="0" err="1" smtClean="0"/>
              <a:t>j</a:t>
            </a:r>
            <a:r>
              <a:rPr lang="en-US" dirty="0" smtClean="0"/>
              <a:t>. By the product rule for counting, the number of such paths is the product of the number of paths of length </a:t>
            </a:r>
            <a:r>
              <a:rPr lang="en-US" i="1" dirty="0" smtClean="0"/>
              <a:t>r</a:t>
            </a:r>
            <a:r>
              <a:rPr lang="en-US" dirty="0" smtClean="0"/>
              <a:t> from </a:t>
            </a:r>
            <a:r>
              <a:rPr lang="en-US" i="1" dirty="0"/>
              <a:t>v</a:t>
            </a:r>
            <a:r>
              <a:rPr lang="en-US" i="1" baseline="-25000" dirty="0"/>
              <a:t>i</a:t>
            </a:r>
            <a:r>
              <a:rPr lang="en-US" dirty="0"/>
              <a:t> </a:t>
            </a:r>
            <a:r>
              <a:rPr lang="en-US" dirty="0" smtClean="0"/>
              <a:t>to  </a:t>
            </a:r>
            <a:r>
              <a:rPr lang="en-US" i="1" dirty="0" err="1"/>
              <a:t>v</a:t>
            </a:r>
            <a:r>
              <a:rPr lang="en-US" i="1" baseline="-25000" dirty="0" err="1"/>
              <a:t>k</a:t>
            </a:r>
            <a:r>
              <a:rPr lang="en-US" i="1" dirty="0"/>
              <a:t>  </a:t>
            </a:r>
            <a:r>
              <a:rPr lang="en-US" dirty="0" smtClean="0"/>
              <a:t>(i.e., </a:t>
            </a:r>
            <a:r>
              <a:rPr lang="en-US" i="1" dirty="0" err="1" smtClean="0"/>
              <a:t>b</a:t>
            </a:r>
            <a:r>
              <a:rPr lang="en-US" i="1" baseline="-25000" dirty="0" err="1" smtClean="0"/>
              <a:t>ik</a:t>
            </a:r>
            <a:r>
              <a:rPr lang="en-US" i="1" baseline="-25000" dirty="0" smtClean="0"/>
              <a:t> </a:t>
            </a:r>
            <a:r>
              <a:rPr lang="en-US" dirty="0" smtClean="0"/>
              <a:t>) and the number of edges from</a:t>
            </a:r>
            <a:r>
              <a:rPr lang="en-US" dirty="0"/>
              <a:t> </a:t>
            </a:r>
            <a:r>
              <a:rPr lang="en-US" dirty="0" err="1"/>
              <a:t>from</a:t>
            </a:r>
            <a:r>
              <a:rPr lang="en-US" dirty="0"/>
              <a:t> </a:t>
            </a:r>
            <a:r>
              <a:rPr lang="en-US" i="1" dirty="0" err="1"/>
              <a:t>v</a:t>
            </a:r>
            <a:r>
              <a:rPr lang="en-US" i="1" baseline="-25000" dirty="0" err="1"/>
              <a:t>k</a:t>
            </a:r>
            <a:r>
              <a:rPr lang="en-US" dirty="0"/>
              <a:t> to </a:t>
            </a:r>
            <a:r>
              <a:rPr lang="en-US" i="1" dirty="0" err="1" smtClean="0"/>
              <a:t>v</a:t>
            </a:r>
            <a:r>
              <a:rPr lang="en-US" i="1" baseline="-25000" dirty="0" err="1" smtClean="0"/>
              <a:t>j</a:t>
            </a:r>
            <a:r>
              <a:rPr lang="en-US" dirty="0"/>
              <a:t> </a:t>
            </a:r>
            <a:r>
              <a:rPr lang="en-US" dirty="0" smtClean="0"/>
              <a:t>(</a:t>
            </a:r>
            <a:r>
              <a:rPr lang="en-US" dirty="0" err="1" smtClean="0"/>
              <a:t>i.e</a:t>
            </a:r>
            <a:r>
              <a:rPr lang="en-US" dirty="0" smtClean="0"/>
              <a:t>, </a:t>
            </a:r>
            <a:r>
              <a:rPr lang="en-US" i="1" dirty="0" err="1" smtClean="0"/>
              <a:t>a</a:t>
            </a:r>
            <a:r>
              <a:rPr lang="en-US" i="1" baseline="-25000" dirty="0" err="1" smtClean="0"/>
              <a:t>kj</a:t>
            </a:r>
            <a:r>
              <a:rPr lang="en-US" dirty="0" smtClean="0"/>
              <a:t>). The sum over all possible intermediate vertices </a:t>
            </a:r>
            <a:r>
              <a:rPr lang="en-US" i="1" dirty="0" err="1" smtClean="0"/>
              <a:t>v</a:t>
            </a:r>
            <a:r>
              <a:rPr lang="en-US" i="1" baseline="-25000" dirty="0" err="1" smtClean="0"/>
              <a:t>k</a:t>
            </a:r>
            <a:r>
              <a:rPr lang="en-US" i="1" dirty="0" smtClean="0"/>
              <a:t>  is </a:t>
            </a:r>
            <a:r>
              <a:rPr lang="en-US" i="1" dirty="0"/>
              <a:t>b</a:t>
            </a:r>
            <a:r>
              <a:rPr lang="en-US" i="1" baseline="-25000" dirty="0"/>
              <a:t>i</a:t>
            </a:r>
            <a:r>
              <a:rPr lang="en-US" baseline="-25000" dirty="0">
                <a:latin typeface="Cambria Math" pitchFamily="18" charset="0"/>
                <a:ea typeface="Cambria Math" pitchFamily="18" charset="0"/>
              </a:rPr>
              <a:t>1</a:t>
            </a:r>
            <a:r>
              <a:rPr lang="en-US" i="1" dirty="0"/>
              <a:t>a</a:t>
            </a:r>
            <a:r>
              <a:rPr lang="en-US" baseline="-25000" dirty="0">
                <a:latin typeface="Cambria Math" pitchFamily="18" charset="0"/>
                <a:ea typeface="Cambria Math" pitchFamily="18" charset="0"/>
              </a:rPr>
              <a:t>1</a:t>
            </a:r>
            <a:r>
              <a:rPr lang="en-US" i="1" baseline="-25000" dirty="0"/>
              <a:t>j</a:t>
            </a:r>
            <a:r>
              <a:rPr lang="en-US" dirty="0"/>
              <a:t> + </a:t>
            </a:r>
            <a:r>
              <a:rPr lang="en-US" i="1" dirty="0"/>
              <a:t>b</a:t>
            </a:r>
            <a:r>
              <a:rPr lang="en-US" i="1" baseline="-25000" dirty="0"/>
              <a:t>i</a:t>
            </a:r>
            <a:r>
              <a:rPr lang="en-US" baseline="-25000" dirty="0">
                <a:latin typeface="Cambria Math" pitchFamily="18" charset="0"/>
                <a:ea typeface="Cambria Math" pitchFamily="18" charset="0"/>
              </a:rPr>
              <a:t>2</a:t>
            </a:r>
            <a:r>
              <a:rPr lang="en-US" i="1" dirty="0"/>
              <a:t>a</a:t>
            </a:r>
            <a:r>
              <a:rPr lang="en-US" baseline="-25000" dirty="0">
                <a:latin typeface="Cambria Math" pitchFamily="18" charset="0"/>
                <a:ea typeface="Cambria Math" pitchFamily="18" charset="0"/>
              </a:rPr>
              <a:t>2</a:t>
            </a:r>
            <a:r>
              <a:rPr lang="en-US" i="1" baseline="-25000" dirty="0"/>
              <a:t>j</a:t>
            </a:r>
            <a:r>
              <a:rPr lang="en-US" dirty="0"/>
              <a:t> + </a:t>
            </a:r>
            <a:r>
              <a:rPr lang="en-US" dirty="0">
                <a:latin typeface="Cambria Math"/>
                <a:ea typeface="Cambria Math"/>
              </a:rPr>
              <a:t>⋯</a:t>
            </a:r>
            <a:r>
              <a:rPr lang="en-US" dirty="0"/>
              <a:t> + </a:t>
            </a:r>
            <a:r>
              <a:rPr lang="en-US" i="1" dirty="0" err="1" smtClean="0"/>
              <a:t>b</a:t>
            </a:r>
            <a:r>
              <a:rPr lang="en-US" i="1" baseline="-25000" dirty="0" err="1" smtClean="0"/>
              <a:t>in</a:t>
            </a:r>
            <a:r>
              <a:rPr lang="en-US" i="1" dirty="0" err="1" smtClean="0"/>
              <a:t>a</a:t>
            </a:r>
            <a:r>
              <a:rPr lang="en-US" i="1" baseline="-25000" dirty="0" err="1" smtClean="0"/>
              <a:t>nj</a:t>
            </a:r>
            <a:r>
              <a:rPr lang="en-US" i="1" baseline="-25000" dirty="0" smtClean="0"/>
              <a:t> </a:t>
            </a:r>
            <a:r>
              <a:rPr lang="en-US" i="1" dirty="0" smtClean="0"/>
              <a:t>.</a:t>
            </a:r>
            <a:endParaRPr lang="en-US" dirty="0">
              <a:latin typeface="Cambria Math" pitchFamily="18" charset="0"/>
              <a:ea typeface="Cambria Math" pitchFamily="18" charset="0"/>
            </a:endParaRPr>
          </a:p>
          <a:p>
            <a:pPr marL="891540" lvl="2" indent="-342900">
              <a:buClr>
                <a:schemeClr val="accent3"/>
              </a:buClr>
              <a:buSzPct val="95000"/>
            </a:pPr>
            <a:endParaRPr lang="en-US" dirty="0"/>
          </a:p>
          <a:p>
            <a:pPr marL="617220" lvl="1" indent="-342900">
              <a:buClr>
                <a:schemeClr val="accent3"/>
              </a:buClr>
              <a:buSzPct val="95000"/>
            </a:pPr>
            <a:endParaRPr lang="en-US" dirty="0"/>
          </a:p>
          <a:p>
            <a:pPr indent="0">
              <a:buNone/>
            </a:pPr>
            <a:endParaRPr lang="en-US" dirty="0"/>
          </a:p>
        </p:txBody>
      </p:sp>
      <p:sp>
        <p:nvSpPr>
          <p:cNvPr id="4" name="Isosceles Triangle 3"/>
          <p:cNvSpPr/>
          <p:nvPr/>
        </p:nvSpPr>
        <p:spPr>
          <a:xfrm rot="5400000" flipV="1">
            <a:off x="8305800" y="6092687"/>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682</a:t>
            </a:fld>
            <a:endParaRPr lang="en-US"/>
          </a:p>
        </p:txBody>
      </p:sp>
    </p:spTree>
    <p:extLst>
      <p:ext uri="{BB962C8B-B14F-4D97-AF65-F5344CB8AC3E}">
        <p14:creationId xmlns:p14="http://schemas.microsoft.com/office/powerpoint/2010/main" val="2342489063"/>
      </p:ext>
    </p:extLst>
  </p:cSld>
  <p:clrMapOvr>
    <a:masterClrMapping/>
  </p:clrMapOvr>
  <p:timing>
    <p:tnLst>
      <p:par>
        <p:cTn id="1" dur="indefinite" restart="never" nodeType="tmRoot"/>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Counting Paths between Vertices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marL="274320" lvl="1" indent="0">
              <a:buClr>
                <a:schemeClr val="accent3"/>
              </a:buClr>
              <a:buSzPct val="95000"/>
              <a:buNone/>
            </a:pPr>
            <a:r>
              <a:rPr lang="en-US" b="1" dirty="0" smtClean="0"/>
              <a:t>Example</a:t>
            </a:r>
            <a:r>
              <a:rPr lang="en-US" dirty="0" smtClean="0"/>
              <a:t>: How many paths of length four are there from </a:t>
            </a:r>
            <a:r>
              <a:rPr lang="en-US" i="1" dirty="0" smtClean="0"/>
              <a:t>a</a:t>
            </a:r>
            <a:r>
              <a:rPr lang="en-US" dirty="0" smtClean="0"/>
              <a:t> to </a:t>
            </a:r>
            <a:r>
              <a:rPr lang="en-US" i="1" dirty="0" smtClean="0"/>
              <a:t>d</a:t>
            </a:r>
            <a:r>
              <a:rPr lang="en-US" dirty="0" smtClean="0"/>
              <a:t> in the graph G. </a:t>
            </a:r>
          </a:p>
          <a:p>
            <a:pPr marL="274320" lvl="1" indent="0">
              <a:buClr>
                <a:schemeClr val="accent3"/>
              </a:buClr>
              <a:buSzPct val="95000"/>
              <a:buNone/>
            </a:pPr>
            <a:endParaRPr lang="en-US" dirty="0"/>
          </a:p>
          <a:p>
            <a:pPr marL="274320" lvl="1" indent="0">
              <a:buClr>
                <a:schemeClr val="accent3"/>
              </a:buClr>
              <a:buSzPct val="95000"/>
              <a:buNone/>
            </a:pPr>
            <a:endParaRPr lang="en-US" dirty="0" smtClean="0"/>
          </a:p>
          <a:p>
            <a:pPr marL="274320" lvl="1" indent="0">
              <a:buClr>
                <a:schemeClr val="accent3"/>
              </a:buClr>
              <a:buSzPct val="95000"/>
              <a:buNone/>
            </a:pPr>
            <a:endParaRPr lang="en-US" dirty="0" smtClean="0"/>
          </a:p>
          <a:p>
            <a:pPr marL="274320" lvl="1" indent="0">
              <a:buClr>
                <a:schemeClr val="accent3"/>
              </a:buClr>
              <a:buSzPct val="95000"/>
              <a:buNone/>
            </a:pPr>
            <a:r>
              <a:rPr lang="en-US" sz="2800" b="1" dirty="0" smtClean="0"/>
              <a:t>Solution</a:t>
            </a:r>
            <a:r>
              <a:rPr lang="en-US" dirty="0" smtClean="0"/>
              <a:t>: The adjacency matrix of </a:t>
            </a:r>
            <a:r>
              <a:rPr lang="en-US" i="1" dirty="0" smtClean="0"/>
              <a:t>G</a:t>
            </a:r>
            <a:r>
              <a:rPr lang="en-US" dirty="0" smtClean="0"/>
              <a:t> (ordering                        the vertices as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is given above. Hence                             the number of paths of length four from </a:t>
            </a:r>
            <a:r>
              <a:rPr lang="en-US" i="1" dirty="0" smtClean="0"/>
              <a:t>a</a:t>
            </a:r>
            <a:r>
              <a:rPr lang="en-US" dirty="0" smtClean="0"/>
              <a:t> to </a:t>
            </a:r>
            <a:r>
              <a:rPr lang="en-US" i="1" dirty="0" smtClean="0"/>
              <a:t>d</a:t>
            </a:r>
            <a:r>
              <a:rPr lang="en-US" dirty="0" smtClean="0"/>
              <a:t> is                                      the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4</a:t>
            </a:r>
            <a:r>
              <a:rPr lang="en-US" dirty="0" smtClean="0"/>
              <a:t>)</a:t>
            </a:r>
            <a:r>
              <a:rPr lang="en-US" dirty="0" err="1" smtClean="0"/>
              <a:t>th</a:t>
            </a:r>
            <a:r>
              <a:rPr lang="en-US" dirty="0" smtClean="0"/>
              <a:t> entry of </a:t>
            </a:r>
            <a:r>
              <a:rPr lang="en-US" b="1" dirty="0" smtClean="0"/>
              <a:t>A</a:t>
            </a:r>
            <a:r>
              <a:rPr lang="en-US" baseline="30000" dirty="0" smtClean="0">
                <a:latin typeface="Cambria Math" pitchFamily="18" charset="0"/>
                <a:ea typeface="Cambria Math" pitchFamily="18" charset="0"/>
              </a:rPr>
              <a:t>4</a:t>
            </a:r>
            <a:r>
              <a:rPr lang="en-US" dirty="0"/>
              <a:t> </a:t>
            </a:r>
            <a:r>
              <a:rPr lang="en-US" dirty="0" smtClean="0"/>
              <a:t>. The eight paths are as:</a:t>
            </a:r>
          </a:p>
          <a:p>
            <a:pPr marL="274320" lvl="1" indent="0">
              <a:buClr>
                <a:schemeClr val="accent3"/>
              </a:buClr>
              <a:buSzPct val="95000"/>
              <a:buNone/>
            </a:pPr>
            <a:r>
              <a:rPr lang="en-US" dirty="0"/>
              <a:t> </a:t>
            </a:r>
            <a:r>
              <a:rPr lang="en-US" dirty="0" smtClean="0"/>
              <a:t> </a:t>
            </a:r>
          </a:p>
          <a:p>
            <a:pPr marL="274320" lvl="1" indent="0">
              <a:buClr>
                <a:schemeClr val="accent3"/>
              </a:buClr>
              <a:buSzPct val="95000"/>
              <a:buNone/>
            </a:pPr>
            <a:r>
              <a:rPr lang="en-US" dirty="0"/>
              <a:t> </a:t>
            </a:r>
            <a:endParaRPr lang="en-US" dirty="0" smtClean="0"/>
          </a:p>
          <a:p>
            <a:pPr marL="274320" lvl="1" indent="0">
              <a:buClr>
                <a:schemeClr val="accent3"/>
              </a:buClr>
              <a:buSzPct val="95000"/>
              <a:buNone/>
            </a:pPr>
            <a:r>
              <a:rPr lang="en-US" dirty="0"/>
              <a:t> </a:t>
            </a:r>
            <a:endParaRPr lang="en-US" dirty="0" smtClean="0"/>
          </a:p>
          <a:p>
            <a:pPr marL="274320" lvl="1" indent="0">
              <a:buClr>
                <a:schemeClr val="accent3"/>
              </a:buClr>
              <a:buSzPct val="95000"/>
              <a:buNone/>
            </a:pPr>
            <a:endParaRPr lang="en-US" dirty="0" smtClean="0"/>
          </a:p>
          <a:p>
            <a:pPr marL="274320" lvl="1" indent="0">
              <a:buClr>
                <a:schemeClr val="accent3"/>
              </a:buClr>
              <a:buSzPct val="95000"/>
              <a:buNone/>
            </a:pPr>
            <a:endParaRPr lang="en-US" dirty="0" smtClean="0"/>
          </a:p>
          <a:p>
            <a:pPr marL="274320" lvl="1" indent="0">
              <a:buClr>
                <a:schemeClr val="accent3"/>
              </a:buClr>
              <a:buSzPct val="95000"/>
              <a:buNone/>
            </a:pPr>
            <a:endParaRPr lang="en-US" dirty="0"/>
          </a:p>
          <a:p>
            <a:pPr marL="274320" lvl="1" indent="0">
              <a:buClr>
                <a:schemeClr val="accent3"/>
              </a:buClr>
              <a:buSzPct val="95000"/>
              <a:buNone/>
            </a:pPr>
            <a:endParaRPr lang="en-US" dirty="0" smtClean="0"/>
          </a:p>
          <a:p>
            <a:pPr marL="274320" lvl="1" indent="0">
              <a:buClr>
                <a:schemeClr val="accent3"/>
              </a:buClr>
              <a:buSzPct val="95000"/>
              <a:buNone/>
            </a:pPr>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1552" y="2514600"/>
            <a:ext cx="649224" cy="872490"/>
          </a:xfrm>
          <a:prstGeom prst="rect">
            <a:avLst/>
          </a:prstGeom>
        </p:spPr>
      </p:pic>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029202" y="2475548"/>
            <a:ext cx="1270159" cy="911543"/>
          </a:xfrm>
          <a:prstGeom prst="rect">
            <a:avLst/>
          </a:prstGeom>
        </p:spPr>
      </p:pic>
      <p:sp>
        <p:nvSpPr>
          <p:cNvPr id="7" name="TextBox 6"/>
          <p:cNvSpPr txBox="1"/>
          <p:nvPr/>
        </p:nvSpPr>
        <p:spPr>
          <a:xfrm>
            <a:off x="1493520" y="2746651"/>
            <a:ext cx="685800" cy="369332"/>
          </a:xfrm>
          <a:prstGeom prst="rect">
            <a:avLst/>
          </a:prstGeom>
          <a:noFill/>
        </p:spPr>
        <p:txBody>
          <a:bodyPr wrap="square" rtlCol="0">
            <a:spAutoFit/>
          </a:bodyPr>
          <a:lstStyle/>
          <a:p>
            <a:r>
              <a:rPr lang="en-US" i="1" dirty="0" smtClean="0"/>
              <a:t>G</a:t>
            </a:r>
            <a:endParaRPr lang="en-US" i="1" dirty="0"/>
          </a:p>
        </p:txBody>
      </p:sp>
      <p:sp>
        <p:nvSpPr>
          <p:cNvPr id="8" name="TextBox 7"/>
          <p:cNvSpPr txBox="1"/>
          <p:nvPr/>
        </p:nvSpPr>
        <p:spPr>
          <a:xfrm>
            <a:off x="6629400" y="2608153"/>
            <a:ext cx="1752600" cy="646331"/>
          </a:xfrm>
          <a:prstGeom prst="rect">
            <a:avLst/>
          </a:prstGeom>
          <a:noFill/>
        </p:spPr>
        <p:txBody>
          <a:bodyPr wrap="square" rtlCol="0">
            <a:spAutoFit/>
          </a:bodyPr>
          <a:lstStyle/>
          <a:p>
            <a:r>
              <a:rPr lang="en-US" i="1" dirty="0"/>
              <a:t>a</a:t>
            </a:r>
            <a:r>
              <a:rPr lang="en-US" i="1" dirty="0" smtClean="0"/>
              <a:t>djacency </a:t>
            </a:r>
            <a:r>
              <a:rPr lang="en-US" i="1" dirty="0"/>
              <a:t>m</a:t>
            </a:r>
            <a:r>
              <a:rPr lang="en-US" i="1" dirty="0" smtClean="0"/>
              <a:t>atrix of G</a:t>
            </a:r>
            <a:endParaRPr lang="en-US" i="1" dirty="0"/>
          </a:p>
        </p:txBody>
      </p:sp>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315202" y="3869532"/>
            <a:ext cx="1270159" cy="911543"/>
          </a:xfrm>
          <a:prstGeom prst="rect">
            <a:avLst/>
          </a:prstGeom>
        </p:spPr>
      </p:pic>
      <p:sp>
        <p:nvSpPr>
          <p:cNvPr id="11" name="TextBox 10"/>
          <p:cNvSpPr txBox="1"/>
          <p:nvPr/>
        </p:nvSpPr>
        <p:spPr>
          <a:xfrm>
            <a:off x="6629401" y="4140637"/>
            <a:ext cx="708660" cy="369332"/>
          </a:xfrm>
          <a:prstGeom prst="rect">
            <a:avLst/>
          </a:prstGeom>
          <a:noFill/>
        </p:spPr>
        <p:txBody>
          <a:bodyPr wrap="square" rtlCol="0">
            <a:spAutoFit/>
          </a:bodyPr>
          <a:lstStyle/>
          <a:p>
            <a:r>
              <a:rPr lang="en-US" b="1" dirty="0" smtClean="0"/>
              <a:t>A</a:t>
            </a:r>
            <a:r>
              <a:rPr lang="en-US" baseline="30000" dirty="0" smtClean="0">
                <a:latin typeface="Cambria Math" pitchFamily="18" charset="0"/>
                <a:ea typeface="Cambria Math" pitchFamily="18" charset="0"/>
              </a:rPr>
              <a:t>4</a:t>
            </a:r>
            <a:r>
              <a:rPr lang="en-US" dirty="0"/>
              <a:t> =</a:t>
            </a:r>
          </a:p>
        </p:txBody>
      </p:sp>
      <p:sp>
        <p:nvSpPr>
          <p:cNvPr id="12" name="TextBox 11"/>
          <p:cNvSpPr txBox="1"/>
          <p:nvPr/>
        </p:nvSpPr>
        <p:spPr>
          <a:xfrm>
            <a:off x="2209800" y="5029201"/>
            <a:ext cx="3657600" cy="2031325"/>
          </a:xfrm>
          <a:prstGeom prst="rect">
            <a:avLst/>
          </a:prstGeom>
          <a:noFill/>
        </p:spPr>
        <p:txBody>
          <a:bodyPr wrap="square" rtlCol="0">
            <a:spAutoFit/>
          </a:bodyPr>
          <a:lstStyle/>
          <a:p>
            <a:r>
              <a:rPr lang="en-US" i="1" dirty="0"/>
              <a:t>a</a:t>
            </a:r>
            <a:r>
              <a:rPr lang="en-US" dirty="0"/>
              <a:t>, </a:t>
            </a:r>
            <a:r>
              <a:rPr lang="en-US" i="1" dirty="0"/>
              <a:t>b</a:t>
            </a:r>
            <a:r>
              <a:rPr lang="en-US" dirty="0"/>
              <a:t>, </a:t>
            </a:r>
            <a:r>
              <a:rPr lang="en-US" i="1" dirty="0"/>
              <a:t>a</a:t>
            </a:r>
            <a:r>
              <a:rPr lang="en-US" dirty="0"/>
              <a:t>, </a:t>
            </a:r>
            <a:r>
              <a:rPr lang="en-US" i="1" dirty="0"/>
              <a:t>b</a:t>
            </a:r>
            <a:r>
              <a:rPr lang="en-US" dirty="0"/>
              <a:t>, </a:t>
            </a:r>
            <a:r>
              <a:rPr lang="en-US" i="1" dirty="0" smtClean="0"/>
              <a:t>d      a</a:t>
            </a:r>
            <a:r>
              <a:rPr lang="en-US" dirty="0"/>
              <a:t>, </a:t>
            </a:r>
            <a:r>
              <a:rPr lang="en-US" i="1" dirty="0"/>
              <a:t>b</a:t>
            </a:r>
            <a:r>
              <a:rPr lang="en-US" dirty="0"/>
              <a:t>, </a:t>
            </a:r>
            <a:r>
              <a:rPr lang="en-US" i="1" dirty="0"/>
              <a:t>a</a:t>
            </a:r>
            <a:r>
              <a:rPr lang="en-US" dirty="0"/>
              <a:t>, </a:t>
            </a:r>
            <a:r>
              <a:rPr lang="en-US" i="1" dirty="0" smtClean="0"/>
              <a:t>c</a:t>
            </a:r>
            <a:r>
              <a:rPr lang="en-US" dirty="0" smtClean="0"/>
              <a:t>, </a:t>
            </a:r>
            <a:r>
              <a:rPr lang="en-US" i="1" dirty="0" smtClean="0"/>
              <a:t>d</a:t>
            </a:r>
          </a:p>
          <a:p>
            <a:r>
              <a:rPr lang="en-US" i="1" dirty="0"/>
              <a:t>a</a:t>
            </a:r>
            <a:r>
              <a:rPr lang="en-US" dirty="0"/>
              <a:t>, </a:t>
            </a:r>
            <a:r>
              <a:rPr lang="en-US" i="1" dirty="0"/>
              <a:t>b</a:t>
            </a:r>
            <a:r>
              <a:rPr lang="en-US" dirty="0"/>
              <a:t>, </a:t>
            </a:r>
            <a:r>
              <a:rPr lang="en-US" i="1" dirty="0" smtClean="0"/>
              <a:t>d</a:t>
            </a:r>
            <a:r>
              <a:rPr lang="en-US" dirty="0" smtClean="0"/>
              <a:t>, </a:t>
            </a:r>
            <a:r>
              <a:rPr lang="en-US" i="1" dirty="0"/>
              <a:t>b</a:t>
            </a:r>
            <a:r>
              <a:rPr lang="en-US" dirty="0"/>
              <a:t>, </a:t>
            </a:r>
            <a:r>
              <a:rPr lang="en-US" i="1" dirty="0"/>
              <a:t>d      a</a:t>
            </a:r>
            <a:r>
              <a:rPr lang="en-US" dirty="0"/>
              <a:t>, </a:t>
            </a:r>
            <a:r>
              <a:rPr lang="en-US" i="1" dirty="0"/>
              <a:t>b</a:t>
            </a:r>
            <a:r>
              <a:rPr lang="en-US" dirty="0"/>
              <a:t>, </a:t>
            </a:r>
            <a:r>
              <a:rPr lang="en-US" i="1" dirty="0" smtClean="0"/>
              <a:t>d</a:t>
            </a:r>
            <a:r>
              <a:rPr lang="en-US" dirty="0" smtClean="0"/>
              <a:t>, </a:t>
            </a:r>
            <a:r>
              <a:rPr lang="en-US" i="1" dirty="0"/>
              <a:t>c</a:t>
            </a:r>
            <a:r>
              <a:rPr lang="en-US" dirty="0"/>
              <a:t>, </a:t>
            </a:r>
            <a:r>
              <a:rPr lang="en-US" i="1" dirty="0"/>
              <a:t>d</a:t>
            </a:r>
            <a:endParaRPr lang="en-US" dirty="0"/>
          </a:p>
          <a:p>
            <a:r>
              <a:rPr lang="en-US" i="1" dirty="0"/>
              <a:t>a</a:t>
            </a:r>
            <a:r>
              <a:rPr lang="en-US" dirty="0"/>
              <a:t>, </a:t>
            </a:r>
            <a:r>
              <a:rPr lang="en-US" i="1" dirty="0" smtClean="0"/>
              <a:t>c</a:t>
            </a:r>
            <a:r>
              <a:rPr lang="en-US" dirty="0" smtClean="0"/>
              <a:t>, </a:t>
            </a:r>
            <a:r>
              <a:rPr lang="en-US" i="1" dirty="0" smtClean="0"/>
              <a:t>a</a:t>
            </a:r>
            <a:r>
              <a:rPr lang="en-US" dirty="0" smtClean="0"/>
              <a:t>, </a:t>
            </a:r>
            <a:r>
              <a:rPr lang="en-US" i="1" dirty="0"/>
              <a:t>b</a:t>
            </a:r>
            <a:r>
              <a:rPr lang="en-US" dirty="0"/>
              <a:t>, </a:t>
            </a:r>
            <a:r>
              <a:rPr lang="en-US" i="1" dirty="0"/>
              <a:t>d      a</a:t>
            </a:r>
            <a:r>
              <a:rPr lang="en-US" dirty="0"/>
              <a:t>, </a:t>
            </a:r>
            <a:r>
              <a:rPr lang="en-US" i="1" dirty="0" smtClean="0"/>
              <a:t>c</a:t>
            </a:r>
            <a:r>
              <a:rPr lang="en-US" dirty="0" smtClean="0"/>
              <a:t>, </a:t>
            </a:r>
            <a:r>
              <a:rPr lang="en-US" i="1" dirty="0" smtClean="0"/>
              <a:t>a</a:t>
            </a:r>
            <a:r>
              <a:rPr lang="en-US" dirty="0" smtClean="0"/>
              <a:t>, </a:t>
            </a:r>
            <a:r>
              <a:rPr lang="en-US" i="1" dirty="0"/>
              <a:t>c</a:t>
            </a:r>
            <a:r>
              <a:rPr lang="en-US" dirty="0"/>
              <a:t>, </a:t>
            </a:r>
            <a:r>
              <a:rPr lang="en-US" i="1" dirty="0"/>
              <a:t>d</a:t>
            </a:r>
            <a:endParaRPr lang="en-US" dirty="0"/>
          </a:p>
          <a:p>
            <a:r>
              <a:rPr lang="en-US" i="1" dirty="0"/>
              <a:t>a</a:t>
            </a:r>
            <a:r>
              <a:rPr lang="en-US" dirty="0"/>
              <a:t>, </a:t>
            </a:r>
            <a:r>
              <a:rPr lang="en-US" i="1" dirty="0"/>
              <a:t>c</a:t>
            </a:r>
            <a:r>
              <a:rPr lang="en-US" dirty="0"/>
              <a:t>, </a:t>
            </a:r>
            <a:r>
              <a:rPr lang="en-US" i="1" dirty="0" smtClean="0"/>
              <a:t>d</a:t>
            </a:r>
            <a:r>
              <a:rPr lang="en-US" dirty="0" smtClean="0"/>
              <a:t>, </a:t>
            </a:r>
            <a:r>
              <a:rPr lang="en-US" i="1" dirty="0"/>
              <a:t>b</a:t>
            </a:r>
            <a:r>
              <a:rPr lang="en-US" dirty="0"/>
              <a:t>, </a:t>
            </a:r>
            <a:r>
              <a:rPr lang="en-US" i="1" dirty="0"/>
              <a:t>d      a</a:t>
            </a:r>
            <a:r>
              <a:rPr lang="en-US" dirty="0"/>
              <a:t>, </a:t>
            </a:r>
            <a:r>
              <a:rPr lang="en-US" i="1" dirty="0"/>
              <a:t>c</a:t>
            </a:r>
            <a:r>
              <a:rPr lang="en-US" dirty="0"/>
              <a:t>, </a:t>
            </a:r>
            <a:r>
              <a:rPr lang="en-US" i="1" dirty="0" smtClean="0"/>
              <a:t>d</a:t>
            </a:r>
            <a:r>
              <a:rPr lang="en-US" dirty="0" smtClean="0"/>
              <a:t>, </a:t>
            </a:r>
            <a:r>
              <a:rPr lang="en-US" i="1" dirty="0"/>
              <a:t>c</a:t>
            </a:r>
            <a:r>
              <a:rPr lang="en-US" dirty="0"/>
              <a:t>, </a:t>
            </a:r>
            <a:r>
              <a:rPr lang="en-US" i="1" dirty="0"/>
              <a:t>d</a:t>
            </a:r>
            <a:endParaRPr lang="en-US" dirty="0"/>
          </a:p>
          <a:p>
            <a:endParaRPr lang="en-US" dirty="0"/>
          </a:p>
          <a:p>
            <a:endParaRPr lang="en-US" dirty="0"/>
          </a:p>
          <a:p>
            <a:endParaRPr lang="en-US" dirty="0"/>
          </a:p>
        </p:txBody>
      </p:sp>
      <p:sp>
        <p:nvSpPr>
          <p:cNvPr id="13" name="TextBox 12"/>
          <p:cNvSpPr txBox="1"/>
          <p:nvPr/>
        </p:nvSpPr>
        <p:spPr>
          <a:xfrm>
            <a:off x="4419600" y="2746651"/>
            <a:ext cx="685800" cy="369332"/>
          </a:xfrm>
          <a:prstGeom prst="rect">
            <a:avLst/>
          </a:prstGeom>
          <a:noFill/>
        </p:spPr>
        <p:txBody>
          <a:bodyPr wrap="square" rtlCol="0">
            <a:spAutoFit/>
          </a:bodyPr>
          <a:lstStyle/>
          <a:p>
            <a:r>
              <a:rPr lang="en-US" i="1" dirty="0" smtClean="0"/>
              <a:t>A </a:t>
            </a:r>
            <a:r>
              <a:rPr lang="en-US" dirty="0" smtClean="0"/>
              <a:t>=</a:t>
            </a:r>
            <a:endParaRPr lang="en-US" dirty="0"/>
          </a:p>
        </p:txBody>
      </p:sp>
      <p:sp>
        <p:nvSpPr>
          <p:cNvPr id="5" name="Slide Number Placeholder 4"/>
          <p:cNvSpPr>
            <a:spLocks noGrp="1"/>
          </p:cNvSpPr>
          <p:nvPr>
            <p:ph type="sldNum" sz="quarter" idx="12"/>
          </p:nvPr>
        </p:nvSpPr>
        <p:spPr/>
        <p:txBody>
          <a:bodyPr/>
          <a:lstStyle/>
          <a:p>
            <a:fld id="{8CD41AC4-40F7-4FE0-8905-74C6698904F3}" type="slidenum">
              <a:rPr lang="en-US" smtClean="0"/>
              <a:pPr/>
              <a:t>683</a:t>
            </a:fld>
            <a:endParaRPr lang="en-US"/>
          </a:p>
        </p:txBody>
      </p:sp>
    </p:spTree>
    <p:extLst>
      <p:ext uri="{BB962C8B-B14F-4D97-AF65-F5344CB8AC3E}">
        <p14:creationId xmlns:p14="http://schemas.microsoft.com/office/powerpoint/2010/main" val="3127046422"/>
      </p:ext>
    </p:extLst>
  </p:cSld>
  <p:clrMapOvr>
    <a:masterClrMapping/>
  </p:clrMapOvr>
  <p:timing>
    <p:tnLst>
      <p:par>
        <p:cTn id="1" dur="indefinite" restart="never" nodeType="tmRoot"/>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Euler and Hamiltonian Graphs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10.5</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684</a:t>
            </a:fld>
            <a:endParaRPr lang="en-US"/>
          </a:p>
        </p:txBody>
      </p:sp>
    </p:spTree>
  </p:cSld>
  <p:clrMapOvr>
    <a:masterClrMapping/>
  </p:clrMapOvr>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Euler Paths and Circuits</a:t>
            </a:r>
          </a:p>
          <a:p>
            <a:r>
              <a:rPr lang="en-US" dirty="0" smtClean="0"/>
              <a:t>Hamilton Paths and Circuits</a:t>
            </a:r>
          </a:p>
          <a:p>
            <a:r>
              <a:rPr lang="en-US" dirty="0" smtClean="0"/>
              <a:t>Applications of Hamilton Circuits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685</a:t>
            </a:fld>
            <a:endParaRPr lang="en-US"/>
          </a:p>
        </p:txBody>
      </p:sp>
    </p:spTree>
  </p:cSld>
  <p:clrMapOvr>
    <a:masterClrMapping/>
  </p:clrMapOvr>
  <p:timing>
    <p:tnLst>
      <p:par>
        <p:cTn id="1" dur="indefinite" restart="never" nodeType="tmRoot"/>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Euler Paths and Circuits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town of K</a:t>
            </a:r>
            <a:r>
              <a:rPr lang="az-Cyrl-AZ" dirty="0" smtClean="0">
                <a:latin typeface="Cambria Math"/>
                <a:ea typeface="Cambria Math"/>
              </a:rPr>
              <a:t>ӧ</a:t>
            </a:r>
            <a:r>
              <a:rPr lang="en-US" dirty="0" err="1" smtClean="0"/>
              <a:t>nigsberg</a:t>
            </a:r>
            <a:r>
              <a:rPr lang="en-US" dirty="0" smtClean="0"/>
              <a:t>, Prussia (now </a:t>
            </a:r>
            <a:r>
              <a:rPr lang="en-US" dirty="0" err="1" smtClean="0"/>
              <a:t>Kalingrad</a:t>
            </a:r>
            <a:r>
              <a:rPr lang="en-US" dirty="0" smtClean="0"/>
              <a:t>, Russia) was divided into four sections by the branches of the </a:t>
            </a:r>
            <a:r>
              <a:rPr lang="en-US" dirty="0" err="1" smtClean="0"/>
              <a:t>Pregel</a:t>
            </a:r>
            <a:r>
              <a:rPr lang="en-US" dirty="0" smtClean="0"/>
              <a:t> river. In the </a:t>
            </a:r>
            <a:r>
              <a:rPr lang="en-US" dirty="0" smtClean="0">
                <a:latin typeface="Cambria Math" pitchFamily="18" charset="0"/>
                <a:ea typeface="Cambria Math" pitchFamily="18" charset="0"/>
              </a:rPr>
              <a:t>18</a:t>
            </a:r>
            <a:r>
              <a:rPr lang="en-US" dirty="0" smtClean="0"/>
              <a:t>th century seven bridges connected these regions.</a:t>
            </a:r>
          </a:p>
          <a:p>
            <a:r>
              <a:rPr lang="en-US" dirty="0"/>
              <a:t>People wondered whether </a:t>
            </a:r>
            <a:r>
              <a:rPr lang="en-US" dirty="0" smtClean="0"/>
              <a:t>it </a:t>
            </a:r>
            <a:r>
              <a:rPr lang="en-US" dirty="0"/>
              <a:t>was possible to follow a path that crosses each bridge exactly once and returns to the starting point.</a:t>
            </a:r>
            <a:endParaRPr lang="en-US" dirty="0" smtClean="0"/>
          </a:p>
          <a:p>
            <a:r>
              <a:rPr lang="en-US" dirty="0" smtClean="0"/>
              <a:t>The Swiss mathematician Leonard Euler proved that </a:t>
            </a:r>
            <a:r>
              <a:rPr lang="en-US" dirty="0"/>
              <a:t>no such path exists.   This result is often considered to be the first theorem ever proved in </a:t>
            </a:r>
            <a:r>
              <a:rPr lang="en-US" dirty="0" smtClean="0"/>
              <a:t>graph theory.</a:t>
            </a:r>
          </a:p>
          <a:p>
            <a:endParaRPr lang="en-US" dirty="0"/>
          </a:p>
          <a:p>
            <a:endParaRPr lang="en-US" dirty="0" smtClean="0"/>
          </a:p>
          <a:p>
            <a:pPr marL="0" indent="0">
              <a:buNone/>
            </a:pPr>
            <a:r>
              <a:rPr lang="en-US" dirty="0" smtClean="0"/>
              <a:t>  </a:t>
            </a:r>
          </a:p>
          <a:p>
            <a:pPr marL="0" indent="0">
              <a:buNone/>
            </a:pPr>
            <a:r>
              <a:rPr lang="en-US" dirty="0" smtClean="0"/>
              <a:t>  </a:t>
            </a:r>
          </a:p>
          <a:p>
            <a:pPr marL="0" indent="0">
              <a:buNone/>
            </a:pPr>
            <a:r>
              <a:rPr lang="en-US" dirty="0"/>
              <a:t> </a:t>
            </a:r>
            <a:endParaRPr lang="en-US" dirty="0" smtClean="0"/>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4191000"/>
            <a:ext cx="3768091" cy="168630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1" y="200462"/>
            <a:ext cx="883159"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260" y="4748784"/>
            <a:ext cx="834391" cy="1433322"/>
          </a:xfrm>
          <a:prstGeom prst="rect">
            <a:avLst/>
          </a:prstGeom>
        </p:spPr>
      </p:pic>
      <p:sp>
        <p:nvSpPr>
          <p:cNvPr id="7" name="TextBox 6"/>
          <p:cNvSpPr txBox="1"/>
          <p:nvPr/>
        </p:nvSpPr>
        <p:spPr>
          <a:xfrm>
            <a:off x="6954139" y="1246943"/>
            <a:ext cx="1676400" cy="646331"/>
          </a:xfrm>
          <a:prstGeom prst="rect">
            <a:avLst/>
          </a:prstGeom>
          <a:noFill/>
        </p:spPr>
        <p:txBody>
          <a:bodyPr wrap="square" rtlCol="0">
            <a:spAutoFit/>
          </a:bodyPr>
          <a:lstStyle/>
          <a:p>
            <a:r>
              <a:rPr lang="en-US" dirty="0" smtClean="0"/>
              <a:t>Leonard Euler (</a:t>
            </a:r>
            <a:r>
              <a:rPr lang="en-US" dirty="0" smtClean="0">
                <a:latin typeface="Cambria Math" pitchFamily="18" charset="0"/>
                <a:ea typeface="Cambria Math" pitchFamily="18" charset="0"/>
              </a:rPr>
              <a:t>1707-1783</a:t>
            </a:r>
            <a:r>
              <a:rPr lang="en-US" dirty="0" smtClean="0"/>
              <a:t>)</a:t>
            </a:r>
            <a:endParaRPr lang="en-US" dirty="0"/>
          </a:p>
        </p:txBody>
      </p:sp>
      <p:sp>
        <p:nvSpPr>
          <p:cNvPr id="8" name="TextBox 7"/>
          <p:cNvSpPr txBox="1"/>
          <p:nvPr/>
        </p:nvSpPr>
        <p:spPr>
          <a:xfrm>
            <a:off x="838200" y="5997441"/>
            <a:ext cx="3489960" cy="369332"/>
          </a:xfrm>
          <a:prstGeom prst="rect">
            <a:avLst/>
          </a:prstGeom>
          <a:noFill/>
        </p:spPr>
        <p:txBody>
          <a:bodyPr wrap="square" rtlCol="0">
            <a:spAutoFit/>
          </a:bodyPr>
          <a:lstStyle/>
          <a:p>
            <a:r>
              <a:rPr lang="en-US" b="1" dirty="0" smtClean="0"/>
              <a:t>The </a:t>
            </a:r>
            <a:r>
              <a:rPr lang="en-US" b="1" dirty="0" smtClean="0">
                <a:latin typeface="Cambria Math" pitchFamily="18" charset="0"/>
                <a:ea typeface="Cambria Math" pitchFamily="18" charset="0"/>
              </a:rPr>
              <a:t>7</a:t>
            </a:r>
            <a:r>
              <a:rPr lang="en-US" b="1" dirty="0" smtClean="0"/>
              <a:t> Bridges of</a:t>
            </a:r>
            <a:r>
              <a:rPr lang="en-US" b="1" dirty="0"/>
              <a:t> K</a:t>
            </a:r>
            <a:r>
              <a:rPr lang="az-Cyrl-AZ" b="1" dirty="0">
                <a:latin typeface="Cambria Math"/>
                <a:ea typeface="Cambria Math"/>
              </a:rPr>
              <a:t>ӧ</a:t>
            </a:r>
            <a:r>
              <a:rPr lang="en-US" b="1" dirty="0" err="1"/>
              <a:t>nigsberg</a:t>
            </a:r>
            <a:r>
              <a:rPr lang="en-US" dirty="0" smtClean="0"/>
              <a:t>  </a:t>
            </a:r>
            <a:endParaRPr lang="en-US" dirty="0"/>
          </a:p>
        </p:txBody>
      </p:sp>
      <p:sp>
        <p:nvSpPr>
          <p:cNvPr id="9" name="TextBox 8"/>
          <p:cNvSpPr txBox="1"/>
          <p:nvPr/>
        </p:nvSpPr>
        <p:spPr>
          <a:xfrm>
            <a:off x="6713476" y="4927561"/>
            <a:ext cx="1917065" cy="1200329"/>
          </a:xfrm>
          <a:prstGeom prst="rect">
            <a:avLst/>
          </a:prstGeom>
          <a:noFill/>
        </p:spPr>
        <p:txBody>
          <a:bodyPr wrap="square" rtlCol="0">
            <a:spAutoFit/>
          </a:bodyPr>
          <a:lstStyle/>
          <a:p>
            <a:r>
              <a:rPr lang="en-US" b="1" dirty="0" err="1" smtClean="0"/>
              <a:t>Multigraph</a:t>
            </a:r>
            <a:r>
              <a:rPr lang="en-US" b="1" dirty="0" smtClean="0"/>
              <a:t> Model of the </a:t>
            </a:r>
            <a:r>
              <a:rPr lang="en-US" b="1" dirty="0"/>
              <a:t>B</a:t>
            </a:r>
            <a:r>
              <a:rPr lang="en-US" b="1" dirty="0" smtClean="0"/>
              <a:t>ridges of K</a:t>
            </a:r>
            <a:r>
              <a:rPr lang="az-Cyrl-AZ" b="1" dirty="0">
                <a:latin typeface="Cambria Math"/>
                <a:ea typeface="Cambria Math"/>
              </a:rPr>
              <a:t>ӧ</a:t>
            </a:r>
            <a:r>
              <a:rPr lang="en-US" b="1" dirty="0" err="1"/>
              <a:t>nigsberg</a:t>
            </a:r>
            <a:r>
              <a:rPr lang="en-US" b="1" dirty="0" smtClean="0"/>
              <a:t>  </a:t>
            </a:r>
            <a:endParaRPr lang="en-US" b="1" dirty="0"/>
          </a:p>
        </p:txBody>
      </p:sp>
      <p:sp>
        <p:nvSpPr>
          <p:cNvPr id="10" name="Slide Number Placeholder 9"/>
          <p:cNvSpPr>
            <a:spLocks noGrp="1"/>
          </p:cNvSpPr>
          <p:nvPr>
            <p:ph type="sldNum" sz="quarter" idx="12"/>
          </p:nvPr>
        </p:nvSpPr>
        <p:spPr/>
        <p:txBody>
          <a:bodyPr/>
          <a:lstStyle/>
          <a:p>
            <a:fld id="{8CD41AC4-40F7-4FE0-8905-74C6698904F3}" type="slidenum">
              <a:rPr lang="en-US" smtClean="0"/>
              <a:pPr/>
              <a:t>686</a:t>
            </a:fld>
            <a:endParaRPr lang="en-US"/>
          </a:p>
        </p:txBody>
      </p:sp>
    </p:spTree>
    <p:extLst>
      <p:ext uri="{BB962C8B-B14F-4D97-AF65-F5344CB8AC3E}">
        <p14:creationId xmlns:p14="http://schemas.microsoft.com/office/powerpoint/2010/main" val="3786188589"/>
      </p:ext>
    </p:extLst>
  </p:cSld>
  <p:clrMapOvr>
    <a:masterClrMapping/>
  </p:clrMapOvr>
  <p:timing>
    <p:tnLst>
      <p:par>
        <p:cTn id="1" dur="indefinite" restart="never" nodeType="tmRoot"/>
      </p:par>
    </p:tn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Euler Paths and Circuits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85000" lnSpcReduction="10000"/>
          </a:bodyPr>
          <a:lstStyle/>
          <a:p>
            <a:pPr indent="0">
              <a:buNone/>
            </a:pPr>
            <a:r>
              <a:rPr lang="en-US" b="1" dirty="0" smtClean="0"/>
              <a:t>Definition</a:t>
            </a:r>
            <a:r>
              <a:rPr lang="en-US" dirty="0" smtClean="0"/>
              <a:t>: An </a:t>
            </a:r>
            <a:r>
              <a:rPr lang="en-US" i="1" dirty="0" smtClean="0"/>
              <a:t>Euler circuit </a:t>
            </a:r>
            <a:r>
              <a:rPr lang="en-US" dirty="0" smtClean="0"/>
              <a:t>in a graph </a:t>
            </a:r>
            <a:r>
              <a:rPr lang="en-US" i="1" dirty="0" smtClean="0"/>
              <a:t>G</a:t>
            </a:r>
            <a:r>
              <a:rPr lang="en-US" dirty="0" smtClean="0"/>
              <a:t> is a simple circuit containing every edge of </a:t>
            </a:r>
            <a:r>
              <a:rPr lang="en-US" i="1" dirty="0" smtClean="0"/>
              <a:t>G</a:t>
            </a:r>
            <a:r>
              <a:rPr lang="en-US" dirty="0" smtClean="0"/>
              <a:t>. An </a:t>
            </a:r>
            <a:r>
              <a:rPr lang="en-US" i="1" dirty="0" smtClean="0"/>
              <a:t>Euler path </a:t>
            </a:r>
            <a:r>
              <a:rPr lang="en-US" dirty="0" smtClean="0"/>
              <a:t>in </a:t>
            </a:r>
            <a:r>
              <a:rPr lang="en-US" i="1" dirty="0" smtClean="0"/>
              <a:t>G</a:t>
            </a:r>
            <a:r>
              <a:rPr lang="en-US" dirty="0" smtClean="0"/>
              <a:t> is a simple path containing every edge of </a:t>
            </a:r>
            <a:r>
              <a:rPr lang="en-US" i="1" dirty="0" smtClean="0"/>
              <a:t>G</a:t>
            </a:r>
            <a:r>
              <a:rPr lang="en-US" dirty="0" smtClean="0"/>
              <a:t>. </a:t>
            </a:r>
          </a:p>
          <a:p>
            <a:pPr indent="0">
              <a:buNone/>
            </a:pPr>
            <a:r>
              <a:rPr lang="en-US" b="1" dirty="0" smtClean="0"/>
              <a:t>Example</a:t>
            </a:r>
            <a:r>
              <a:rPr lang="en-US" dirty="0" smtClean="0"/>
              <a:t>: Which of the undirected graphs </a:t>
            </a:r>
            <a:r>
              <a:rPr lang="en-US" i="1" dirty="0" smtClean="0"/>
              <a:t>G</a:t>
            </a:r>
            <a:r>
              <a:rPr lang="en-US" baseline="-25000" dirty="0" smtClean="0">
                <a:latin typeface="Cambria Math" pitchFamily="18" charset="0"/>
                <a:ea typeface="Cambria Math" pitchFamily="18" charset="0"/>
              </a:rPr>
              <a:t>1</a:t>
            </a:r>
            <a:r>
              <a:rPr lang="en-US" dirty="0" smtClean="0"/>
              <a:t>, </a:t>
            </a:r>
            <a:r>
              <a:rPr lang="en-US" i="1" dirty="0" smtClean="0"/>
              <a:t>G</a:t>
            </a:r>
            <a:r>
              <a:rPr lang="en-US" baseline="-25000" dirty="0" smtClean="0">
                <a:latin typeface="Cambria Math" pitchFamily="18" charset="0"/>
                <a:ea typeface="Cambria Math" pitchFamily="18" charset="0"/>
              </a:rPr>
              <a:t>2</a:t>
            </a:r>
            <a:r>
              <a:rPr lang="en-US" dirty="0" smtClean="0"/>
              <a:t>, and </a:t>
            </a:r>
            <a:r>
              <a:rPr lang="en-US" i="1" dirty="0" smtClean="0"/>
              <a:t>G</a:t>
            </a:r>
            <a:r>
              <a:rPr lang="en-US" baseline="-25000" dirty="0" smtClean="0">
                <a:latin typeface="Cambria Math" pitchFamily="18" charset="0"/>
                <a:ea typeface="Cambria Math" pitchFamily="18" charset="0"/>
              </a:rPr>
              <a:t>3</a:t>
            </a:r>
            <a:r>
              <a:rPr lang="en-US" dirty="0" smtClean="0"/>
              <a:t> has a Euler circuit? Of those that do not, which has an Euler path?</a:t>
            </a:r>
          </a:p>
          <a:p>
            <a:pPr indent="0">
              <a:buNone/>
            </a:pPr>
            <a:endParaRPr lang="en-US" dirty="0" smtClean="0"/>
          </a:p>
          <a:p>
            <a:pPr indent="0">
              <a:buNone/>
            </a:pPr>
            <a:endParaRPr lang="en-US" dirty="0" smtClean="0"/>
          </a:p>
          <a:p>
            <a:pPr indent="0">
              <a:buNone/>
            </a:pPr>
            <a:r>
              <a:rPr lang="en-US" dirty="0"/>
              <a:t> </a:t>
            </a:r>
          </a:p>
          <a:p>
            <a:pPr indent="0">
              <a:buNone/>
            </a:pPr>
            <a:r>
              <a:rPr lang="en-US" b="1" dirty="0" smtClean="0"/>
              <a:t>Solution</a:t>
            </a:r>
            <a:r>
              <a:rPr lang="en-US" dirty="0" smtClean="0"/>
              <a:t>: The graph </a:t>
            </a:r>
            <a:r>
              <a:rPr lang="en-US" i="1" dirty="0"/>
              <a:t>G</a:t>
            </a:r>
            <a:r>
              <a:rPr lang="en-US" baseline="-25000" dirty="0">
                <a:latin typeface="Cambria Math" pitchFamily="18" charset="0"/>
                <a:ea typeface="Cambria Math" pitchFamily="18" charset="0"/>
              </a:rPr>
              <a:t>1</a:t>
            </a:r>
            <a:r>
              <a:rPr lang="en-US" dirty="0" smtClean="0"/>
              <a:t> has an Euler circuit (e.g., </a:t>
            </a:r>
            <a:r>
              <a:rPr lang="en-US" i="1" dirty="0" smtClean="0"/>
              <a:t>a</a:t>
            </a:r>
            <a:r>
              <a:rPr lang="en-US" dirty="0" smtClean="0"/>
              <a:t>, </a:t>
            </a:r>
            <a:r>
              <a:rPr lang="en-US" i="1" dirty="0" smtClean="0"/>
              <a:t>e</a:t>
            </a:r>
            <a:r>
              <a:rPr lang="en-US" dirty="0" smtClean="0"/>
              <a:t>, </a:t>
            </a:r>
            <a:r>
              <a:rPr lang="en-US" i="1" dirty="0" smtClean="0"/>
              <a:t>c</a:t>
            </a:r>
            <a:r>
              <a:rPr lang="en-US" dirty="0" smtClean="0"/>
              <a:t>, </a:t>
            </a:r>
            <a:r>
              <a:rPr lang="en-US" i="1" dirty="0" smtClean="0"/>
              <a:t>d</a:t>
            </a:r>
            <a:r>
              <a:rPr lang="en-US" dirty="0" smtClean="0"/>
              <a:t>, </a:t>
            </a:r>
            <a:r>
              <a:rPr lang="en-US" i="1" dirty="0" smtClean="0"/>
              <a:t>e</a:t>
            </a:r>
            <a:r>
              <a:rPr lang="en-US" dirty="0" smtClean="0"/>
              <a:t>, </a:t>
            </a:r>
            <a:r>
              <a:rPr lang="en-US" i="1" dirty="0" smtClean="0"/>
              <a:t>b</a:t>
            </a:r>
            <a:r>
              <a:rPr lang="en-US" dirty="0" smtClean="0"/>
              <a:t>, </a:t>
            </a:r>
            <a:r>
              <a:rPr lang="en-US" i="1" dirty="0" smtClean="0"/>
              <a:t>a</a:t>
            </a:r>
            <a:r>
              <a:rPr lang="en-US" dirty="0" smtClean="0"/>
              <a:t>). But, as can easily be verified by inspection, neither </a:t>
            </a:r>
            <a:r>
              <a:rPr lang="en-US" i="1" dirty="0"/>
              <a:t>G</a:t>
            </a:r>
            <a:r>
              <a:rPr lang="en-US" baseline="-25000" dirty="0">
                <a:latin typeface="Cambria Math" pitchFamily="18" charset="0"/>
                <a:ea typeface="Cambria Math" pitchFamily="18" charset="0"/>
              </a:rPr>
              <a:t>2</a:t>
            </a:r>
            <a:r>
              <a:rPr lang="en-US" dirty="0" smtClean="0"/>
              <a:t>  nor </a:t>
            </a:r>
            <a:r>
              <a:rPr lang="en-US" i="1" dirty="0"/>
              <a:t>G</a:t>
            </a:r>
            <a:r>
              <a:rPr lang="en-US" baseline="-25000" dirty="0">
                <a:latin typeface="Cambria Math" pitchFamily="18" charset="0"/>
                <a:ea typeface="Cambria Math" pitchFamily="18" charset="0"/>
              </a:rPr>
              <a:t>3</a:t>
            </a:r>
            <a:r>
              <a:rPr lang="en-US" dirty="0" smtClean="0"/>
              <a:t> has an Euler circuit. Note that </a:t>
            </a:r>
            <a:r>
              <a:rPr lang="en-US" i="1" dirty="0"/>
              <a:t>G</a:t>
            </a:r>
            <a:r>
              <a:rPr lang="en-US" baseline="-25000" dirty="0">
                <a:latin typeface="Cambria Math" pitchFamily="18" charset="0"/>
                <a:ea typeface="Cambria Math" pitchFamily="18" charset="0"/>
              </a:rPr>
              <a:t>3</a:t>
            </a:r>
            <a:r>
              <a:rPr lang="en-US" dirty="0" smtClean="0"/>
              <a:t>  has an Euler path (e.g., </a:t>
            </a:r>
            <a:r>
              <a:rPr lang="en-US" i="1" dirty="0"/>
              <a:t>a</a:t>
            </a:r>
            <a:r>
              <a:rPr lang="en-US" dirty="0" smtClean="0"/>
              <a:t>, </a:t>
            </a:r>
            <a:r>
              <a:rPr lang="en-US" i="1" dirty="0"/>
              <a:t>c</a:t>
            </a:r>
            <a:r>
              <a:rPr lang="en-US" dirty="0" smtClean="0"/>
              <a:t>, </a:t>
            </a:r>
            <a:r>
              <a:rPr lang="en-US" i="1" dirty="0"/>
              <a:t>d</a:t>
            </a:r>
            <a:r>
              <a:rPr lang="en-US" dirty="0" smtClean="0"/>
              <a:t>, </a:t>
            </a:r>
            <a:r>
              <a:rPr lang="en-US" i="1" dirty="0"/>
              <a:t>e</a:t>
            </a:r>
            <a:r>
              <a:rPr lang="en-US" dirty="0" smtClean="0"/>
              <a:t>, </a:t>
            </a:r>
            <a:r>
              <a:rPr lang="en-US" i="1" dirty="0" smtClean="0"/>
              <a:t>b</a:t>
            </a:r>
            <a:r>
              <a:rPr lang="en-US" dirty="0" smtClean="0"/>
              <a:t>, </a:t>
            </a:r>
            <a:r>
              <a:rPr lang="en-US" i="1" dirty="0" smtClean="0"/>
              <a:t>d, a</a:t>
            </a:r>
            <a:r>
              <a:rPr lang="en-US" dirty="0" smtClean="0"/>
              <a:t>, </a:t>
            </a:r>
            <a:r>
              <a:rPr lang="en-US" i="1" dirty="0" smtClean="0"/>
              <a:t>b</a:t>
            </a:r>
            <a:r>
              <a:rPr lang="en-US" dirty="0"/>
              <a:t>), </a:t>
            </a:r>
            <a:r>
              <a:rPr lang="en-US" dirty="0" smtClean="0"/>
              <a:t>but </a:t>
            </a:r>
            <a:r>
              <a:rPr lang="en-US" dirty="0"/>
              <a:t>there is </a:t>
            </a:r>
            <a:r>
              <a:rPr lang="en-US" dirty="0" smtClean="0"/>
              <a:t>no </a:t>
            </a:r>
            <a:r>
              <a:rPr lang="en-US" dirty="0"/>
              <a:t>Euler path in </a:t>
            </a:r>
            <a:r>
              <a:rPr lang="en-US" i="1" dirty="0" smtClean="0"/>
              <a:t>G</a:t>
            </a:r>
            <a:r>
              <a:rPr lang="en-US" baseline="-25000" dirty="0" smtClean="0">
                <a:latin typeface="Cambria Math" pitchFamily="18" charset="0"/>
                <a:ea typeface="Cambria Math" pitchFamily="18" charset="0"/>
              </a:rPr>
              <a:t>2</a:t>
            </a:r>
            <a:r>
              <a:rPr lang="en-US" dirty="0" smtClean="0"/>
              <a:t>, </a:t>
            </a:r>
            <a:r>
              <a:rPr lang="en-US" dirty="0"/>
              <a:t>which can be verified by inspection.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3657600"/>
            <a:ext cx="2518411" cy="938022"/>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687</a:t>
            </a:fld>
            <a:endParaRPr lang="en-US"/>
          </a:p>
        </p:txBody>
      </p:sp>
    </p:spTree>
    <p:extLst>
      <p:ext uri="{BB962C8B-B14F-4D97-AF65-F5344CB8AC3E}">
        <p14:creationId xmlns:p14="http://schemas.microsoft.com/office/powerpoint/2010/main" val="1303016944"/>
      </p:ext>
    </p:extLst>
  </p:cSld>
  <p:clrMapOvr>
    <a:masterClrMapping/>
  </p:clrMapOvr>
  <p:timing>
    <p:tnLst>
      <p:par>
        <p:cTn id="1" dur="indefinite" restart="never" nodeType="tmRoot"/>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Necessary and Sufficient Conditions for Euler Circuits </a:t>
            </a:r>
            <a:r>
              <a:rPr lang="en-US" sz="4000" smtClean="0"/>
              <a:t>and Paths</a:t>
            </a:r>
            <a:endParaRPr lang="en-US" sz="4000"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Theorem</a:t>
            </a:r>
            <a:r>
              <a:rPr lang="en-US" dirty="0" smtClean="0"/>
              <a:t>: A connected </a:t>
            </a:r>
            <a:r>
              <a:rPr lang="en-US" dirty="0" err="1" smtClean="0"/>
              <a:t>multigraph</a:t>
            </a:r>
            <a:r>
              <a:rPr lang="en-US" dirty="0" smtClean="0"/>
              <a:t> with at least two vertices has an Euler circuit if and only if each of its vertices has an even </a:t>
            </a:r>
            <a:r>
              <a:rPr lang="en-US" dirty="0"/>
              <a:t>degree </a:t>
            </a:r>
            <a:r>
              <a:rPr lang="en-US" dirty="0" smtClean="0"/>
              <a:t>and </a:t>
            </a:r>
            <a:r>
              <a:rPr lang="en-US" dirty="0"/>
              <a:t>it has an Euler path if and only if it has exactly two vertices of odd degree</a:t>
            </a:r>
            <a:r>
              <a:rPr lang="en-US" dirty="0" smtClean="0"/>
              <a:t>.</a:t>
            </a:r>
          </a:p>
          <a:p>
            <a:pPr marL="0" indent="0">
              <a:buNone/>
            </a:pPr>
            <a:endParaRPr lang="en-US" dirty="0"/>
          </a:p>
          <a:p>
            <a:pPr marL="0" indent="0">
              <a:buNone/>
            </a:pPr>
            <a:r>
              <a:rPr lang="en-US" b="1" dirty="0" smtClean="0"/>
              <a:t>Example</a:t>
            </a:r>
            <a:r>
              <a:rPr lang="en-US" dirty="0" smtClean="0"/>
              <a:t>: Two </a:t>
            </a:r>
            <a:r>
              <a:rPr lang="en-US" dirty="0"/>
              <a:t>of the vertices in the </a:t>
            </a:r>
            <a:r>
              <a:rPr lang="en-US" dirty="0" err="1"/>
              <a:t>multigraph</a:t>
            </a:r>
            <a:r>
              <a:rPr lang="en-US" dirty="0"/>
              <a:t> </a:t>
            </a:r>
            <a:r>
              <a:rPr lang="en-US" dirty="0" smtClean="0"/>
              <a:t>model of the  </a:t>
            </a:r>
            <a:r>
              <a:rPr lang="en-US" dirty="0"/>
              <a:t>K</a:t>
            </a:r>
            <a:r>
              <a:rPr lang="az-Cyrl-AZ" dirty="0">
                <a:latin typeface="Cambria Math"/>
                <a:ea typeface="Cambria Math"/>
              </a:rPr>
              <a:t>ӧ</a:t>
            </a:r>
            <a:r>
              <a:rPr lang="en-US" dirty="0" err="1"/>
              <a:t>nigsberg</a:t>
            </a:r>
            <a:r>
              <a:rPr lang="en-US" dirty="0"/>
              <a:t> bridge problem</a:t>
            </a:r>
            <a:r>
              <a:rPr lang="en-US" dirty="0" smtClean="0"/>
              <a:t> </a:t>
            </a:r>
            <a:r>
              <a:rPr lang="en-US" dirty="0"/>
              <a:t>have odd degree.   Hence, there is no Euler circuit in this </a:t>
            </a:r>
            <a:r>
              <a:rPr lang="en-US" dirty="0" err="1" smtClean="0"/>
              <a:t>multigraph</a:t>
            </a:r>
            <a:r>
              <a:rPr lang="en-US" dirty="0"/>
              <a:t> </a:t>
            </a:r>
            <a:r>
              <a:rPr lang="en-US" dirty="0" smtClean="0"/>
              <a:t>and  </a:t>
            </a:r>
            <a:r>
              <a:rPr lang="en-US" dirty="0"/>
              <a:t>it is impossible to start at a given point, cross each bridge exactly once, and return to the starting point. </a:t>
            </a:r>
            <a:endParaRPr lang="en-US" dirty="0" smtClean="0"/>
          </a:p>
          <a:p>
            <a:pPr marL="0" indent="0">
              <a:buNone/>
            </a:pPr>
            <a:endParaRPr lang="en-US" dirty="0"/>
          </a:p>
          <a:p>
            <a:pPr marL="0" indent="0">
              <a:buNone/>
            </a:pPr>
            <a:r>
              <a:rPr lang="en-US" dirty="0" smtClean="0"/>
              <a:t> </a:t>
            </a: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1" y="5181600"/>
            <a:ext cx="834391" cy="1433322"/>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688</a:t>
            </a:fld>
            <a:endParaRPr lang="en-US"/>
          </a:p>
        </p:txBody>
      </p:sp>
    </p:spTree>
    <p:extLst>
      <p:ext uri="{BB962C8B-B14F-4D97-AF65-F5344CB8AC3E}">
        <p14:creationId xmlns:p14="http://schemas.microsoft.com/office/powerpoint/2010/main" val="1282661429"/>
      </p:ext>
    </p:extLst>
  </p:cSld>
  <p:clrMapOvr>
    <a:masterClrMapping/>
  </p:clrMapOvr>
  <p:timing>
    <p:tnLst>
      <p:par>
        <p:cTn id="1" dur="indefinite" restart="never" nodeType="tmRoot"/>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Necessary Conditions for Euler Circuits and Paths</a:t>
            </a:r>
            <a:endParaRPr lang="en-US" sz="4000" dirty="0"/>
          </a:p>
        </p:txBody>
      </p:sp>
      <p:sp>
        <p:nvSpPr>
          <p:cNvPr id="3" name="Content Placeholder 2"/>
          <p:cNvSpPr>
            <a:spLocks noGrp="1"/>
          </p:cNvSpPr>
          <p:nvPr>
            <p:ph idx="1"/>
          </p:nvPr>
        </p:nvSpPr>
        <p:spPr/>
        <p:txBody>
          <a:bodyPr>
            <a:normAutofit fontScale="77500" lnSpcReduction="20000"/>
          </a:bodyPr>
          <a:lstStyle/>
          <a:p>
            <a:r>
              <a:rPr lang="en-US" b="1" dirty="0" smtClean="0"/>
              <a:t>There exists an Euler circuit –&gt; all degrees are even</a:t>
            </a:r>
          </a:p>
          <a:p>
            <a:r>
              <a:rPr lang="en-US" dirty="0" smtClean="0"/>
              <a:t>An Euler circuit begins with a vertex </a:t>
            </a:r>
            <a:r>
              <a:rPr lang="en-US" i="1" dirty="0" smtClean="0"/>
              <a:t>a</a:t>
            </a:r>
            <a:r>
              <a:rPr lang="en-US" dirty="0" smtClean="0"/>
              <a:t> and continues with an edge incident with </a:t>
            </a:r>
            <a:r>
              <a:rPr lang="en-US" i="1" dirty="0" smtClean="0"/>
              <a:t>a</a:t>
            </a:r>
            <a:r>
              <a:rPr lang="en-US" dirty="0" smtClean="0"/>
              <a:t>, say {</a:t>
            </a:r>
            <a:r>
              <a:rPr lang="en-US" i="1" dirty="0" smtClean="0"/>
              <a:t>a</a:t>
            </a:r>
            <a:r>
              <a:rPr lang="en-US" dirty="0" smtClean="0"/>
              <a:t>, </a:t>
            </a:r>
            <a:r>
              <a:rPr lang="en-US" i="1" dirty="0" smtClean="0"/>
              <a:t>b</a:t>
            </a:r>
            <a:r>
              <a:rPr lang="en-US" dirty="0" smtClean="0"/>
              <a:t>}. The edge </a:t>
            </a:r>
            <a:r>
              <a:rPr lang="en-US" dirty="0"/>
              <a:t>{</a:t>
            </a:r>
            <a:r>
              <a:rPr lang="en-US" i="1" dirty="0"/>
              <a:t>a</a:t>
            </a:r>
            <a:r>
              <a:rPr lang="en-US" dirty="0"/>
              <a:t>, </a:t>
            </a:r>
            <a:r>
              <a:rPr lang="en-US" i="1" dirty="0"/>
              <a:t>b</a:t>
            </a:r>
            <a:r>
              <a:rPr lang="en-US" dirty="0" smtClean="0"/>
              <a:t>} contributes one to </a:t>
            </a:r>
            <a:r>
              <a:rPr lang="en-US" dirty="0" err="1" smtClean="0"/>
              <a:t>deg</a:t>
            </a:r>
            <a:r>
              <a:rPr lang="en-US" dirty="0" smtClean="0"/>
              <a:t>(</a:t>
            </a:r>
            <a:r>
              <a:rPr lang="en-US" i="1" dirty="0" smtClean="0"/>
              <a:t>a</a:t>
            </a:r>
            <a:r>
              <a:rPr lang="en-US" dirty="0" smtClean="0"/>
              <a:t>). </a:t>
            </a:r>
          </a:p>
          <a:p>
            <a:r>
              <a:rPr lang="en-US" dirty="0" smtClean="0"/>
              <a:t>Each time the circuit passes through a vertex it contributes two to the vertex’s degree. </a:t>
            </a:r>
          </a:p>
          <a:p>
            <a:r>
              <a:rPr lang="en-US" dirty="0" smtClean="0"/>
              <a:t>Finally, the circuit terminates where it started, contributing one to </a:t>
            </a:r>
            <a:r>
              <a:rPr lang="en-US" dirty="0" err="1" smtClean="0"/>
              <a:t>deg</a:t>
            </a:r>
            <a:r>
              <a:rPr lang="en-US" dirty="0" smtClean="0"/>
              <a:t>(</a:t>
            </a:r>
            <a:r>
              <a:rPr lang="en-US" i="1" dirty="0" smtClean="0"/>
              <a:t>a</a:t>
            </a:r>
            <a:r>
              <a:rPr lang="en-US" dirty="0" smtClean="0"/>
              <a:t>). Therefore </a:t>
            </a:r>
            <a:r>
              <a:rPr lang="en-US" dirty="0" err="1" smtClean="0"/>
              <a:t>deg</a:t>
            </a:r>
            <a:r>
              <a:rPr lang="en-US" dirty="0" smtClean="0"/>
              <a:t>(</a:t>
            </a:r>
            <a:r>
              <a:rPr lang="en-US" i="1" dirty="0" smtClean="0"/>
              <a:t>a</a:t>
            </a:r>
            <a:r>
              <a:rPr lang="en-US" dirty="0" smtClean="0"/>
              <a:t>) must be even.</a:t>
            </a:r>
          </a:p>
          <a:p>
            <a:r>
              <a:rPr lang="en-US" dirty="0" smtClean="0"/>
              <a:t>We conclude that the degree of every other vertex must also be even.</a:t>
            </a:r>
          </a:p>
          <a:p>
            <a:r>
              <a:rPr lang="en-US" dirty="0"/>
              <a:t>By the same reasoning, we see that the initial vertex and the final vertex of an Euler path have odd degree, while every other vertex has even degree.  So, a graph with an Euler path has exactly two vertices of odd degree</a:t>
            </a:r>
            <a:r>
              <a:rPr lang="en-US" dirty="0" smtClean="0"/>
              <a:t>.</a:t>
            </a:r>
          </a:p>
          <a:p>
            <a:r>
              <a:rPr lang="en-US" dirty="0"/>
              <a:t>In the next slide we will show that these necessary conditions are also sufficient conditions.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689</a:t>
            </a:fld>
            <a:endParaRPr lang="en-US"/>
          </a:p>
        </p:txBody>
      </p:sp>
    </p:spTree>
    <p:extLst>
      <p:ext uri="{BB962C8B-B14F-4D97-AF65-F5344CB8AC3E}">
        <p14:creationId xmlns:p14="http://schemas.microsoft.com/office/powerpoint/2010/main" val="2435599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Encoding (cont)</a:t>
            </a:r>
            <a:endParaRPr lang="en-US" dirty="0"/>
          </a:p>
        </p:txBody>
      </p:sp>
      <p:sp>
        <p:nvSpPr>
          <p:cNvPr id="3" name="Content Placeholder 2"/>
          <p:cNvSpPr>
            <a:spLocks noGrp="1"/>
          </p:cNvSpPr>
          <p:nvPr>
            <p:ph idx="1"/>
          </p:nvPr>
        </p:nvSpPr>
        <p:spPr/>
        <p:txBody>
          <a:bodyPr/>
          <a:lstStyle/>
          <a:p>
            <a:r>
              <a:rPr lang="en-US" dirty="0" smtClean="0"/>
              <a:t>For each cell with a given value, assert </a:t>
            </a:r>
            <a:r>
              <a:rPr lang="en-US" i="1" dirty="0" err="1" smtClean="0"/>
              <a:t>p</a:t>
            </a:r>
            <a:r>
              <a:rPr lang="en-US" dirty="0" err="1" smtClean="0"/>
              <a:t>(</a:t>
            </a:r>
            <a:r>
              <a:rPr lang="en-US" i="1" dirty="0" err="1" smtClean="0"/>
              <a:t>i</a:t>
            </a:r>
            <a:r>
              <a:rPr lang="en-US" dirty="0" err="1" smtClean="0"/>
              <a:t>,</a:t>
            </a:r>
            <a:r>
              <a:rPr lang="en-US" i="1" dirty="0" err="1" smtClean="0"/>
              <a:t>j</a:t>
            </a:r>
            <a:r>
              <a:rPr lang="en-US" dirty="0" err="1" smtClean="0"/>
              <a:t>,</a:t>
            </a:r>
            <a:r>
              <a:rPr lang="en-US" i="1" dirty="0" err="1" smtClean="0"/>
              <a:t>n</a:t>
            </a:r>
            <a:r>
              <a:rPr lang="en-US" dirty="0" smtClean="0"/>
              <a:t>), when the cell in row </a:t>
            </a:r>
            <a:r>
              <a:rPr lang="en-US" i="1" dirty="0" err="1" smtClean="0"/>
              <a:t>i</a:t>
            </a:r>
            <a:r>
              <a:rPr lang="en-US" dirty="0" smtClean="0"/>
              <a:t> and column </a:t>
            </a:r>
            <a:r>
              <a:rPr lang="en-US" i="1" dirty="0" smtClean="0"/>
              <a:t>j</a:t>
            </a:r>
            <a:r>
              <a:rPr lang="en-US" dirty="0" smtClean="0"/>
              <a:t> has the given value.</a:t>
            </a:r>
          </a:p>
          <a:p>
            <a:r>
              <a:rPr lang="en-US" dirty="0" smtClean="0"/>
              <a:t>Assert that every row contains every number.</a:t>
            </a:r>
          </a:p>
          <a:p>
            <a:endParaRPr lang="en-US" dirty="0" smtClean="0"/>
          </a:p>
          <a:p>
            <a:pPr>
              <a:buNone/>
            </a:pPr>
            <a:endParaRPr lang="en-US" dirty="0" smtClean="0"/>
          </a:p>
          <a:p>
            <a:r>
              <a:rPr lang="en-US" dirty="0" smtClean="0"/>
              <a:t>Assert that every column contains every number.</a:t>
            </a:r>
          </a:p>
          <a:p>
            <a:pPr>
              <a:buNone/>
            </a:pP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3276600" y="3352800"/>
            <a:ext cx="2047875" cy="77152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3048000" y="4876800"/>
            <a:ext cx="2055495" cy="771525"/>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69</a:t>
            </a:fld>
            <a:endParaRPr lang="en-US"/>
          </a:p>
        </p:txBody>
      </p:sp>
    </p:spTree>
  </p:cSld>
  <p:clrMapOvr>
    <a:masterClrMapping/>
  </p:clrMapOvr>
  <p:timing>
    <p:tnLst>
      <p:par>
        <p:cTn id="1" dur="indefinite" restart="never" nodeType="tmRoot"/>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Sufficient Conditions for Euler Circuits and Paths</a:t>
            </a:r>
            <a:endParaRPr lang="en-US" sz="4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6"/>
            <a:ext cx="2286000" cy="1371013"/>
          </a:xfrm>
          <a:prstGeom prst="rect">
            <a:avLst/>
          </a:prstGeom>
        </p:spPr>
      </p:pic>
      <p:sp>
        <p:nvSpPr>
          <p:cNvPr id="6" name="Content Placeholder 5"/>
          <p:cNvSpPr>
            <a:spLocks noGrp="1"/>
          </p:cNvSpPr>
          <p:nvPr>
            <p:ph idx="1"/>
          </p:nvPr>
        </p:nvSpPr>
        <p:spPr>
          <a:xfrm>
            <a:off x="533400" y="1847088"/>
            <a:ext cx="8229600" cy="4609660"/>
          </a:xfrm>
        </p:spPr>
        <p:txBody>
          <a:bodyPr>
            <a:normAutofit fontScale="62500" lnSpcReduction="20000"/>
          </a:bodyPr>
          <a:lstStyle/>
          <a:p>
            <a:pPr indent="0">
              <a:buNone/>
            </a:pPr>
            <a:r>
              <a:rPr lang="en-US" b="1" dirty="0" smtClean="0"/>
              <a:t>All </a:t>
            </a:r>
            <a:r>
              <a:rPr lang="en-US" b="1" dirty="0"/>
              <a:t>degrees are </a:t>
            </a:r>
            <a:r>
              <a:rPr lang="en-US" b="1" dirty="0" smtClean="0"/>
              <a:t>even –&gt; there </a:t>
            </a:r>
            <a:r>
              <a:rPr lang="en-US" b="1" dirty="0"/>
              <a:t>exists </a:t>
            </a:r>
            <a:r>
              <a:rPr lang="en-US" b="1" dirty="0" smtClean="0"/>
              <a:t>an </a:t>
            </a:r>
            <a:r>
              <a:rPr lang="en-US" b="1" dirty="0"/>
              <a:t>Euler circuit </a:t>
            </a:r>
          </a:p>
          <a:p>
            <a:pPr indent="0">
              <a:buNone/>
            </a:pPr>
            <a:r>
              <a:rPr lang="en-US" dirty="0" smtClean="0"/>
              <a:t>Suppose that </a:t>
            </a:r>
            <a:r>
              <a:rPr lang="en-US" i="1" dirty="0" smtClean="0"/>
              <a:t>G</a:t>
            </a:r>
            <a:r>
              <a:rPr lang="en-US" dirty="0" smtClean="0"/>
              <a:t> is a connected multigraph with ≥ </a:t>
            </a:r>
            <a:r>
              <a:rPr lang="en-US" dirty="0" smtClean="0">
                <a:latin typeface="Cambria Math" pitchFamily="18" charset="0"/>
                <a:ea typeface="Cambria Math" pitchFamily="18" charset="0"/>
              </a:rPr>
              <a:t>2</a:t>
            </a:r>
            <a:r>
              <a:rPr lang="en-US" dirty="0" smtClean="0"/>
              <a:t> vertices, all of even degree.  Let </a:t>
            </a:r>
            <a:r>
              <a:rPr lang="en-US" i="1" dirty="0" smtClean="0"/>
              <a:t>x</a:t>
            </a:r>
            <a:r>
              <a:rPr lang="en-US" baseline="-25000" dirty="0">
                <a:latin typeface="Cambria Math" pitchFamily="18" charset="0"/>
                <a:ea typeface="Cambria Math" pitchFamily="18" charset="0"/>
              </a:rPr>
              <a:t>0</a:t>
            </a:r>
            <a:r>
              <a:rPr lang="en-US" dirty="0" smtClean="0"/>
              <a:t> = </a:t>
            </a:r>
            <a:r>
              <a:rPr lang="en-US" i="1" dirty="0" smtClean="0"/>
              <a:t>a</a:t>
            </a:r>
            <a:r>
              <a:rPr lang="en-US" dirty="0"/>
              <a:t> </a:t>
            </a:r>
            <a:r>
              <a:rPr lang="en-US" dirty="0" smtClean="0"/>
              <a:t>be a vertex of even degree. Choose an edge {</a:t>
            </a:r>
            <a:r>
              <a:rPr lang="en-US" i="1" dirty="0" smtClean="0"/>
              <a:t>x</a:t>
            </a:r>
            <a:r>
              <a:rPr lang="en-US" baseline="-25000" dirty="0" smtClean="0">
                <a:latin typeface="Cambria Math" pitchFamily="18" charset="0"/>
                <a:ea typeface="Cambria Math" pitchFamily="18" charset="0"/>
              </a:rPr>
              <a:t>0</a:t>
            </a:r>
            <a:r>
              <a:rPr lang="en-US" dirty="0" smtClean="0">
                <a:latin typeface="Cambria Math" pitchFamily="18" charset="0"/>
                <a:ea typeface="Cambria Math" pitchFamily="18" charset="0"/>
              </a:rPr>
              <a:t>,</a:t>
            </a:r>
            <a:r>
              <a:rPr lang="en-US" i="1" dirty="0"/>
              <a:t> </a:t>
            </a:r>
            <a:r>
              <a:rPr lang="en-US" i="1" dirty="0" smtClean="0"/>
              <a:t>x</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 incident with </a:t>
            </a:r>
            <a:r>
              <a:rPr lang="en-US" i="1" dirty="0" smtClean="0">
                <a:ea typeface="Cambria Math" pitchFamily="18" charset="0"/>
              </a:rPr>
              <a:t>a</a:t>
            </a:r>
            <a:r>
              <a:rPr lang="en-US" dirty="0" smtClean="0">
                <a:latin typeface="Cambria Math" pitchFamily="18" charset="0"/>
                <a:ea typeface="Cambria Math" pitchFamily="18" charset="0"/>
              </a:rPr>
              <a:t> and proceed to build a simple path </a:t>
            </a:r>
            <a:r>
              <a:rPr lang="en-US" dirty="0" smtClean="0"/>
              <a:t>{</a:t>
            </a:r>
            <a:r>
              <a:rPr lang="en-US" i="1" dirty="0" smtClean="0"/>
              <a:t>x</a:t>
            </a:r>
            <a:r>
              <a:rPr lang="en-US" baseline="-25000" dirty="0" smtClean="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a:t>
            </a:r>
            <a:r>
              <a:rPr lang="en-US" dirty="0"/>
              <a:t> {</a:t>
            </a:r>
            <a:r>
              <a:rPr lang="en-US" i="1" dirty="0" smtClean="0"/>
              <a:t>x</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t> x</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dirty="0"/>
              <a:t>{</a:t>
            </a:r>
            <a:r>
              <a:rPr lang="en-US" i="1" dirty="0" smtClean="0"/>
              <a:t>x</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t> </a:t>
            </a:r>
            <a:r>
              <a:rPr lang="en-US" i="1" dirty="0" err="1" smtClean="0"/>
              <a:t>x</a:t>
            </a:r>
            <a:r>
              <a:rPr lang="en-US" i="1" baseline="-25000" dirty="0" err="1" smtClean="0">
                <a:ea typeface="Cambria Math" pitchFamily="18" charset="0"/>
              </a:rPr>
              <a:t>n</a:t>
            </a:r>
            <a:r>
              <a:rPr lang="en-US" dirty="0" smtClean="0">
                <a:latin typeface="Cambria Math" pitchFamily="18" charset="0"/>
                <a:ea typeface="Cambria Math" pitchFamily="18" charset="0"/>
              </a:rPr>
              <a:t>} by adding edges one by one  until another edge can not be added. </a:t>
            </a:r>
          </a:p>
          <a:p>
            <a:pPr indent="0">
              <a:buNone/>
            </a:pPr>
            <a:r>
              <a:rPr lang="en-US" dirty="0" smtClean="0">
                <a:latin typeface="Cambria Math" pitchFamily="18" charset="0"/>
                <a:ea typeface="Cambria Math" pitchFamily="18" charset="0"/>
              </a:rPr>
              <a:t>                                                                                    </a:t>
            </a:r>
          </a:p>
          <a:p>
            <a:pPr indent="0">
              <a:buNone/>
            </a:pPr>
            <a:endParaRPr lang="en-US" dirty="0" smtClean="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smtClean="0">
              <a:latin typeface="Cambria Math" pitchFamily="18" charset="0"/>
              <a:ea typeface="Cambria Math" pitchFamily="18" charset="0"/>
            </a:endParaRPr>
          </a:p>
          <a:p>
            <a:r>
              <a:rPr lang="en-US" dirty="0" smtClean="0">
                <a:latin typeface="Cambria Math" pitchFamily="18" charset="0"/>
                <a:ea typeface="Cambria Math" pitchFamily="18" charset="0"/>
              </a:rPr>
              <a:t>The path begins at </a:t>
            </a:r>
            <a:r>
              <a:rPr lang="en-US" i="1" dirty="0" smtClean="0">
                <a:ea typeface="Cambria Math" pitchFamily="18" charset="0"/>
              </a:rPr>
              <a:t>a</a:t>
            </a:r>
            <a:r>
              <a:rPr lang="en-US" dirty="0" smtClean="0">
                <a:latin typeface="Cambria Math" pitchFamily="18" charset="0"/>
                <a:ea typeface="Cambria Math" pitchFamily="18" charset="0"/>
              </a:rPr>
              <a:t> with an edge of the form {</a:t>
            </a:r>
            <a:r>
              <a:rPr lang="en-US" i="1" dirty="0" smtClean="0">
                <a:ea typeface="Cambria Math" pitchFamily="18" charset="0"/>
              </a:rPr>
              <a:t>a</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we show that it must terminate at </a:t>
            </a:r>
            <a:r>
              <a:rPr lang="en-US" i="1" dirty="0" smtClean="0">
                <a:ea typeface="Cambria Math" pitchFamily="18" charset="0"/>
              </a:rPr>
              <a:t>a</a:t>
            </a:r>
            <a:r>
              <a:rPr lang="en-US" dirty="0" smtClean="0">
                <a:latin typeface="Cambria Math" pitchFamily="18" charset="0"/>
                <a:ea typeface="Cambria Math" pitchFamily="18" charset="0"/>
              </a:rPr>
              <a:t> with an edge of the form {</a:t>
            </a:r>
            <a:r>
              <a:rPr lang="en-US" i="1" dirty="0" smtClean="0">
                <a:ea typeface="Cambria Math" pitchFamily="18" charset="0"/>
              </a:rPr>
              <a:t>y</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smtClean="0">
                <a:ea typeface="Cambria Math" pitchFamily="18" charset="0"/>
              </a:rPr>
              <a:t>a</a:t>
            </a:r>
            <a:r>
              <a:rPr lang="en-US" dirty="0" smtClean="0">
                <a:latin typeface="Cambria Math" pitchFamily="18" charset="0"/>
                <a:ea typeface="Cambria Math" pitchFamily="18" charset="0"/>
              </a:rPr>
              <a:t>, we can leave it. Therefore, the path can only end at </a:t>
            </a:r>
            <a:r>
              <a:rPr lang="en-US" i="1" dirty="0" smtClean="0">
                <a:ea typeface="Cambria Math" pitchFamily="18" charset="0"/>
              </a:rPr>
              <a:t>a</a:t>
            </a:r>
            <a:r>
              <a:rPr lang="en-US" dirty="0" smtClean="0">
                <a:latin typeface="Cambria Math" pitchFamily="18" charset="0"/>
                <a:ea typeface="Cambria Math" pitchFamily="18" charset="0"/>
              </a:rPr>
              <a:t>.</a:t>
            </a:r>
          </a:p>
          <a:p>
            <a:endParaRPr lang="en-US" dirty="0" smtClean="0">
              <a:ea typeface="Cambria Math" pitchFamily="18" charset="0"/>
            </a:endParaRPr>
          </a:p>
          <a:p>
            <a:r>
              <a:rPr lang="en-US" dirty="0" smtClean="0">
                <a:ea typeface="Cambria Math" pitchFamily="18" charset="0"/>
              </a:rPr>
              <a:t>If all of the edges have been used, an Euler circuit has been constructed. Otherwise, consider the </a:t>
            </a:r>
            <a:r>
              <a:rPr lang="en-US" dirty="0" err="1" smtClean="0">
                <a:ea typeface="Cambria Math" pitchFamily="18" charset="0"/>
              </a:rPr>
              <a:t>subgraph</a:t>
            </a:r>
            <a:r>
              <a:rPr lang="en-US" dirty="0" smtClean="0">
                <a:ea typeface="Cambria Math" pitchFamily="18" charset="0"/>
              </a:rPr>
              <a:t> </a:t>
            </a:r>
            <a:r>
              <a:rPr lang="en-US" i="1" dirty="0" smtClean="0">
                <a:ea typeface="Cambria Math" pitchFamily="18" charset="0"/>
              </a:rPr>
              <a:t>H</a:t>
            </a:r>
            <a:r>
              <a:rPr lang="en-US" dirty="0" smtClean="0">
                <a:ea typeface="Cambria Math" pitchFamily="18" charset="0"/>
              </a:rPr>
              <a:t> obtained from </a:t>
            </a:r>
            <a:r>
              <a:rPr lang="en-US" i="1" dirty="0" smtClean="0">
                <a:ea typeface="Cambria Math" pitchFamily="18" charset="0"/>
              </a:rPr>
              <a:t>G</a:t>
            </a:r>
            <a:r>
              <a:rPr lang="en-US" dirty="0" smtClean="0">
                <a:ea typeface="Cambria Math" pitchFamily="18" charset="0"/>
              </a:rPr>
              <a:t> by deleting the edges already used. </a:t>
            </a:r>
          </a:p>
          <a:p>
            <a:pPr marL="0" indent="0">
              <a:buNone/>
            </a:pPr>
            <a:endParaRPr lang="en-US" dirty="0" smtClean="0">
              <a:ea typeface="Cambria Math" pitchFamily="18" charset="0"/>
            </a:endParaRPr>
          </a:p>
          <a:p>
            <a:pPr marL="0" indent="0">
              <a:buNone/>
            </a:pPr>
            <a:endParaRPr lang="en-US" dirty="0">
              <a:ea typeface="Cambria Math" pitchFamily="18" charset="0"/>
            </a:endParaRPr>
          </a:p>
          <a:p>
            <a:pPr marL="0" indent="0">
              <a:buNone/>
            </a:pPr>
            <a:endParaRPr lang="en-US" dirty="0" smtClean="0">
              <a:ea typeface="Cambria Math" pitchFamily="18" charset="0"/>
            </a:endParaRPr>
          </a:p>
          <a:p>
            <a:endParaRPr lang="en-US" dirty="0">
              <a:ea typeface="Cambria Math" pitchFamily="18" charset="0"/>
            </a:endParaRPr>
          </a:p>
          <a:p>
            <a:pPr marL="0" indent="0">
              <a:buNone/>
            </a:pPr>
            <a:endParaRPr lang="en-US" dirty="0" smtClean="0">
              <a:ea typeface="Cambria Math" pitchFamily="18" charset="0"/>
            </a:endParaRPr>
          </a:p>
          <a:p>
            <a:pPr marL="0" indent="0">
              <a:buNone/>
            </a:pPr>
            <a:endParaRPr lang="en-US" dirty="0" smtClean="0">
              <a:ea typeface="Cambria Math" pitchFamily="18" charset="0"/>
            </a:endParaRPr>
          </a:p>
        </p:txBody>
      </p:sp>
      <p:sp>
        <p:nvSpPr>
          <p:cNvPr id="3" name="TextBox 2"/>
          <p:cNvSpPr txBox="1"/>
          <p:nvPr/>
        </p:nvSpPr>
        <p:spPr>
          <a:xfrm>
            <a:off x="871331" y="3161183"/>
            <a:ext cx="4038600" cy="830997"/>
          </a:xfrm>
          <a:prstGeom prst="rect">
            <a:avLst/>
          </a:prstGeom>
          <a:noFill/>
          <a:ln>
            <a:solidFill>
              <a:schemeClr val="tx2"/>
            </a:solidFill>
          </a:ln>
        </p:spPr>
        <p:txBody>
          <a:bodyPr wrap="square" rtlCol="0">
            <a:spAutoFit/>
          </a:bodyPr>
          <a:lstStyle/>
          <a:p>
            <a:pPr indent="0">
              <a:buNone/>
            </a:pPr>
            <a:r>
              <a:rPr lang="en-US" sz="1600" dirty="0" smtClean="0">
                <a:latin typeface="Cambria Math" pitchFamily="18" charset="0"/>
                <a:ea typeface="Cambria Math" pitchFamily="18" charset="0"/>
              </a:rPr>
              <a:t>We </a:t>
            </a:r>
            <a:r>
              <a:rPr lang="en-US" sz="1600" dirty="0">
                <a:latin typeface="Cambria Math" pitchFamily="18" charset="0"/>
                <a:ea typeface="Cambria Math" pitchFamily="18" charset="0"/>
              </a:rPr>
              <a:t>illustrate this idea in the graph  G here. We begin at </a:t>
            </a:r>
            <a:r>
              <a:rPr lang="en-US" sz="1600" i="1" dirty="0">
                <a:ea typeface="Cambria Math" pitchFamily="18" charset="0"/>
              </a:rPr>
              <a:t>a</a:t>
            </a:r>
            <a:r>
              <a:rPr lang="en-US" sz="1600" dirty="0">
                <a:latin typeface="Cambria Math" pitchFamily="18" charset="0"/>
                <a:ea typeface="Cambria Math" pitchFamily="18" charset="0"/>
              </a:rPr>
              <a:t> and choose the </a:t>
            </a:r>
            <a:r>
              <a:rPr lang="en-US" sz="1600" dirty="0" smtClean="0">
                <a:latin typeface="Cambria Math" pitchFamily="18" charset="0"/>
                <a:ea typeface="Cambria Math" pitchFamily="18" charset="0"/>
              </a:rPr>
              <a:t>edges                     {</a:t>
            </a:r>
            <a:r>
              <a:rPr lang="en-US" sz="1600" i="1" dirty="0">
                <a:ea typeface="Cambria Math" pitchFamily="18" charset="0"/>
              </a:rPr>
              <a:t>a</a:t>
            </a:r>
            <a:r>
              <a:rPr lang="en-US" sz="1600" dirty="0">
                <a:latin typeface="Cambria Math" pitchFamily="18" charset="0"/>
                <a:ea typeface="Cambria Math" pitchFamily="18" charset="0"/>
              </a:rPr>
              <a:t>, </a:t>
            </a:r>
            <a:r>
              <a:rPr lang="en-US" sz="1600" i="1" dirty="0">
                <a:ea typeface="Cambria Math" pitchFamily="18" charset="0"/>
              </a:rPr>
              <a:t>f</a:t>
            </a:r>
            <a:r>
              <a:rPr lang="en-US" sz="1600" dirty="0">
                <a:latin typeface="Cambria Math" pitchFamily="18" charset="0"/>
                <a:ea typeface="Cambria Math" pitchFamily="18" charset="0"/>
              </a:rPr>
              <a:t>}, {</a:t>
            </a:r>
            <a:r>
              <a:rPr lang="en-US" sz="1600" i="1" dirty="0">
                <a:ea typeface="Cambria Math" pitchFamily="18" charset="0"/>
              </a:rPr>
              <a:t>f,</a:t>
            </a:r>
            <a:r>
              <a:rPr lang="en-US" sz="1600" dirty="0">
                <a:latin typeface="Cambria Math" pitchFamily="18" charset="0"/>
                <a:ea typeface="Cambria Math" pitchFamily="18" charset="0"/>
              </a:rPr>
              <a:t> </a:t>
            </a:r>
            <a:r>
              <a:rPr lang="en-US" sz="1600" i="1" dirty="0">
                <a:ea typeface="Cambria Math" pitchFamily="18" charset="0"/>
              </a:rPr>
              <a:t>c</a:t>
            </a:r>
            <a:r>
              <a:rPr lang="en-US" sz="1600" dirty="0">
                <a:latin typeface="Cambria Math" pitchFamily="18" charset="0"/>
                <a:ea typeface="Cambria Math" pitchFamily="18" charset="0"/>
              </a:rPr>
              <a:t>}, {</a:t>
            </a:r>
            <a:r>
              <a:rPr lang="en-US" sz="1600" i="1" dirty="0">
                <a:ea typeface="Cambria Math" pitchFamily="18" charset="0"/>
              </a:rPr>
              <a:t>c</a:t>
            </a:r>
            <a:r>
              <a:rPr lang="en-US" sz="1600" dirty="0">
                <a:latin typeface="Cambria Math" pitchFamily="18" charset="0"/>
                <a:ea typeface="Cambria Math" pitchFamily="18" charset="0"/>
              </a:rPr>
              <a:t>, </a:t>
            </a:r>
            <a:r>
              <a:rPr lang="en-US" sz="1600" i="1" dirty="0">
                <a:ea typeface="Cambria Math" pitchFamily="18" charset="0"/>
              </a:rPr>
              <a:t>b</a:t>
            </a:r>
            <a:r>
              <a:rPr lang="en-US" sz="1600" dirty="0">
                <a:latin typeface="Cambria Math" pitchFamily="18" charset="0"/>
                <a:ea typeface="Cambria Math" pitchFamily="18" charset="0"/>
              </a:rPr>
              <a:t>}, and {</a:t>
            </a:r>
            <a:r>
              <a:rPr lang="en-US" sz="1600" i="1" dirty="0">
                <a:ea typeface="Cambria Math" pitchFamily="18" charset="0"/>
              </a:rPr>
              <a:t>b</a:t>
            </a:r>
            <a:r>
              <a:rPr lang="en-US" sz="1600" dirty="0">
                <a:latin typeface="Cambria Math" pitchFamily="18" charset="0"/>
                <a:ea typeface="Cambria Math" pitchFamily="18" charset="0"/>
              </a:rPr>
              <a:t>, </a:t>
            </a:r>
            <a:r>
              <a:rPr lang="en-US" sz="1600" i="1" dirty="0">
                <a:ea typeface="Cambria Math" pitchFamily="18" charset="0"/>
              </a:rPr>
              <a:t>a</a:t>
            </a:r>
            <a:r>
              <a:rPr lang="en-US" sz="1600" dirty="0" smtClean="0">
                <a:latin typeface="Cambria Math" pitchFamily="18" charset="0"/>
                <a:ea typeface="Cambria Math" pitchFamily="18" charset="0"/>
              </a:rPr>
              <a:t>}</a:t>
            </a:r>
            <a:r>
              <a:rPr lang="en-US" sz="1600" dirty="0">
                <a:latin typeface="Cambria Math" pitchFamily="18" charset="0"/>
                <a:ea typeface="Cambria Math" pitchFamily="18" charset="0"/>
              </a:rPr>
              <a:t> in </a:t>
            </a:r>
            <a:r>
              <a:rPr lang="en-US" sz="1600" dirty="0" smtClean="0">
                <a:latin typeface="Cambria Math" pitchFamily="18" charset="0"/>
                <a:ea typeface="Cambria Math" pitchFamily="18" charset="0"/>
              </a:rPr>
              <a:t>succession.</a:t>
            </a:r>
            <a:endParaRPr lang="en-US" sz="1600" dirty="0">
              <a:latin typeface="Cambria Math" pitchFamily="18" charset="0"/>
              <a:ea typeface="Cambria Math" pitchFamily="18" charset="0"/>
            </a:endParaRPr>
          </a:p>
        </p:txBody>
      </p:sp>
      <p:sp>
        <p:nvSpPr>
          <p:cNvPr id="5" name="TextBox 4"/>
          <p:cNvSpPr txBox="1"/>
          <p:nvPr/>
        </p:nvSpPr>
        <p:spPr>
          <a:xfrm>
            <a:off x="990600" y="6044626"/>
            <a:ext cx="3200400" cy="584776"/>
          </a:xfrm>
          <a:prstGeom prst="rect">
            <a:avLst/>
          </a:prstGeom>
          <a:noFill/>
          <a:ln>
            <a:solidFill>
              <a:schemeClr val="tx2"/>
            </a:solidFill>
          </a:ln>
        </p:spPr>
        <p:txBody>
          <a:bodyPr wrap="square" rtlCol="0">
            <a:spAutoFit/>
          </a:bodyPr>
          <a:lstStyle/>
          <a:p>
            <a:r>
              <a:rPr lang="en-US" sz="1600" dirty="0">
                <a:ea typeface="Cambria Math" pitchFamily="18" charset="0"/>
              </a:rPr>
              <a:t>In the example </a:t>
            </a:r>
            <a:r>
              <a:rPr lang="en-US" sz="1600" i="1" dirty="0">
                <a:ea typeface="Cambria Math" pitchFamily="18" charset="0"/>
              </a:rPr>
              <a:t>H</a:t>
            </a:r>
            <a:r>
              <a:rPr lang="en-US" sz="1600" dirty="0">
                <a:ea typeface="Cambria Math" pitchFamily="18" charset="0"/>
              </a:rPr>
              <a:t> consists of the vertices  </a:t>
            </a:r>
            <a:r>
              <a:rPr lang="en-US" sz="1600" i="1" dirty="0">
                <a:ea typeface="Cambria Math" pitchFamily="18" charset="0"/>
              </a:rPr>
              <a:t>c</a:t>
            </a:r>
            <a:r>
              <a:rPr lang="en-US" sz="1600" dirty="0">
                <a:ea typeface="Cambria Math" pitchFamily="18" charset="0"/>
              </a:rPr>
              <a:t>, </a:t>
            </a:r>
            <a:r>
              <a:rPr lang="en-US" sz="1600" i="1" dirty="0">
                <a:ea typeface="Cambria Math" pitchFamily="18" charset="0"/>
              </a:rPr>
              <a:t>d</a:t>
            </a:r>
            <a:r>
              <a:rPr lang="en-US" sz="1600" dirty="0">
                <a:ea typeface="Cambria Math" pitchFamily="18" charset="0"/>
              </a:rPr>
              <a:t>, </a:t>
            </a:r>
            <a:r>
              <a:rPr lang="en-US" sz="1600" i="1" dirty="0">
                <a:ea typeface="Cambria Math" pitchFamily="18" charset="0"/>
              </a:rPr>
              <a:t>e</a:t>
            </a:r>
            <a:r>
              <a:rPr lang="en-US" sz="1600" dirty="0">
                <a:ea typeface="Cambria Math" pitchFamily="18" charset="0"/>
              </a:rPr>
              <a:t>. </a:t>
            </a:r>
          </a:p>
        </p:txBody>
      </p:sp>
      <p:sp>
        <p:nvSpPr>
          <p:cNvPr id="7" name="Slide Number Placeholder 6"/>
          <p:cNvSpPr>
            <a:spLocks noGrp="1"/>
          </p:cNvSpPr>
          <p:nvPr>
            <p:ph type="sldNum" sz="quarter" idx="12"/>
          </p:nvPr>
        </p:nvSpPr>
        <p:spPr/>
        <p:txBody>
          <a:bodyPr/>
          <a:lstStyle/>
          <a:p>
            <a:fld id="{8CD41AC4-40F7-4FE0-8905-74C6698904F3}" type="slidenum">
              <a:rPr lang="en-US" smtClean="0"/>
              <a:pPr/>
              <a:t>690</a:t>
            </a:fld>
            <a:endParaRPr lang="en-US"/>
          </a:p>
        </p:txBody>
      </p:sp>
    </p:spTree>
    <p:extLst>
      <p:ext uri="{BB962C8B-B14F-4D97-AF65-F5344CB8AC3E}">
        <p14:creationId xmlns:p14="http://schemas.microsoft.com/office/powerpoint/2010/main" val="1750943905"/>
      </p:ext>
    </p:extLst>
  </p:cSld>
  <p:clrMapOvr>
    <a:masterClrMapping/>
  </p:clrMapOvr>
  <p:timing>
    <p:tnLst>
      <p:par>
        <p:cTn id="1" dur="indefinite" restart="never" nodeType="tmRoot"/>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Sufficient Conditions for Euler Circuits and Paths (</a:t>
            </a:r>
            <a:r>
              <a:rPr lang="en-US" sz="4000" i="1" dirty="0" smtClean="0"/>
              <a:t>continued</a:t>
            </a:r>
            <a:r>
              <a:rPr lang="en-US" sz="4000" dirty="0" smtClean="0"/>
              <a:t>)</a:t>
            </a:r>
            <a:endParaRPr lang="en-US" sz="4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295401"/>
            <a:ext cx="2286000" cy="1371013"/>
          </a:xfrm>
          <a:prstGeom prst="rect">
            <a:avLst/>
          </a:prstGeom>
        </p:spPr>
      </p:pic>
      <p:sp>
        <p:nvSpPr>
          <p:cNvPr id="6" name="Content Placeholder 5"/>
          <p:cNvSpPr>
            <a:spLocks noGrp="1"/>
          </p:cNvSpPr>
          <p:nvPr>
            <p:ph idx="1"/>
          </p:nvPr>
        </p:nvSpPr>
        <p:spPr>
          <a:xfrm>
            <a:off x="533400" y="1981200"/>
            <a:ext cx="8229600" cy="4389120"/>
          </a:xfrm>
        </p:spPr>
        <p:txBody>
          <a:bodyPr>
            <a:normAutofit fontScale="62500" lnSpcReduction="20000"/>
          </a:bodyPr>
          <a:lstStyle/>
          <a:p>
            <a:pPr marL="0" indent="0">
              <a:buNone/>
            </a:pPr>
            <a:endParaRPr lang="en-US" dirty="0" smtClean="0">
              <a:ea typeface="Cambria Math" pitchFamily="18" charset="0"/>
            </a:endParaRPr>
          </a:p>
          <a:p>
            <a:pPr marL="0" indent="0">
              <a:buNone/>
            </a:pPr>
            <a:endParaRPr lang="en-US" dirty="0">
              <a:ea typeface="Cambria Math" pitchFamily="18" charset="0"/>
            </a:endParaRPr>
          </a:p>
          <a:p>
            <a:pPr marL="0" indent="0">
              <a:buNone/>
            </a:pPr>
            <a:endParaRPr lang="en-US" dirty="0" smtClean="0">
              <a:ea typeface="Cambria Math" pitchFamily="18" charset="0"/>
            </a:endParaRPr>
          </a:p>
          <a:p>
            <a:r>
              <a:rPr lang="en-US" dirty="0" smtClean="0">
                <a:ea typeface="Cambria Math" pitchFamily="18" charset="0"/>
              </a:rPr>
              <a:t>Because </a:t>
            </a:r>
            <a:r>
              <a:rPr lang="en-US" i="1" dirty="0" smtClean="0">
                <a:ea typeface="Cambria Math" pitchFamily="18" charset="0"/>
              </a:rPr>
              <a:t>G</a:t>
            </a:r>
            <a:r>
              <a:rPr lang="en-US" dirty="0" smtClean="0">
                <a:ea typeface="Cambria Math" pitchFamily="18" charset="0"/>
              </a:rPr>
              <a:t> is connected, </a:t>
            </a:r>
            <a:r>
              <a:rPr lang="en-US" i="1" dirty="0" smtClean="0">
                <a:ea typeface="Cambria Math" pitchFamily="18" charset="0"/>
              </a:rPr>
              <a:t>H</a:t>
            </a:r>
            <a:r>
              <a:rPr lang="en-US" dirty="0" smtClean="0">
                <a:ea typeface="Cambria Math" pitchFamily="18" charset="0"/>
              </a:rPr>
              <a:t> must have at least one vertex in common with the circuit that has been deleted. </a:t>
            </a:r>
          </a:p>
          <a:p>
            <a:endParaRPr lang="en-US" dirty="0">
              <a:ea typeface="Cambria Math" pitchFamily="18" charset="0"/>
            </a:endParaRPr>
          </a:p>
          <a:p>
            <a:pPr marL="0" indent="0">
              <a:buNone/>
            </a:pPr>
            <a:endParaRPr lang="en-US" dirty="0" smtClean="0">
              <a:ea typeface="Cambria Math" pitchFamily="18" charset="0"/>
            </a:endParaRPr>
          </a:p>
          <a:p>
            <a:pPr marL="0" indent="0">
              <a:buNone/>
            </a:pPr>
            <a:endParaRPr lang="en-US" dirty="0" smtClean="0">
              <a:ea typeface="Cambria Math" pitchFamily="18" charset="0"/>
            </a:endParaRPr>
          </a:p>
          <a:p>
            <a:r>
              <a:rPr lang="en-US" dirty="0" smtClean="0">
                <a:ea typeface="Cambria Math" pitchFamily="18" charset="0"/>
              </a:rPr>
              <a:t>Every vertex in </a:t>
            </a:r>
            <a:r>
              <a:rPr lang="en-US" i="1" dirty="0" smtClean="0">
                <a:ea typeface="Cambria Math" pitchFamily="18" charset="0"/>
              </a:rPr>
              <a:t>H</a:t>
            </a:r>
            <a:r>
              <a:rPr lang="en-US" dirty="0" smtClean="0">
                <a:ea typeface="Cambria Math" pitchFamily="18" charset="0"/>
              </a:rPr>
              <a:t> must have even degree because all the vertices in </a:t>
            </a:r>
            <a:r>
              <a:rPr lang="en-US" i="1" dirty="0" smtClean="0">
                <a:ea typeface="Cambria Math" pitchFamily="18" charset="0"/>
              </a:rPr>
              <a:t>G</a:t>
            </a:r>
            <a:r>
              <a:rPr lang="en-US" dirty="0" smtClean="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dirty="0" smtClean="0">
              <a:ea typeface="Cambria Math" pitchFamily="18" charset="0"/>
            </a:endParaRPr>
          </a:p>
          <a:p>
            <a:pPr marL="0" indent="0">
              <a:buNone/>
            </a:pPr>
            <a:endParaRPr lang="en-US" dirty="0" smtClean="0">
              <a:ea typeface="Cambria Math" pitchFamily="18" charset="0"/>
            </a:endParaRPr>
          </a:p>
          <a:p>
            <a:pPr marL="0" indent="0">
              <a:buNone/>
            </a:pPr>
            <a:endParaRPr lang="en-US" dirty="0">
              <a:ea typeface="Cambria Math" pitchFamily="18" charset="0"/>
            </a:endParaRPr>
          </a:p>
          <a:p>
            <a:r>
              <a:rPr lang="en-US" dirty="0" smtClean="0">
                <a:ea typeface="Cambria Math" pitchFamily="18" charset="0"/>
              </a:rPr>
              <a:t>Continue this process until all edges have been used. This produces an Euler circuit </a:t>
            </a:r>
            <a:r>
              <a:rPr lang="en-US" dirty="0">
                <a:ea typeface="Cambria Math" pitchFamily="18" charset="0"/>
              </a:rPr>
              <a:t>s</a:t>
            </a:r>
            <a:r>
              <a:rPr lang="en-US" dirty="0" smtClean="0">
                <a:ea typeface="Cambria Math" pitchFamily="18" charset="0"/>
              </a:rPr>
              <a:t>ince every edge is included and no edge is included more than once.</a:t>
            </a:r>
          </a:p>
          <a:p>
            <a:r>
              <a:rPr lang="en-US" dirty="0"/>
              <a:t>Similar reasoning can be used to show that a graph with exactly two vertices of odd degree must have an Euler path connecting these two vertices of odd degree</a:t>
            </a:r>
          </a:p>
        </p:txBody>
      </p:sp>
      <p:sp>
        <p:nvSpPr>
          <p:cNvPr id="7" name="TextBox 6"/>
          <p:cNvSpPr txBox="1"/>
          <p:nvPr/>
        </p:nvSpPr>
        <p:spPr>
          <a:xfrm>
            <a:off x="914402" y="3429000"/>
            <a:ext cx="3498575" cy="338554"/>
          </a:xfrm>
          <a:prstGeom prst="rect">
            <a:avLst/>
          </a:prstGeom>
          <a:noFill/>
          <a:ln>
            <a:solidFill>
              <a:schemeClr val="tx2"/>
            </a:solidFill>
          </a:ln>
        </p:spPr>
        <p:txBody>
          <a:bodyPr wrap="square" rtlCol="0">
            <a:spAutoFit/>
          </a:bodyPr>
          <a:lstStyle/>
          <a:p>
            <a:r>
              <a:rPr lang="en-US" sz="1600" dirty="0">
                <a:ea typeface="Cambria Math" pitchFamily="18" charset="0"/>
              </a:rPr>
              <a:t>In the example, the vertex is </a:t>
            </a:r>
            <a:r>
              <a:rPr lang="en-US" sz="1600" i="1" dirty="0" smtClean="0">
                <a:ea typeface="Cambria Math" pitchFamily="18" charset="0"/>
              </a:rPr>
              <a:t>c</a:t>
            </a:r>
            <a:r>
              <a:rPr lang="en-US" sz="1050" i="1" dirty="0" smtClean="0">
                <a:ea typeface="Cambria Math" pitchFamily="18" charset="0"/>
              </a:rPr>
              <a:t>.</a:t>
            </a:r>
            <a:endParaRPr lang="en-US" sz="1050" dirty="0"/>
          </a:p>
        </p:txBody>
      </p:sp>
      <p:sp>
        <p:nvSpPr>
          <p:cNvPr id="8" name="TextBox 7"/>
          <p:cNvSpPr txBox="1"/>
          <p:nvPr/>
        </p:nvSpPr>
        <p:spPr>
          <a:xfrm>
            <a:off x="914401" y="4800601"/>
            <a:ext cx="4533900" cy="584776"/>
          </a:xfrm>
          <a:prstGeom prst="rect">
            <a:avLst/>
          </a:prstGeom>
          <a:noFill/>
          <a:ln>
            <a:solidFill>
              <a:schemeClr val="tx2"/>
            </a:solidFill>
          </a:ln>
        </p:spPr>
        <p:txBody>
          <a:bodyPr wrap="square" rtlCol="0">
            <a:spAutoFit/>
          </a:bodyPr>
          <a:lstStyle/>
          <a:p>
            <a:r>
              <a:rPr lang="en-US" sz="1600" dirty="0" smtClean="0">
                <a:ea typeface="Cambria Math" pitchFamily="18" charset="0"/>
              </a:rPr>
              <a:t>In </a:t>
            </a:r>
            <a:r>
              <a:rPr lang="en-US" sz="1600" dirty="0">
                <a:ea typeface="Cambria Math" pitchFamily="18" charset="0"/>
              </a:rPr>
              <a:t>the example, we end up with the circuit    </a:t>
            </a:r>
            <a:r>
              <a:rPr lang="en-US" sz="1600" i="1" dirty="0" smtClean="0">
                <a:ea typeface="Cambria Math" pitchFamily="18" charset="0"/>
              </a:rPr>
              <a:t>a</a:t>
            </a:r>
            <a:r>
              <a:rPr lang="en-US" sz="1600" i="1" dirty="0">
                <a:ea typeface="Cambria Math" pitchFamily="18" charset="0"/>
              </a:rPr>
              <a:t>, f, c, d, e, c, b, a</a:t>
            </a:r>
            <a:r>
              <a:rPr lang="en-US" sz="1600" dirty="0">
                <a:ea typeface="Cambria Math" pitchFamily="18" charset="0"/>
              </a:rPr>
              <a:t>.  </a:t>
            </a:r>
          </a:p>
        </p:txBody>
      </p:sp>
      <p:sp>
        <p:nvSpPr>
          <p:cNvPr id="3" name="Slide Number Placeholder 2"/>
          <p:cNvSpPr>
            <a:spLocks noGrp="1"/>
          </p:cNvSpPr>
          <p:nvPr>
            <p:ph type="sldNum" sz="quarter" idx="12"/>
          </p:nvPr>
        </p:nvSpPr>
        <p:spPr/>
        <p:txBody>
          <a:bodyPr/>
          <a:lstStyle/>
          <a:p>
            <a:fld id="{8CD41AC4-40F7-4FE0-8905-74C6698904F3}" type="slidenum">
              <a:rPr lang="en-US" smtClean="0"/>
              <a:pPr/>
              <a:t>691</a:t>
            </a:fld>
            <a:endParaRPr lang="en-US"/>
          </a:p>
        </p:txBody>
      </p:sp>
    </p:spTree>
    <p:extLst>
      <p:ext uri="{BB962C8B-B14F-4D97-AF65-F5344CB8AC3E}">
        <p14:creationId xmlns:p14="http://schemas.microsoft.com/office/powerpoint/2010/main" val="591940029"/>
      </p:ext>
    </p:extLst>
  </p:cSld>
  <p:clrMapOvr>
    <a:masterClrMapping/>
  </p:clrMapOvr>
  <p:timing>
    <p:tnLst>
      <p:par>
        <p:cTn id="1" dur="indefinite" restart="never" nodeType="tmRoot"/>
      </p:par>
    </p:tn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smtClean="0"/>
              <a:t>In </a:t>
            </a:r>
            <a:r>
              <a:rPr lang="en-US" dirty="0"/>
              <a:t>our proof we developed this algorithms for constructing a Euler circuit in a graph with no vertices of odd degree.</a:t>
            </a:r>
          </a:p>
        </p:txBody>
      </p:sp>
      <p:sp>
        <p:nvSpPr>
          <p:cNvPr id="4" name="Content Placeholder 2"/>
          <p:cNvSpPr txBox="1">
            <a:spLocks/>
          </p:cNvSpPr>
          <p:nvPr/>
        </p:nvSpPr>
        <p:spPr>
          <a:xfrm>
            <a:off x="685800" y="3429001"/>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smtClean="0"/>
              <a:t>   procedure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Euler</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t>
            </a:r>
            <a:r>
              <a:rPr lang="en-US" sz="2600" i="1" dirty="0"/>
              <a:t>G</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connected</a:t>
            </a:r>
            <a:r>
              <a:rPr kumimoji="0" lang="en-US"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noProof="0" dirty="0" err="1" smtClean="0">
                <a:ln>
                  <a:noFill/>
                </a:ln>
                <a:solidFill>
                  <a:schemeClr val="tx1"/>
                </a:solidFill>
                <a:effectLst/>
                <a:uLnTx/>
                <a:uFillTx/>
                <a:latin typeface="+mn-lt"/>
                <a:ea typeface="+mn-ea"/>
                <a:cs typeface="+mn-cs"/>
              </a:rPr>
              <a:t>multigraph</a:t>
            </a:r>
            <a:r>
              <a:rPr kumimoji="0" lang="en-US" sz="2600" b="0" i="0" u="none" strike="noStrike" kern="1200" cap="none" spc="0" normalizeH="0" noProof="0" dirty="0" smtClean="0">
                <a:ln>
                  <a:noFill/>
                </a:ln>
                <a:solidFill>
                  <a:schemeClr val="tx1"/>
                </a:solidFill>
                <a:effectLst/>
                <a:uLnTx/>
                <a:uFillTx/>
                <a:latin typeface="+mn-lt"/>
                <a:ea typeface="+mn-ea"/>
                <a:cs typeface="+mn-cs"/>
              </a:rPr>
              <a:t> with all vertices of even degree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1"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circuit</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t>
            </a:r>
            <a:r>
              <a:rPr lang="en-US" sz="2600" dirty="0" smtClean="0">
                <a:ea typeface="Cambria Math" pitchFamily="18" charset="0"/>
              </a:rPr>
              <a:t>a circuit in </a:t>
            </a:r>
            <a:r>
              <a:rPr lang="en-US" sz="2600" i="1" dirty="0" smtClean="0">
                <a:ea typeface="Cambria Math" pitchFamily="18" charset="0"/>
              </a:rPr>
              <a:t>G </a:t>
            </a:r>
            <a:r>
              <a:rPr lang="en-US" sz="2600" dirty="0" smtClean="0">
                <a:ea typeface="Cambria Math" pitchFamily="18" charset="0"/>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ea typeface="Cambria Math" pitchFamily="18" charset="0"/>
              </a:rPr>
              <a:t> </a:t>
            </a:r>
            <a:r>
              <a:rPr lang="en-US" sz="2600" dirty="0" smtClean="0">
                <a:ea typeface="Cambria Math" pitchFamily="18" charset="0"/>
              </a:rPr>
              <a:t>                  successively  </a:t>
            </a:r>
            <a:r>
              <a:rPr kumimoji="0" lang="en-US" sz="2600" b="0" i="0" u="none" strike="noStrike" kern="1200" cap="none" spc="0" normalizeH="0" noProof="0" dirty="0" smtClean="0">
                <a:ln>
                  <a:noFill/>
                </a:ln>
                <a:solidFill>
                  <a:schemeClr val="tx1"/>
                </a:solidFill>
                <a:effectLst/>
                <a:uLnTx/>
                <a:uFillTx/>
                <a:latin typeface="+mn-lt"/>
                <a:ea typeface="Cambria Math" pitchFamily="18" charset="0"/>
                <a:cs typeface="+mn-cs"/>
              </a:rPr>
              <a:t>added to form a path that returns to this vertex. </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1" u="none" strike="noStrike" kern="1200" cap="none" spc="0" normalizeH="0" baseline="0" noProof="0" dirty="0" smtClean="0">
                <a:ln>
                  <a:noFill/>
                </a:ln>
                <a:solidFill>
                  <a:schemeClr val="tx1"/>
                </a:solidFill>
                <a:effectLst/>
                <a:uLnTx/>
                <a:uFillTx/>
                <a:latin typeface="+mn-lt"/>
                <a:ea typeface="+mn-ea"/>
                <a:cs typeface="+mn-cs"/>
              </a:rPr>
              <a:t>    H</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t>
            </a:r>
            <a:r>
              <a:rPr lang="en-US" sz="2600" i="1" dirty="0" smtClean="0"/>
              <a:t>G</a:t>
            </a:r>
            <a:r>
              <a:rPr lang="en-US" sz="2600" dirty="0" smtClean="0"/>
              <a:t> with the edges of this circuit removed</a:t>
            </a:r>
            <a:r>
              <a:rPr kumimoji="0" lang="en-US" sz="2600" b="0" u="none" strike="noStrike" kern="1200" cap="none" spc="0" normalizeH="0" baseline="0" noProof="0" dirty="0" smtClean="0">
                <a:ln>
                  <a:noFill/>
                </a:ln>
                <a:solidFill>
                  <a:schemeClr val="tx1"/>
                </a:solidFill>
                <a:effectLst/>
                <a:uLnTx/>
                <a:uFillTx/>
              </a:rPr>
              <a:t>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b="1" dirty="0" smtClean="0"/>
              <a:t>while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H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has edges</a:t>
            </a:r>
            <a:endParaRPr lang="en-US" sz="2600" b="1"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i="1" dirty="0" smtClean="0"/>
              <a:t>         </a:t>
            </a:r>
            <a:r>
              <a:rPr lang="en-US" sz="2600" i="1" dirty="0" err="1" smtClean="0"/>
              <a:t>subcircuit</a:t>
            </a:r>
            <a:r>
              <a:rPr lang="en-US" sz="2600" i="1" dirty="0" smtClean="0"/>
              <a:t>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a:t>
            </a:r>
            <a:r>
              <a:rPr kumimoji="0" lang="en-US" sz="2600" b="0" i="0" u="none" strike="noStrike" kern="1200" cap="none" spc="0" normalizeH="0" noProof="0" dirty="0" smtClean="0">
                <a:ln>
                  <a:noFill/>
                </a:ln>
                <a:solidFill>
                  <a:schemeClr val="tx1"/>
                </a:solidFill>
                <a:effectLst/>
                <a:uLnTx/>
                <a:uFillTx/>
                <a:latin typeface="+mn-lt"/>
                <a:ea typeface="+mn-ea"/>
                <a:cs typeface="+mn-cs"/>
              </a:rPr>
              <a:t> circuit in </a:t>
            </a:r>
            <a:r>
              <a:rPr kumimoji="0" lang="en-US" sz="2600" b="0" i="1" u="none" strike="noStrike" kern="1200" cap="none" spc="0" normalizeH="0" noProof="0" dirty="0" smtClean="0">
                <a:ln>
                  <a:noFill/>
                </a:ln>
                <a:solidFill>
                  <a:schemeClr val="tx1"/>
                </a:solidFill>
                <a:effectLst/>
                <a:uLnTx/>
                <a:uFillTx/>
                <a:latin typeface="+mn-lt"/>
                <a:ea typeface="+mn-ea"/>
                <a:cs typeface="+mn-cs"/>
              </a:rPr>
              <a:t>H</a:t>
            </a:r>
            <a:r>
              <a:rPr kumimoji="0" lang="en-US" sz="2600" b="0" i="0" u="none" strike="noStrike" kern="1200" cap="none" spc="0" normalizeH="0" noProof="0" dirty="0" smtClean="0">
                <a:ln>
                  <a:noFill/>
                </a:ln>
                <a:solidFill>
                  <a:schemeClr val="tx1"/>
                </a:solidFill>
                <a:effectLst/>
                <a:uLnTx/>
                <a:uFillTx/>
                <a:latin typeface="+mn-lt"/>
                <a:ea typeface="+mn-ea"/>
                <a:cs typeface="+mn-cs"/>
              </a:rPr>
              <a:t> beginning at a vertex in </a:t>
            </a:r>
            <a:r>
              <a:rPr kumimoji="0" lang="en-US" sz="2600" b="0" i="1" u="none" strike="noStrike" kern="1200" cap="none" spc="0" normalizeH="0" noProof="0" dirty="0" smtClean="0">
                <a:ln>
                  <a:noFill/>
                </a:ln>
                <a:solidFill>
                  <a:schemeClr val="tx1"/>
                </a:solidFill>
                <a:effectLst/>
                <a:uLnTx/>
                <a:uFillTx/>
                <a:latin typeface="+mn-lt"/>
                <a:ea typeface="+mn-ea"/>
                <a:cs typeface="+mn-cs"/>
              </a:rPr>
              <a:t>H</a:t>
            </a:r>
            <a:r>
              <a:rPr kumimoji="0" lang="en-US" sz="2600" b="0" i="0" u="none" strike="noStrike" kern="1200" cap="none" spc="0" normalizeH="0" noProof="0" dirty="0" smtClean="0">
                <a:ln>
                  <a:noFill/>
                </a:ln>
                <a:solidFill>
                  <a:schemeClr val="tx1"/>
                </a:solidFill>
                <a:effectLst/>
                <a:uLnTx/>
                <a:uFillTx/>
                <a:latin typeface="+mn-lt"/>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t> </a:t>
            </a:r>
            <a:r>
              <a:rPr lang="en-US" sz="2600" dirty="0" smtClean="0"/>
              <a:t>                            </a:t>
            </a:r>
            <a:r>
              <a:rPr kumimoji="0" lang="en-US" sz="2600" b="0" i="0" u="none" strike="noStrike" kern="1200" cap="none" spc="0" normalizeH="0" noProof="0" dirty="0" smtClean="0">
                <a:ln>
                  <a:noFill/>
                </a:ln>
                <a:solidFill>
                  <a:schemeClr val="tx1"/>
                </a:solidFill>
                <a:effectLst/>
                <a:uLnTx/>
                <a:uFillTx/>
                <a:latin typeface="+mn-lt"/>
                <a:ea typeface="+mn-ea"/>
                <a:cs typeface="+mn-cs"/>
              </a:rPr>
              <a:t>an endpoint of an edge in </a:t>
            </a:r>
            <a:r>
              <a:rPr kumimoji="0" lang="en-US" sz="2600" b="0" i="1" u="none" strike="noStrike" kern="1200" cap="none" spc="0" normalizeH="0" noProof="0" dirty="0" smtClean="0">
                <a:ln>
                  <a:noFill/>
                </a:ln>
                <a:solidFill>
                  <a:schemeClr val="tx1"/>
                </a:solidFill>
                <a:effectLst/>
                <a:uLnTx/>
                <a:uFillTx/>
                <a:latin typeface="+mn-lt"/>
                <a:ea typeface="+mn-ea"/>
                <a:cs typeface="+mn-cs"/>
              </a:rPr>
              <a:t>circuit</a:t>
            </a:r>
            <a:r>
              <a:rPr kumimoji="0" lang="en-US" sz="2600" b="0" i="0" u="none" strike="noStrike" kern="1200" cap="none" spc="0" normalizeH="0" noProof="0" dirty="0" smtClean="0">
                <a:ln>
                  <a:noFill/>
                </a:ln>
                <a:solidFill>
                  <a:schemeClr val="tx1"/>
                </a:solidFill>
                <a:effectLst/>
                <a:uLnTx/>
                <a:uFillTx/>
                <a:latin typeface="+mn-lt"/>
                <a:ea typeface="+mn-ea"/>
                <a:cs typeface="+mn-cs"/>
              </a:rPr>
              <a:t>.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t> </a:t>
            </a:r>
            <a:r>
              <a:rPr lang="en-US" sz="2600" dirty="0" smtClean="0"/>
              <a:t>       </a:t>
            </a:r>
            <a:r>
              <a:rPr lang="en-US" sz="2600" i="1" dirty="0" smtClean="0"/>
              <a:t>H</a:t>
            </a:r>
            <a:r>
              <a:rPr lang="en-US" sz="2600" dirty="0" smtClean="0"/>
              <a:t> := </a:t>
            </a:r>
            <a:r>
              <a:rPr lang="en-US" sz="2600" i="1" dirty="0" smtClean="0"/>
              <a:t>H</a:t>
            </a:r>
            <a:r>
              <a:rPr lang="en-US" sz="2600" dirty="0" smtClean="0"/>
              <a:t> with edges of </a:t>
            </a:r>
            <a:r>
              <a:rPr lang="en-US" sz="2600" i="1" dirty="0" err="1" smtClean="0"/>
              <a:t>subcircuit</a:t>
            </a:r>
            <a:r>
              <a:rPr lang="en-US" sz="2600" dirty="0" smtClean="0"/>
              <a:t> and all isolated vertices removed</a:t>
            </a:r>
            <a:endParaRPr kumimoji="0" lang="en-US" sz="2600" b="0"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smtClean="0"/>
              <a:t>        </a:t>
            </a:r>
            <a:r>
              <a:rPr lang="en-US" sz="2600" i="1" dirty="0" smtClean="0"/>
              <a:t>circuit </a:t>
            </a:r>
            <a:r>
              <a:rPr lang="en-US" sz="2600" dirty="0" smtClean="0"/>
              <a:t>:= </a:t>
            </a:r>
            <a:r>
              <a:rPr lang="en-US" sz="2600" i="1" dirty="0" smtClean="0"/>
              <a:t>circuit</a:t>
            </a:r>
            <a:r>
              <a:rPr lang="en-US" sz="2600" dirty="0" smtClean="0"/>
              <a:t> with </a:t>
            </a:r>
            <a:r>
              <a:rPr lang="en-US" sz="2600" dirty="0" err="1" smtClean="0"/>
              <a:t>s</a:t>
            </a:r>
            <a:r>
              <a:rPr lang="en-US" sz="2600" i="1" dirty="0" err="1" smtClean="0"/>
              <a:t>ubcircuit</a:t>
            </a:r>
            <a:r>
              <a:rPr lang="en-US" sz="2600" dirty="0" smtClean="0"/>
              <a:t> inserted at the appropriate vertex. </a:t>
            </a:r>
            <a:endParaRPr kumimoji="0" lang="en-US" sz="2600" b="0"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return</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circuit</a:t>
            </a:r>
            <a:r>
              <a:rPr kumimoji="0" lang="en-US" sz="2600" b="0" u="none" strike="noStrike" kern="1200" cap="none" spc="0" normalizeH="0" baseline="0" noProof="0" dirty="0" smtClean="0">
                <a:ln>
                  <a:noFill/>
                </a:ln>
                <a:solidFill>
                  <a:schemeClr val="tx1"/>
                </a:solidFill>
                <a:effectLst/>
                <a:uLnTx/>
                <a:uFillTx/>
                <a:latin typeface="+mn-lt"/>
                <a:ea typeface="+mn-ea"/>
                <a:cs typeface="+mn-cs"/>
              </a:rPr>
              <a:t>{</a:t>
            </a:r>
            <a:r>
              <a:rPr kumimoji="0" lang="en-US" sz="2600" b="0" i="1" u="none" strike="noStrike" kern="1200" cap="none" spc="0" normalizeH="0" baseline="0" noProof="0" dirty="0" smtClean="0">
                <a:ln>
                  <a:noFill/>
                </a:ln>
                <a:solidFill>
                  <a:schemeClr val="tx1"/>
                </a:solidFill>
                <a:effectLst/>
                <a:uLnTx/>
                <a:uFillTx/>
                <a:latin typeface="+mn-lt"/>
                <a:ea typeface="+mn-ea"/>
                <a:cs typeface="+mn-cs"/>
              </a:rPr>
              <a:t>circuit</a:t>
            </a:r>
            <a:r>
              <a:rPr kumimoji="0" lang="en-US" sz="2600" b="0" u="none" strike="noStrike" kern="1200" cap="none" spc="0" normalizeH="0" noProof="0" dirty="0" smtClean="0">
                <a:ln>
                  <a:noFill/>
                </a:ln>
                <a:solidFill>
                  <a:schemeClr val="tx1"/>
                </a:solidFill>
                <a:effectLst/>
                <a:uLnTx/>
                <a:uFillTx/>
                <a:latin typeface="+mn-lt"/>
                <a:ea typeface="+mn-ea"/>
                <a:cs typeface="+mn-cs"/>
              </a:rPr>
              <a:t> is an Euler circuit</a:t>
            </a:r>
            <a:r>
              <a:rPr lang="en-US" sz="2600" dirty="0" smtClean="0"/>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fld id="{8CD41AC4-40F7-4FE0-8905-74C6698904F3}" type="slidenum">
              <a:rPr lang="en-US" smtClean="0"/>
              <a:pPr/>
              <a:t>692</a:t>
            </a:fld>
            <a:endParaRPr lang="en-US"/>
          </a:p>
        </p:txBody>
      </p:sp>
    </p:spTree>
    <p:extLst>
      <p:ext uri="{BB962C8B-B14F-4D97-AF65-F5344CB8AC3E}">
        <p14:creationId xmlns:p14="http://schemas.microsoft.com/office/powerpoint/2010/main" val="2634232422"/>
      </p:ext>
    </p:extLst>
  </p:cSld>
  <p:clrMapOvr>
    <a:masterClrMapping/>
  </p:clrMapOvr>
  <p:timing>
    <p:tnLst>
      <p:par>
        <p:cTn id="1" dur="indefinite" restart="never" nodeType="tmRoot"/>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990600"/>
          </a:xfrm>
        </p:spPr>
        <p:txBody>
          <a:bodyPr>
            <a:noAutofit/>
          </a:bodyPr>
          <a:lstStyle/>
          <a:p>
            <a:r>
              <a:rPr lang="en-US" sz="4400" dirty="0"/>
              <a:t>Euler Circuits and Paths </a:t>
            </a:r>
          </a:p>
        </p:txBody>
      </p:sp>
      <p:sp>
        <p:nvSpPr>
          <p:cNvPr id="3" name="Content Placeholder 2"/>
          <p:cNvSpPr>
            <a:spLocks noGrp="1"/>
          </p:cNvSpPr>
          <p:nvPr>
            <p:ph idx="1"/>
          </p:nvPr>
        </p:nvSpPr>
        <p:spPr/>
        <p:txBody>
          <a:bodyPr>
            <a:normAutofit fontScale="77500" lnSpcReduction="20000"/>
          </a:bodyPr>
          <a:lstStyle/>
          <a:p>
            <a:pPr indent="0">
              <a:buNone/>
            </a:pPr>
            <a:endParaRPr lang="en-US" dirty="0" smtClean="0"/>
          </a:p>
          <a:p>
            <a:pPr indent="0">
              <a:buNone/>
            </a:pPr>
            <a:r>
              <a:rPr lang="en-US" b="1" dirty="0" smtClean="0"/>
              <a:t>Example</a:t>
            </a:r>
            <a:r>
              <a:rPr lang="en-US" dirty="0" smtClean="0"/>
              <a:t>:</a:t>
            </a:r>
          </a:p>
          <a:p>
            <a:pPr indent="0">
              <a:buNone/>
            </a:pPr>
            <a:endParaRPr lang="en-US" dirty="0"/>
          </a:p>
          <a:p>
            <a:pPr indent="0">
              <a:buNone/>
            </a:pPr>
            <a:endParaRPr lang="en-US" dirty="0" smtClean="0"/>
          </a:p>
          <a:p>
            <a:pPr indent="0">
              <a:buNone/>
            </a:pPr>
            <a:endParaRPr lang="en-US" dirty="0" smtClean="0"/>
          </a:p>
          <a:p>
            <a:pPr indent="0">
              <a:buNone/>
            </a:pPr>
            <a:endParaRPr lang="en-US" dirty="0" smtClean="0"/>
          </a:p>
          <a:p>
            <a:pPr indent="0">
              <a:buNone/>
            </a:pPr>
            <a:r>
              <a:rPr lang="en-US" i="1" dirty="0" smtClean="0"/>
              <a:t>G</a:t>
            </a:r>
            <a:r>
              <a:rPr lang="en-US" baseline="-25000" dirty="0" smtClean="0">
                <a:latin typeface="Cambria Math" pitchFamily="18" charset="0"/>
                <a:ea typeface="Cambria Math" pitchFamily="18" charset="0"/>
              </a:rPr>
              <a:t>1</a:t>
            </a:r>
            <a:r>
              <a:rPr lang="en-US" dirty="0" smtClean="0"/>
              <a:t> contains exactly two vertices of odd degree (</a:t>
            </a:r>
            <a:r>
              <a:rPr lang="en-US" i="1" dirty="0" smtClean="0"/>
              <a:t>b</a:t>
            </a:r>
            <a:r>
              <a:rPr lang="en-US" dirty="0" smtClean="0"/>
              <a:t> and </a:t>
            </a:r>
            <a:r>
              <a:rPr lang="en-US" i="1" dirty="0" smtClean="0"/>
              <a:t>d</a:t>
            </a:r>
            <a:r>
              <a:rPr lang="en-US" dirty="0" smtClean="0"/>
              <a:t>). Hence it has an Euler path, e.g.,  </a:t>
            </a:r>
            <a:r>
              <a:rPr lang="en-US" i="1" dirty="0" smtClean="0"/>
              <a:t>d</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a:t>
            </a:r>
            <a:r>
              <a:rPr lang="en-US" i="1" dirty="0" smtClean="0"/>
              <a:t>b</a:t>
            </a:r>
            <a:r>
              <a:rPr lang="en-US" dirty="0" smtClean="0"/>
              <a:t>.</a:t>
            </a:r>
          </a:p>
          <a:p>
            <a:pPr indent="0">
              <a:buNone/>
            </a:pPr>
            <a:r>
              <a:rPr lang="en-US" dirty="0" smtClean="0"/>
              <a:t> </a:t>
            </a:r>
          </a:p>
          <a:p>
            <a:pPr indent="0">
              <a:buNone/>
            </a:pPr>
            <a:r>
              <a:rPr lang="en-US" i="1" dirty="0" smtClean="0"/>
              <a:t>G</a:t>
            </a:r>
            <a:r>
              <a:rPr lang="en-US" baseline="-25000" dirty="0" smtClean="0">
                <a:latin typeface="Cambria Math" pitchFamily="18" charset="0"/>
                <a:ea typeface="Cambria Math" pitchFamily="18" charset="0"/>
              </a:rPr>
              <a:t>2</a:t>
            </a:r>
            <a:r>
              <a:rPr lang="en-US" dirty="0" smtClean="0"/>
              <a:t> </a:t>
            </a:r>
            <a:r>
              <a:rPr lang="en-US" dirty="0"/>
              <a:t>h</a:t>
            </a:r>
            <a:r>
              <a:rPr lang="en-US" dirty="0" smtClean="0"/>
              <a:t>as exactly two vertices of odd degree </a:t>
            </a:r>
            <a:r>
              <a:rPr lang="en-US" dirty="0"/>
              <a:t>(</a:t>
            </a:r>
            <a:r>
              <a:rPr lang="en-US" i="1" dirty="0"/>
              <a:t>b</a:t>
            </a:r>
            <a:r>
              <a:rPr lang="en-US" dirty="0"/>
              <a:t> and </a:t>
            </a:r>
            <a:r>
              <a:rPr lang="en-US" i="1" dirty="0"/>
              <a:t>d</a:t>
            </a:r>
            <a:r>
              <a:rPr lang="en-US" dirty="0"/>
              <a:t>). Hence it has an Euler </a:t>
            </a:r>
            <a:r>
              <a:rPr lang="en-US" dirty="0" smtClean="0"/>
              <a:t>path, e.g.,  </a:t>
            </a:r>
            <a:r>
              <a:rPr lang="en-US" i="1" dirty="0" smtClean="0"/>
              <a:t>b</a:t>
            </a:r>
            <a:r>
              <a:rPr lang="en-US" dirty="0" smtClean="0"/>
              <a:t>, </a:t>
            </a:r>
            <a:r>
              <a:rPr lang="en-US" i="1" dirty="0"/>
              <a:t>a</a:t>
            </a:r>
            <a:r>
              <a:rPr lang="en-US" dirty="0"/>
              <a:t>, </a:t>
            </a:r>
            <a:r>
              <a:rPr lang="en-US" i="1" dirty="0" smtClean="0"/>
              <a:t>g</a:t>
            </a:r>
            <a:r>
              <a:rPr lang="en-US" dirty="0" smtClean="0"/>
              <a:t>, </a:t>
            </a:r>
            <a:r>
              <a:rPr lang="en-US" i="1" dirty="0" smtClean="0"/>
              <a:t>f</a:t>
            </a:r>
            <a:r>
              <a:rPr lang="en-US" dirty="0" smtClean="0"/>
              <a:t>, </a:t>
            </a:r>
            <a:r>
              <a:rPr lang="en-US" i="1" dirty="0" smtClean="0"/>
              <a:t>e</a:t>
            </a:r>
            <a:r>
              <a:rPr lang="en-US" dirty="0" smtClean="0"/>
              <a:t>, </a:t>
            </a:r>
            <a:r>
              <a:rPr lang="en-US" i="1" dirty="0" smtClean="0"/>
              <a:t>d</a:t>
            </a:r>
            <a:r>
              <a:rPr lang="en-US" dirty="0" smtClean="0"/>
              <a:t>, </a:t>
            </a:r>
            <a:r>
              <a:rPr lang="en-US" i="1" dirty="0" smtClean="0"/>
              <a:t>c</a:t>
            </a:r>
            <a:r>
              <a:rPr lang="en-US" dirty="0" smtClean="0"/>
              <a:t>, </a:t>
            </a:r>
            <a:r>
              <a:rPr lang="en-US" i="1" dirty="0" smtClean="0"/>
              <a:t>g</a:t>
            </a:r>
            <a:r>
              <a:rPr lang="en-US" dirty="0" smtClean="0"/>
              <a:t>, </a:t>
            </a:r>
            <a:r>
              <a:rPr lang="en-US" i="1" dirty="0" smtClean="0"/>
              <a:t>b</a:t>
            </a:r>
            <a:r>
              <a:rPr lang="en-US" dirty="0" smtClean="0"/>
              <a:t>, </a:t>
            </a:r>
            <a:r>
              <a:rPr lang="en-US" i="1" dirty="0" smtClean="0"/>
              <a:t>c,</a:t>
            </a:r>
            <a:r>
              <a:rPr lang="en-US" i="1" dirty="0"/>
              <a:t> </a:t>
            </a:r>
            <a:r>
              <a:rPr lang="en-US" i="1" dirty="0" smtClean="0"/>
              <a:t>f</a:t>
            </a:r>
            <a:r>
              <a:rPr lang="en-US" dirty="0" smtClean="0"/>
              <a:t>, </a:t>
            </a:r>
            <a:r>
              <a:rPr lang="en-US" i="1" dirty="0"/>
              <a:t>d</a:t>
            </a:r>
            <a:r>
              <a:rPr lang="en-US" dirty="0" smtClean="0"/>
              <a:t>. </a:t>
            </a:r>
          </a:p>
          <a:p>
            <a:pPr indent="0">
              <a:buNone/>
            </a:pPr>
            <a:endParaRPr lang="en-US" dirty="0"/>
          </a:p>
          <a:p>
            <a:pPr indent="0">
              <a:buNone/>
            </a:pPr>
            <a:r>
              <a:rPr lang="en-US" i="1" dirty="0" smtClean="0"/>
              <a:t>G</a:t>
            </a:r>
            <a:r>
              <a:rPr lang="en-US" baseline="-25000" dirty="0" smtClean="0">
                <a:latin typeface="Cambria Math" pitchFamily="18" charset="0"/>
                <a:ea typeface="Cambria Math" pitchFamily="18" charset="0"/>
              </a:rPr>
              <a:t>3</a:t>
            </a:r>
            <a:r>
              <a:rPr lang="en-US" dirty="0" smtClean="0"/>
              <a:t> </a:t>
            </a:r>
            <a:r>
              <a:rPr lang="en-US" dirty="0"/>
              <a:t>has </a:t>
            </a:r>
            <a:r>
              <a:rPr lang="en-US" dirty="0" smtClean="0"/>
              <a:t>six vertices of odd degree. Hence, it does not have an Euler path.</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3497" y="2364867"/>
            <a:ext cx="4107180" cy="1061466"/>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693</a:t>
            </a:fld>
            <a:endParaRPr lang="en-US"/>
          </a:p>
        </p:txBody>
      </p:sp>
    </p:spTree>
    <p:extLst>
      <p:ext uri="{BB962C8B-B14F-4D97-AF65-F5344CB8AC3E}">
        <p14:creationId xmlns:p14="http://schemas.microsoft.com/office/powerpoint/2010/main" val="4015379876"/>
      </p:ext>
    </p:extLst>
  </p:cSld>
  <p:clrMapOvr>
    <a:masterClrMapping/>
  </p:clrMapOvr>
  <p:timing>
    <p:tnLst>
      <p:par>
        <p:cTn id="1" dur="indefinite" restart="never" nodeType="tmRoot"/>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Euler Paths and Circuits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Euler paths and circuits can be used to solve many practical problems such as finding a path or circuit that traverses each</a:t>
            </a:r>
          </a:p>
          <a:p>
            <a:pPr lvl="1"/>
            <a:r>
              <a:rPr lang="en-US" dirty="0" smtClean="0"/>
              <a:t>street in a neighborhood, </a:t>
            </a:r>
            <a:endParaRPr lang="en-US" dirty="0"/>
          </a:p>
          <a:p>
            <a:pPr lvl="1"/>
            <a:r>
              <a:rPr lang="en-US" dirty="0" smtClean="0"/>
              <a:t>road in a transportation network,</a:t>
            </a:r>
          </a:p>
          <a:p>
            <a:pPr lvl="1"/>
            <a:r>
              <a:rPr lang="en-US" dirty="0" smtClean="0"/>
              <a:t>connection in a utility grid, </a:t>
            </a:r>
            <a:endParaRPr lang="en-US" dirty="0"/>
          </a:p>
          <a:p>
            <a:pPr lvl="1"/>
            <a:r>
              <a:rPr lang="en-US" dirty="0" smtClean="0"/>
              <a:t>link in a communications network.</a:t>
            </a:r>
          </a:p>
          <a:p>
            <a:r>
              <a:rPr lang="en-US" dirty="0" smtClean="0"/>
              <a:t>Other applications are found in the </a:t>
            </a:r>
          </a:p>
          <a:p>
            <a:pPr lvl="1"/>
            <a:r>
              <a:rPr lang="en-US" dirty="0" smtClean="0"/>
              <a:t>layout of circuits, </a:t>
            </a:r>
          </a:p>
          <a:p>
            <a:pPr lvl="1"/>
            <a:r>
              <a:rPr lang="en-US" dirty="0" smtClean="0"/>
              <a:t>network multicasting,</a:t>
            </a:r>
          </a:p>
          <a:p>
            <a:pPr lvl="1"/>
            <a:r>
              <a:rPr lang="en-US" dirty="0" smtClean="0"/>
              <a:t>molecular biology, where Euler paths are used in the sequencing of DNA.</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694</a:t>
            </a:fld>
            <a:endParaRPr lang="en-US"/>
          </a:p>
        </p:txBody>
      </p:sp>
    </p:spTree>
    <p:extLst>
      <p:ext uri="{BB962C8B-B14F-4D97-AF65-F5344CB8AC3E}">
        <p14:creationId xmlns:p14="http://schemas.microsoft.com/office/powerpoint/2010/main" val="3810977173"/>
      </p:ext>
    </p:extLst>
  </p:cSld>
  <p:clrMapOvr>
    <a:masterClrMapping/>
  </p:clrMapOvr>
  <p:timing>
    <p:tnLst>
      <p:par>
        <p:cTn id="1" dur="indefinite" restart="never" nodeType="tmRoot"/>
      </p:par>
    </p:tn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Hamilton Paths and Circuits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0917" y="76200"/>
            <a:ext cx="884683" cy="1034034"/>
          </a:xfrm>
          <a:prstGeom prst="rect">
            <a:avLst/>
          </a:prstGeom>
        </p:spPr>
      </p:pic>
      <p:sp>
        <p:nvSpPr>
          <p:cNvPr id="3" name="Content Placeholder 2"/>
          <p:cNvSpPr>
            <a:spLocks noGrp="1"/>
          </p:cNvSpPr>
          <p:nvPr>
            <p:ph idx="1"/>
          </p:nvPr>
        </p:nvSpPr>
        <p:spPr/>
        <p:txBody>
          <a:bodyPr>
            <a:normAutofit fontScale="40000" lnSpcReduction="20000"/>
          </a:bodyPr>
          <a:lstStyle/>
          <a:p>
            <a:r>
              <a:rPr lang="en-US" sz="3400" dirty="0"/>
              <a:t>Euler paths and circuits </a:t>
            </a:r>
            <a:r>
              <a:rPr lang="en-US" sz="3400" dirty="0" smtClean="0"/>
              <a:t>contained </a:t>
            </a:r>
            <a:r>
              <a:rPr lang="en-US" sz="3400" dirty="0"/>
              <a:t>every edge only once. Now we look at paths and circuits that contain every vertex exactly once. </a:t>
            </a:r>
          </a:p>
          <a:p>
            <a:r>
              <a:rPr lang="en-US" sz="3400" dirty="0" smtClean="0"/>
              <a:t>William Hamilton invented the </a:t>
            </a:r>
            <a:r>
              <a:rPr lang="en-US" sz="3400" i="1" dirty="0" err="1" smtClean="0"/>
              <a:t>Icosian</a:t>
            </a:r>
            <a:r>
              <a:rPr lang="en-US" sz="3400" i="1" dirty="0" smtClean="0"/>
              <a:t> puzzle </a:t>
            </a:r>
            <a:r>
              <a:rPr lang="en-US" sz="3400" dirty="0" smtClean="0"/>
              <a:t>in </a:t>
            </a:r>
            <a:r>
              <a:rPr lang="en-US" sz="3400" dirty="0" smtClean="0">
                <a:latin typeface="Cambria Math" pitchFamily="18" charset="0"/>
                <a:ea typeface="Cambria Math" pitchFamily="18" charset="0"/>
              </a:rPr>
              <a:t>1857</a:t>
            </a:r>
            <a:r>
              <a:rPr lang="en-US" sz="3400" dirty="0" smtClean="0"/>
              <a:t>. It consisted of a wooden</a:t>
            </a:r>
            <a:r>
              <a:rPr lang="en-US" sz="3400" dirty="0"/>
              <a:t> </a:t>
            </a:r>
            <a:r>
              <a:rPr lang="en-US" sz="3400" dirty="0" smtClean="0"/>
              <a:t>dodecahedron (with </a:t>
            </a:r>
            <a:r>
              <a:rPr lang="en-US" sz="3400" dirty="0" smtClean="0">
                <a:latin typeface="Cambria Math" pitchFamily="18" charset="0"/>
                <a:ea typeface="Cambria Math" pitchFamily="18" charset="0"/>
              </a:rPr>
              <a:t>12</a:t>
            </a:r>
            <a:r>
              <a:rPr lang="en-US" sz="3400" dirty="0" smtClean="0"/>
              <a:t> regular pentagons as faces),  illustrated in (a), with a peg at each vertex, labeled with the names of different cities. String was used to used </a:t>
            </a:r>
            <a:r>
              <a:rPr lang="en-US" sz="3400" dirty="0"/>
              <a:t>to plot </a:t>
            </a:r>
            <a:r>
              <a:rPr lang="en-US" sz="3400" dirty="0" smtClean="0"/>
              <a:t>a circuit visiting </a:t>
            </a:r>
            <a:r>
              <a:rPr lang="en-US" sz="3400" dirty="0">
                <a:latin typeface="Cambria Math" pitchFamily="18" charset="0"/>
                <a:ea typeface="Cambria Math" pitchFamily="18" charset="0"/>
              </a:rPr>
              <a:t>20</a:t>
            </a:r>
            <a:r>
              <a:rPr lang="en-US" sz="3400" dirty="0"/>
              <a:t> cities exactly </a:t>
            </a:r>
            <a:r>
              <a:rPr lang="en-US" sz="3400" dirty="0" smtClean="0"/>
              <a:t>once</a:t>
            </a:r>
          </a:p>
          <a:p>
            <a:r>
              <a:rPr lang="en-US" sz="3400" dirty="0" smtClean="0"/>
              <a:t>The graph form of the puzzle is given in (b). </a:t>
            </a:r>
            <a:r>
              <a:rPr lang="en-US" sz="3400" dirty="0"/>
              <a:t> </a:t>
            </a:r>
          </a:p>
          <a:p>
            <a:endParaRPr lang="en-US" sz="3400" dirty="0" smtClean="0"/>
          </a:p>
          <a:p>
            <a:endParaRPr lang="en-US" sz="3400" dirty="0"/>
          </a:p>
          <a:p>
            <a:endParaRPr lang="en-US" sz="3400" dirty="0" smtClean="0"/>
          </a:p>
          <a:p>
            <a:endParaRPr lang="en-US" sz="3400" dirty="0"/>
          </a:p>
          <a:p>
            <a:endParaRPr lang="en-US" sz="3400" dirty="0" smtClean="0"/>
          </a:p>
          <a:p>
            <a:endParaRPr lang="en-US" sz="3400" dirty="0"/>
          </a:p>
          <a:p>
            <a:endParaRPr lang="en-US" sz="3400" dirty="0" smtClean="0"/>
          </a:p>
          <a:p>
            <a:r>
              <a:rPr lang="en-US" sz="3400" dirty="0" smtClean="0"/>
              <a:t>The solution  (a Hamilton circuit) is given  here.</a:t>
            </a:r>
            <a:endParaRPr lang="en-US" sz="3400" dirty="0"/>
          </a:p>
          <a:p>
            <a:pPr indent="0">
              <a:buNone/>
            </a:pPr>
            <a:endParaRPr lang="en-US" sz="3400" dirty="0" smtClean="0"/>
          </a:p>
          <a:p>
            <a:pPr marL="731520" indent="-457200"/>
            <a:endParaRPr lang="en-US" sz="3400" dirty="0"/>
          </a:p>
          <a:p>
            <a:pPr indent="0">
              <a:buNone/>
            </a:pPr>
            <a:r>
              <a:rPr lang="en-US" dirty="0"/>
              <a:t> </a:t>
            </a:r>
            <a:r>
              <a:rPr lang="en-US" dirty="0" smtClean="0"/>
              <a:t>  </a:t>
            </a:r>
          </a:p>
          <a:p>
            <a:pPr indent="0">
              <a:buNone/>
            </a:pPr>
            <a:endParaRPr lang="en-US" dirty="0"/>
          </a:p>
          <a:p>
            <a:pPr indent="0">
              <a:buNone/>
            </a:pPr>
            <a:r>
              <a:rPr lang="en-US" dirty="0" smtClean="0"/>
              <a:t>   </a:t>
            </a:r>
            <a:endParaRPr lang="en-US" dirty="0"/>
          </a:p>
        </p:txBody>
      </p:sp>
      <p:sp>
        <p:nvSpPr>
          <p:cNvPr id="7" name="TextBox 6"/>
          <p:cNvSpPr txBox="1"/>
          <p:nvPr/>
        </p:nvSpPr>
        <p:spPr>
          <a:xfrm>
            <a:off x="6934200" y="207224"/>
            <a:ext cx="1752600" cy="923330"/>
          </a:xfrm>
          <a:prstGeom prst="rect">
            <a:avLst/>
          </a:prstGeom>
          <a:noFill/>
        </p:spPr>
        <p:txBody>
          <a:bodyPr wrap="square" rtlCol="0">
            <a:spAutoFit/>
          </a:bodyPr>
          <a:lstStyle/>
          <a:p>
            <a:r>
              <a:rPr lang="en-US" dirty="0" smtClean="0"/>
              <a:t>William Rowan Hamilton (</a:t>
            </a:r>
            <a:r>
              <a:rPr lang="en-US" dirty="0" smtClean="0">
                <a:latin typeface="Cambria Math" pitchFamily="18" charset="0"/>
                <a:ea typeface="Cambria Math" pitchFamily="18" charset="0"/>
              </a:rPr>
              <a:t>1805- 1865</a:t>
            </a:r>
            <a:r>
              <a:rPr lang="en-US" dirty="0" smtClean="0"/>
              <a:t>)</a:t>
            </a:r>
            <a:endParaRPr lang="en-US" dirty="0"/>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338" y="3048000"/>
            <a:ext cx="2655916" cy="123859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0475" y="4876800"/>
            <a:ext cx="1152907" cy="1099566"/>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695</a:t>
            </a:fld>
            <a:endParaRPr lang="en-US"/>
          </a:p>
        </p:txBody>
      </p:sp>
    </p:spTree>
    <p:extLst>
      <p:ext uri="{BB962C8B-B14F-4D97-AF65-F5344CB8AC3E}">
        <p14:creationId xmlns:p14="http://schemas.microsoft.com/office/powerpoint/2010/main" val="1228129452"/>
      </p:ext>
    </p:extLst>
  </p:cSld>
  <p:clrMapOvr>
    <a:masterClrMapping/>
  </p:clrMapOvr>
  <p:timing>
    <p:tnLst>
      <p:par>
        <p:cTn id="1" dur="indefinite" restart="never" nodeType="tmRoot"/>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Hamilton Paths and Circuits</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Definition</a:t>
            </a:r>
            <a:r>
              <a:rPr lang="en-US" dirty="0" smtClean="0"/>
              <a:t>: A simple path in a graph </a:t>
            </a:r>
            <a:r>
              <a:rPr lang="en-US" i="1" dirty="0" smtClean="0"/>
              <a:t>G</a:t>
            </a:r>
            <a:r>
              <a:rPr lang="en-US" dirty="0" smtClean="0"/>
              <a:t> that passes through every vertex exactly once is called a </a:t>
            </a:r>
            <a:r>
              <a:rPr lang="en-US" i="1" dirty="0" smtClean="0"/>
              <a:t>Hamilton path</a:t>
            </a:r>
            <a:r>
              <a:rPr lang="en-US" dirty="0" smtClean="0"/>
              <a:t>, and a simple circuit in a graph </a:t>
            </a:r>
            <a:r>
              <a:rPr lang="en-US" i="1" dirty="0" smtClean="0"/>
              <a:t>G </a:t>
            </a:r>
            <a:r>
              <a:rPr lang="en-US" dirty="0" smtClean="0"/>
              <a:t>that passes through every vertex exactly once is called a </a:t>
            </a:r>
            <a:r>
              <a:rPr lang="en-US" i="1" dirty="0" smtClean="0"/>
              <a:t>Hamilton circuit.  </a:t>
            </a:r>
          </a:p>
          <a:p>
            <a:pPr indent="0">
              <a:buNone/>
            </a:pPr>
            <a:endParaRPr lang="en-US" i="1" dirty="0" smtClean="0"/>
          </a:p>
          <a:p>
            <a:pPr indent="0">
              <a:buNone/>
            </a:pPr>
            <a:r>
              <a:rPr lang="en-US" dirty="0" smtClean="0"/>
              <a:t>That is, a simple path </a:t>
            </a:r>
            <a:r>
              <a:rPr lang="en-US" i="1" dirty="0" smtClean="0"/>
              <a:t>x</a:t>
            </a:r>
            <a:r>
              <a:rPr lang="en-US" baseline="-25000" dirty="0" smtClean="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a:t>
            </a:r>
            <a:r>
              <a:rPr lang="en-US" i="1" dirty="0" smtClean="0"/>
              <a:t>x</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a:latin typeface="Cambria Math" pitchFamily="18" charset="0"/>
                <a:ea typeface="Cambria Math" pitchFamily="18" charset="0"/>
              </a:rPr>
              <a:t>…, </a:t>
            </a:r>
            <a:r>
              <a:rPr lang="en-US" i="1" dirty="0" smtClean="0"/>
              <a:t>x</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smtClean="0"/>
              <a:t>x</a:t>
            </a:r>
            <a:r>
              <a:rPr lang="en-US" i="1" baseline="-25000" dirty="0" err="1" smtClean="0">
                <a:ea typeface="Cambria Math" pitchFamily="18" charset="0"/>
              </a:rPr>
              <a:t>n</a:t>
            </a:r>
            <a:r>
              <a:rPr lang="en-US" dirty="0" smtClean="0"/>
              <a:t> in the graph </a:t>
            </a:r>
            <a:r>
              <a:rPr lang="en-US" i="1" dirty="0" smtClean="0"/>
              <a:t>G</a:t>
            </a:r>
            <a:r>
              <a:rPr lang="en-US" dirty="0" smtClean="0"/>
              <a:t> = (</a:t>
            </a:r>
            <a:r>
              <a:rPr lang="en-US" i="1" dirty="0" smtClean="0"/>
              <a:t>V</a:t>
            </a:r>
            <a:r>
              <a:rPr lang="en-US" dirty="0" smtClean="0"/>
              <a:t>, </a:t>
            </a:r>
            <a:r>
              <a:rPr lang="en-US" i="1" dirty="0" smtClean="0"/>
              <a:t>E</a:t>
            </a:r>
            <a:r>
              <a:rPr lang="en-US" dirty="0" smtClean="0"/>
              <a:t>) is called a Hamilton path if </a:t>
            </a:r>
            <a:r>
              <a:rPr lang="en-US" i="1" dirty="0" smtClean="0"/>
              <a:t>V</a:t>
            </a:r>
            <a:r>
              <a:rPr lang="en-US" dirty="0" smtClean="0"/>
              <a:t> =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i="1" dirty="0"/>
              <a:t> </a:t>
            </a:r>
            <a:r>
              <a:rPr lang="en-US" i="1" dirty="0" err="1"/>
              <a:t>x</a:t>
            </a:r>
            <a:r>
              <a:rPr lang="en-US" i="1" baseline="-25000" dirty="0" err="1">
                <a:ea typeface="Cambria Math" pitchFamily="18" charset="0"/>
              </a:rPr>
              <a:t>n</a:t>
            </a:r>
            <a:r>
              <a:rPr lang="en-US" dirty="0"/>
              <a:t> </a:t>
            </a:r>
            <a:r>
              <a:rPr lang="en-US" dirty="0" smtClean="0"/>
              <a:t>} and </a:t>
            </a:r>
            <a:r>
              <a:rPr lang="en-US" i="1" dirty="0" smtClean="0"/>
              <a:t>x</a:t>
            </a:r>
            <a:r>
              <a:rPr lang="en-US" i="1" baseline="-25000" dirty="0" smtClean="0"/>
              <a:t>i</a:t>
            </a:r>
            <a:r>
              <a:rPr lang="en-US" i="1" dirty="0" smtClean="0"/>
              <a:t> ≠</a:t>
            </a:r>
            <a:r>
              <a:rPr lang="en-US" dirty="0" smtClean="0"/>
              <a:t> </a:t>
            </a:r>
            <a:r>
              <a:rPr lang="en-US" i="1" dirty="0" err="1" smtClean="0"/>
              <a:t>x</a:t>
            </a:r>
            <a:r>
              <a:rPr lang="en-US" i="1" baseline="-25000" dirty="0" err="1" smtClean="0"/>
              <a:t>j</a:t>
            </a:r>
            <a:r>
              <a:rPr lang="en-US" dirty="0" smtClean="0"/>
              <a:t> for  </a:t>
            </a:r>
            <a:r>
              <a:rPr lang="en-US" dirty="0" smtClean="0">
                <a:latin typeface="Cambria Math" pitchFamily="18" charset="0"/>
                <a:ea typeface="Cambria Math" pitchFamily="18" charset="0"/>
              </a:rPr>
              <a:t>0≤</a:t>
            </a:r>
            <a:r>
              <a:rPr lang="en-US" dirty="0" smtClean="0"/>
              <a:t> </a:t>
            </a:r>
            <a:r>
              <a:rPr lang="en-US" i="1" dirty="0" err="1" smtClean="0"/>
              <a:t>i</a:t>
            </a:r>
            <a:r>
              <a:rPr lang="en-US" dirty="0" smtClean="0"/>
              <a:t> &lt; </a:t>
            </a:r>
            <a:r>
              <a:rPr lang="en-US" i="1" dirty="0" smtClean="0"/>
              <a:t>j</a:t>
            </a:r>
            <a:r>
              <a:rPr lang="en-US" dirty="0" smtClean="0"/>
              <a:t> </a:t>
            </a:r>
            <a:r>
              <a:rPr lang="en-US" dirty="0">
                <a:latin typeface="Cambria Math" pitchFamily="18" charset="0"/>
                <a:ea typeface="Cambria Math" pitchFamily="18" charset="0"/>
              </a:rPr>
              <a:t>≤ </a:t>
            </a:r>
            <a:r>
              <a:rPr lang="en-US" i="1" dirty="0" smtClean="0"/>
              <a:t>n</a:t>
            </a:r>
            <a:r>
              <a:rPr lang="en-US" dirty="0" smtClean="0"/>
              <a:t>, and the simple circuit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smtClean="0"/>
              <a:t>x</a:t>
            </a:r>
            <a:r>
              <a:rPr lang="en-US" i="1" baseline="-25000" dirty="0" err="1" smtClean="0">
                <a:ea typeface="Cambria Math" pitchFamily="18" charset="0"/>
              </a:rPr>
              <a:t>n</a:t>
            </a:r>
            <a:r>
              <a:rPr lang="en-US" smtClean="0"/>
              <a:t>,</a:t>
            </a:r>
            <a:r>
              <a:rPr lang="en-US" i="1" smtClean="0"/>
              <a:t> x</a:t>
            </a:r>
            <a:r>
              <a:rPr lang="en-US" baseline="-25000" smtClean="0">
                <a:latin typeface="Cambria Math" pitchFamily="18" charset="0"/>
                <a:ea typeface="Cambria Math" pitchFamily="18" charset="0"/>
              </a:rPr>
              <a:t>0  </a:t>
            </a:r>
            <a:r>
              <a:rPr lang="en-US" dirty="0" smtClean="0"/>
              <a:t>(with </a:t>
            </a:r>
            <a:r>
              <a:rPr lang="en-US" i="1" dirty="0" smtClean="0"/>
              <a:t>n</a:t>
            </a:r>
            <a:r>
              <a:rPr lang="en-US" dirty="0" smtClean="0"/>
              <a:t> &gt; </a:t>
            </a:r>
            <a:r>
              <a:rPr lang="en-US" dirty="0" smtClean="0">
                <a:latin typeface="Cambria Math" pitchFamily="18" charset="0"/>
                <a:ea typeface="Cambria Math" pitchFamily="18" charset="0"/>
              </a:rPr>
              <a:t>0</a:t>
            </a:r>
            <a:r>
              <a:rPr lang="en-US" dirty="0" smtClean="0"/>
              <a:t>) is a Hamilton circuit if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smtClean="0"/>
              <a:t> is a Hamilton path.</a:t>
            </a:r>
          </a:p>
          <a:p>
            <a:pPr indent="0">
              <a:buNone/>
            </a:pPr>
            <a:endParaRPr lang="en-US" dirty="0" smtClean="0"/>
          </a:p>
          <a:p>
            <a:pPr marL="731520" indent="-457200"/>
            <a:endParaRPr lang="en-US" dirty="0"/>
          </a:p>
          <a:p>
            <a:pPr indent="0">
              <a:buNone/>
            </a:pPr>
            <a:r>
              <a:rPr lang="en-US" dirty="0"/>
              <a:t> </a:t>
            </a:r>
            <a:r>
              <a:rPr lang="en-US" dirty="0" smtClean="0"/>
              <a:t>  </a:t>
            </a:r>
          </a:p>
          <a:p>
            <a:pPr indent="0">
              <a:buNone/>
            </a:pPr>
            <a:endParaRPr lang="en-US" dirty="0"/>
          </a:p>
          <a:p>
            <a:pPr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696</a:t>
            </a:fld>
            <a:endParaRPr lang="en-US"/>
          </a:p>
        </p:txBody>
      </p:sp>
    </p:spTree>
    <p:extLst>
      <p:ext uri="{BB962C8B-B14F-4D97-AF65-F5344CB8AC3E}">
        <p14:creationId xmlns:p14="http://schemas.microsoft.com/office/powerpoint/2010/main" val="2912161302"/>
      </p:ext>
    </p:extLst>
  </p:cSld>
  <p:clrMapOvr>
    <a:masterClrMapping/>
  </p:clrMapOvr>
  <p:timing>
    <p:tnLst>
      <p:par>
        <p:cTn id="1" dur="indefinite" restart="never" nodeType="tmRoot"/>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Hamilton Paths and Circuits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35480"/>
            <a:ext cx="8229600" cy="4922520"/>
          </a:xfrm>
        </p:spPr>
        <p:txBody>
          <a:bodyPr>
            <a:normAutofit lnSpcReduction="10000"/>
          </a:bodyPr>
          <a:lstStyle/>
          <a:p>
            <a:pPr indent="0">
              <a:buNone/>
            </a:pPr>
            <a:r>
              <a:rPr lang="en-US" b="1" dirty="0" smtClean="0"/>
              <a:t>Example</a:t>
            </a:r>
            <a:r>
              <a:rPr lang="en-US" dirty="0" smtClean="0"/>
              <a:t>: Which of these simple graphs has a Hamilton circuit or, if not, a Hamilton path?</a:t>
            </a:r>
          </a:p>
          <a:p>
            <a:pPr indent="0">
              <a:buNone/>
            </a:pPr>
            <a:endParaRPr lang="en-US" dirty="0"/>
          </a:p>
          <a:p>
            <a:pPr indent="0">
              <a:buNone/>
            </a:pPr>
            <a:endParaRPr lang="en-US" dirty="0" smtClean="0"/>
          </a:p>
          <a:p>
            <a:pPr indent="0">
              <a:buNone/>
            </a:pPr>
            <a:endParaRPr lang="en-US" b="1" dirty="0" smtClean="0"/>
          </a:p>
          <a:p>
            <a:pPr indent="0">
              <a:buNone/>
            </a:pPr>
            <a:endParaRPr lang="en-US" b="1" dirty="0" smtClean="0"/>
          </a:p>
          <a:p>
            <a:pPr indent="0">
              <a:buNone/>
            </a:pPr>
            <a:r>
              <a:rPr lang="en-US" b="1" dirty="0" smtClean="0"/>
              <a:t>Solution</a:t>
            </a:r>
            <a:r>
              <a:rPr lang="en-US" dirty="0" smtClean="0"/>
              <a:t>: </a:t>
            </a:r>
            <a:r>
              <a:rPr lang="en-US" i="1" dirty="0" smtClean="0"/>
              <a:t>G</a:t>
            </a:r>
            <a:r>
              <a:rPr lang="en-US" baseline="-25000" dirty="0" smtClean="0">
                <a:latin typeface="Cambria Math" pitchFamily="18" charset="0"/>
                <a:ea typeface="Cambria Math" pitchFamily="18" charset="0"/>
              </a:rPr>
              <a:t>1  </a:t>
            </a:r>
            <a:r>
              <a:rPr lang="en-US" dirty="0" smtClean="0">
                <a:latin typeface="Cambria Math" pitchFamily="18" charset="0"/>
                <a:ea typeface="Cambria Math" pitchFamily="18" charset="0"/>
              </a:rPr>
              <a:t>has a </a:t>
            </a:r>
            <a:r>
              <a:rPr lang="en-US" dirty="0">
                <a:latin typeface="Cambria Math" pitchFamily="18" charset="0"/>
                <a:ea typeface="Cambria Math" pitchFamily="18" charset="0"/>
              </a:rPr>
              <a:t>H</a:t>
            </a:r>
            <a:r>
              <a:rPr lang="en-US" dirty="0" smtClean="0">
                <a:latin typeface="Cambria Math" pitchFamily="18" charset="0"/>
                <a:ea typeface="Cambria Math" pitchFamily="18" charset="0"/>
              </a:rPr>
              <a:t>amilton circuit: </a:t>
            </a:r>
            <a:r>
              <a:rPr lang="en-US" i="1" dirty="0" smtClean="0">
                <a:ea typeface="Cambria Math" pitchFamily="18" charset="0"/>
              </a:rPr>
              <a:t>a</a:t>
            </a:r>
            <a:r>
              <a:rPr lang="en-US" dirty="0" smtClean="0">
                <a:ea typeface="Cambria Math" pitchFamily="18" charset="0"/>
              </a:rPr>
              <a:t>, </a:t>
            </a:r>
            <a:r>
              <a:rPr lang="en-US" i="1" dirty="0" smtClean="0">
                <a:ea typeface="Cambria Math" pitchFamily="18" charset="0"/>
              </a:rPr>
              <a:t>b</a:t>
            </a:r>
            <a:r>
              <a:rPr lang="en-US" dirty="0" smtClean="0">
                <a:ea typeface="Cambria Math" pitchFamily="18" charset="0"/>
              </a:rPr>
              <a:t>, </a:t>
            </a:r>
            <a:r>
              <a:rPr lang="en-US" i="1" dirty="0" smtClean="0">
                <a:ea typeface="Cambria Math" pitchFamily="18" charset="0"/>
              </a:rPr>
              <a:t>c</a:t>
            </a:r>
            <a:r>
              <a:rPr lang="en-US" dirty="0" smtClean="0">
                <a:ea typeface="Cambria Math" pitchFamily="18" charset="0"/>
              </a:rPr>
              <a:t>, </a:t>
            </a:r>
            <a:r>
              <a:rPr lang="en-US" i="1" dirty="0" smtClean="0">
                <a:ea typeface="Cambria Math" pitchFamily="18" charset="0"/>
              </a:rPr>
              <a:t>d</a:t>
            </a:r>
            <a:r>
              <a:rPr lang="en-US" dirty="0" smtClean="0">
                <a:ea typeface="Cambria Math" pitchFamily="18" charset="0"/>
              </a:rPr>
              <a:t>, </a:t>
            </a:r>
            <a:r>
              <a:rPr lang="en-US" i="1" dirty="0" smtClean="0">
                <a:ea typeface="Cambria Math" pitchFamily="18" charset="0"/>
              </a:rPr>
              <a:t>e</a:t>
            </a:r>
            <a:r>
              <a:rPr lang="en-US" dirty="0" smtClean="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p>
          <a:p>
            <a:pPr indent="0">
              <a:buNone/>
            </a:pPr>
            <a:r>
              <a:rPr lang="en-US" i="1" dirty="0" smtClean="0"/>
              <a:t>G</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smtClean="0">
                <a:ea typeface="Cambria Math" pitchFamily="18" charset="0"/>
              </a:rPr>
              <a:t>d</a:t>
            </a:r>
            <a:r>
              <a:rPr lang="en-US" dirty="0" smtClean="0">
                <a:latin typeface="Cambria Math" pitchFamily="18" charset="0"/>
                <a:ea typeface="Cambria Math" pitchFamily="18" charset="0"/>
              </a:rPr>
              <a:t>.</a:t>
            </a:r>
          </a:p>
          <a:p>
            <a:pPr indent="0">
              <a:buNone/>
            </a:pPr>
            <a:r>
              <a:rPr lang="en-US" i="1" dirty="0" smtClean="0"/>
              <a:t>G</a:t>
            </a:r>
            <a:r>
              <a:rPr lang="en-US" baseline="-25000" dirty="0" smtClean="0">
                <a:latin typeface="Cambria Math" pitchFamily="18" charset="0"/>
                <a:ea typeface="Cambria Math" pitchFamily="18" charset="0"/>
              </a:rPr>
              <a:t>3  </a:t>
            </a:r>
            <a:r>
              <a:rPr lang="en-US" dirty="0">
                <a:latin typeface="Cambria Math" pitchFamily="18" charset="0"/>
                <a:ea typeface="Cambria Math" pitchFamily="18" charset="0"/>
              </a:rPr>
              <a:t>does not have a Hamilton circuit, </a:t>
            </a:r>
            <a:r>
              <a:rPr lang="en-US" dirty="0" smtClean="0">
                <a:latin typeface="Cambria Math" pitchFamily="18" charset="0"/>
                <a:ea typeface="Cambria Math" pitchFamily="18" charset="0"/>
              </a:rPr>
              <a:t> or a </a:t>
            </a:r>
            <a:r>
              <a:rPr lang="en-US" dirty="0">
                <a:latin typeface="Cambria Math" pitchFamily="18" charset="0"/>
                <a:ea typeface="Cambria Math" pitchFamily="18" charset="0"/>
              </a:rPr>
              <a:t>Hamilton </a:t>
            </a:r>
            <a:r>
              <a:rPr lang="en-US" dirty="0" smtClean="0">
                <a:latin typeface="Cambria Math" pitchFamily="18" charset="0"/>
                <a:ea typeface="Cambria Math" pitchFamily="18" charset="0"/>
              </a:rPr>
              <a:t>path. Why?</a:t>
            </a:r>
            <a:endParaRPr lang="en-US" baseline="-25000" dirty="0">
              <a:latin typeface="Cambria Math" pitchFamily="18" charset="0"/>
              <a:ea typeface="Cambria Math" pitchFamily="18" charset="0"/>
            </a:endParaRPr>
          </a:p>
        </p:txBody>
      </p:sp>
      <p:pic>
        <p:nvPicPr>
          <p:cNvPr id="5" name="Picture 2" descr="ch10figures_Part63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4211637"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8CD41AC4-40F7-4FE0-8905-74C6698904F3}" type="slidenum">
              <a:rPr lang="en-US" smtClean="0"/>
              <a:pPr/>
              <a:t>697</a:t>
            </a:fld>
            <a:endParaRPr lang="en-US"/>
          </a:p>
        </p:txBody>
      </p:sp>
    </p:spTree>
    <p:extLst>
      <p:ext uri="{BB962C8B-B14F-4D97-AF65-F5344CB8AC3E}">
        <p14:creationId xmlns:p14="http://schemas.microsoft.com/office/powerpoint/2010/main" val="3541570949"/>
      </p:ext>
    </p:extLst>
  </p:cSld>
  <p:clrMapOvr>
    <a:masterClrMapping/>
  </p:clrMapOvr>
  <p:timing>
    <p:tnLst>
      <p:par>
        <p:cTn id="1" dur="indefinite" restart="never" nodeType="tmRoot"/>
      </p:par>
    </p:tn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Necessary </a:t>
            </a:r>
            <a:r>
              <a:rPr lang="en-US" smtClean="0"/>
              <a:t>Conditions for</a:t>
            </a:r>
            <a:br>
              <a:rPr lang="en-US" smtClean="0"/>
            </a:br>
            <a:r>
              <a:rPr lang="en-US" smtClean="0"/>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9"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1" y="5148149"/>
            <a:ext cx="906019"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t>
            </a:r>
            <a:r>
              <a:rPr lang="en-US" dirty="0" smtClean="0"/>
              <a:t>an Euler circuit, </a:t>
            </a:r>
            <a:r>
              <a:rPr lang="en-US" dirty="0"/>
              <a:t>no simple necessary and sufficient conditions are known for the existence of a </a:t>
            </a:r>
            <a:r>
              <a:rPr lang="en-US" dirty="0" err="1"/>
              <a:t>Hamiton</a:t>
            </a:r>
            <a:r>
              <a:rPr lang="en-US" dirty="0"/>
              <a:t> circuit</a:t>
            </a:r>
            <a:r>
              <a:rPr lang="en-US" dirty="0" smtClean="0"/>
              <a:t>.</a:t>
            </a:r>
            <a:endParaRPr lang="en-US" dirty="0"/>
          </a:p>
          <a:p>
            <a:r>
              <a:rPr lang="en-US" dirty="0" smtClean="0"/>
              <a:t>However</a:t>
            </a:r>
            <a:r>
              <a:rPr lang="en-US" dirty="0"/>
              <a:t>, there are some useful necessary conditions.  We describe two of these now</a:t>
            </a:r>
            <a:r>
              <a:rPr lang="en-US" dirty="0" smtClean="0"/>
              <a:t>.</a:t>
            </a:r>
          </a:p>
          <a:p>
            <a:pPr indent="0">
              <a:buNone/>
            </a:pPr>
            <a:r>
              <a:rPr lang="en-US" b="1" dirty="0" smtClean="0"/>
              <a:t>Dirac’s Theorem</a:t>
            </a:r>
            <a:r>
              <a:rPr lang="en-US" dirty="0" smtClean="0"/>
              <a:t>: If </a:t>
            </a:r>
            <a:r>
              <a:rPr lang="en-US" i="1" dirty="0" smtClean="0"/>
              <a:t>G</a:t>
            </a:r>
            <a:r>
              <a:rPr lang="en-US" dirty="0" smtClean="0"/>
              <a:t> is a simple graph with </a:t>
            </a:r>
            <a:r>
              <a:rPr lang="en-US" i="1" dirty="0" smtClean="0"/>
              <a:t>n ≥ </a:t>
            </a:r>
            <a:r>
              <a:rPr lang="en-US" dirty="0">
                <a:latin typeface="Cambria Math" pitchFamily="18" charset="0"/>
                <a:ea typeface="Cambria Math" pitchFamily="18" charset="0"/>
              </a:rPr>
              <a:t>3</a:t>
            </a:r>
            <a:r>
              <a:rPr lang="en-US" dirty="0" smtClean="0"/>
              <a:t> vertices such that the degree of every vertex in </a:t>
            </a:r>
            <a:r>
              <a:rPr lang="en-US" i="1" dirty="0" smtClean="0"/>
              <a:t>G</a:t>
            </a:r>
            <a:r>
              <a:rPr lang="en-US" dirty="0" smtClean="0"/>
              <a:t> is ≥ </a:t>
            </a:r>
            <a:r>
              <a:rPr lang="en-US" i="1" dirty="0" smtClean="0"/>
              <a:t>n</a:t>
            </a:r>
            <a:r>
              <a:rPr lang="en-US" dirty="0" smtClean="0"/>
              <a:t>/</a:t>
            </a:r>
            <a:r>
              <a:rPr lang="en-US" dirty="0" smtClean="0">
                <a:latin typeface="Cambria Math" pitchFamily="18" charset="0"/>
                <a:ea typeface="Cambria Math" pitchFamily="18" charset="0"/>
              </a:rPr>
              <a:t>2</a:t>
            </a:r>
            <a:r>
              <a:rPr lang="en-US" dirty="0" smtClean="0"/>
              <a:t>, then </a:t>
            </a:r>
            <a:r>
              <a:rPr lang="en-US" i="1" dirty="0" smtClean="0"/>
              <a:t>G</a:t>
            </a:r>
            <a:r>
              <a:rPr lang="en-US" dirty="0" smtClean="0"/>
              <a:t> has a Hamilton circuit. </a:t>
            </a:r>
          </a:p>
          <a:p>
            <a:pPr marL="0" indent="0">
              <a:buNone/>
            </a:pPr>
            <a:endParaRPr lang="en-US" dirty="0"/>
          </a:p>
          <a:p>
            <a:pPr indent="0">
              <a:buNone/>
            </a:pPr>
            <a:r>
              <a:rPr lang="en-US" b="1" dirty="0" smtClean="0"/>
              <a:t>Ore’s Theorem</a:t>
            </a:r>
            <a:r>
              <a:rPr lang="en-US" dirty="0" smtClean="0"/>
              <a:t>: </a:t>
            </a:r>
            <a:r>
              <a:rPr lang="en-US" dirty="0"/>
              <a:t>If </a:t>
            </a:r>
            <a:r>
              <a:rPr lang="en-US" i="1" dirty="0"/>
              <a:t>G</a:t>
            </a:r>
            <a:r>
              <a:rPr lang="en-US" dirty="0"/>
              <a:t> is a simple graph with </a:t>
            </a:r>
            <a:r>
              <a:rPr lang="en-US" i="1" dirty="0" smtClean="0"/>
              <a:t>n</a:t>
            </a:r>
            <a:r>
              <a:rPr lang="en-US" dirty="0" smtClean="0"/>
              <a:t> </a:t>
            </a:r>
            <a:r>
              <a:rPr lang="en-US" dirty="0"/>
              <a:t>≥ </a:t>
            </a:r>
            <a:r>
              <a:rPr lang="en-US" dirty="0">
                <a:latin typeface="Cambria Math" pitchFamily="18" charset="0"/>
                <a:ea typeface="Cambria Math" pitchFamily="18" charset="0"/>
              </a:rPr>
              <a:t>3</a:t>
            </a:r>
            <a:r>
              <a:rPr lang="en-US" dirty="0"/>
              <a:t> </a:t>
            </a:r>
            <a:r>
              <a:rPr lang="en-US" dirty="0" smtClean="0"/>
              <a:t> vertices such </a:t>
            </a:r>
            <a:r>
              <a:rPr lang="en-US" dirty="0"/>
              <a:t>that </a:t>
            </a:r>
            <a:r>
              <a:rPr lang="en-US" dirty="0" err="1" smtClean="0"/>
              <a:t>deg</a:t>
            </a:r>
            <a:r>
              <a:rPr lang="en-US" dirty="0" smtClean="0"/>
              <a:t>(</a:t>
            </a:r>
            <a:r>
              <a:rPr lang="en-US" i="1" dirty="0" smtClean="0"/>
              <a:t>u</a:t>
            </a:r>
            <a:r>
              <a:rPr lang="en-US" dirty="0" smtClean="0"/>
              <a:t>) + </a:t>
            </a:r>
            <a:r>
              <a:rPr lang="en-US" dirty="0" err="1" smtClean="0"/>
              <a:t>deg</a:t>
            </a:r>
            <a:r>
              <a:rPr lang="en-US" dirty="0" smtClean="0"/>
              <a:t>(</a:t>
            </a:r>
            <a:r>
              <a:rPr lang="en-US" i="1" dirty="0" smtClean="0"/>
              <a:t>v</a:t>
            </a:r>
            <a:r>
              <a:rPr lang="en-US" dirty="0" smtClean="0"/>
              <a:t>) ≥ </a:t>
            </a:r>
            <a:r>
              <a:rPr lang="en-US" i="1" dirty="0" smtClean="0"/>
              <a:t>n</a:t>
            </a:r>
            <a:r>
              <a:rPr lang="en-US" dirty="0" smtClean="0"/>
              <a:t>  for </a:t>
            </a:r>
            <a:r>
              <a:rPr lang="en-US" dirty="0"/>
              <a:t>every </a:t>
            </a:r>
            <a:r>
              <a:rPr lang="en-US" dirty="0" smtClean="0"/>
              <a:t>pair of nonadjacent vertices, then </a:t>
            </a:r>
            <a:r>
              <a:rPr lang="en-US" i="1" dirty="0"/>
              <a:t>G</a:t>
            </a:r>
            <a:r>
              <a:rPr lang="en-US" dirty="0"/>
              <a:t> has a Hamilton circuit. </a:t>
            </a:r>
            <a:endParaRPr lang="en-US" dirty="0" smtClean="0"/>
          </a:p>
          <a:p>
            <a:pPr indent="0">
              <a:buNone/>
            </a:pPr>
            <a:endParaRPr lang="en-US" dirty="0"/>
          </a:p>
          <a:p>
            <a:pPr indent="0">
              <a:buNone/>
            </a:pPr>
            <a:r>
              <a:rPr lang="en-US" dirty="0" smtClean="0"/>
              <a:t> </a:t>
            </a:r>
            <a:endParaRPr lang="en-US" dirty="0"/>
          </a:p>
          <a:p>
            <a:pPr indent="0">
              <a:buNone/>
            </a:pPr>
            <a:endParaRPr lang="en-US" dirty="0"/>
          </a:p>
        </p:txBody>
      </p:sp>
      <p:sp>
        <p:nvSpPr>
          <p:cNvPr id="19" name="TextBox 18"/>
          <p:cNvSpPr txBox="1"/>
          <p:nvPr/>
        </p:nvSpPr>
        <p:spPr>
          <a:xfrm>
            <a:off x="6435599" y="1295401"/>
            <a:ext cx="2514600" cy="646331"/>
          </a:xfrm>
          <a:prstGeom prst="rect">
            <a:avLst/>
          </a:prstGeom>
          <a:noFill/>
        </p:spPr>
        <p:txBody>
          <a:bodyPr wrap="square" rtlCol="0">
            <a:spAutoFit/>
          </a:bodyPr>
          <a:lstStyle/>
          <a:p>
            <a:r>
              <a:rPr lang="en-US" dirty="0" smtClean="0"/>
              <a:t>Gabriel Andrew Dirac</a:t>
            </a:r>
          </a:p>
          <a:p>
            <a:r>
              <a:rPr lang="en-US" dirty="0" smtClean="0"/>
              <a:t>(</a:t>
            </a:r>
            <a:r>
              <a:rPr lang="en-US" dirty="0" smtClean="0">
                <a:latin typeface="Cambria Math" pitchFamily="18" charset="0"/>
                <a:ea typeface="Cambria Math" pitchFamily="18" charset="0"/>
              </a:rPr>
              <a:t>1925-1984</a:t>
            </a:r>
            <a:r>
              <a:rPr lang="en-US" dirty="0" smtClean="0"/>
              <a:t>)</a:t>
            </a:r>
            <a:endParaRPr lang="en-US" dirty="0"/>
          </a:p>
        </p:txBody>
      </p:sp>
      <p:sp>
        <p:nvSpPr>
          <p:cNvPr id="20" name="TextBox 19"/>
          <p:cNvSpPr txBox="1"/>
          <p:nvPr/>
        </p:nvSpPr>
        <p:spPr>
          <a:xfrm>
            <a:off x="5410200" y="5423451"/>
            <a:ext cx="1524000" cy="646331"/>
          </a:xfrm>
          <a:prstGeom prst="rect">
            <a:avLst/>
          </a:prstGeom>
          <a:noFill/>
        </p:spPr>
        <p:txBody>
          <a:bodyPr wrap="square" rtlCol="0">
            <a:spAutoFit/>
          </a:bodyPr>
          <a:lstStyle/>
          <a:p>
            <a:r>
              <a:rPr lang="en-US" dirty="0" err="1" smtClean="0"/>
              <a:t>Øysten</a:t>
            </a:r>
            <a:r>
              <a:rPr lang="en-US" dirty="0" smtClean="0"/>
              <a:t> Ore</a:t>
            </a:r>
          </a:p>
          <a:p>
            <a:r>
              <a:rPr lang="en-US" dirty="0" smtClean="0"/>
              <a:t>(</a:t>
            </a:r>
            <a:r>
              <a:rPr lang="en-US" dirty="0" smtClean="0">
                <a:latin typeface="Cambria Math" pitchFamily="18" charset="0"/>
                <a:ea typeface="Cambria Math" pitchFamily="18" charset="0"/>
              </a:rPr>
              <a:t>1899-1968</a:t>
            </a:r>
            <a:r>
              <a:rPr lang="en-US" dirty="0" smtClean="0"/>
              <a:t>)</a:t>
            </a:r>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698</a:t>
            </a:fld>
            <a:endParaRPr lang="en-US"/>
          </a:p>
        </p:txBody>
      </p:sp>
    </p:spTree>
    <p:extLst>
      <p:ext uri="{BB962C8B-B14F-4D97-AF65-F5344CB8AC3E}">
        <p14:creationId xmlns:p14="http://schemas.microsoft.com/office/powerpoint/2010/main" val="3537858309"/>
      </p:ext>
    </p:extLst>
  </p:cSld>
  <p:clrMapOvr>
    <a:masterClrMapping/>
  </p:clrMapOvr>
  <p:timing>
    <p:tnLst>
      <p:par>
        <p:cTn id="1" dur="indefinite" restart="never" nodeType="tmRoot"/>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Hamilton Paths and Circuits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smtClean="0"/>
              <a:t>The famous </a:t>
            </a:r>
            <a:r>
              <a:rPr lang="en-US" i="1" dirty="0" smtClean="0"/>
              <a:t>traveling salesperson problem </a:t>
            </a:r>
            <a:r>
              <a:rPr lang="en-US" dirty="0" smtClean="0"/>
              <a:t>(</a:t>
            </a:r>
            <a:r>
              <a:rPr lang="en-US" i="1" dirty="0" smtClean="0"/>
              <a:t>TSP</a:t>
            </a:r>
            <a:r>
              <a:rPr lang="en-US" dirty="0" smtClean="0"/>
              <a:t>) asks for the shortest route a traveling salesperson should take to visit a set of cities</a:t>
            </a:r>
            <a:r>
              <a:rPr lang="en-US" dirty="0"/>
              <a:t>. This problem reduces to finding </a:t>
            </a:r>
            <a:r>
              <a:rPr lang="en-US" dirty="0" smtClean="0"/>
              <a:t>a </a:t>
            </a:r>
            <a:r>
              <a:rPr lang="en-US" dirty="0"/>
              <a:t>Hamilton circuit such that the total sum of the weights of its edges is as small as possible.</a:t>
            </a:r>
            <a:endParaRPr lang="en-US" dirty="0" smtClean="0"/>
          </a:p>
          <a:p>
            <a:r>
              <a:rPr lang="en-US" dirty="0"/>
              <a:t>A family of binary codes, known as </a:t>
            </a:r>
            <a:r>
              <a:rPr lang="en-US" i="1" dirty="0" smtClean="0"/>
              <a:t>Gray codes</a:t>
            </a:r>
            <a:r>
              <a:rPr lang="en-US" dirty="0" smtClean="0"/>
              <a:t>, </a:t>
            </a:r>
            <a:r>
              <a:rPr lang="en-US" dirty="0"/>
              <a:t>which minimize the effect of transmission errors, correspond to Hamilton circuits in the </a:t>
            </a:r>
            <a:r>
              <a:rPr lang="en-US" i="1" dirty="0" smtClean="0"/>
              <a:t>n</a:t>
            </a:r>
            <a:r>
              <a:rPr lang="en-US" dirty="0" smtClean="0"/>
              <a:t>-cube </a:t>
            </a:r>
            <a:r>
              <a:rPr lang="en-US" i="1" dirty="0" smtClean="0"/>
              <a:t>Q</a:t>
            </a:r>
            <a:r>
              <a:rPr lang="en-US" i="1" baseline="-25000" dirty="0" smtClean="0"/>
              <a:t>n</a:t>
            </a:r>
            <a:r>
              <a:rPr lang="en-US" dirty="0" smtClean="0"/>
              <a:t>.  </a:t>
            </a:r>
            <a:r>
              <a:rPr lang="en-US" dirty="0"/>
              <a:t>(</a:t>
            </a:r>
            <a:r>
              <a:rPr lang="en-US" i="1" dirty="0"/>
              <a:t>See the text for details</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699</a:t>
            </a:fld>
            <a:endParaRPr lang="en-US"/>
          </a:p>
        </p:txBody>
      </p:sp>
    </p:spTree>
    <p:extLst>
      <p:ext uri="{BB962C8B-B14F-4D97-AF65-F5344CB8AC3E}">
        <p14:creationId xmlns:p14="http://schemas.microsoft.com/office/powerpoint/2010/main" val="3991648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Propositional Logic</a:t>
            </a:r>
            <a:endParaRPr lang="en-US" dirty="0"/>
          </a:p>
        </p:txBody>
      </p:sp>
      <p:sp>
        <p:nvSpPr>
          <p:cNvPr id="3" name="Subtitle 2"/>
          <p:cNvSpPr>
            <a:spLocks noGrp="1"/>
          </p:cNvSpPr>
          <p:nvPr>
            <p:ph type="subTitle" idx="1"/>
          </p:nvPr>
        </p:nvSpPr>
        <p:spPr/>
        <p:txBody>
          <a:bodyPr/>
          <a:lstStyle/>
          <a:p>
            <a:r>
              <a:rPr lang="en-US" dirty="0" smtClean="0"/>
              <a:t>Section 1.1</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a:t>
            </a:r>
            <a:r>
              <a:rPr lang="en-US" dirty="0" err="1" smtClean="0"/>
              <a:t>Satisfiability</a:t>
            </a:r>
            <a:r>
              <a:rPr lang="en-US" dirty="0" smtClean="0"/>
              <a:t> Problems</a:t>
            </a:r>
            <a:endParaRPr lang="en-US" dirty="0"/>
          </a:p>
        </p:txBody>
      </p:sp>
      <p:sp>
        <p:nvSpPr>
          <p:cNvPr id="3" name="Content Placeholder 2"/>
          <p:cNvSpPr>
            <a:spLocks noGrp="1"/>
          </p:cNvSpPr>
          <p:nvPr>
            <p:ph idx="1"/>
          </p:nvPr>
        </p:nvSpPr>
        <p:spPr/>
        <p:txBody>
          <a:bodyPr>
            <a:normAutofit fontScale="92500"/>
          </a:bodyPr>
          <a:lstStyle/>
          <a:p>
            <a:r>
              <a:rPr lang="en-US" dirty="0" smtClean="0"/>
              <a:t>To solve a  Sudoku puzzle, we need to find an assignment of truth values to the 729 variables of the form  </a:t>
            </a:r>
            <a:r>
              <a:rPr lang="en-US" i="1" dirty="0" smtClean="0"/>
              <a:t>p</a:t>
            </a:r>
            <a:r>
              <a:rPr lang="en-US" dirty="0" smtClean="0"/>
              <a:t>(</a:t>
            </a:r>
            <a:r>
              <a:rPr lang="en-US" i="1" dirty="0" err="1" smtClean="0"/>
              <a:t>i,j,n</a:t>
            </a:r>
            <a:r>
              <a:rPr lang="en-US" dirty="0" smtClean="0"/>
              <a:t>)</a:t>
            </a:r>
            <a:r>
              <a:rPr lang="en-US" i="1" dirty="0" smtClean="0"/>
              <a:t> </a:t>
            </a:r>
            <a:r>
              <a:rPr lang="en-US" dirty="0" smtClean="0"/>
              <a:t>that makes the conjunction of the assertions true. Those variables that are assigned T yield a solution to the puzzle.</a:t>
            </a:r>
          </a:p>
          <a:p>
            <a:r>
              <a:rPr lang="en-US" dirty="0" smtClean="0"/>
              <a:t>A truth table can always be used to determine the </a:t>
            </a:r>
            <a:r>
              <a:rPr lang="en-US" dirty="0" err="1" smtClean="0"/>
              <a:t>satisfiability</a:t>
            </a:r>
            <a:r>
              <a:rPr lang="en-US" dirty="0" smtClean="0"/>
              <a:t> of a compound proposition. But this is too complex even for modern computers for large problems. </a:t>
            </a:r>
          </a:p>
          <a:p>
            <a:r>
              <a:rPr lang="en-US" dirty="0" smtClean="0"/>
              <a:t>There has been much work on developing efficient methods for solving </a:t>
            </a:r>
            <a:r>
              <a:rPr lang="en-US" dirty="0" err="1" smtClean="0"/>
              <a:t>satisfiability</a:t>
            </a:r>
            <a:r>
              <a:rPr lang="en-US" dirty="0" smtClean="0"/>
              <a:t> problems as many practical problems can be translated into </a:t>
            </a:r>
            <a:r>
              <a:rPr lang="en-US" dirty="0" err="1" smtClean="0"/>
              <a:t>satisfiability</a:t>
            </a:r>
            <a:r>
              <a:rPr lang="en-US" dirty="0" smtClean="0"/>
              <a:t> problems.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70</a:t>
            </a:fld>
            <a:endParaRPr lang="en-US"/>
          </a:p>
        </p:txBody>
      </p:sp>
    </p:spTree>
  </p:cSld>
  <p:clrMapOvr>
    <a:masterClrMapping/>
  </p:clrMapOvr>
  <p:timing>
    <p:tnLst>
      <p:par>
        <p:cTn id="1" dur="indefinite" restart="never" nodeType="tmRoot"/>
      </p:par>
    </p:tn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Shortest-Path Problems</a:t>
            </a:r>
          </a:p>
        </p:txBody>
      </p:sp>
      <p:sp>
        <p:nvSpPr>
          <p:cNvPr id="3" name="Content Placeholder 2"/>
          <p:cNvSpPr>
            <a:spLocks noGrp="1"/>
          </p:cNvSpPr>
          <p:nvPr>
            <p:ph idx="1"/>
          </p:nvPr>
        </p:nvSpPr>
        <p:spPr/>
        <p:txBody>
          <a:bodyPr>
            <a:normAutofit/>
          </a:bodyPr>
          <a:lstStyle/>
          <a:p>
            <a:r>
              <a:rPr lang="en-US" dirty="0"/>
              <a:t>Many problems can be modeled using graphs with weights assigned to their </a:t>
            </a:r>
            <a:r>
              <a:rPr lang="en-US" dirty="0" smtClean="0"/>
              <a:t>edges.</a:t>
            </a:r>
          </a:p>
          <a:p>
            <a:r>
              <a:rPr lang="en-US" dirty="0"/>
              <a:t>Graphs that have a number assigned to each edge are called </a:t>
            </a:r>
            <a:r>
              <a:rPr lang="en-US" b="1" dirty="0"/>
              <a:t>weighted </a:t>
            </a:r>
            <a:r>
              <a:rPr lang="en-US" b="1" dirty="0" smtClean="0"/>
              <a:t>graphs</a:t>
            </a:r>
            <a:r>
              <a:rPr lang="en-US" dirty="0" smtClean="0"/>
              <a:t>.</a:t>
            </a:r>
          </a:p>
          <a:p>
            <a:pPr lvl="1"/>
            <a:r>
              <a:rPr lang="en-US" dirty="0" smtClean="0"/>
              <a:t>The weight between </a:t>
            </a:r>
            <a:r>
              <a:rPr lang="en-US" i="1" dirty="0" smtClean="0"/>
              <a:t>u</a:t>
            </a:r>
            <a:r>
              <a:rPr lang="en-US" dirty="0" smtClean="0"/>
              <a:t> and </a:t>
            </a:r>
            <a:r>
              <a:rPr lang="en-US" i="1" dirty="0" smtClean="0"/>
              <a:t>v</a:t>
            </a:r>
            <a:r>
              <a:rPr lang="en-US" dirty="0" smtClean="0"/>
              <a:t> is denoted as </a:t>
            </a:r>
            <a:r>
              <a:rPr lang="pl-PL" i="1" dirty="0">
                <a:latin typeface="Times"/>
                <a:cs typeface="Times"/>
              </a:rPr>
              <a:t>w</a:t>
            </a:r>
            <a:r>
              <a:rPr lang="pl-PL" dirty="0">
                <a:latin typeface="Times"/>
                <a:cs typeface="Times"/>
              </a:rPr>
              <a:t>(</a:t>
            </a:r>
            <a:r>
              <a:rPr lang="pl-PL" i="1" dirty="0">
                <a:latin typeface="Times"/>
                <a:cs typeface="Times"/>
              </a:rPr>
              <a:t>u, v</a:t>
            </a:r>
            <a:r>
              <a:rPr lang="pl-PL" dirty="0" smtClean="0">
                <a:latin typeface="Times"/>
                <a:cs typeface="Times"/>
              </a:rPr>
              <a:t>)</a:t>
            </a:r>
          </a:p>
          <a:p>
            <a:pPr lvl="1"/>
            <a:r>
              <a:rPr lang="pl-PL" dirty="0" err="1" smtClean="0">
                <a:latin typeface="Times"/>
                <a:cs typeface="Times"/>
              </a:rPr>
              <a:t>Weights</a:t>
            </a:r>
            <a:r>
              <a:rPr lang="pl-PL" dirty="0" smtClean="0">
                <a:latin typeface="Times"/>
                <a:cs typeface="Times"/>
              </a:rPr>
              <a:t> </a:t>
            </a:r>
            <a:r>
              <a:rPr lang="pl-PL" dirty="0" err="1" smtClean="0">
                <a:latin typeface="Times"/>
                <a:cs typeface="Times"/>
              </a:rPr>
              <a:t>have</a:t>
            </a:r>
            <a:r>
              <a:rPr lang="pl-PL" dirty="0" smtClean="0">
                <a:latin typeface="Times"/>
                <a:cs typeface="Times"/>
              </a:rPr>
              <a:t> to be </a:t>
            </a:r>
            <a:r>
              <a:rPr lang="pl-PL" b="1" dirty="0" smtClean="0">
                <a:latin typeface="Times"/>
                <a:cs typeface="Times"/>
              </a:rPr>
              <a:t>non-</a:t>
            </a:r>
            <a:r>
              <a:rPr lang="pl-PL" b="1" dirty="0" err="1" smtClean="0">
                <a:latin typeface="Times"/>
                <a:cs typeface="Times"/>
              </a:rPr>
              <a:t>negative</a:t>
            </a:r>
            <a:r>
              <a:rPr lang="pl-PL" dirty="0" smtClean="0">
                <a:latin typeface="Times"/>
                <a:cs typeface="Times"/>
              </a:rPr>
              <a:t>, </a:t>
            </a:r>
            <a:r>
              <a:rPr lang="pl-PL" i="1" dirty="0">
                <a:latin typeface="Times"/>
                <a:cs typeface="Times"/>
              </a:rPr>
              <a:t>w</a:t>
            </a:r>
            <a:r>
              <a:rPr lang="pl-PL" dirty="0">
                <a:latin typeface="Times"/>
                <a:cs typeface="Times"/>
              </a:rPr>
              <a:t>(</a:t>
            </a:r>
            <a:r>
              <a:rPr lang="pl-PL" i="1" dirty="0">
                <a:latin typeface="Times"/>
                <a:cs typeface="Times"/>
              </a:rPr>
              <a:t>u, v</a:t>
            </a:r>
            <a:r>
              <a:rPr lang="pl-PL" dirty="0" smtClean="0">
                <a:latin typeface="Times"/>
                <a:cs typeface="Times"/>
              </a:rPr>
              <a:t>) ≥ 0</a:t>
            </a:r>
            <a:endParaRPr lang="en-US" dirty="0" smtClean="0"/>
          </a:p>
          <a:p>
            <a:r>
              <a:rPr lang="en-US" dirty="0"/>
              <a:t>As an illustration, consider how an airline system can be </a:t>
            </a:r>
            <a:r>
              <a:rPr lang="en-US" dirty="0" smtClean="0"/>
              <a:t>modeled.</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700</a:t>
            </a:fld>
            <a:endParaRPr lang="en-US"/>
          </a:p>
        </p:txBody>
      </p:sp>
    </p:spTree>
    <p:extLst>
      <p:ext uri="{BB962C8B-B14F-4D97-AF65-F5344CB8AC3E}">
        <p14:creationId xmlns:p14="http://schemas.microsoft.com/office/powerpoint/2010/main" val="1574887541"/>
      </p:ext>
    </p:extLst>
  </p:cSld>
  <p:clrMapOvr>
    <a:masterClrMapping/>
  </p:clrMapOvr>
  <p:timing>
    <p:tnLst>
      <p:par>
        <p:cTn id="1" dur="indefinite" restart="never" nodeType="tmRoot"/>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Shortest-Path Problems</a:t>
            </a:r>
          </a:p>
        </p:txBody>
      </p:sp>
      <p:pic>
        <p:nvPicPr>
          <p:cNvPr id="5" name="Picture 2" descr="ch10figures_Part7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400" y="1649412"/>
            <a:ext cx="3572600" cy="513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8CD41AC4-40F7-4FE0-8905-74C6698904F3}" type="slidenum">
              <a:rPr lang="en-US" smtClean="0"/>
              <a:pPr/>
              <a:t>701</a:t>
            </a:fld>
            <a:endParaRPr lang="en-US"/>
          </a:p>
        </p:txBody>
      </p:sp>
    </p:spTree>
    <p:extLst>
      <p:ext uri="{BB962C8B-B14F-4D97-AF65-F5344CB8AC3E}">
        <p14:creationId xmlns:p14="http://schemas.microsoft.com/office/powerpoint/2010/main" val="1710199121"/>
      </p:ext>
    </p:extLst>
  </p:cSld>
  <p:clrMapOvr>
    <a:masterClrMapping/>
  </p:clrMapOvr>
  <p:timing>
    <p:tnLst>
      <p:par>
        <p:cTn id="1" dur="indefinite" restart="never" nodeType="tmRoot"/>
      </p:par>
    </p:tn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Shortest-Path Problems</a:t>
            </a:r>
          </a:p>
        </p:txBody>
      </p:sp>
      <p:sp>
        <p:nvSpPr>
          <p:cNvPr id="3" name="Content Placeholder 2"/>
          <p:cNvSpPr>
            <a:spLocks noGrp="1"/>
          </p:cNvSpPr>
          <p:nvPr>
            <p:ph idx="1"/>
          </p:nvPr>
        </p:nvSpPr>
        <p:spPr/>
        <p:txBody>
          <a:bodyPr>
            <a:normAutofit/>
          </a:bodyPr>
          <a:lstStyle/>
          <a:p>
            <a:r>
              <a:rPr lang="en-US" dirty="0"/>
              <a:t>Determining a path of least length between two vertices in a network is </a:t>
            </a:r>
            <a:r>
              <a:rPr lang="en-US" dirty="0" smtClean="0"/>
              <a:t>an important problem</a:t>
            </a:r>
            <a:r>
              <a:rPr lang="en-US" dirty="0"/>
              <a:t> </a:t>
            </a:r>
            <a:r>
              <a:rPr lang="en-US" dirty="0" smtClean="0"/>
              <a:t>!</a:t>
            </a:r>
          </a:p>
          <a:p>
            <a:pPr lvl="1"/>
            <a:r>
              <a:rPr lang="en-US" dirty="0"/>
              <a:t>let the </a:t>
            </a:r>
            <a:r>
              <a:rPr lang="en-US" i="1" dirty="0"/>
              <a:t>length</a:t>
            </a:r>
            <a:r>
              <a:rPr lang="en-US" b="1" dirty="0"/>
              <a:t> </a:t>
            </a:r>
            <a:r>
              <a:rPr lang="en-US" dirty="0"/>
              <a:t>of a path in a weighted graph be the sum of the weights of the edges of this </a:t>
            </a:r>
            <a:r>
              <a:rPr lang="en-US" dirty="0" smtClean="0"/>
              <a:t>path.</a:t>
            </a:r>
          </a:p>
          <a:p>
            <a:r>
              <a:rPr lang="en-US" dirty="0" smtClean="0"/>
              <a:t>We will study </a:t>
            </a:r>
            <a:r>
              <a:rPr lang="en-US" i="1" dirty="0" err="1"/>
              <a:t>Dijkstra’s</a:t>
            </a:r>
            <a:r>
              <a:rPr lang="en-US" i="1" dirty="0"/>
              <a:t> </a:t>
            </a:r>
            <a:r>
              <a:rPr lang="en-US" i="1" dirty="0" smtClean="0"/>
              <a:t>algorithm</a:t>
            </a:r>
            <a:r>
              <a:rPr lang="en-US" dirty="0" smtClean="0"/>
              <a:t> for finding such a shortest path.</a:t>
            </a:r>
          </a:p>
          <a:p>
            <a:r>
              <a:rPr lang="en-US" b="1" dirty="0" smtClean="0"/>
              <a:t>Theorem</a:t>
            </a:r>
            <a:r>
              <a:rPr lang="en-US" dirty="0" smtClean="0"/>
              <a:t>: </a:t>
            </a:r>
            <a:r>
              <a:rPr lang="en-US" dirty="0" err="1"/>
              <a:t>Dijkstra’s</a:t>
            </a:r>
            <a:r>
              <a:rPr lang="en-US" dirty="0"/>
              <a:t> algorithm finds the length of a shortest path between two vertices in a connected simple undirected weighted graph</a:t>
            </a:r>
            <a:r>
              <a:rPr lang="en-US" dirty="0" smtClean="0"/>
              <a:t>.</a:t>
            </a:r>
            <a:endParaRPr lang="en-US" dirty="0"/>
          </a:p>
        </p:txBody>
      </p:sp>
      <p:pic>
        <p:nvPicPr>
          <p:cNvPr id="4" name="Picture 2" descr="ch10figures_Part74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1" y="762001"/>
            <a:ext cx="2308225" cy="1211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D41AC4-40F7-4FE0-8905-74C6698904F3}" type="slidenum">
              <a:rPr lang="en-US" smtClean="0"/>
              <a:pPr/>
              <a:t>702</a:t>
            </a:fld>
            <a:endParaRPr lang="en-US"/>
          </a:p>
        </p:txBody>
      </p:sp>
    </p:spTree>
    <p:extLst>
      <p:ext uri="{BB962C8B-B14F-4D97-AF65-F5344CB8AC3E}">
        <p14:creationId xmlns:p14="http://schemas.microsoft.com/office/powerpoint/2010/main" val="1710199121"/>
      </p:ext>
    </p:extLst>
  </p:cSld>
  <p:clrMapOvr>
    <a:masterClrMapping/>
  </p:clrMapOvr>
  <p:timing>
    <p:tnLst>
      <p:par>
        <p:cTn id="1" dur="indefinite" restart="never" nodeType="tmRoot"/>
      </p:par>
    </p:tn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algorithm </a:t>
            </a:r>
          </a:p>
        </p:txBody>
      </p:sp>
      <p:sp>
        <p:nvSpPr>
          <p:cNvPr id="3" name="Content Placeholder 2"/>
          <p:cNvSpPr>
            <a:spLocks noGrp="1"/>
          </p:cNvSpPr>
          <p:nvPr>
            <p:ph idx="1"/>
          </p:nvPr>
        </p:nvSpPr>
        <p:spPr>
          <a:xfrm>
            <a:off x="457200" y="1935480"/>
            <a:ext cx="8229600" cy="4770120"/>
          </a:xfrm>
        </p:spPr>
        <p:txBody>
          <a:bodyPr>
            <a:normAutofit/>
          </a:bodyPr>
          <a:lstStyle/>
          <a:p>
            <a:r>
              <a:rPr lang="en-US" dirty="0" smtClean="0"/>
              <a:t>Assume we want to find the shortest path from </a:t>
            </a:r>
            <a:r>
              <a:rPr lang="en-US" i="1" dirty="0" smtClean="0">
                <a:latin typeface="Times"/>
                <a:cs typeface="Times"/>
              </a:rPr>
              <a:t>a</a:t>
            </a:r>
            <a:r>
              <a:rPr lang="en-US" dirty="0" smtClean="0"/>
              <a:t> to </a:t>
            </a:r>
            <a:r>
              <a:rPr lang="en-US" i="1" dirty="0" smtClean="0">
                <a:latin typeface="Times"/>
                <a:cs typeface="Times"/>
              </a:rPr>
              <a:t>z</a:t>
            </a:r>
            <a:r>
              <a:rPr lang="en-US" dirty="0" smtClean="0"/>
              <a:t>.</a:t>
            </a:r>
          </a:p>
          <a:p>
            <a:r>
              <a:rPr lang="en-US" dirty="0" smtClean="0"/>
              <a:t>It </a:t>
            </a:r>
            <a:r>
              <a:rPr lang="en-US" dirty="0"/>
              <a:t>begins by labeling </a:t>
            </a:r>
            <a:r>
              <a:rPr lang="en-US" dirty="0" smtClean="0"/>
              <a:t>the starting vertex </a:t>
            </a:r>
            <a:r>
              <a:rPr lang="en-US" i="1" dirty="0" smtClean="0">
                <a:latin typeface="Times"/>
                <a:cs typeface="Times"/>
              </a:rPr>
              <a:t>a</a:t>
            </a:r>
            <a:r>
              <a:rPr lang="en-US" dirty="0" smtClean="0"/>
              <a:t> with </a:t>
            </a:r>
            <a:r>
              <a:rPr lang="en-US" dirty="0">
                <a:latin typeface="Times"/>
                <a:cs typeface="Times"/>
              </a:rPr>
              <a:t>0</a:t>
            </a:r>
            <a:r>
              <a:rPr lang="en-US" dirty="0" smtClean="0"/>
              <a:t> </a:t>
            </a:r>
            <a:r>
              <a:rPr lang="en-US" dirty="0"/>
              <a:t>and the other vertices with ∞. We use the notation </a:t>
            </a:r>
            <a:r>
              <a:rPr lang="en-US" i="1" dirty="0">
                <a:latin typeface="Times"/>
                <a:cs typeface="Times"/>
              </a:rPr>
              <a:t>L</a:t>
            </a:r>
            <a:r>
              <a:rPr lang="en-US" baseline="-25000" dirty="0">
                <a:latin typeface="Times"/>
                <a:cs typeface="Times"/>
              </a:rPr>
              <a:t>0</a:t>
            </a:r>
            <a:r>
              <a:rPr lang="en-US" dirty="0">
                <a:latin typeface="Times"/>
                <a:cs typeface="Times"/>
              </a:rPr>
              <a:t>(</a:t>
            </a:r>
            <a:r>
              <a:rPr lang="en-US" i="1" dirty="0">
                <a:latin typeface="Times"/>
                <a:cs typeface="Times"/>
              </a:rPr>
              <a:t>a</a:t>
            </a:r>
            <a:r>
              <a:rPr lang="en-US" dirty="0">
                <a:latin typeface="Times"/>
                <a:cs typeface="Times"/>
              </a:rPr>
              <a:t>) = 0 </a:t>
            </a:r>
            <a:r>
              <a:rPr lang="en-US" dirty="0"/>
              <a:t>and </a:t>
            </a:r>
            <a:r>
              <a:rPr lang="en-US" i="1" dirty="0">
                <a:latin typeface="Times"/>
                <a:cs typeface="Times"/>
              </a:rPr>
              <a:t>L</a:t>
            </a:r>
            <a:r>
              <a:rPr lang="en-US" baseline="-25000" dirty="0">
                <a:latin typeface="Times"/>
                <a:cs typeface="Times"/>
              </a:rPr>
              <a:t>0</a:t>
            </a:r>
            <a:r>
              <a:rPr lang="en-US" dirty="0" smtClean="0">
                <a:latin typeface="Times"/>
                <a:cs typeface="Times"/>
              </a:rPr>
              <a:t>(</a:t>
            </a:r>
            <a:r>
              <a:rPr lang="en-US" i="1" dirty="0" smtClean="0">
                <a:latin typeface="Times"/>
                <a:cs typeface="Times"/>
              </a:rPr>
              <a:t>v</a:t>
            </a:r>
            <a:r>
              <a:rPr lang="en-US" dirty="0" smtClean="0">
                <a:latin typeface="Times"/>
                <a:cs typeface="Times"/>
              </a:rPr>
              <a:t>) </a:t>
            </a:r>
            <a:r>
              <a:rPr lang="en-US" dirty="0">
                <a:latin typeface="Times"/>
                <a:cs typeface="Times"/>
              </a:rPr>
              <a:t>= </a:t>
            </a:r>
            <a:r>
              <a:rPr lang="en-US" dirty="0" smtClean="0"/>
              <a:t>∞ </a:t>
            </a:r>
            <a:r>
              <a:rPr lang="en-US" dirty="0"/>
              <a:t>for </a:t>
            </a:r>
            <a:r>
              <a:rPr lang="en-US" dirty="0" smtClean="0"/>
              <a:t>these initial labels.</a:t>
            </a:r>
          </a:p>
          <a:p>
            <a:pPr lvl="1"/>
            <a:r>
              <a:rPr lang="en-US" dirty="0" smtClean="0"/>
              <a:t>Before </a:t>
            </a:r>
            <a:r>
              <a:rPr lang="en-US" dirty="0"/>
              <a:t>any iterations have taken place (the subscript </a:t>
            </a:r>
            <a:r>
              <a:rPr lang="en-US" dirty="0">
                <a:latin typeface="Times"/>
                <a:cs typeface="Times"/>
              </a:rPr>
              <a:t>0</a:t>
            </a:r>
            <a:r>
              <a:rPr lang="en-US" dirty="0" smtClean="0"/>
              <a:t> </a:t>
            </a:r>
            <a:r>
              <a:rPr lang="en-US" dirty="0"/>
              <a:t>stands for the </a:t>
            </a:r>
            <a:r>
              <a:rPr lang="en-US" dirty="0" smtClean="0"/>
              <a:t>“</a:t>
            </a:r>
            <a:r>
              <a:rPr lang="en-US" dirty="0">
                <a:latin typeface="Times"/>
                <a:cs typeface="Times"/>
              </a:rPr>
              <a:t>0</a:t>
            </a:r>
            <a:r>
              <a:rPr lang="en-US" dirty="0" smtClean="0"/>
              <a:t>th</a:t>
            </a:r>
            <a:r>
              <a:rPr lang="en-US" dirty="0"/>
              <a:t>” iteration</a:t>
            </a:r>
            <a:r>
              <a:rPr lang="en-US" dirty="0" smtClean="0"/>
              <a:t>).</a:t>
            </a:r>
            <a:endParaRPr lang="en-US" dirty="0"/>
          </a:p>
          <a:p>
            <a:r>
              <a:rPr lang="en-US" dirty="0" err="1"/>
              <a:t>Dijkstra’s</a:t>
            </a:r>
            <a:r>
              <a:rPr lang="en-US" dirty="0"/>
              <a:t> algorithm proceeds by forming a distinguished set of vertices. Let </a:t>
            </a:r>
            <a:r>
              <a:rPr lang="en-US" i="1" dirty="0" err="1">
                <a:latin typeface="Times"/>
                <a:cs typeface="Times"/>
              </a:rPr>
              <a:t>S</a:t>
            </a:r>
            <a:r>
              <a:rPr lang="en-US" sz="2200" i="1" baseline="-25000" dirty="0" err="1">
                <a:latin typeface="Times"/>
                <a:cs typeface="Times"/>
              </a:rPr>
              <a:t>k</a:t>
            </a:r>
            <a:r>
              <a:rPr lang="en-US" dirty="0"/>
              <a:t> denote this set after </a:t>
            </a:r>
            <a:r>
              <a:rPr lang="en-US" i="1" dirty="0">
                <a:latin typeface="Times"/>
                <a:cs typeface="Times"/>
              </a:rPr>
              <a:t>k</a:t>
            </a:r>
            <a:r>
              <a:rPr lang="en-US" dirty="0"/>
              <a:t> iterations of the labeling </a:t>
            </a:r>
            <a:r>
              <a:rPr lang="en-US" dirty="0" smtClean="0"/>
              <a:t>procedure.</a:t>
            </a:r>
          </a:p>
          <a:p>
            <a:r>
              <a:rPr lang="en-US" dirty="0" smtClean="0"/>
              <a:t>We </a:t>
            </a:r>
            <a:r>
              <a:rPr lang="en-US" dirty="0"/>
              <a:t>begin with </a:t>
            </a:r>
            <a:r>
              <a:rPr lang="en-US" i="1" dirty="0" smtClean="0">
                <a:latin typeface="Times"/>
                <a:cs typeface="Times"/>
              </a:rPr>
              <a:t>S</a:t>
            </a:r>
            <a:r>
              <a:rPr lang="en-US" sz="2200" baseline="-25000" dirty="0" smtClean="0">
                <a:latin typeface="Times"/>
                <a:cs typeface="Times"/>
              </a:rPr>
              <a:t>0</a:t>
            </a:r>
            <a:r>
              <a:rPr lang="en-US" dirty="0" smtClean="0"/>
              <a:t> </a:t>
            </a:r>
            <a:r>
              <a:rPr lang="en-US" dirty="0"/>
              <a:t>= ∅. The set </a:t>
            </a:r>
            <a:r>
              <a:rPr lang="en-US" i="1" dirty="0" err="1">
                <a:latin typeface="Times"/>
                <a:cs typeface="Times"/>
              </a:rPr>
              <a:t>S</a:t>
            </a:r>
            <a:r>
              <a:rPr lang="en-US" i="1" baseline="-25000" dirty="0" err="1">
                <a:latin typeface="Times"/>
                <a:cs typeface="Times"/>
              </a:rPr>
              <a:t>k</a:t>
            </a:r>
            <a:r>
              <a:rPr lang="en-US" dirty="0"/>
              <a:t> is formed from </a:t>
            </a:r>
            <a:r>
              <a:rPr lang="en-US" i="1" dirty="0" err="1" smtClean="0">
                <a:latin typeface="Times"/>
                <a:cs typeface="Times"/>
              </a:rPr>
              <a:t>S</a:t>
            </a:r>
            <a:r>
              <a:rPr lang="en-US" i="1" baseline="-25000" dirty="0" err="1" smtClean="0">
                <a:latin typeface="Times"/>
                <a:cs typeface="Times"/>
              </a:rPr>
              <a:t>k</a:t>
            </a:r>
            <a:r>
              <a:rPr lang="en-US" baseline="-25000" dirty="0" smtClean="0">
                <a:latin typeface="Times"/>
                <a:cs typeface="Times"/>
              </a:rPr>
              <a:t>–1</a:t>
            </a:r>
            <a:r>
              <a:rPr lang="en-US" dirty="0" smtClean="0"/>
              <a:t> </a:t>
            </a:r>
            <a:r>
              <a:rPr lang="en-US" dirty="0"/>
              <a:t>by adding a vertex </a:t>
            </a:r>
            <a:r>
              <a:rPr lang="en-US" i="1" dirty="0">
                <a:latin typeface="Times"/>
                <a:cs typeface="Times"/>
              </a:rPr>
              <a:t>u</a:t>
            </a:r>
            <a:r>
              <a:rPr lang="en-US" dirty="0"/>
              <a:t> not in </a:t>
            </a:r>
            <a:r>
              <a:rPr lang="en-US" i="1" dirty="0" err="1">
                <a:latin typeface="Times"/>
                <a:cs typeface="Times"/>
              </a:rPr>
              <a:t>S</a:t>
            </a:r>
            <a:r>
              <a:rPr lang="en-US" i="1" baseline="-25000" dirty="0" err="1">
                <a:latin typeface="Times"/>
                <a:cs typeface="Times"/>
              </a:rPr>
              <a:t>k</a:t>
            </a:r>
            <a:r>
              <a:rPr lang="en-US" baseline="-25000" dirty="0">
                <a:latin typeface="Times"/>
                <a:cs typeface="Times"/>
              </a:rPr>
              <a:t>–1</a:t>
            </a:r>
            <a:r>
              <a:rPr lang="en-US" dirty="0" smtClean="0"/>
              <a:t> </a:t>
            </a:r>
            <a:r>
              <a:rPr lang="en-US" dirty="0"/>
              <a:t>with the </a:t>
            </a:r>
            <a:r>
              <a:rPr lang="en-US" i="1" dirty="0"/>
              <a:t>smallest label</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703</a:t>
            </a:fld>
            <a:endParaRPr lang="en-US"/>
          </a:p>
        </p:txBody>
      </p:sp>
    </p:spTree>
    <p:extLst>
      <p:ext uri="{BB962C8B-B14F-4D97-AF65-F5344CB8AC3E}">
        <p14:creationId xmlns:p14="http://schemas.microsoft.com/office/powerpoint/2010/main" val="4103637797"/>
      </p:ext>
    </p:extLst>
  </p:cSld>
  <p:clrMapOvr>
    <a:masterClrMapping/>
  </p:clrMapOvr>
  <p:timing>
    <p:tnLst>
      <p:par>
        <p:cTn id="1" dur="indefinite" restart="never" nodeType="tmRoot"/>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fontScale="92500" lnSpcReduction="10000"/>
          </a:bodyPr>
          <a:lstStyle/>
          <a:p>
            <a:r>
              <a:rPr lang="en-US" dirty="0"/>
              <a:t>Let </a:t>
            </a:r>
            <a:r>
              <a:rPr lang="en-US" i="1" dirty="0">
                <a:latin typeface="Times"/>
                <a:cs typeface="Times"/>
              </a:rPr>
              <a:t>v</a:t>
            </a:r>
            <a:r>
              <a:rPr lang="en-US" i="1" dirty="0"/>
              <a:t> </a:t>
            </a:r>
            <a:r>
              <a:rPr lang="en-US" dirty="0"/>
              <a:t>be a vertex not in </a:t>
            </a:r>
            <a:r>
              <a:rPr lang="en-US" i="1" dirty="0" smtClean="0">
                <a:latin typeface="Times"/>
                <a:cs typeface="Times"/>
              </a:rPr>
              <a:t>S</a:t>
            </a:r>
            <a:r>
              <a:rPr lang="en-US" i="1" baseline="-25000" dirty="0" smtClean="0">
                <a:latin typeface="Times"/>
                <a:cs typeface="Times"/>
              </a:rPr>
              <a:t>k</a:t>
            </a:r>
            <a:r>
              <a:rPr lang="en-US" dirty="0" smtClean="0"/>
              <a:t>. </a:t>
            </a:r>
            <a:r>
              <a:rPr lang="en-US" dirty="0"/>
              <a:t>To update the label of </a:t>
            </a:r>
            <a:r>
              <a:rPr lang="en-US" i="1" dirty="0">
                <a:latin typeface="Times"/>
                <a:cs typeface="Times"/>
              </a:rPr>
              <a:t>v</a:t>
            </a:r>
            <a:r>
              <a:rPr lang="en-US" dirty="0"/>
              <a:t>, note that </a:t>
            </a:r>
            <a:r>
              <a:rPr lang="en-US" i="1" dirty="0" smtClean="0">
                <a:latin typeface="Times"/>
                <a:cs typeface="Times"/>
              </a:rPr>
              <a:t>L</a:t>
            </a:r>
            <a:r>
              <a:rPr lang="en-US" i="1" baseline="-25000" dirty="0" smtClean="0">
                <a:latin typeface="Times"/>
                <a:cs typeface="Times"/>
              </a:rPr>
              <a:t>k</a:t>
            </a:r>
            <a:r>
              <a:rPr lang="en-US" dirty="0" smtClean="0">
                <a:latin typeface="Times"/>
                <a:cs typeface="Times"/>
              </a:rPr>
              <a:t>(</a:t>
            </a:r>
            <a:r>
              <a:rPr lang="en-US" i="1" dirty="0">
                <a:latin typeface="Times"/>
                <a:cs typeface="Times"/>
              </a:rPr>
              <a:t>v</a:t>
            </a:r>
            <a:r>
              <a:rPr lang="en-US" dirty="0">
                <a:latin typeface="Times"/>
                <a:cs typeface="Times"/>
              </a:rPr>
              <a:t>)</a:t>
            </a:r>
            <a:r>
              <a:rPr lang="en-US" dirty="0" smtClean="0"/>
              <a:t> </a:t>
            </a:r>
            <a:r>
              <a:rPr lang="en-US" dirty="0"/>
              <a:t>is the length of a shortest path from </a:t>
            </a:r>
            <a:r>
              <a:rPr lang="en-US" i="1" dirty="0">
                <a:latin typeface="Times"/>
                <a:cs typeface="Times"/>
              </a:rPr>
              <a:t>a</a:t>
            </a:r>
            <a:r>
              <a:rPr lang="en-US" dirty="0"/>
              <a:t> to </a:t>
            </a:r>
            <a:r>
              <a:rPr lang="en-US" i="1" dirty="0">
                <a:latin typeface="Times"/>
                <a:cs typeface="Times"/>
              </a:rPr>
              <a:t>v</a:t>
            </a:r>
            <a:r>
              <a:rPr lang="en-US" i="1" dirty="0"/>
              <a:t> containing only vertices in </a:t>
            </a:r>
            <a:r>
              <a:rPr lang="en-US" i="1" dirty="0" err="1" smtClean="0">
                <a:latin typeface="Times"/>
                <a:cs typeface="Times"/>
              </a:rPr>
              <a:t>S</a:t>
            </a:r>
            <a:r>
              <a:rPr lang="en-US" i="1" baseline="-25000" dirty="0" err="1" smtClean="0">
                <a:latin typeface="Times"/>
                <a:cs typeface="Times"/>
              </a:rPr>
              <a:t>k</a:t>
            </a:r>
            <a:r>
              <a:rPr lang="en-US" dirty="0" smtClean="0"/>
              <a:t> as intermediate nodes (to be proved later). </a:t>
            </a:r>
            <a:endParaRPr lang="en-US" dirty="0"/>
          </a:p>
          <a:p>
            <a:r>
              <a:rPr lang="en-US" dirty="0"/>
              <a:t>A shortest path from </a:t>
            </a:r>
            <a:r>
              <a:rPr lang="en-US" i="1" dirty="0">
                <a:latin typeface="Times"/>
                <a:cs typeface="Times"/>
              </a:rPr>
              <a:t>a</a:t>
            </a:r>
            <a:r>
              <a:rPr lang="en-US" dirty="0"/>
              <a:t> to </a:t>
            </a:r>
            <a:r>
              <a:rPr lang="en-US" i="1" dirty="0">
                <a:latin typeface="Times"/>
                <a:cs typeface="Times"/>
              </a:rPr>
              <a:t>v</a:t>
            </a:r>
            <a:r>
              <a:rPr lang="en-US" i="1" dirty="0"/>
              <a:t> </a:t>
            </a:r>
            <a:r>
              <a:rPr lang="en-US" dirty="0"/>
              <a:t>containing only elements of </a:t>
            </a:r>
            <a:r>
              <a:rPr lang="en-US" i="1" dirty="0" err="1" smtClean="0">
                <a:latin typeface="Times"/>
                <a:cs typeface="Times"/>
              </a:rPr>
              <a:t>S</a:t>
            </a:r>
            <a:r>
              <a:rPr lang="en-US" i="1" baseline="-25000" dirty="0" err="1" smtClean="0">
                <a:latin typeface="Times"/>
                <a:cs typeface="Times"/>
              </a:rPr>
              <a:t>k</a:t>
            </a:r>
            <a:r>
              <a:rPr lang="en-US" dirty="0" smtClean="0"/>
              <a:t> when </a:t>
            </a:r>
            <a:r>
              <a:rPr lang="en-US" i="1" dirty="0">
                <a:latin typeface="Times"/>
                <a:cs typeface="Times"/>
              </a:rPr>
              <a:t>u</a:t>
            </a:r>
            <a:r>
              <a:rPr lang="en-US" dirty="0" smtClean="0"/>
              <a:t> is added to </a:t>
            </a:r>
            <a:r>
              <a:rPr lang="en-US" i="1" dirty="0" err="1" smtClean="0">
                <a:latin typeface="Times"/>
                <a:cs typeface="Times"/>
              </a:rPr>
              <a:t>S</a:t>
            </a:r>
            <a:r>
              <a:rPr lang="en-US" i="1" baseline="-25000" dirty="0" err="1" smtClean="0">
                <a:latin typeface="Times"/>
                <a:cs typeface="Times"/>
              </a:rPr>
              <a:t>k</a:t>
            </a:r>
            <a:r>
              <a:rPr lang="en-US" baseline="-25000" dirty="0" smtClean="0">
                <a:latin typeface="Times"/>
                <a:cs typeface="Times"/>
              </a:rPr>
              <a:t>–1</a:t>
            </a:r>
            <a:r>
              <a:rPr lang="en-US" dirty="0" smtClean="0"/>
              <a:t> is either</a:t>
            </a:r>
          </a:p>
          <a:p>
            <a:pPr lvl="1"/>
            <a:r>
              <a:rPr lang="en-US" dirty="0" smtClean="0"/>
              <a:t>a </a:t>
            </a:r>
            <a:r>
              <a:rPr lang="en-US" dirty="0"/>
              <a:t>shortest path from </a:t>
            </a:r>
            <a:r>
              <a:rPr lang="en-US" i="1" dirty="0">
                <a:latin typeface="Times"/>
                <a:cs typeface="Times"/>
              </a:rPr>
              <a:t>a</a:t>
            </a:r>
            <a:r>
              <a:rPr lang="en-US" dirty="0"/>
              <a:t> to </a:t>
            </a:r>
            <a:r>
              <a:rPr lang="en-US" i="1" dirty="0">
                <a:latin typeface="Times"/>
                <a:cs typeface="Times"/>
              </a:rPr>
              <a:t>v</a:t>
            </a:r>
            <a:r>
              <a:rPr lang="en-US" i="1" dirty="0"/>
              <a:t> </a:t>
            </a:r>
            <a:r>
              <a:rPr lang="en-US" dirty="0"/>
              <a:t>that contains only elements of </a:t>
            </a:r>
            <a:r>
              <a:rPr lang="en-US" i="1" dirty="0" err="1">
                <a:latin typeface="Times"/>
                <a:cs typeface="Times"/>
              </a:rPr>
              <a:t>S</a:t>
            </a:r>
            <a:r>
              <a:rPr lang="en-US" i="1" baseline="-25000" dirty="0" err="1">
                <a:latin typeface="Times"/>
                <a:cs typeface="Times"/>
              </a:rPr>
              <a:t>k</a:t>
            </a:r>
            <a:r>
              <a:rPr lang="en-US" baseline="-25000" dirty="0">
                <a:latin typeface="Times"/>
                <a:cs typeface="Times"/>
              </a:rPr>
              <a:t>–1</a:t>
            </a:r>
            <a:r>
              <a:rPr lang="en-US" dirty="0" smtClean="0"/>
              <a:t> </a:t>
            </a:r>
            <a:r>
              <a:rPr lang="en-US" dirty="0"/>
              <a:t>(that is, the distinguished vertices not including </a:t>
            </a:r>
            <a:r>
              <a:rPr lang="en-US" i="1" dirty="0">
                <a:latin typeface="Times"/>
                <a:cs typeface="Times"/>
              </a:rPr>
              <a:t>u</a:t>
            </a:r>
            <a:r>
              <a:rPr lang="en-US" dirty="0"/>
              <a:t>), </a:t>
            </a:r>
            <a:endParaRPr lang="en-US" dirty="0" smtClean="0"/>
          </a:p>
          <a:p>
            <a:pPr lvl="1"/>
            <a:r>
              <a:rPr lang="en-US" dirty="0" smtClean="0"/>
              <a:t>or </a:t>
            </a:r>
            <a:r>
              <a:rPr lang="en-US" dirty="0"/>
              <a:t>it is a shortest path from </a:t>
            </a:r>
            <a:r>
              <a:rPr lang="en-US" i="1" dirty="0">
                <a:latin typeface="Times"/>
                <a:cs typeface="Times"/>
              </a:rPr>
              <a:t>a</a:t>
            </a:r>
            <a:r>
              <a:rPr lang="en-US" dirty="0"/>
              <a:t> to </a:t>
            </a:r>
            <a:r>
              <a:rPr lang="en-US" i="1" dirty="0">
                <a:latin typeface="Times"/>
                <a:cs typeface="Times"/>
              </a:rPr>
              <a:t>u</a:t>
            </a:r>
            <a:r>
              <a:rPr lang="en-US" dirty="0"/>
              <a:t> at the </a:t>
            </a:r>
            <a:r>
              <a:rPr lang="en-US" dirty="0">
                <a:latin typeface="Times"/>
                <a:cs typeface="Times"/>
              </a:rPr>
              <a:t>(</a:t>
            </a:r>
            <a:r>
              <a:rPr lang="en-US" i="1" dirty="0">
                <a:latin typeface="Times"/>
                <a:cs typeface="Times"/>
              </a:rPr>
              <a:t>k</a:t>
            </a:r>
            <a:r>
              <a:rPr lang="en-US" dirty="0">
                <a:latin typeface="Times"/>
                <a:cs typeface="Times"/>
              </a:rPr>
              <a:t> − 1)</a:t>
            </a:r>
            <a:r>
              <a:rPr lang="en-US" dirty="0"/>
              <a:t>st stage with the edge </a:t>
            </a:r>
            <a:r>
              <a:rPr lang="en-US" dirty="0">
                <a:latin typeface="Times"/>
                <a:cs typeface="Times"/>
              </a:rPr>
              <a:t>{</a:t>
            </a:r>
            <a:r>
              <a:rPr lang="en-US" i="1" dirty="0">
                <a:latin typeface="Times"/>
                <a:cs typeface="Times"/>
              </a:rPr>
              <a:t>u</a:t>
            </a:r>
            <a:r>
              <a:rPr lang="en-US" dirty="0">
                <a:latin typeface="Times"/>
                <a:cs typeface="Times"/>
              </a:rPr>
              <a:t>, </a:t>
            </a:r>
            <a:r>
              <a:rPr lang="en-US" i="1" dirty="0">
                <a:latin typeface="Times"/>
                <a:cs typeface="Times"/>
              </a:rPr>
              <a:t>v</a:t>
            </a:r>
            <a:r>
              <a:rPr lang="en-US" dirty="0">
                <a:latin typeface="Times"/>
                <a:cs typeface="Times"/>
              </a:rPr>
              <a:t>}</a:t>
            </a:r>
            <a:r>
              <a:rPr lang="en-US" dirty="0"/>
              <a:t> </a:t>
            </a:r>
            <a:r>
              <a:rPr lang="en-US" dirty="0" smtClean="0"/>
              <a:t>added.</a:t>
            </a:r>
          </a:p>
          <a:p>
            <a:pPr lvl="1"/>
            <a:r>
              <a:rPr lang="en-US" dirty="0" smtClean="0"/>
              <a:t>In this case,</a:t>
            </a:r>
            <a:endParaRPr lang="en-US" dirty="0"/>
          </a:p>
          <a:p>
            <a:pPr marL="0" indent="0">
              <a:buNone/>
            </a:pPr>
            <a:r>
              <a:rPr lang="pl-PL" i="1" dirty="0" smtClean="0">
                <a:latin typeface="Times"/>
                <a:cs typeface="Times"/>
              </a:rPr>
              <a:t>	</a:t>
            </a:r>
            <a:r>
              <a:rPr lang="pl-PL" i="1" dirty="0" err="1" smtClean="0">
                <a:latin typeface="Times"/>
                <a:cs typeface="Times"/>
              </a:rPr>
              <a:t>L</a:t>
            </a:r>
            <a:r>
              <a:rPr lang="pl-PL" i="1" baseline="-25000" dirty="0" err="1" smtClean="0">
                <a:latin typeface="Times"/>
                <a:cs typeface="Times"/>
              </a:rPr>
              <a:t>k</a:t>
            </a:r>
            <a:r>
              <a:rPr lang="pl-PL" dirty="0" smtClean="0">
                <a:latin typeface="Times"/>
                <a:cs typeface="Times"/>
              </a:rPr>
              <a:t>(</a:t>
            </a:r>
            <a:r>
              <a:rPr lang="pl-PL" i="1" dirty="0" smtClean="0">
                <a:latin typeface="Times"/>
                <a:cs typeface="Times"/>
              </a:rPr>
              <a:t>v</a:t>
            </a:r>
            <a:r>
              <a:rPr lang="pl-PL" dirty="0">
                <a:latin typeface="Times"/>
                <a:cs typeface="Times"/>
              </a:rPr>
              <a:t>)</a:t>
            </a:r>
            <a:r>
              <a:rPr lang="pl-PL" i="1" dirty="0">
                <a:latin typeface="Times"/>
                <a:cs typeface="Times"/>
              </a:rPr>
              <a:t> </a:t>
            </a:r>
            <a:r>
              <a:rPr lang="pl-PL" dirty="0">
                <a:latin typeface="Times"/>
                <a:cs typeface="Times"/>
              </a:rPr>
              <a:t>=</a:t>
            </a:r>
            <a:r>
              <a:rPr lang="pl-PL" i="1" dirty="0">
                <a:latin typeface="Times"/>
                <a:cs typeface="Times"/>
              </a:rPr>
              <a:t> </a:t>
            </a:r>
            <a:r>
              <a:rPr lang="pl-PL" dirty="0">
                <a:latin typeface="Times"/>
                <a:cs typeface="Times"/>
              </a:rPr>
              <a:t>min{</a:t>
            </a:r>
            <a:r>
              <a:rPr lang="pl-PL" i="1" dirty="0">
                <a:latin typeface="Times"/>
                <a:cs typeface="Times"/>
              </a:rPr>
              <a:t>L</a:t>
            </a:r>
            <a:r>
              <a:rPr lang="pl-PL" i="1" baseline="-25000" dirty="0">
                <a:latin typeface="Times"/>
                <a:cs typeface="Times"/>
              </a:rPr>
              <a:t>k</a:t>
            </a:r>
            <a:r>
              <a:rPr lang="pl-PL" baseline="-25000" dirty="0">
                <a:latin typeface="Times"/>
                <a:cs typeface="Times"/>
              </a:rPr>
              <a:t>−1</a:t>
            </a:r>
            <a:r>
              <a:rPr lang="pl-PL" dirty="0" smtClean="0">
                <a:latin typeface="Times"/>
                <a:cs typeface="Times"/>
              </a:rPr>
              <a:t>(</a:t>
            </a:r>
            <a:r>
              <a:rPr lang="pl-PL" i="1" dirty="0" smtClean="0">
                <a:latin typeface="Times"/>
                <a:cs typeface="Times"/>
              </a:rPr>
              <a:t>v</a:t>
            </a:r>
            <a:r>
              <a:rPr lang="pl-PL" dirty="0">
                <a:latin typeface="Times"/>
                <a:cs typeface="Times"/>
              </a:rPr>
              <a:t>)</a:t>
            </a:r>
            <a:r>
              <a:rPr lang="pl-PL" i="1" dirty="0">
                <a:latin typeface="Times"/>
                <a:cs typeface="Times"/>
              </a:rPr>
              <a:t>, L</a:t>
            </a:r>
            <a:r>
              <a:rPr lang="pl-PL" i="1" baseline="-25000" dirty="0">
                <a:latin typeface="Times"/>
                <a:cs typeface="Times"/>
              </a:rPr>
              <a:t>k</a:t>
            </a:r>
            <a:r>
              <a:rPr lang="pl-PL" baseline="-25000" dirty="0">
                <a:latin typeface="Times"/>
                <a:cs typeface="Times"/>
              </a:rPr>
              <a:t>−1</a:t>
            </a:r>
            <a:r>
              <a:rPr lang="pl-PL" dirty="0" smtClean="0">
                <a:latin typeface="Times"/>
                <a:cs typeface="Times"/>
              </a:rPr>
              <a:t>(</a:t>
            </a:r>
            <a:r>
              <a:rPr lang="pl-PL" i="1" dirty="0" smtClean="0">
                <a:latin typeface="Times"/>
                <a:cs typeface="Times"/>
              </a:rPr>
              <a:t>u</a:t>
            </a:r>
            <a:r>
              <a:rPr lang="pl-PL" dirty="0">
                <a:latin typeface="Times"/>
                <a:cs typeface="Times"/>
              </a:rPr>
              <a:t>)</a:t>
            </a:r>
            <a:r>
              <a:rPr lang="pl-PL" i="1" dirty="0">
                <a:latin typeface="Times"/>
                <a:cs typeface="Times"/>
              </a:rPr>
              <a:t> + w</a:t>
            </a:r>
            <a:r>
              <a:rPr lang="pl-PL" dirty="0">
                <a:latin typeface="Times"/>
                <a:cs typeface="Times"/>
              </a:rPr>
              <a:t>(</a:t>
            </a:r>
            <a:r>
              <a:rPr lang="pl-PL" i="1" dirty="0">
                <a:latin typeface="Times"/>
                <a:cs typeface="Times"/>
              </a:rPr>
              <a:t>u, v</a:t>
            </a:r>
            <a:r>
              <a:rPr lang="pl-PL" dirty="0">
                <a:latin typeface="Times"/>
                <a:cs typeface="Times"/>
              </a:rPr>
              <a:t>)</a:t>
            </a:r>
            <a:r>
              <a:rPr lang="pl-PL" dirty="0" smtClean="0">
                <a:latin typeface="Times"/>
                <a:cs typeface="Times"/>
              </a:rPr>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704</a:t>
            </a:fld>
            <a:endParaRPr lang="en-US"/>
          </a:p>
        </p:txBody>
      </p:sp>
    </p:spTree>
    <p:extLst>
      <p:ext uri="{BB962C8B-B14F-4D97-AF65-F5344CB8AC3E}">
        <p14:creationId xmlns:p14="http://schemas.microsoft.com/office/powerpoint/2010/main" val="2386606869"/>
      </p:ext>
    </p:extLst>
  </p:cSld>
  <p:clrMapOvr>
    <a:masterClrMapping/>
  </p:clrMapOvr>
  <p:timing>
    <p:tnLst>
      <p:par>
        <p:cTn id="1" dur="indefinite" restart="never" nodeType="tmRoot"/>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a:bodyPr>
          <a:lstStyle/>
          <a:p>
            <a:r>
              <a:rPr lang="en-US" dirty="0"/>
              <a:t>This procedure is iterated by successively adding vertices to the distinguished </a:t>
            </a:r>
            <a:r>
              <a:rPr lang="en-US" dirty="0" smtClean="0"/>
              <a:t>set </a:t>
            </a:r>
            <a:r>
              <a:rPr lang="en-US" i="1" dirty="0" smtClean="0">
                <a:latin typeface="Times"/>
                <a:cs typeface="Times"/>
              </a:rPr>
              <a:t>S</a:t>
            </a:r>
            <a:r>
              <a:rPr lang="en-US" dirty="0" smtClean="0"/>
              <a:t> </a:t>
            </a:r>
            <a:r>
              <a:rPr lang="en-US" dirty="0"/>
              <a:t>until </a:t>
            </a:r>
            <a:r>
              <a:rPr lang="en-US" i="1" dirty="0" smtClean="0">
                <a:latin typeface="Times"/>
                <a:cs typeface="Times"/>
              </a:rPr>
              <a:t>z</a:t>
            </a:r>
            <a:r>
              <a:rPr lang="en-US" dirty="0" smtClean="0"/>
              <a:t> </a:t>
            </a:r>
            <a:r>
              <a:rPr lang="en-US" dirty="0"/>
              <a:t>is added. </a:t>
            </a:r>
            <a:endParaRPr lang="en-US" dirty="0" smtClean="0"/>
          </a:p>
          <a:p>
            <a:r>
              <a:rPr lang="en-US" dirty="0" smtClean="0"/>
              <a:t>When </a:t>
            </a:r>
            <a:r>
              <a:rPr lang="en-US" i="1" dirty="0">
                <a:latin typeface="Times"/>
                <a:cs typeface="Times"/>
              </a:rPr>
              <a:t>z</a:t>
            </a:r>
            <a:r>
              <a:rPr lang="en-US" dirty="0"/>
              <a:t> is added to the distinguished set, its label is the length of a shortest path from </a:t>
            </a:r>
            <a:r>
              <a:rPr lang="en-US" i="1" dirty="0">
                <a:latin typeface="Times"/>
                <a:cs typeface="Times"/>
              </a:rPr>
              <a:t>a</a:t>
            </a:r>
            <a:r>
              <a:rPr lang="en-US" dirty="0"/>
              <a:t> to </a:t>
            </a:r>
            <a:r>
              <a:rPr lang="en-US" i="1" dirty="0" smtClean="0">
                <a:latin typeface="Times"/>
                <a:cs typeface="Times"/>
              </a:rPr>
              <a:t>z</a:t>
            </a: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705</a:t>
            </a:fld>
            <a:endParaRPr lang="en-US"/>
          </a:p>
        </p:txBody>
      </p:sp>
    </p:spTree>
    <p:extLst>
      <p:ext uri="{BB962C8B-B14F-4D97-AF65-F5344CB8AC3E}">
        <p14:creationId xmlns:p14="http://schemas.microsoft.com/office/powerpoint/2010/main" val="546780095"/>
      </p:ext>
    </p:extLst>
  </p:cSld>
  <p:clrMapOvr>
    <a:masterClrMapping/>
  </p:clrMapOvr>
  <p:timing>
    <p:tnLst>
      <p:par>
        <p:cTn id="1" dur="indefinite" restart="never" nodeType="tmRoot"/>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pic>
        <p:nvPicPr>
          <p:cNvPr id="5" name="Picture 4" descr="screenshot_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1" y="1549401"/>
            <a:ext cx="7810500" cy="5156200"/>
          </a:xfrm>
          <a:prstGeom prst="rect">
            <a:avLst/>
          </a:prstGeom>
        </p:spPr>
      </p:pic>
      <p:sp>
        <p:nvSpPr>
          <p:cNvPr id="3" name="Slide Number Placeholder 2"/>
          <p:cNvSpPr>
            <a:spLocks noGrp="1"/>
          </p:cNvSpPr>
          <p:nvPr>
            <p:ph type="sldNum" sz="quarter" idx="12"/>
          </p:nvPr>
        </p:nvSpPr>
        <p:spPr/>
        <p:txBody>
          <a:bodyPr/>
          <a:lstStyle/>
          <a:p>
            <a:fld id="{8CD41AC4-40F7-4FE0-8905-74C6698904F3}" type="slidenum">
              <a:rPr lang="en-US" smtClean="0"/>
              <a:pPr/>
              <a:t>706</a:t>
            </a:fld>
            <a:endParaRPr lang="en-US"/>
          </a:p>
        </p:txBody>
      </p:sp>
    </p:spTree>
    <p:extLst>
      <p:ext uri="{BB962C8B-B14F-4D97-AF65-F5344CB8AC3E}">
        <p14:creationId xmlns:p14="http://schemas.microsoft.com/office/powerpoint/2010/main" val="2474694012"/>
      </p:ext>
    </p:extLst>
  </p:cSld>
  <p:clrMapOvr>
    <a:masterClrMapping/>
  </p:clrMapOvr>
  <p:timing>
    <p:tnLst>
      <p:par>
        <p:cTn id="1" dur="indefinite" restart="never" nodeType="tmRoot"/>
      </p:par>
    </p:tn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Theorem</a:t>
            </a:r>
            <a:r>
              <a:rPr lang="en-US" dirty="0" smtClean="0"/>
              <a:t>: Any sub-path of a shortest path has to be itself a shortest path.</a:t>
            </a:r>
          </a:p>
          <a:p>
            <a:endParaRPr lang="en-US" u="sng" dirty="0" smtClean="0"/>
          </a:p>
          <a:p>
            <a:r>
              <a:rPr lang="en-US" dirty="0" smtClean="0"/>
              <a:t>This can be proved by contradiction.</a:t>
            </a:r>
          </a:p>
          <a:p>
            <a:pPr lvl="1"/>
            <a:r>
              <a:rPr lang="en-US" dirty="0" smtClean="0"/>
              <a:t>Assume the full path is a shortest path.</a:t>
            </a:r>
          </a:p>
          <a:p>
            <a:pPr lvl="1"/>
            <a:r>
              <a:rPr lang="en-US" dirty="0" smtClean="0"/>
              <a:t>Indeed, if a sub-path is not a shortest path, the length of the full path could be decreased by replacing this sub-path by a shorter sub-path.</a:t>
            </a:r>
          </a:p>
          <a:p>
            <a:pPr lvl="1"/>
            <a:r>
              <a:rPr lang="en-US" dirty="0" smtClean="0"/>
              <a:t>Which contradicts the fact that the full path is a shortest path.</a:t>
            </a:r>
          </a:p>
          <a:p>
            <a:r>
              <a:rPr lang="en-US" dirty="0" smtClean="0"/>
              <a:t>Thus</a:t>
            </a:r>
            <a:r>
              <a:rPr lang="en-US" dirty="0"/>
              <a:t>, </a:t>
            </a:r>
            <a:r>
              <a:rPr lang="en-US" dirty="0" smtClean="0"/>
              <a:t>any </a:t>
            </a:r>
            <a:r>
              <a:rPr lang="en-US" dirty="0"/>
              <a:t>sub-path of a shortest path has to be itself a shortest </a:t>
            </a:r>
            <a:r>
              <a:rPr lang="en-US" dirty="0" smtClean="0"/>
              <a:t>path.</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707</a:t>
            </a:fld>
            <a:endParaRPr lang="en-US"/>
          </a:p>
        </p:txBody>
      </p:sp>
    </p:spTree>
    <p:extLst>
      <p:ext uri="{BB962C8B-B14F-4D97-AF65-F5344CB8AC3E}">
        <p14:creationId xmlns:p14="http://schemas.microsoft.com/office/powerpoint/2010/main" val="3347130544"/>
      </p:ext>
    </p:extLst>
  </p:cSld>
  <p:clrMapOvr>
    <a:masterClrMapping/>
  </p:clrMapOvr>
  <p:timing>
    <p:tnLst>
      <p:par>
        <p:cTn id="1" dur="indefinite" restart="never" nodeType="tmRoot"/>
      </p:par>
    </p:tn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a:bodyPr>
          <a:lstStyle/>
          <a:p>
            <a:r>
              <a:rPr lang="en-US" dirty="0" smtClean="0"/>
              <a:t>Moreover, a node cannot appear more than once in a shortest path.</a:t>
            </a:r>
          </a:p>
          <a:p>
            <a:endParaRPr lang="en-US" dirty="0"/>
          </a:p>
          <a:p>
            <a:r>
              <a:rPr lang="en-US" dirty="0"/>
              <a:t>This can </a:t>
            </a:r>
            <a:r>
              <a:rPr lang="en-US" dirty="0" smtClean="0"/>
              <a:t>also be </a:t>
            </a:r>
            <a:r>
              <a:rPr lang="en-US" dirty="0"/>
              <a:t>proved by contradiction.</a:t>
            </a:r>
          </a:p>
          <a:p>
            <a:endParaRPr lang="en-US" dirty="0" smtClean="0"/>
          </a:p>
          <a:p>
            <a:endParaRPr lang="en-US" u="sng"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708</a:t>
            </a:fld>
            <a:endParaRPr lang="en-US"/>
          </a:p>
        </p:txBody>
      </p:sp>
    </p:spTree>
    <p:extLst>
      <p:ext uri="{BB962C8B-B14F-4D97-AF65-F5344CB8AC3E}">
        <p14:creationId xmlns:p14="http://schemas.microsoft.com/office/powerpoint/2010/main" val="3347130544"/>
      </p:ext>
    </p:extLst>
  </p:cSld>
  <p:clrMapOvr>
    <a:masterClrMapping/>
  </p:clrMapOvr>
  <p:timing>
    <p:tnLst>
      <p:par>
        <p:cTn id="1" dur="indefinite" restart="never" nodeType="tmRoot"/>
      </p:par>
    </p:tn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a:t>Dijkstra’s</a:t>
            </a:r>
            <a:r>
              <a:rPr lang="en-US" dirty="0"/>
              <a:t> </a:t>
            </a:r>
            <a:r>
              <a:rPr lang="en-US" dirty="0" smtClean="0"/>
              <a:t>algorithm: </a:t>
            </a:r>
            <a:r>
              <a:rPr lang="en-US" u="sng" dirty="0" smtClean="0"/>
              <a:t>proof by induction</a:t>
            </a:r>
          </a:p>
          <a:p>
            <a:r>
              <a:rPr lang="en-US" dirty="0" smtClean="0"/>
              <a:t>Theorem: At the end of any iteration </a:t>
            </a:r>
            <a:r>
              <a:rPr lang="en-US" i="1" dirty="0">
                <a:latin typeface="Times"/>
                <a:cs typeface="Times"/>
              </a:rPr>
              <a:t>k</a:t>
            </a:r>
            <a:r>
              <a:rPr lang="en-US" dirty="0" smtClean="0"/>
              <a:t>, </a:t>
            </a:r>
          </a:p>
          <a:p>
            <a:pPr marL="850392" lvl="1" indent="-457200">
              <a:buFont typeface="+mj-lt"/>
              <a:buAutoNum type="arabicPeriod"/>
            </a:pPr>
            <a:r>
              <a:rPr lang="en-US" dirty="0"/>
              <a:t>for any </a:t>
            </a:r>
            <a:r>
              <a:rPr lang="en-US" i="1" dirty="0">
                <a:latin typeface="Times"/>
                <a:cs typeface="Times"/>
              </a:rPr>
              <a:t>u</a:t>
            </a:r>
            <a:r>
              <a:rPr lang="en-US" dirty="0"/>
              <a:t> </a:t>
            </a:r>
            <a:r>
              <a:rPr lang="en-US" dirty="0" smtClean="0"/>
              <a:t>in </a:t>
            </a:r>
            <a:r>
              <a:rPr lang="en-US" i="1" dirty="0" err="1">
                <a:latin typeface="Times"/>
                <a:cs typeface="Times"/>
              </a:rPr>
              <a:t>S</a:t>
            </a:r>
            <a:r>
              <a:rPr lang="en-US" i="1" baseline="-25000" dirty="0" err="1">
                <a:latin typeface="Times"/>
                <a:cs typeface="Times"/>
              </a:rPr>
              <a:t>k</a:t>
            </a:r>
            <a:r>
              <a:rPr lang="en-US" dirty="0"/>
              <a:t>, </a:t>
            </a:r>
            <a:r>
              <a:rPr lang="pl-PL" i="1" dirty="0" err="1">
                <a:latin typeface="Times"/>
                <a:cs typeface="Times"/>
              </a:rPr>
              <a:t>L</a:t>
            </a:r>
            <a:r>
              <a:rPr lang="pl-PL" i="1" baseline="-25000" dirty="0" err="1">
                <a:latin typeface="Times"/>
                <a:cs typeface="Times"/>
              </a:rPr>
              <a:t>k</a:t>
            </a:r>
            <a:r>
              <a:rPr lang="pl-PL" dirty="0" smtClean="0">
                <a:latin typeface="Times"/>
                <a:cs typeface="Times"/>
              </a:rPr>
              <a:t>(</a:t>
            </a:r>
            <a:r>
              <a:rPr lang="pl-PL" i="1" dirty="0" smtClean="0">
                <a:latin typeface="Times"/>
                <a:cs typeface="Times"/>
              </a:rPr>
              <a:t>u</a:t>
            </a:r>
            <a:r>
              <a:rPr lang="pl-PL" dirty="0">
                <a:latin typeface="Times"/>
                <a:cs typeface="Times"/>
              </a:rPr>
              <a:t>)</a:t>
            </a:r>
            <a:r>
              <a:rPr lang="en-US" dirty="0"/>
              <a:t> contains the length of the shortest path from </a:t>
            </a:r>
            <a:r>
              <a:rPr lang="en-US" i="1" dirty="0">
                <a:latin typeface="Times"/>
                <a:cs typeface="Times"/>
              </a:rPr>
              <a:t>a</a:t>
            </a:r>
            <a:r>
              <a:rPr lang="en-US" dirty="0"/>
              <a:t> to </a:t>
            </a:r>
            <a:r>
              <a:rPr lang="en-US" i="1" dirty="0" smtClean="0">
                <a:latin typeface="Times"/>
                <a:cs typeface="Times"/>
              </a:rPr>
              <a:t>u</a:t>
            </a:r>
            <a:r>
              <a:rPr lang="en-US" dirty="0" smtClean="0"/>
              <a:t>, </a:t>
            </a:r>
            <a:r>
              <a:rPr lang="pl-PL" i="1" dirty="0" smtClean="0">
                <a:latin typeface="Times"/>
                <a:cs typeface="Times"/>
              </a:rPr>
              <a:t>L</a:t>
            </a:r>
            <a:r>
              <a:rPr lang="pl-PL" i="1" baseline="30000" dirty="0" smtClean="0">
                <a:latin typeface="Times"/>
                <a:cs typeface="Times"/>
              </a:rPr>
              <a:t>*</a:t>
            </a:r>
            <a:r>
              <a:rPr lang="pl-PL" dirty="0" smtClean="0">
                <a:latin typeface="Times"/>
                <a:cs typeface="Times"/>
              </a:rPr>
              <a:t>(</a:t>
            </a:r>
            <a:r>
              <a:rPr lang="pl-PL" i="1" dirty="0" smtClean="0">
                <a:latin typeface="Times"/>
                <a:cs typeface="Times"/>
              </a:rPr>
              <a:t>u</a:t>
            </a:r>
            <a:r>
              <a:rPr lang="pl-PL" dirty="0" smtClean="0">
                <a:latin typeface="Times"/>
                <a:cs typeface="Times"/>
              </a:rPr>
              <a:t>)</a:t>
            </a:r>
            <a:r>
              <a:rPr lang="en-US" dirty="0" smtClean="0"/>
              <a:t>.</a:t>
            </a:r>
          </a:p>
          <a:p>
            <a:pPr marL="850392" lvl="1" indent="-457200">
              <a:buFont typeface="+mj-lt"/>
              <a:buAutoNum type="arabicPeriod"/>
            </a:pPr>
            <a:r>
              <a:rPr lang="en-US" dirty="0" smtClean="0"/>
              <a:t>for any </a:t>
            </a:r>
            <a:r>
              <a:rPr lang="en-US" i="1" dirty="0">
                <a:latin typeface="Times"/>
                <a:cs typeface="Times"/>
              </a:rPr>
              <a:t>u</a:t>
            </a:r>
            <a:r>
              <a:rPr lang="en-US" dirty="0" smtClean="0"/>
              <a:t> not in </a:t>
            </a:r>
            <a:r>
              <a:rPr lang="en-US" i="1" dirty="0" err="1">
                <a:latin typeface="Times"/>
                <a:cs typeface="Times"/>
              </a:rPr>
              <a:t>S</a:t>
            </a:r>
            <a:r>
              <a:rPr lang="en-US" i="1" baseline="-25000" dirty="0" err="1">
                <a:latin typeface="Times"/>
                <a:cs typeface="Times"/>
              </a:rPr>
              <a:t>k</a:t>
            </a:r>
            <a:r>
              <a:rPr lang="en-US" dirty="0" smtClean="0"/>
              <a:t>, </a:t>
            </a:r>
            <a:r>
              <a:rPr lang="pl-PL" i="1" dirty="0" err="1">
                <a:latin typeface="Times"/>
                <a:cs typeface="Times"/>
              </a:rPr>
              <a:t>L</a:t>
            </a:r>
            <a:r>
              <a:rPr lang="pl-PL" i="1" baseline="-25000" dirty="0" err="1">
                <a:latin typeface="Times"/>
                <a:cs typeface="Times"/>
              </a:rPr>
              <a:t>k</a:t>
            </a:r>
            <a:r>
              <a:rPr lang="pl-PL" dirty="0" smtClean="0">
                <a:latin typeface="Times"/>
                <a:cs typeface="Times"/>
              </a:rPr>
              <a:t>(</a:t>
            </a:r>
            <a:r>
              <a:rPr lang="pl-PL" i="1" dirty="0" smtClean="0">
                <a:latin typeface="Times"/>
                <a:cs typeface="Times"/>
              </a:rPr>
              <a:t>u</a:t>
            </a:r>
            <a:r>
              <a:rPr lang="pl-PL" dirty="0" smtClean="0">
                <a:latin typeface="Times"/>
                <a:cs typeface="Times"/>
              </a:rPr>
              <a:t>)</a:t>
            </a:r>
            <a:r>
              <a:rPr lang="en-US" dirty="0" smtClean="0"/>
              <a:t> holds the length of the shortest path from </a:t>
            </a:r>
            <a:r>
              <a:rPr lang="en-US" i="1" dirty="0">
                <a:latin typeface="Times"/>
                <a:cs typeface="Times"/>
              </a:rPr>
              <a:t>a</a:t>
            </a:r>
            <a:r>
              <a:rPr lang="en-US" dirty="0" smtClean="0"/>
              <a:t> to </a:t>
            </a:r>
            <a:r>
              <a:rPr lang="en-US" i="1" dirty="0">
                <a:latin typeface="Times"/>
                <a:cs typeface="Times"/>
              </a:rPr>
              <a:t>u</a:t>
            </a:r>
            <a:r>
              <a:rPr lang="en-US" dirty="0" smtClean="0"/>
              <a:t> containing only intermediate nodes in </a:t>
            </a:r>
            <a:r>
              <a:rPr lang="en-US" i="1" dirty="0" err="1" smtClean="0">
                <a:latin typeface="Times"/>
                <a:cs typeface="Times"/>
              </a:rPr>
              <a:t>S</a:t>
            </a:r>
            <a:r>
              <a:rPr lang="en-US" i="1" baseline="-25000" dirty="0" err="1" smtClean="0">
                <a:latin typeface="Times"/>
                <a:cs typeface="Times"/>
              </a:rPr>
              <a:t>k</a:t>
            </a:r>
            <a:r>
              <a:rPr lang="en-US" dirty="0" smtClean="0"/>
              <a:t> (except the ending node </a:t>
            </a:r>
            <a:r>
              <a:rPr lang="en-US" i="1" dirty="0">
                <a:latin typeface="Times"/>
                <a:cs typeface="Times"/>
              </a:rPr>
              <a:t>u</a:t>
            </a:r>
            <a:r>
              <a:rPr lang="en-US" dirty="0" smtClean="0"/>
              <a:t> itself).</a:t>
            </a:r>
          </a:p>
          <a:p>
            <a:pPr lvl="1"/>
            <a:r>
              <a:rPr lang="en-US" sz="1900" dirty="0" smtClean="0"/>
              <a:t>Sources: Rosen’s book + Kevin Wayne’s presentation on </a:t>
            </a:r>
            <a:r>
              <a:rPr lang="en-US" sz="1900" dirty="0" err="1"/>
              <a:t>Dijkstra’s</a:t>
            </a:r>
            <a:r>
              <a:rPr lang="en-US" sz="1900" dirty="0"/>
              <a:t> </a:t>
            </a:r>
            <a:r>
              <a:rPr lang="en-US" sz="1900" dirty="0" smtClean="0"/>
              <a:t>algorithm and Bellman-Ford algorithm (Princeton University, </a:t>
            </a:r>
            <a:r>
              <a:rPr lang="en-US" sz="1900" dirty="0" err="1" smtClean="0"/>
              <a:t>www.princeton</a:t>
            </a:r>
            <a:r>
              <a:rPr lang="en-US" sz="1900" dirty="0" smtClean="0"/>
              <a:t> .edu/~cos226).</a:t>
            </a:r>
          </a:p>
          <a:p>
            <a:pPr marL="393192" lvl="1" indent="0">
              <a:buNone/>
            </a:pPr>
            <a:endParaRPr lang="en-US" sz="1900" dirty="0" smtClean="0"/>
          </a:p>
          <a:p>
            <a:r>
              <a:rPr lang="en-US" b="1" dirty="0" smtClean="0"/>
              <a:t>Initialization</a:t>
            </a:r>
            <a:r>
              <a:rPr lang="en-US" dirty="0" smtClean="0"/>
              <a:t>: At </a:t>
            </a:r>
            <a:r>
              <a:rPr lang="en-US" i="1" dirty="0" smtClean="0">
                <a:latin typeface="Times"/>
                <a:cs typeface="Times"/>
              </a:rPr>
              <a:t>k</a:t>
            </a:r>
            <a:r>
              <a:rPr lang="en-US" dirty="0" smtClean="0">
                <a:latin typeface="Times"/>
                <a:cs typeface="Times"/>
              </a:rPr>
              <a:t> = 0, </a:t>
            </a:r>
            <a:r>
              <a:rPr lang="en-US" i="1" dirty="0">
                <a:latin typeface="Times"/>
                <a:cs typeface="Times"/>
              </a:rPr>
              <a:t>S</a:t>
            </a:r>
            <a:r>
              <a:rPr lang="en-US" sz="2200" baseline="-25000" dirty="0">
                <a:latin typeface="Times"/>
                <a:cs typeface="Times"/>
              </a:rPr>
              <a:t>0</a:t>
            </a:r>
            <a:r>
              <a:rPr lang="en-US" dirty="0"/>
              <a:t> = </a:t>
            </a:r>
            <a:r>
              <a:rPr lang="en-US" dirty="0" smtClean="0"/>
              <a:t>∅ with </a:t>
            </a:r>
            <a:r>
              <a:rPr lang="en-US" i="1" dirty="0">
                <a:latin typeface="Times"/>
                <a:cs typeface="Times"/>
              </a:rPr>
              <a:t>L</a:t>
            </a:r>
            <a:r>
              <a:rPr lang="en-US" baseline="-25000" dirty="0">
                <a:latin typeface="Times"/>
                <a:cs typeface="Times"/>
              </a:rPr>
              <a:t>0</a:t>
            </a:r>
            <a:r>
              <a:rPr lang="en-US" dirty="0">
                <a:latin typeface="Times"/>
                <a:cs typeface="Times"/>
              </a:rPr>
              <a:t>(</a:t>
            </a:r>
            <a:r>
              <a:rPr lang="en-US" i="1" dirty="0">
                <a:latin typeface="Times"/>
                <a:cs typeface="Times"/>
              </a:rPr>
              <a:t>a</a:t>
            </a:r>
            <a:r>
              <a:rPr lang="en-US" dirty="0">
                <a:latin typeface="Times"/>
                <a:cs typeface="Times"/>
              </a:rPr>
              <a:t>) = 0 </a:t>
            </a:r>
            <a:r>
              <a:rPr lang="en-US" dirty="0"/>
              <a:t>and </a:t>
            </a:r>
            <a:r>
              <a:rPr lang="en-US" i="1" dirty="0">
                <a:latin typeface="Times"/>
                <a:cs typeface="Times"/>
              </a:rPr>
              <a:t>L</a:t>
            </a:r>
            <a:r>
              <a:rPr lang="en-US" baseline="-25000" dirty="0">
                <a:latin typeface="Times"/>
                <a:cs typeface="Times"/>
              </a:rPr>
              <a:t>0</a:t>
            </a:r>
            <a:r>
              <a:rPr lang="en-US" dirty="0">
                <a:latin typeface="Times"/>
                <a:cs typeface="Times"/>
              </a:rPr>
              <a:t>(</a:t>
            </a:r>
            <a:r>
              <a:rPr lang="en-US" i="1" dirty="0">
                <a:latin typeface="Times"/>
                <a:cs typeface="Times"/>
              </a:rPr>
              <a:t>v</a:t>
            </a:r>
            <a:r>
              <a:rPr lang="en-US" dirty="0">
                <a:latin typeface="Times"/>
                <a:cs typeface="Times"/>
              </a:rPr>
              <a:t>) = </a:t>
            </a:r>
            <a:r>
              <a:rPr lang="en-US" dirty="0"/>
              <a:t>∞</a:t>
            </a:r>
            <a:r>
              <a:rPr lang="en-US" dirty="0" smtClean="0">
                <a:latin typeface="Times"/>
                <a:cs typeface="Times"/>
              </a:rPr>
              <a:t> </a:t>
            </a:r>
            <a:r>
              <a:rPr lang="en-US" dirty="0"/>
              <a:t>for </a:t>
            </a:r>
            <a:r>
              <a:rPr lang="en-US" dirty="0" smtClean="0"/>
              <a:t>the other labels </a:t>
            </a:r>
            <a:r>
              <a:rPr lang="en-US" i="1" dirty="0" smtClean="0"/>
              <a:t>v</a:t>
            </a:r>
            <a:r>
              <a:rPr lang="en-US" dirty="0" smtClean="0"/>
              <a:t>.</a:t>
            </a:r>
          </a:p>
          <a:p>
            <a:pPr lvl="1"/>
            <a:r>
              <a:rPr lang="en-US" dirty="0" smtClean="0"/>
              <a:t>It therefore holds the </a:t>
            </a:r>
            <a:r>
              <a:rPr lang="en-US" dirty="0"/>
              <a:t>length of a shortest </a:t>
            </a:r>
            <a:r>
              <a:rPr lang="en-US" dirty="0" smtClean="0"/>
              <a:t>path from </a:t>
            </a:r>
            <a:r>
              <a:rPr lang="en-US" i="1" dirty="0" smtClean="0"/>
              <a:t>a</a:t>
            </a:r>
            <a:r>
              <a:rPr lang="en-US" dirty="0" smtClean="0"/>
              <a:t> </a:t>
            </a:r>
            <a:r>
              <a:rPr lang="en-US" i="1" dirty="0"/>
              <a:t>containing only</a:t>
            </a:r>
            <a:r>
              <a:rPr lang="en-US" i="1" dirty="0" smtClean="0"/>
              <a:t> intermediate vertices </a:t>
            </a:r>
            <a:r>
              <a:rPr lang="en-US" i="1" dirty="0"/>
              <a:t>in </a:t>
            </a:r>
            <a:r>
              <a:rPr lang="en-US" i="1" dirty="0" smtClean="0">
                <a:latin typeface="Times"/>
                <a:cs typeface="Times"/>
              </a:rPr>
              <a:t>S</a:t>
            </a:r>
            <a:r>
              <a:rPr lang="en-US" baseline="-25000" dirty="0" smtClean="0">
                <a:latin typeface="Times"/>
                <a:cs typeface="Times"/>
              </a:rPr>
              <a:t>0 </a:t>
            </a:r>
            <a:r>
              <a:rPr lang="en-US" dirty="0" smtClean="0">
                <a:latin typeface="Times"/>
                <a:cs typeface="Times"/>
              </a:rPr>
              <a:t>= </a:t>
            </a:r>
            <a:r>
              <a:rPr lang="en-US" dirty="0"/>
              <a:t>∅.</a:t>
            </a:r>
            <a:endParaRPr lang="en-US" dirty="0" smtClean="0"/>
          </a:p>
          <a:p>
            <a:pPr lvl="1"/>
            <a:r>
              <a:rPr lang="en-US" dirty="0" smtClean="0"/>
              <a:t>The property 2 is therefore true for </a:t>
            </a:r>
            <a:r>
              <a:rPr lang="en-US" i="1" dirty="0">
                <a:latin typeface="Times"/>
                <a:cs typeface="Times"/>
              </a:rPr>
              <a:t>k</a:t>
            </a:r>
            <a:r>
              <a:rPr lang="en-US" dirty="0">
                <a:latin typeface="Times"/>
                <a:cs typeface="Times"/>
              </a:rPr>
              <a:t> = </a:t>
            </a:r>
            <a:r>
              <a:rPr lang="en-US" dirty="0" smtClean="0">
                <a:latin typeface="Times"/>
                <a:cs typeface="Times"/>
              </a:rPr>
              <a:t>0</a:t>
            </a:r>
            <a:r>
              <a:rPr lang="en-US" dirty="0" smtClean="0"/>
              <a:t>, the basis case.</a:t>
            </a:r>
          </a:p>
          <a:p>
            <a:pPr lvl="1"/>
            <a:r>
              <a:rPr lang="en-US" dirty="0" smtClean="0"/>
              <a:t>Moreover, initially, </a:t>
            </a:r>
            <a:r>
              <a:rPr lang="en-US" i="1" dirty="0">
                <a:latin typeface="Times"/>
                <a:cs typeface="Times"/>
              </a:rPr>
              <a:t>a</a:t>
            </a:r>
            <a:r>
              <a:rPr lang="en-US" dirty="0" smtClean="0"/>
              <a:t> is chosen to be included in </a:t>
            </a:r>
            <a:r>
              <a:rPr lang="en-US" i="1" dirty="0">
                <a:latin typeface="Times"/>
                <a:cs typeface="Times"/>
              </a:rPr>
              <a:t>S</a:t>
            </a:r>
            <a:r>
              <a:rPr lang="en-US" dirty="0" smtClean="0"/>
              <a:t> and </a:t>
            </a:r>
            <a:r>
              <a:rPr lang="en-US" dirty="0" smtClean="0">
                <a:latin typeface="Times"/>
                <a:cs typeface="Times"/>
              </a:rPr>
              <a:t>0</a:t>
            </a:r>
            <a:r>
              <a:rPr lang="en-US" dirty="0" smtClean="0"/>
              <a:t> is indeed the length of the shortest path from </a:t>
            </a:r>
            <a:r>
              <a:rPr lang="en-US" i="1" dirty="0">
                <a:latin typeface="Times"/>
                <a:cs typeface="Times"/>
              </a:rPr>
              <a:t>a</a:t>
            </a:r>
            <a:r>
              <a:rPr lang="en-US" dirty="0" smtClean="0"/>
              <a:t> to </a:t>
            </a:r>
            <a:r>
              <a:rPr lang="en-US" i="1" dirty="0">
                <a:latin typeface="Times"/>
                <a:cs typeface="Times"/>
              </a:rPr>
              <a:t>a</a:t>
            </a:r>
            <a:r>
              <a:rPr lang="en-US" dirty="0" smtClean="0"/>
              <a:t>. The property 1 is therefore true at </a:t>
            </a:r>
            <a:r>
              <a:rPr lang="en-US" i="1" dirty="0">
                <a:latin typeface="Times"/>
                <a:cs typeface="Times"/>
              </a:rPr>
              <a:t>k</a:t>
            </a:r>
            <a:r>
              <a:rPr lang="en-US" dirty="0">
                <a:latin typeface="Times"/>
                <a:cs typeface="Times"/>
              </a:rPr>
              <a:t> = </a:t>
            </a:r>
            <a:r>
              <a:rPr lang="en-US" dirty="0" smtClean="0">
                <a:latin typeface="Times"/>
                <a:cs typeface="Times"/>
              </a:rPr>
              <a:t>1</a:t>
            </a:r>
            <a:r>
              <a:rPr lang="en-US" dirty="0" smtClean="0"/>
              <a:t>.</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709</a:t>
            </a:fld>
            <a:endParaRPr lang="en-US"/>
          </a:p>
        </p:txBody>
      </p:sp>
    </p:spTree>
    <p:extLst>
      <p:ext uri="{BB962C8B-B14F-4D97-AF65-F5344CB8AC3E}">
        <p14:creationId xmlns:p14="http://schemas.microsoft.com/office/powerpoint/2010/main" val="30262945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t>
            </a:r>
            <a:r>
              <a:rPr lang="en-US" smtClean="0"/>
              <a:t>Foundations:</a:t>
            </a:r>
            <a:br>
              <a:rPr lang="en-US" smtClean="0"/>
            </a:br>
            <a:r>
              <a:rPr lang="en-US" smtClean="0"/>
              <a:t>Logic </a:t>
            </a:r>
            <a:r>
              <a:rPr lang="en-US" dirty="0" smtClean="0"/>
              <a:t>and Proofs</a:t>
            </a:r>
            <a:endParaRPr lang="en-US" dirty="0"/>
          </a:p>
        </p:txBody>
      </p:sp>
      <p:sp>
        <p:nvSpPr>
          <p:cNvPr id="3" name="Subtitle 2"/>
          <p:cNvSpPr>
            <a:spLocks noGrp="1"/>
          </p:cNvSpPr>
          <p:nvPr>
            <p:ph type="subTitle" idx="1"/>
          </p:nvPr>
        </p:nvSpPr>
        <p:spPr/>
        <p:txBody>
          <a:bodyPr/>
          <a:lstStyle/>
          <a:p>
            <a:r>
              <a:rPr lang="en-US" dirty="0" smtClean="0"/>
              <a:t>Chapter 1, Part II: Predicate Logic</a:t>
            </a:r>
          </a:p>
          <a:p>
            <a:r>
              <a:rPr lang="en-US" dirty="0"/>
              <a:t>Rosen, “Discrete mathematics and its applications</a:t>
            </a:r>
            <a:r>
              <a:rPr lang="en-US" dirty="0" smtClean="0"/>
              <a:t>”</a:t>
            </a:r>
            <a:endParaRPr lang="en-US" dirty="0"/>
          </a:p>
        </p:txBody>
      </p:sp>
      <p:sp>
        <p:nvSpPr>
          <p:cNvPr id="6" name="TextBox 5"/>
          <p:cNvSpPr txBox="1"/>
          <p:nvPr/>
        </p:nvSpPr>
        <p:spPr>
          <a:xfrm>
            <a:off x="2286000" y="4572000"/>
            <a:ext cx="4343400" cy="369332"/>
          </a:xfrm>
          <a:prstGeom prst="rect">
            <a:avLst/>
          </a:prstGeom>
          <a:noFill/>
        </p:spPr>
        <p:txBody>
          <a:bodyPr wrap="square" rtlCol="0">
            <a:spAutoFit/>
          </a:bodyPr>
          <a:lstStyle/>
          <a:p>
            <a:r>
              <a:rPr lang="en-US" dirty="0" smtClean="0"/>
              <a:t>With Question/Answer Animations</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71</a:t>
            </a:fld>
            <a:endParaRPr lang="en-US"/>
          </a:p>
        </p:txBody>
      </p:sp>
    </p:spTree>
  </p:cSld>
  <p:clrMapOvr>
    <a:masterClrMapping/>
  </p:clrMapOvr>
  <p:timing>
    <p:tnLst>
      <p:par>
        <p:cTn id="1" dur="indefinite" restart="never" nodeType="tmRoot"/>
      </p:par>
    </p:tn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a:xfrm>
            <a:off x="457200" y="1935480"/>
            <a:ext cx="8229600" cy="4693920"/>
          </a:xfrm>
        </p:spPr>
        <p:txBody>
          <a:bodyPr>
            <a:normAutofit/>
          </a:bodyPr>
          <a:lstStyle/>
          <a:p>
            <a:pPr marL="0" indent="0">
              <a:buNone/>
            </a:pPr>
            <a:r>
              <a:rPr lang="en-US" b="1" dirty="0" smtClean="0"/>
              <a:t>Part 1 of the theorem</a:t>
            </a:r>
          </a:p>
          <a:p>
            <a:r>
              <a:rPr lang="en-US" dirty="0" smtClean="0"/>
              <a:t>Assume the hypothesis 1 and 2 are true </a:t>
            </a:r>
            <a:r>
              <a:rPr lang="en-US" dirty="0"/>
              <a:t>at </a:t>
            </a:r>
            <a:r>
              <a:rPr lang="en-US" dirty="0" smtClean="0"/>
              <a:t>the end of step </a:t>
            </a:r>
            <a:r>
              <a:rPr lang="en-US" i="1" dirty="0" smtClean="0">
                <a:latin typeface="Times"/>
                <a:cs typeface="Times"/>
              </a:rPr>
              <a:t>k</a:t>
            </a:r>
            <a:r>
              <a:rPr lang="en-US" dirty="0" smtClean="0"/>
              <a:t>.</a:t>
            </a:r>
          </a:p>
          <a:p>
            <a:r>
              <a:rPr lang="en-US" dirty="0" smtClean="0"/>
              <a:t>Let </a:t>
            </a:r>
            <a:r>
              <a:rPr lang="en-US" i="1" dirty="0" smtClean="0">
                <a:latin typeface="Times"/>
                <a:cs typeface="Times"/>
              </a:rPr>
              <a:t>v</a:t>
            </a:r>
            <a:r>
              <a:rPr lang="en-US" i="1" dirty="0" smtClean="0"/>
              <a:t> </a:t>
            </a:r>
            <a:r>
              <a:rPr lang="en-US" dirty="0"/>
              <a:t>be </a:t>
            </a:r>
            <a:r>
              <a:rPr lang="en-US" dirty="0" smtClean="0"/>
              <a:t>a vertex not in </a:t>
            </a:r>
            <a:r>
              <a:rPr lang="en-US" i="1" dirty="0" smtClean="0">
                <a:latin typeface="Times"/>
                <a:cs typeface="Times"/>
              </a:rPr>
              <a:t>S</a:t>
            </a:r>
            <a:r>
              <a:rPr lang="en-US" i="1" baseline="-25000" dirty="0" smtClean="0">
                <a:latin typeface="Times"/>
                <a:cs typeface="Times"/>
              </a:rPr>
              <a:t>k</a:t>
            </a:r>
            <a:r>
              <a:rPr lang="en-US" dirty="0" smtClean="0"/>
              <a:t>. Note </a:t>
            </a:r>
            <a:r>
              <a:rPr lang="en-US" dirty="0"/>
              <a:t>that </a:t>
            </a:r>
            <a:r>
              <a:rPr lang="en-US" i="1" dirty="0" err="1" smtClean="0">
                <a:latin typeface="Times"/>
                <a:cs typeface="Times"/>
              </a:rPr>
              <a:t>L</a:t>
            </a:r>
            <a:r>
              <a:rPr lang="en-US" i="1" baseline="-25000" dirty="0" err="1" smtClean="0">
                <a:latin typeface="Times"/>
                <a:cs typeface="Times"/>
              </a:rPr>
              <a:t>k</a:t>
            </a:r>
            <a:r>
              <a:rPr lang="en-US" dirty="0" err="1" smtClean="0">
                <a:latin typeface="Times"/>
                <a:cs typeface="Times"/>
              </a:rPr>
              <a:t>(</a:t>
            </a:r>
            <a:r>
              <a:rPr lang="en-US" i="1" dirty="0" err="1" smtClean="0">
                <a:latin typeface="Times"/>
                <a:cs typeface="Times"/>
              </a:rPr>
              <a:t>v</a:t>
            </a:r>
            <a:r>
              <a:rPr lang="en-US" dirty="0" smtClean="0">
                <a:latin typeface="Times"/>
                <a:cs typeface="Times"/>
              </a:rPr>
              <a:t>)</a:t>
            </a:r>
            <a:r>
              <a:rPr lang="en-US" dirty="0" smtClean="0"/>
              <a:t> </a:t>
            </a:r>
            <a:r>
              <a:rPr lang="en-US" dirty="0"/>
              <a:t>is the length of a shortest path from </a:t>
            </a:r>
            <a:r>
              <a:rPr lang="en-US" i="1" dirty="0">
                <a:latin typeface="Times"/>
                <a:cs typeface="Times"/>
              </a:rPr>
              <a:t>a</a:t>
            </a:r>
            <a:r>
              <a:rPr lang="en-US" dirty="0"/>
              <a:t> to </a:t>
            </a:r>
            <a:r>
              <a:rPr lang="en-US" i="1" dirty="0" smtClean="0">
                <a:latin typeface="Times"/>
                <a:cs typeface="Times"/>
              </a:rPr>
              <a:t>v</a:t>
            </a:r>
            <a:r>
              <a:rPr lang="en-US" i="1" dirty="0" smtClean="0"/>
              <a:t> </a:t>
            </a:r>
            <a:r>
              <a:rPr lang="en-US" i="1" dirty="0"/>
              <a:t>containing only</a:t>
            </a:r>
            <a:r>
              <a:rPr lang="en-US" i="1" dirty="0" smtClean="0"/>
              <a:t> nodes in </a:t>
            </a:r>
            <a:r>
              <a:rPr lang="en-US" i="1" dirty="0" smtClean="0">
                <a:latin typeface="Times"/>
                <a:cs typeface="Times"/>
              </a:rPr>
              <a:t>S</a:t>
            </a:r>
            <a:r>
              <a:rPr lang="en-US" i="1" baseline="-25000" dirty="0" smtClean="0">
                <a:latin typeface="Times"/>
                <a:cs typeface="Times"/>
              </a:rPr>
              <a:t>k</a:t>
            </a:r>
            <a:r>
              <a:rPr lang="en-US" dirty="0" smtClean="0"/>
              <a:t>.</a:t>
            </a:r>
          </a:p>
          <a:p>
            <a:pPr lvl="1"/>
            <a:r>
              <a:rPr lang="en-US" dirty="0" smtClean="0"/>
              <a:t>Assume </a:t>
            </a:r>
            <a:r>
              <a:rPr lang="en-US" i="1" dirty="0">
                <a:latin typeface="Times"/>
                <a:cs typeface="Times"/>
              </a:rPr>
              <a:t>v</a:t>
            </a:r>
            <a:r>
              <a:rPr lang="en-US" dirty="0" smtClean="0"/>
              <a:t> is the node not </a:t>
            </a:r>
            <a:r>
              <a:rPr lang="en-US" dirty="0"/>
              <a:t>in </a:t>
            </a:r>
            <a:r>
              <a:rPr lang="en-US" i="1" dirty="0" err="1">
                <a:latin typeface="Times"/>
                <a:cs typeface="Times"/>
              </a:rPr>
              <a:t>S</a:t>
            </a:r>
            <a:r>
              <a:rPr lang="en-US" i="1" baseline="-25000" dirty="0" err="1">
                <a:latin typeface="Times"/>
                <a:cs typeface="Times"/>
              </a:rPr>
              <a:t>k</a:t>
            </a:r>
            <a:r>
              <a:rPr lang="en-US" dirty="0" smtClean="0"/>
              <a:t> with </a:t>
            </a:r>
            <a:r>
              <a:rPr lang="en-US" i="1" dirty="0" smtClean="0"/>
              <a:t>lowest</a:t>
            </a:r>
            <a:r>
              <a:rPr lang="en-US" dirty="0" smtClean="0"/>
              <a:t> </a:t>
            </a:r>
            <a:r>
              <a:rPr lang="en-US" i="1" dirty="0" err="1" smtClean="0">
                <a:latin typeface="Times"/>
                <a:cs typeface="Times"/>
              </a:rPr>
              <a:t>L</a:t>
            </a:r>
            <a:r>
              <a:rPr lang="en-US" i="1" baseline="-25000" dirty="0" err="1" smtClean="0">
                <a:latin typeface="Times"/>
                <a:cs typeface="Times"/>
              </a:rPr>
              <a:t>k</a:t>
            </a:r>
            <a:r>
              <a:rPr lang="en-US" dirty="0" smtClean="0"/>
              <a:t>.</a:t>
            </a:r>
          </a:p>
          <a:p>
            <a:pPr lvl="1"/>
            <a:r>
              <a:rPr lang="en-US" dirty="0" smtClean="0"/>
              <a:t>This node will be added to </a:t>
            </a:r>
            <a:r>
              <a:rPr lang="en-US" i="1" dirty="0" err="1">
                <a:latin typeface="Times"/>
                <a:cs typeface="Times"/>
              </a:rPr>
              <a:t>S</a:t>
            </a:r>
            <a:r>
              <a:rPr lang="en-US" i="1" baseline="-25000" dirty="0" err="1">
                <a:latin typeface="Times"/>
                <a:cs typeface="Times"/>
              </a:rPr>
              <a:t>k</a:t>
            </a:r>
            <a:r>
              <a:rPr lang="en-US" dirty="0" smtClean="0"/>
              <a:t> to form </a:t>
            </a:r>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r>
              <a:rPr lang="en-US" dirty="0" smtClean="0"/>
              <a:t>.</a:t>
            </a:r>
          </a:p>
          <a:p>
            <a:pPr lvl="1"/>
            <a:r>
              <a:rPr lang="en-US" dirty="0" smtClean="0"/>
              <a:t>We have to prove that </a:t>
            </a:r>
            <a:r>
              <a:rPr lang="en-US" i="1" dirty="0" smtClean="0">
                <a:latin typeface="Times"/>
                <a:cs typeface="Times"/>
              </a:rPr>
              <a:t>L</a:t>
            </a:r>
            <a:r>
              <a:rPr lang="en-US" i="1" baseline="-25000" dirty="0" smtClean="0">
                <a:latin typeface="Times"/>
                <a:cs typeface="Times"/>
              </a:rPr>
              <a:t>k</a:t>
            </a:r>
            <a:r>
              <a:rPr lang="en-US" dirty="0" smtClean="0">
                <a:latin typeface="Times"/>
                <a:cs typeface="Times"/>
              </a:rPr>
              <a:t>(</a:t>
            </a:r>
            <a:r>
              <a:rPr lang="en-US" i="1" dirty="0" smtClean="0">
                <a:latin typeface="Times"/>
                <a:cs typeface="Times"/>
              </a:rPr>
              <a:t>v</a:t>
            </a:r>
            <a:r>
              <a:rPr lang="en-US" dirty="0" smtClean="0">
                <a:latin typeface="Times"/>
                <a:cs typeface="Times"/>
              </a:rPr>
              <a:t>)</a:t>
            </a:r>
            <a:r>
              <a:rPr lang="en-US" dirty="0" smtClean="0"/>
              <a:t> is also the length of the overall shortest path from </a:t>
            </a:r>
            <a:r>
              <a:rPr lang="en-US" i="1" dirty="0" smtClean="0">
                <a:latin typeface="Times"/>
                <a:cs typeface="Times"/>
              </a:rPr>
              <a:t>a</a:t>
            </a:r>
            <a:r>
              <a:rPr lang="en-US" dirty="0" smtClean="0"/>
              <a:t> to </a:t>
            </a:r>
            <a:r>
              <a:rPr lang="en-US" i="1" dirty="0" smtClean="0">
                <a:latin typeface="Times"/>
                <a:cs typeface="Times"/>
              </a:rPr>
              <a:t>v</a:t>
            </a:r>
            <a:r>
              <a:rPr lang="en-US" dirty="0" smtClean="0"/>
              <a:t>.</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710</a:t>
            </a:fld>
            <a:endParaRPr lang="en-US"/>
          </a:p>
        </p:txBody>
      </p:sp>
    </p:spTree>
    <p:extLst>
      <p:ext uri="{BB962C8B-B14F-4D97-AF65-F5344CB8AC3E}">
        <p14:creationId xmlns:p14="http://schemas.microsoft.com/office/powerpoint/2010/main" val="2912419903"/>
      </p:ext>
    </p:extLst>
  </p:cSld>
  <p:clrMapOvr>
    <a:masterClrMapping/>
  </p:clrMapOvr>
  <p:timing>
    <p:tnLst>
      <p:par>
        <p:cTn id="1" dur="indefinite" restart="never" nodeType="tmRoot"/>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a:xfrm>
            <a:off x="457200" y="1935480"/>
            <a:ext cx="8229600" cy="4693920"/>
          </a:xfrm>
        </p:spPr>
        <p:txBody>
          <a:bodyPr>
            <a:normAutofit/>
          </a:bodyPr>
          <a:lstStyle/>
          <a:p>
            <a:r>
              <a:rPr lang="en-US" dirty="0" smtClean="0"/>
              <a:t>By contradiction: assume there is a shorter path from </a:t>
            </a:r>
            <a:r>
              <a:rPr lang="en-US" i="1" dirty="0" smtClean="0">
                <a:latin typeface="Times"/>
                <a:cs typeface="Times"/>
              </a:rPr>
              <a:t>a</a:t>
            </a:r>
            <a:r>
              <a:rPr lang="en-US" dirty="0" smtClean="0"/>
              <a:t> to </a:t>
            </a:r>
            <a:r>
              <a:rPr lang="en-US" i="1" dirty="0" smtClean="0">
                <a:latin typeface="Times"/>
                <a:cs typeface="Times"/>
              </a:rPr>
              <a:t>v</a:t>
            </a:r>
            <a:r>
              <a:rPr lang="en-US" dirty="0" smtClean="0"/>
              <a:t>. It must contain nodes not in </a:t>
            </a:r>
            <a:r>
              <a:rPr lang="en-US" i="1" dirty="0" smtClean="0">
                <a:latin typeface="Times"/>
                <a:cs typeface="Times"/>
              </a:rPr>
              <a:t>S</a:t>
            </a:r>
            <a:r>
              <a:rPr lang="en-US" i="1" baseline="-25000" dirty="0" smtClean="0">
                <a:latin typeface="Times"/>
                <a:cs typeface="Times"/>
              </a:rPr>
              <a:t>k</a:t>
            </a:r>
            <a:r>
              <a:rPr lang="en-US" dirty="0" smtClean="0">
                <a:latin typeface="Times"/>
                <a:cs typeface="Times"/>
              </a:rPr>
              <a:t>.</a:t>
            </a:r>
            <a:endParaRPr lang="en-US" dirty="0" smtClean="0"/>
          </a:p>
          <a:p>
            <a:pPr lvl="1"/>
            <a:r>
              <a:rPr lang="en-US" dirty="0" smtClean="0"/>
              <a:t>Consider the node </a:t>
            </a:r>
            <a:r>
              <a:rPr lang="en-US" i="1" dirty="0" smtClean="0">
                <a:latin typeface="Times"/>
                <a:cs typeface="Times"/>
              </a:rPr>
              <a:t>y</a:t>
            </a:r>
            <a:r>
              <a:rPr lang="en-US" dirty="0" smtClean="0"/>
              <a:t> which is </a:t>
            </a:r>
            <a:r>
              <a:rPr lang="en-US" i="1" dirty="0" smtClean="0"/>
              <a:t>the first node not in </a:t>
            </a:r>
            <a:r>
              <a:rPr lang="en-US" i="1" dirty="0" err="1">
                <a:latin typeface="Times"/>
                <a:cs typeface="Times"/>
              </a:rPr>
              <a:t>S</a:t>
            </a:r>
            <a:r>
              <a:rPr lang="en-US" i="1" baseline="-25000" dirty="0" err="1">
                <a:latin typeface="Times"/>
                <a:cs typeface="Times"/>
              </a:rPr>
              <a:t>k</a:t>
            </a:r>
            <a:r>
              <a:rPr lang="en-US" dirty="0" smtClean="0"/>
              <a:t> on this shortest path from </a:t>
            </a:r>
            <a:r>
              <a:rPr lang="en-US" i="1" dirty="0" smtClean="0">
                <a:latin typeface="Times"/>
                <a:cs typeface="Times"/>
              </a:rPr>
              <a:t>a</a:t>
            </a:r>
            <a:r>
              <a:rPr lang="en-US" dirty="0" smtClean="0"/>
              <a:t> to </a:t>
            </a:r>
            <a:r>
              <a:rPr lang="en-US" i="1" dirty="0" smtClean="0">
                <a:latin typeface="Times"/>
                <a:cs typeface="Times"/>
              </a:rPr>
              <a:t>v</a:t>
            </a:r>
            <a:r>
              <a:rPr lang="en-US" dirty="0" smtClean="0"/>
              <a:t> (the first node leaving </a:t>
            </a:r>
            <a:r>
              <a:rPr lang="en-US" i="1" dirty="0" err="1">
                <a:latin typeface="Times"/>
                <a:cs typeface="Times"/>
              </a:rPr>
              <a:t>S</a:t>
            </a:r>
            <a:r>
              <a:rPr lang="en-US" i="1" baseline="-25000" dirty="0" err="1">
                <a:latin typeface="Times"/>
                <a:cs typeface="Times"/>
              </a:rPr>
              <a:t>k</a:t>
            </a:r>
            <a:r>
              <a:rPr lang="en-US" dirty="0" smtClean="0"/>
              <a:t>).</a:t>
            </a:r>
          </a:p>
          <a:p>
            <a:pPr lvl="1"/>
            <a:r>
              <a:rPr lang="en-US" dirty="0" smtClean="0"/>
              <a:t>Moreover, node </a:t>
            </a:r>
            <a:r>
              <a:rPr lang="en-US" i="1" dirty="0" smtClean="0">
                <a:latin typeface="Times"/>
                <a:cs typeface="Times"/>
              </a:rPr>
              <a:t>x</a:t>
            </a:r>
            <a:r>
              <a:rPr lang="en-US" dirty="0" smtClean="0"/>
              <a:t> is the node in </a:t>
            </a:r>
            <a:r>
              <a:rPr lang="en-US" i="1" dirty="0" err="1">
                <a:latin typeface="Times"/>
                <a:cs typeface="Times"/>
              </a:rPr>
              <a:t>S</a:t>
            </a:r>
            <a:r>
              <a:rPr lang="en-US" i="1" baseline="-25000" dirty="0" err="1">
                <a:latin typeface="Times"/>
                <a:cs typeface="Times"/>
              </a:rPr>
              <a:t>k</a:t>
            </a:r>
            <a:r>
              <a:rPr lang="en-US" dirty="0" smtClean="0"/>
              <a:t> </a:t>
            </a:r>
            <a:r>
              <a:rPr lang="en-US" i="1" dirty="0" smtClean="0"/>
              <a:t>immediately preceding </a:t>
            </a:r>
            <a:r>
              <a:rPr lang="en-US" i="1" dirty="0" smtClean="0">
                <a:latin typeface="Times"/>
                <a:cs typeface="Times"/>
              </a:rPr>
              <a:t>y</a:t>
            </a:r>
            <a:r>
              <a:rPr lang="en-US" dirty="0" smtClean="0"/>
              <a:t> on this shortest path.</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711</a:t>
            </a:fld>
            <a:endParaRPr lang="en-US"/>
          </a:p>
        </p:txBody>
      </p:sp>
    </p:spTree>
    <p:extLst>
      <p:ext uri="{BB962C8B-B14F-4D97-AF65-F5344CB8AC3E}">
        <p14:creationId xmlns:p14="http://schemas.microsoft.com/office/powerpoint/2010/main" val="2912419903"/>
      </p:ext>
    </p:extLst>
  </p:cSld>
  <p:clrMapOvr>
    <a:masterClrMapping/>
  </p:clrMapOvr>
  <p:timing>
    <p:tnLst>
      <p:par>
        <p:cTn id="1" dur="indefinite" restart="never" nodeType="tmRoot"/>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err="1"/>
              <a:t>Dijkstra’s</a:t>
            </a:r>
            <a:r>
              <a:rPr lang="en-US" dirty="0"/>
              <a:t> algorithm</a:t>
            </a:r>
          </a:p>
        </p:txBody>
      </p:sp>
      <p:grpSp>
        <p:nvGrpSpPr>
          <p:cNvPr id="62" name="Group 61"/>
          <p:cNvGrpSpPr/>
          <p:nvPr/>
        </p:nvGrpSpPr>
        <p:grpSpPr>
          <a:xfrm>
            <a:off x="990600" y="1905000"/>
            <a:ext cx="6441016" cy="3112533"/>
            <a:chOff x="990600" y="1905000"/>
            <a:chExt cx="6441016" cy="3112532"/>
          </a:xfrm>
        </p:grpSpPr>
        <p:sp>
          <p:nvSpPr>
            <p:cNvPr id="4" name="Oval 3"/>
            <p:cNvSpPr/>
            <p:nvPr/>
          </p:nvSpPr>
          <p:spPr>
            <a:xfrm>
              <a:off x="1143000" y="2286000"/>
              <a:ext cx="1905000" cy="2057400"/>
            </a:xfrm>
            <a:prstGeom prst="ellipse">
              <a:avLst/>
            </a:prstGeom>
            <a:gradFill flip="none" rotWithShape="1">
              <a:gsLst>
                <a:gs pos="0">
                  <a:schemeClr val="accent1">
                    <a:tint val="98000"/>
                    <a:shade val="25000"/>
                    <a:satMod val="250000"/>
                    <a:alpha val="20000"/>
                  </a:schemeClr>
                </a:gs>
                <a:gs pos="68000">
                  <a:schemeClr val="accent1">
                    <a:tint val="86000"/>
                    <a:satMod val="115000"/>
                    <a:alpha val="20000"/>
                  </a:schemeClr>
                </a:gs>
                <a:gs pos="100000">
                  <a:schemeClr val="accent1">
                    <a:tint val="50000"/>
                    <a:satMod val="150000"/>
                    <a:alpha val="2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90600" y="1905000"/>
              <a:ext cx="3200400" cy="2895600"/>
            </a:xfrm>
            <a:prstGeom prst="ellipse">
              <a:avLst/>
            </a:prstGeom>
            <a:gradFill flip="none" rotWithShape="1">
              <a:gsLst>
                <a:gs pos="0">
                  <a:schemeClr val="accent1">
                    <a:tint val="98000"/>
                    <a:shade val="25000"/>
                    <a:satMod val="250000"/>
                    <a:alpha val="26000"/>
                  </a:schemeClr>
                </a:gs>
                <a:gs pos="68000">
                  <a:schemeClr val="accent1">
                    <a:tint val="86000"/>
                    <a:satMod val="115000"/>
                    <a:alpha val="26000"/>
                  </a:schemeClr>
                </a:gs>
                <a:gs pos="100000">
                  <a:schemeClr val="accent1">
                    <a:tint val="50000"/>
                    <a:satMod val="150000"/>
                    <a:alpha val="26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24200" y="4648200"/>
              <a:ext cx="533400" cy="369332"/>
            </a:xfrm>
            <a:prstGeom prst="rect">
              <a:avLst/>
            </a:prstGeom>
            <a:noFill/>
          </p:spPr>
          <p:txBody>
            <a:bodyPr wrap="square" rtlCol="0">
              <a:spAutoFit/>
            </a:bodyPr>
            <a:lstStyle/>
            <a:p>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endParaRPr lang="en-US" baseline="-25000" dirty="0">
                <a:latin typeface="Times"/>
                <a:cs typeface="Times"/>
              </a:endParaRPr>
            </a:p>
          </p:txBody>
        </p:sp>
        <p:sp>
          <p:nvSpPr>
            <p:cNvPr id="11" name="TextBox 10"/>
            <p:cNvSpPr txBox="1"/>
            <p:nvPr/>
          </p:nvSpPr>
          <p:spPr>
            <a:xfrm>
              <a:off x="2133600" y="4267200"/>
              <a:ext cx="533400" cy="369332"/>
            </a:xfrm>
            <a:prstGeom prst="rect">
              <a:avLst/>
            </a:prstGeom>
            <a:noFill/>
          </p:spPr>
          <p:txBody>
            <a:bodyPr wrap="square" rtlCol="0">
              <a:spAutoFit/>
            </a:bodyPr>
            <a:lstStyle/>
            <a:p>
              <a:r>
                <a:rPr lang="en-US" i="1" dirty="0" err="1" smtClean="0">
                  <a:latin typeface="Times"/>
                  <a:cs typeface="Times"/>
                </a:rPr>
                <a:t>S</a:t>
              </a:r>
              <a:r>
                <a:rPr lang="en-US" i="1" baseline="-25000" dirty="0" err="1" smtClean="0">
                  <a:latin typeface="Times"/>
                  <a:cs typeface="Times"/>
                </a:rPr>
                <a:t>k</a:t>
              </a:r>
              <a:endParaRPr lang="en-US" baseline="-25000" dirty="0">
                <a:latin typeface="Times"/>
                <a:cs typeface="Times"/>
              </a:endParaRPr>
            </a:p>
          </p:txBody>
        </p:sp>
        <p:cxnSp>
          <p:nvCxnSpPr>
            <p:cNvPr id="31" name="Curved Connector 30"/>
            <p:cNvCxnSpPr/>
            <p:nvPr/>
          </p:nvCxnSpPr>
          <p:spPr>
            <a:xfrm flipV="1">
              <a:off x="1600200" y="2286000"/>
              <a:ext cx="2438400" cy="1066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590800" y="28194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x</a:t>
              </a:r>
              <a:endParaRPr lang="en-US" i="1" dirty="0">
                <a:latin typeface="Times"/>
                <a:cs typeface="Times"/>
              </a:endParaRPr>
            </a:p>
          </p:txBody>
        </p:sp>
        <p:sp>
          <p:nvSpPr>
            <p:cNvPr id="6" name="TextBox 5"/>
            <p:cNvSpPr txBox="1"/>
            <p:nvPr/>
          </p:nvSpPr>
          <p:spPr>
            <a:xfrm>
              <a:off x="1524000" y="31242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a</a:t>
              </a:r>
              <a:endParaRPr lang="en-US" i="1" dirty="0">
                <a:latin typeface="Times"/>
                <a:cs typeface="Times"/>
              </a:endParaRPr>
            </a:p>
          </p:txBody>
        </p:sp>
        <p:sp>
          <p:nvSpPr>
            <p:cNvPr id="8" name="TextBox 7"/>
            <p:cNvSpPr txBox="1"/>
            <p:nvPr/>
          </p:nvSpPr>
          <p:spPr>
            <a:xfrm>
              <a:off x="3886200" y="2133600"/>
              <a:ext cx="457200" cy="369332"/>
            </a:xfrm>
            <a:prstGeom prst="rect">
              <a:avLst/>
            </a:prstGeom>
            <a:noFill/>
          </p:spPr>
          <p:txBody>
            <a:bodyPr wrap="square" rtlCol="0">
              <a:spAutoFit/>
            </a:bodyPr>
            <a:lstStyle/>
            <a:p>
              <a:r>
                <a:rPr lang="en-US" dirty="0" smtClean="0">
                  <a:latin typeface="Times"/>
                  <a:cs typeface="Times"/>
                </a:rPr>
                <a:t>• </a:t>
              </a:r>
              <a:r>
                <a:rPr lang="en-US" i="1" dirty="0">
                  <a:latin typeface="Times"/>
                  <a:cs typeface="Times"/>
                </a:rPr>
                <a:t>y</a:t>
              </a:r>
            </a:p>
          </p:txBody>
        </p:sp>
        <p:cxnSp>
          <p:nvCxnSpPr>
            <p:cNvPr id="42" name="Curved Connector 41"/>
            <p:cNvCxnSpPr/>
            <p:nvPr/>
          </p:nvCxnSpPr>
          <p:spPr>
            <a:xfrm>
              <a:off x="1676400" y="3352800"/>
              <a:ext cx="1600200" cy="2286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Curved Connector 43"/>
            <p:cNvCxnSpPr/>
            <p:nvPr/>
          </p:nvCxnSpPr>
          <p:spPr>
            <a:xfrm rot="5400000">
              <a:off x="3009901" y="2552701"/>
              <a:ext cx="1219200" cy="83819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133600" y="3505200"/>
              <a:ext cx="685800" cy="369332"/>
            </a:xfrm>
            <a:prstGeom prst="rect">
              <a:avLst/>
            </a:prstGeom>
            <a:noFill/>
          </p:spPr>
          <p:txBody>
            <a:bodyPr wrap="square" rtlCol="0">
              <a:spAutoFit/>
            </a:bodyPr>
            <a:lstStyle/>
            <a:p>
              <a:r>
                <a:rPr lang="en-US" i="1" dirty="0" err="1" smtClean="0">
                  <a:latin typeface="Times"/>
                  <a:cs typeface="Times"/>
                </a:rPr>
                <a:t>L</a:t>
              </a:r>
              <a:r>
                <a:rPr lang="en-US" i="1" baseline="-25000" dirty="0" err="1" smtClean="0">
                  <a:latin typeface="Times"/>
                  <a:cs typeface="Times"/>
                </a:rPr>
                <a:t>k</a:t>
              </a:r>
              <a:r>
                <a:rPr lang="en-US" dirty="0" smtClean="0">
                  <a:latin typeface="Times"/>
                  <a:cs typeface="Times"/>
                </a:rPr>
                <a:t>(</a:t>
              </a:r>
              <a:r>
                <a:rPr lang="en-US" i="1" dirty="0" smtClean="0">
                  <a:latin typeface="Times"/>
                  <a:cs typeface="Times"/>
                </a:rPr>
                <a:t>v</a:t>
              </a:r>
              <a:r>
                <a:rPr lang="en-US" dirty="0" smtClean="0">
                  <a:latin typeface="Times"/>
                  <a:cs typeface="Times"/>
                </a:rPr>
                <a:t>)</a:t>
              </a:r>
              <a:endParaRPr lang="en-US" dirty="0">
                <a:latin typeface="Times"/>
                <a:cs typeface="Times"/>
              </a:endParaRPr>
            </a:p>
          </p:txBody>
        </p:sp>
        <p:cxnSp>
          <p:nvCxnSpPr>
            <p:cNvPr id="47" name="Straight Connector 46"/>
            <p:cNvCxnSpPr>
              <a:stCxn id="7" idx="0"/>
            </p:cNvCxnSpPr>
            <p:nvPr/>
          </p:nvCxnSpPr>
          <p:spPr>
            <a:xfrm>
              <a:off x="2819400" y="2819400"/>
              <a:ext cx="1905000"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352800" y="2895600"/>
              <a:ext cx="1371600" cy="22860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724400" y="2514600"/>
              <a:ext cx="2707216" cy="646331"/>
            </a:xfrm>
            <a:prstGeom prst="rect">
              <a:avLst/>
            </a:prstGeom>
            <a:noFill/>
          </p:spPr>
          <p:txBody>
            <a:bodyPr wrap="none" rtlCol="0">
              <a:spAutoFit/>
            </a:bodyPr>
            <a:lstStyle/>
            <a:p>
              <a:r>
                <a:rPr lang="en-US" dirty="0"/>
                <a:t>s</a:t>
              </a:r>
              <a:r>
                <a:rPr lang="en-US" dirty="0" smtClean="0"/>
                <a:t>hortest path from </a:t>
              </a:r>
              <a:r>
                <a:rPr lang="en-US" i="1" dirty="0" smtClean="0"/>
                <a:t>a</a:t>
              </a:r>
              <a:r>
                <a:rPr lang="en-US" dirty="0" smtClean="0"/>
                <a:t> to </a:t>
              </a:r>
              <a:r>
                <a:rPr lang="en-US" i="1" dirty="0" smtClean="0"/>
                <a:t>v</a:t>
              </a:r>
            </a:p>
            <a:p>
              <a:r>
                <a:rPr lang="en-US" dirty="0" smtClean="0"/>
                <a:t>with length </a:t>
              </a:r>
              <a:r>
                <a:rPr lang="en-US" i="1" dirty="0" smtClean="0">
                  <a:latin typeface="Times"/>
                  <a:cs typeface="Times"/>
                </a:rPr>
                <a:t>L</a:t>
              </a:r>
              <a:r>
                <a:rPr lang="en-US" baseline="30000" dirty="0" smtClean="0">
                  <a:latin typeface="Times"/>
                  <a:cs typeface="Times"/>
                </a:rPr>
                <a:t>*</a:t>
              </a:r>
              <a:r>
                <a:rPr lang="en-US" dirty="0" smtClean="0">
                  <a:latin typeface="Times"/>
                  <a:cs typeface="Times"/>
                </a:rPr>
                <a:t>(</a:t>
              </a:r>
              <a:r>
                <a:rPr lang="en-US" i="1" dirty="0">
                  <a:latin typeface="Times"/>
                  <a:cs typeface="Times"/>
                </a:rPr>
                <a:t>v</a:t>
              </a:r>
              <a:r>
                <a:rPr lang="en-US" dirty="0" smtClean="0">
                  <a:latin typeface="Times"/>
                  <a:cs typeface="Times"/>
                </a:rPr>
                <a:t>)</a:t>
              </a:r>
              <a:r>
                <a:rPr lang="en-US" i="1" dirty="0" smtClean="0"/>
                <a:t> </a:t>
              </a:r>
              <a:endParaRPr lang="en-US" i="1" dirty="0"/>
            </a:p>
          </p:txBody>
        </p:sp>
        <p:sp>
          <p:nvSpPr>
            <p:cNvPr id="9" name="TextBox 8"/>
            <p:cNvSpPr txBox="1"/>
            <p:nvPr/>
          </p:nvSpPr>
          <p:spPr>
            <a:xfrm>
              <a:off x="3124200" y="33528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v</a:t>
              </a:r>
              <a:endParaRPr lang="en-US" i="1" dirty="0">
                <a:latin typeface="Times"/>
                <a:cs typeface="Times"/>
              </a:endParaRPr>
            </a:p>
          </p:txBody>
        </p:sp>
      </p:grpSp>
      <p:sp>
        <p:nvSpPr>
          <p:cNvPr id="57" name="TextBox 56"/>
          <p:cNvSpPr txBox="1"/>
          <p:nvPr/>
        </p:nvSpPr>
        <p:spPr>
          <a:xfrm>
            <a:off x="1447800" y="5562600"/>
            <a:ext cx="5715000" cy="400110"/>
          </a:xfrm>
          <a:prstGeom prst="rect">
            <a:avLst/>
          </a:prstGeom>
          <a:noFill/>
        </p:spPr>
        <p:txBody>
          <a:bodyPr wrap="square" rtlCol="0">
            <a:spAutoFit/>
          </a:bodyPr>
          <a:lstStyle/>
          <a:p>
            <a:pPr marL="285750" indent="-285750">
              <a:buFont typeface="Arial"/>
              <a:buChar char="•"/>
            </a:pPr>
            <a:r>
              <a:rPr lang="en-US" sz="2000" dirty="0" smtClean="0"/>
              <a:t>We have </a:t>
            </a:r>
            <a:r>
              <a:rPr lang="en-US" sz="2000" i="1" dirty="0" smtClean="0">
                <a:latin typeface="Times"/>
                <a:cs typeface="Times"/>
              </a:rPr>
              <a:t>L</a:t>
            </a:r>
            <a:r>
              <a:rPr lang="en-US" sz="2000" i="1" baseline="-25000" dirty="0" smtClean="0">
                <a:latin typeface="Times"/>
                <a:cs typeface="Times"/>
              </a:rPr>
              <a:t>k</a:t>
            </a:r>
            <a:r>
              <a:rPr lang="en-US" sz="2000" dirty="0" smtClean="0">
                <a:latin typeface="Times"/>
                <a:cs typeface="Times"/>
              </a:rPr>
              <a:t>(</a:t>
            </a:r>
            <a:r>
              <a:rPr lang="en-US" sz="2000" i="1" dirty="0">
                <a:latin typeface="Times"/>
                <a:cs typeface="Times"/>
              </a:rPr>
              <a:t>v</a:t>
            </a:r>
            <a:r>
              <a:rPr lang="en-US" sz="2000" dirty="0" smtClean="0">
                <a:latin typeface="Times"/>
                <a:cs typeface="Times"/>
              </a:rPr>
              <a:t>) &gt; </a:t>
            </a:r>
            <a:r>
              <a:rPr lang="en-US" sz="2000" i="1" dirty="0" smtClean="0">
                <a:latin typeface="Times"/>
                <a:cs typeface="Times"/>
              </a:rPr>
              <a:t>L</a:t>
            </a:r>
            <a:r>
              <a:rPr lang="en-US" sz="2000" baseline="30000" dirty="0">
                <a:latin typeface="Times"/>
                <a:cs typeface="Times"/>
              </a:rPr>
              <a:t>*</a:t>
            </a:r>
            <a:r>
              <a:rPr lang="en-US" sz="2000" dirty="0">
                <a:latin typeface="Times"/>
                <a:cs typeface="Times"/>
              </a:rPr>
              <a:t>(</a:t>
            </a:r>
            <a:r>
              <a:rPr lang="en-US" sz="2000" i="1" dirty="0">
                <a:latin typeface="Times"/>
                <a:cs typeface="Times"/>
              </a:rPr>
              <a:t>v</a:t>
            </a:r>
            <a:r>
              <a:rPr lang="en-US" sz="2000" dirty="0" smtClean="0">
                <a:latin typeface="Times"/>
                <a:cs typeface="Times"/>
              </a:rPr>
              <a:t>) ≥ </a:t>
            </a:r>
            <a:r>
              <a:rPr lang="en-US" sz="2000" i="1" dirty="0">
                <a:latin typeface="Times"/>
                <a:cs typeface="Times"/>
              </a:rPr>
              <a:t>L</a:t>
            </a:r>
            <a:r>
              <a:rPr lang="en-US" sz="2000" baseline="30000" dirty="0">
                <a:latin typeface="Times"/>
                <a:cs typeface="Times"/>
              </a:rPr>
              <a:t>*</a:t>
            </a:r>
            <a:r>
              <a:rPr lang="en-US" sz="2000" dirty="0" smtClean="0">
                <a:latin typeface="Times"/>
                <a:cs typeface="Times"/>
              </a:rPr>
              <a:t>(</a:t>
            </a:r>
            <a:r>
              <a:rPr lang="en-US" sz="2000" i="1" dirty="0" smtClean="0">
                <a:latin typeface="Times"/>
                <a:cs typeface="Times"/>
              </a:rPr>
              <a:t>y</a:t>
            </a:r>
            <a:r>
              <a:rPr lang="en-US" sz="2000" dirty="0" smtClean="0">
                <a:latin typeface="Times"/>
                <a:cs typeface="Times"/>
              </a:rPr>
              <a:t>) = </a:t>
            </a:r>
            <a:r>
              <a:rPr lang="en-US" sz="2000" i="1" dirty="0">
                <a:latin typeface="Times"/>
                <a:cs typeface="Times"/>
              </a:rPr>
              <a:t>L</a:t>
            </a:r>
            <a:r>
              <a:rPr lang="en-US" sz="2000" i="1" baseline="-25000" dirty="0">
                <a:latin typeface="Times"/>
                <a:cs typeface="Times"/>
              </a:rPr>
              <a:t>k</a:t>
            </a:r>
            <a:r>
              <a:rPr lang="en-US" sz="2000" dirty="0" smtClean="0">
                <a:latin typeface="Times"/>
                <a:cs typeface="Times"/>
              </a:rPr>
              <a:t>(</a:t>
            </a:r>
            <a:r>
              <a:rPr lang="en-US" sz="2000" i="1" dirty="0" smtClean="0">
                <a:latin typeface="Times"/>
                <a:cs typeface="Times"/>
              </a:rPr>
              <a:t>y</a:t>
            </a:r>
            <a:r>
              <a:rPr lang="en-US" sz="2000" dirty="0" smtClean="0">
                <a:latin typeface="Times"/>
                <a:cs typeface="Times"/>
              </a:rPr>
              <a:t>) ≥ </a:t>
            </a:r>
            <a:r>
              <a:rPr lang="en-US" sz="2000" i="1" dirty="0">
                <a:latin typeface="Times"/>
                <a:cs typeface="Times"/>
              </a:rPr>
              <a:t>L</a:t>
            </a:r>
            <a:r>
              <a:rPr lang="en-US" sz="2000" i="1" baseline="-25000" dirty="0">
                <a:latin typeface="Times"/>
                <a:cs typeface="Times"/>
              </a:rPr>
              <a:t>k</a:t>
            </a:r>
            <a:r>
              <a:rPr lang="en-US" sz="2000" dirty="0">
                <a:latin typeface="Times"/>
                <a:cs typeface="Times"/>
              </a:rPr>
              <a:t>(</a:t>
            </a:r>
            <a:r>
              <a:rPr lang="en-US" sz="2000" i="1" dirty="0">
                <a:latin typeface="Times"/>
                <a:cs typeface="Times"/>
              </a:rPr>
              <a:t>v</a:t>
            </a:r>
            <a:r>
              <a:rPr lang="en-US" sz="2000" dirty="0" smtClean="0">
                <a:latin typeface="Times"/>
                <a:cs typeface="Times"/>
              </a:rPr>
              <a:t>)</a:t>
            </a:r>
          </a:p>
        </p:txBody>
      </p:sp>
      <p:sp>
        <p:nvSpPr>
          <p:cNvPr id="58" name="TextBox 57"/>
          <p:cNvSpPr txBox="1"/>
          <p:nvPr/>
        </p:nvSpPr>
        <p:spPr>
          <a:xfrm>
            <a:off x="3276600" y="5410201"/>
            <a:ext cx="394008" cy="307777"/>
          </a:xfrm>
          <a:prstGeom prst="rect">
            <a:avLst/>
          </a:prstGeom>
          <a:noFill/>
        </p:spPr>
        <p:txBody>
          <a:bodyPr wrap="none" rtlCol="0">
            <a:spAutoFit/>
          </a:bodyPr>
          <a:lstStyle/>
          <a:p>
            <a:r>
              <a:rPr lang="en-US" sz="1400" dirty="0" smtClean="0">
                <a:latin typeface="Times"/>
                <a:cs typeface="Times"/>
              </a:rPr>
              <a:t>(1)</a:t>
            </a:r>
            <a:endParaRPr lang="en-US" sz="1400" dirty="0">
              <a:latin typeface="Times"/>
              <a:cs typeface="Times"/>
            </a:endParaRPr>
          </a:p>
        </p:txBody>
      </p:sp>
      <p:sp>
        <p:nvSpPr>
          <p:cNvPr id="59" name="TextBox 58"/>
          <p:cNvSpPr txBox="1"/>
          <p:nvPr/>
        </p:nvSpPr>
        <p:spPr>
          <a:xfrm>
            <a:off x="4038600" y="5410201"/>
            <a:ext cx="394008" cy="307777"/>
          </a:xfrm>
          <a:prstGeom prst="rect">
            <a:avLst/>
          </a:prstGeom>
          <a:noFill/>
        </p:spPr>
        <p:txBody>
          <a:bodyPr wrap="none" rtlCol="0">
            <a:spAutoFit/>
          </a:bodyPr>
          <a:lstStyle/>
          <a:p>
            <a:r>
              <a:rPr lang="en-US" sz="1400" dirty="0" smtClean="0">
                <a:latin typeface="Times"/>
                <a:cs typeface="Times"/>
              </a:rPr>
              <a:t>(2)</a:t>
            </a:r>
            <a:endParaRPr lang="en-US" sz="1400" dirty="0">
              <a:latin typeface="Times"/>
              <a:cs typeface="Times"/>
            </a:endParaRPr>
          </a:p>
        </p:txBody>
      </p:sp>
      <p:sp>
        <p:nvSpPr>
          <p:cNvPr id="60" name="TextBox 59"/>
          <p:cNvSpPr txBox="1"/>
          <p:nvPr/>
        </p:nvSpPr>
        <p:spPr>
          <a:xfrm>
            <a:off x="4800600" y="5410201"/>
            <a:ext cx="394008" cy="307777"/>
          </a:xfrm>
          <a:prstGeom prst="rect">
            <a:avLst/>
          </a:prstGeom>
          <a:noFill/>
        </p:spPr>
        <p:txBody>
          <a:bodyPr wrap="none" rtlCol="0">
            <a:spAutoFit/>
          </a:bodyPr>
          <a:lstStyle/>
          <a:p>
            <a:r>
              <a:rPr lang="en-US" sz="1400" dirty="0" smtClean="0">
                <a:latin typeface="Times"/>
                <a:cs typeface="Times"/>
              </a:rPr>
              <a:t>(3)</a:t>
            </a:r>
            <a:endParaRPr lang="en-US" sz="1400" dirty="0">
              <a:latin typeface="Times"/>
              <a:cs typeface="Times"/>
            </a:endParaRPr>
          </a:p>
        </p:txBody>
      </p:sp>
      <p:sp>
        <p:nvSpPr>
          <p:cNvPr id="61" name="TextBox 60"/>
          <p:cNvSpPr txBox="1"/>
          <p:nvPr/>
        </p:nvSpPr>
        <p:spPr>
          <a:xfrm>
            <a:off x="5562600" y="5410201"/>
            <a:ext cx="394008" cy="307777"/>
          </a:xfrm>
          <a:prstGeom prst="rect">
            <a:avLst/>
          </a:prstGeom>
          <a:noFill/>
        </p:spPr>
        <p:txBody>
          <a:bodyPr wrap="none" rtlCol="0">
            <a:spAutoFit/>
          </a:bodyPr>
          <a:lstStyle/>
          <a:p>
            <a:r>
              <a:rPr lang="en-US" sz="1400" dirty="0" smtClean="0">
                <a:latin typeface="Times"/>
                <a:cs typeface="Times"/>
              </a:rPr>
              <a:t>(4)</a:t>
            </a:r>
            <a:endParaRPr lang="en-US" sz="1400" dirty="0">
              <a:latin typeface="Times"/>
              <a:cs typeface="Times"/>
            </a:endParaRPr>
          </a:p>
        </p:txBody>
      </p:sp>
      <p:sp>
        <p:nvSpPr>
          <p:cNvPr id="3" name="Slide Number Placeholder 2"/>
          <p:cNvSpPr>
            <a:spLocks noGrp="1"/>
          </p:cNvSpPr>
          <p:nvPr>
            <p:ph type="sldNum" sz="quarter" idx="12"/>
          </p:nvPr>
        </p:nvSpPr>
        <p:spPr/>
        <p:txBody>
          <a:bodyPr/>
          <a:lstStyle/>
          <a:p>
            <a:fld id="{8CD41AC4-40F7-4FE0-8905-74C6698904F3}" type="slidenum">
              <a:rPr lang="en-US" smtClean="0"/>
              <a:pPr/>
              <a:t>712</a:t>
            </a:fld>
            <a:endParaRPr lang="en-US"/>
          </a:p>
        </p:txBody>
      </p:sp>
    </p:spTree>
    <p:extLst>
      <p:ext uri="{BB962C8B-B14F-4D97-AF65-F5344CB8AC3E}">
        <p14:creationId xmlns:p14="http://schemas.microsoft.com/office/powerpoint/2010/main" val="1139070622"/>
      </p:ext>
    </p:extLst>
  </p:cSld>
  <p:clrMapOvr>
    <a:masterClrMapping/>
  </p:clrMapOvr>
  <p:timing>
    <p:tnLst>
      <p:par>
        <p:cTn id="1" dur="indefinite" restart="never" nodeType="tmRoot"/>
      </p:par>
    </p:tn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err="1"/>
              <a:t>Dijkstra’s</a:t>
            </a:r>
            <a:r>
              <a:rPr lang="en-US" dirty="0"/>
              <a:t> algorithm</a:t>
            </a: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(1) follows from the fact that </a:t>
            </a:r>
            <a:r>
              <a:rPr lang="en-US" sz="2800" i="1" dirty="0">
                <a:latin typeface="Times"/>
                <a:cs typeface="Times"/>
              </a:rPr>
              <a:t>L</a:t>
            </a:r>
            <a:r>
              <a:rPr lang="en-US" sz="2800" baseline="30000" dirty="0">
                <a:latin typeface="Times"/>
                <a:cs typeface="Times"/>
              </a:rPr>
              <a:t>*</a:t>
            </a:r>
            <a:r>
              <a:rPr lang="en-US" sz="2800" dirty="0">
                <a:latin typeface="Times"/>
                <a:cs typeface="Times"/>
              </a:rPr>
              <a:t>(</a:t>
            </a:r>
            <a:r>
              <a:rPr lang="en-US" sz="2800" i="1" dirty="0">
                <a:latin typeface="Times"/>
                <a:cs typeface="Times"/>
              </a:rPr>
              <a:t>v</a:t>
            </a:r>
            <a:r>
              <a:rPr lang="en-US" sz="2800" dirty="0">
                <a:latin typeface="Times"/>
                <a:cs typeface="Times"/>
              </a:rPr>
              <a:t>)</a:t>
            </a:r>
            <a:r>
              <a:rPr lang="en-US" dirty="0" smtClean="0"/>
              <a:t> is the length of the shortest path.</a:t>
            </a:r>
          </a:p>
          <a:p>
            <a:pPr marL="514350" indent="-514350">
              <a:buFont typeface="+mj-lt"/>
              <a:buAutoNum type="arabicPeriod"/>
            </a:pPr>
            <a:r>
              <a:rPr lang="en-US" dirty="0" smtClean="0"/>
              <a:t>(2) follows from the fact that any sub-path of a shortest path is itself a shortest sub-path whose length is lower than the shortest-path length.</a:t>
            </a:r>
          </a:p>
          <a:p>
            <a:pPr marL="514350" indent="-514350">
              <a:buFont typeface="+mj-lt"/>
              <a:buAutoNum type="arabicPeriod"/>
            </a:pPr>
            <a:r>
              <a:rPr lang="en-US" dirty="0" smtClean="0"/>
              <a:t>(3) follows from the induction hypothesis 2: all nodes preceding </a:t>
            </a:r>
            <a:r>
              <a:rPr lang="en-US" i="1" dirty="0" smtClean="0"/>
              <a:t>y</a:t>
            </a:r>
            <a:r>
              <a:rPr lang="en-US" dirty="0" smtClean="0"/>
              <a:t> are in </a:t>
            </a:r>
            <a:r>
              <a:rPr lang="en-US" sz="2800" i="1" dirty="0" err="1" smtClean="0">
                <a:latin typeface="Times"/>
                <a:cs typeface="Times"/>
              </a:rPr>
              <a:t>S</a:t>
            </a:r>
            <a:r>
              <a:rPr lang="en-US" sz="2800" i="1" baseline="-25000" dirty="0" err="1" smtClean="0">
                <a:latin typeface="Times"/>
                <a:cs typeface="Times"/>
              </a:rPr>
              <a:t>k</a:t>
            </a:r>
            <a:endParaRPr lang="en-US" dirty="0" smtClean="0"/>
          </a:p>
          <a:p>
            <a:pPr marL="514350" indent="-514350">
              <a:buFont typeface="+mj-lt"/>
              <a:buAutoNum type="arabicPeriod"/>
            </a:pPr>
            <a:r>
              <a:rPr lang="en-US" dirty="0" smtClean="0"/>
              <a:t>(4) </a:t>
            </a:r>
            <a:r>
              <a:rPr lang="en-US" dirty="0"/>
              <a:t>follows from the fact that </a:t>
            </a:r>
            <a:r>
              <a:rPr lang="en-US" i="1" dirty="0" smtClean="0">
                <a:latin typeface="Times"/>
                <a:cs typeface="Times"/>
              </a:rPr>
              <a:t>v</a:t>
            </a:r>
            <a:r>
              <a:rPr lang="en-US" dirty="0" smtClean="0"/>
              <a:t> is the node </a:t>
            </a:r>
            <a:r>
              <a:rPr lang="en-US" dirty="0"/>
              <a:t>not in </a:t>
            </a:r>
            <a:r>
              <a:rPr lang="en-US" i="1" dirty="0" err="1">
                <a:latin typeface="Times"/>
                <a:cs typeface="Times"/>
              </a:rPr>
              <a:t>S</a:t>
            </a:r>
            <a:r>
              <a:rPr lang="en-US" i="1" baseline="-25000" dirty="0" err="1">
                <a:latin typeface="Times"/>
                <a:cs typeface="Times"/>
              </a:rPr>
              <a:t>k</a:t>
            </a:r>
            <a:r>
              <a:rPr lang="en-US" dirty="0"/>
              <a:t> with lowest </a:t>
            </a:r>
            <a:r>
              <a:rPr lang="en-US" i="1" dirty="0" err="1">
                <a:latin typeface="Times"/>
                <a:cs typeface="Times"/>
              </a:rPr>
              <a:t>L</a:t>
            </a:r>
            <a:r>
              <a:rPr lang="en-US" i="1" baseline="-25000" dirty="0" err="1">
                <a:latin typeface="Times"/>
                <a:cs typeface="Times"/>
              </a:rPr>
              <a:t>k</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713</a:t>
            </a:fld>
            <a:endParaRPr lang="en-US"/>
          </a:p>
        </p:txBody>
      </p:sp>
    </p:spTree>
    <p:extLst>
      <p:ext uri="{BB962C8B-B14F-4D97-AF65-F5344CB8AC3E}">
        <p14:creationId xmlns:p14="http://schemas.microsoft.com/office/powerpoint/2010/main" val="1405492816"/>
      </p:ext>
    </p:extLst>
  </p:cSld>
  <p:clrMapOvr>
    <a:masterClrMapping/>
  </p:clrMapOvr>
  <p:timing>
    <p:tnLst>
      <p:par>
        <p:cTn id="1" dur="indefinite" restart="never" nodeType="tmRoot"/>
      </p:par>
    </p:tn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Dijkstra’s </a:t>
            </a:r>
            <a:r>
              <a:rPr lang="en-US" dirty="0" smtClean="0"/>
              <a:t>algorithm</a:t>
            </a:r>
            <a:endParaRPr lang="en-US" dirty="0"/>
          </a:p>
        </p:txBody>
      </p:sp>
      <p:sp>
        <p:nvSpPr>
          <p:cNvPr id="3" name="Content Placeholder 2"/>
          <p:cNvSpPr>
            <a:spLocks noGrp="1"/>
          </p:cNvSpPr>
          <p:nvPr>
            <p:ph idx="1"/>
          </p:nvPr>
        </p:nvSpPr>
        <p:spPr>
          <a:xfrm>
            <a:off x="457200" y="1676400"/>
            <a:ext cx="8229600" cy="4876800"/>
          </a:xfrm>
        </p:spPr>
        <p:txBody>
          <a:bodyPr>
            <a:normAutofit fontScale="77500" lnSpcReduction="20000"/>
          </a:bodyPr>
          <a:lstStyle/>
          <a:p>
            <a:pPr fontAlgn="base"/>
            <a:r>
              <a:rPr lang="en-US" dirty="0" smtClean="0"/>
              <a:t>Here is an alternative proof of </a:t>
            </a:r>
            <a:r>
              <a:rPr lang="en-US" b="1" dirty="0" smtClean="0"/>
              <a:t>part 1 of the theorem</a:t>
            </a:r>
            <a:r>
              <a:rPr lang="en-US" dirty="0" smtClean="0"/>
              <a:t>.</a:t>
            </a:r>
          </a:p>
          <a:p>
            <a:pPr fontAlgn="base"/>
            <a:r>
              <a:rPr lang="en-US" dirty="0" smtClean="0"/>
              <a:t>Assume hypotheses 1 and 2 are true at the end of step </a:t>
            </a:r>
            <a:r>
              <a:rPr lang="en-US" i="1" dirty="0" smtClean="0"/>
              <a:t>k</a:t>
            </a:r>
            <a:r>
              <a:rPr lang="en-US" dirty="0" smtClean="0"/>
              <a:t>.</a:t>
            </a:r>
          </a:p>
          <a:p>
            <a:pPr fontAlgn="base"/>
            <a:r>
              <a:rPr lang="en-US" dirty="0" smtClean="0"/>
              <a:t>Let </a:t>
            </a:r>
            <a:r>
              <a:rPr lang="en-US" i="1" dirty="0" smtClean="0"/>
              <a:t>v</a:t>
            </a:r>
            <a:r>
              <a:rPr lang="en-US" dirty="0" smtClean="0"/>
              <a:t> be a vertex not in </a:t>
            </a:r>
            <a:r>
              <a:rPr lang="en-US" i="1" dirty="0" smtClean="0"/>
              <a:t>S</a:t>
            </a:r>
            <a:r>
              <a:rPr lang="en-US" i="1" baseline="-25000" dirty="0" smtClean="0"/>
              <a:t>k</a:t>
            </a:r>
            <a:r>
              <a:rPr lang="en-US" dirty="0" smtClean="0"/>
              <a:t>. Note that, by induction hypothesis, </a:t>
            </a:r>
            <a:r>
              <a:rPr lang="en-US" i="1" dirty="0" smtClean="0"/>
              <a:t>L</a:t>
            </a:r>
            <a:r>
              <a:rPr lang="en-US" i="1" baseline="-25000" dirty="0" smtClean="0"/>
              <a:t>k</a:t>
            </a:r>
            <a:r>
              <a:rPr lang="en-US" dirty="0" smtClean="0"/>
              <a:t>(</a:t>
            </a:r>
            <a:r>
              <a:rPr lang="en-US" i="1" dirty="0" smtClean="0"/>
              <a:t>v</a:t>
            </a:r>
            <a:r>
              <a:rPr lang="en-US" dirty="0" smtClean="0"/>
              <a:t>) is the length of a shortest path from </a:t>
            </a:r>
            <a:r>
              <a:rPr lang="en-US" i="1" dirty="0" smtClean="0"/>
              <a:t>a</a:t>
            </a:r>
            <a:r>
              <a:rPr lang="en-US" dirty="0" smtClean="0"/>
              <a:t> to </a:t>
            </a:r>
            <a:r>
              <a:rPr lang="en-US" i="1" dirty="0" smtClean="0"/>
              <a:t>v</a:t>
            </a:r>
            <a:r>
              <a:rPr lang="en-US" dirty="0" smtClean="0"/>
              <a:t> </a:t>
            </a:r>
            <a:r>
              <a:rPr lang="en-US" i="1" dirty="0" smtClean="0"/>
              <a:t>containing only nodes in S</a:t>
            </a:r>
            <a:r>
              <a:rPr lang="en-US" i="1" baseline="-25000" dirty="0" smtClean="0"/>
              <a:t>k</a:t>
            </a:r>
            <a:r>
              <a:rPr lang="en-US" dirty="0" smtClean="0"/>
              <a:t>.</a:t>
            </a:r>
          </a:p>
          <a:p>
            <a:pPr lvl="1" fontAlgn="base"/>
            <a:r>
              <a:rPr lang="en-US" dirty="0" smtClean="0"/>
              <a:t>Assume </a:t>
            </a:r>
            <a:r>
              <a:rPr lang="en-US" i="1" dirty="0" smtClean="0"/>
              <a:t>v</a:t>
            </a:r>
            <a:r>
              <a:rPr lang="en-US" dirty="0" smtClean="0"/>
              <a:t> is the node not in </a:t>
            </a:r>
            <a:r>
              <a:rPr lang="en-US" i="1" dirty="0" err="1" smtClean="0"/>
              <a:t>S</a:t>
            </a:r>
            <a:r>
              <a:rPr lang="en-US" i="1" baseline="-25000" dirty="0" err="1" smtClean="0"/>
              <a:t>k</a:t>
            </a:r>
            <a:r>
              <a:rPr lang="en-US" dirty="0" smtClean="0"/>
              <a:t> with </a:t>
            </a:r>
            <a:r>
              <a:rPr lang="en-US" i="1" dirty="0" smtClean="0"/>
              <a:t>the lowest L</a:t>
            </a:r>
            <a:r>
              <a:rPr lang="en-US" i="1" baseline="-25000" dirty="0" smtClean="0"/>
              <a:t>k</a:t>
            </a:r>
            <a:r>
              <a:rPr lang="en-US" dirty="0" smtClean="0"/>
              <a:t>.</a:t>
            </a:r>
          </a:p>
          <a:p>
            <a:pPr lvl="1" fontAlgn="base"/>
            <a:r>
              <a:rPr lang="en-US" dirty="0" smtClean="0"/>
              <a:t>This node will be added to </a:t>
            </a:r>
            <a:r>
              <a:rPr lang="en-US" i="1" dirty="0" err="1" smtClean="0"/>
              <a:t>S</a:t>
            </a:r>
            <a:r>
              <a:rPr lang="en-US" i="1" baseline="-25000" dirty="0" err="1" smtClean="0"/>
              <a:t>k</a:t>
            </a:r>
            <a:r>
              <a:rPr lang="en-US" dirty="0" smtClean="0"/>
              <a:t> to form </a:t>
            </a:r>
            <a:r>
              <a:rPr lang="en-US" i="1" dirty="0" smtClean="0"/>
              <a:t>S</a:t>
            </a:r>
            <a:r>
              <a:rPr lang="en-US" i="1" baseline="-25000" dirty="0" smtClean="0"/>
              <a:t>k+</a:t>
            </a:r>
            <a:r>
              <a:rPr lang="en-US" baseline="-25000" dirty="0" smtClean="0"/>
              <a:t>1</a:t>
            </a:r>
            <a:r>
              <a:rPr lang="en-US" dirty="0" smtClean="0"/>
              <a:t>.</a:t>
            </a:r>
          </a:p>
          <a:p>
            <a:pPr lvl="1" fontAlgn="base"/>
            <a:r>
              <a:rPr lang="en-US" dirty="0" smtClean="0"/>
              <a:t>We thus have to show that </a:t>
            </a:r>
            <a:r>
              <a:rPr lang="en-US" i="1" dirty="0" smtClean="0"/>
              <a:t>L</a:t>
            </a:r>
            <a:r>
              <a:rPr lang="en-US" i="1" baseline="-25000" dirty="0" smtClean="0"/>
              <a:t>k</a:t>
            </a:r>
            <a:r>
              <a:rPr lang="en-US" dirty="0" smtClean="0"/>
              <a:t>(</a:t>
            </a:r>
            <a:r>
              <a:rPr lang="en-US" i="1" dirty="0" smtClean="0"/>
              <a:t>v</a:t>
            </a:r>
            <a:r>
              <a:rPr lang="en-US" dirty="0" smtClean="0"/>
              <a:t>) must also be the overall shortest path from </a:t>
            </a:r>
            <a:r>
              <a:rPr lang="en-US" i="1" dirty="0" smtClean="0"/>
              <a:t>a</a:t>
            </a:r>
            <a:r>
              <a:rPr lang="en-US" dirty="0" smtClean="0"/>
              <a:t> to </a:t>
            </a:r>
            <a:r>
              <a:rPr lang="en-US" i="1" dirty="0" smtClean="0"/>
              <a:t>v</a:t>
            </a:r>
            <a:r>
              <a:rPr lang="en-US" dirty="0" smtClean="0"/>
              <a:t>:</a:t>
            </a:r>
          </a:p>
          <a:p>
            <a:pPr lvl="1" fontAlgn="base"/>
            <a:endParaRPr lang="en-US" dirty="0" smtClean="0"/>
          </a:p>
          <a:p>
            <a:pPr lvl="2" fontAlgn="base"/>
            <a:r>
              <a:rPr lang="en-US" dirty="0" smtClean="0"/>
              <a:t>By contradiction, assume there is an overall </a:t>
            </a:r>
            <a:r>
              <a:rPr lang="en-US" b="1" dirty="0" smtClean="0"/>
              <a:t>shorter</a:t>
            </a:r>
            <a:r>
              <a:rPr lang="en-US" dirty="0" smtClean="0"/>
              <a:t> </a:t>
            </a:r>
            <a:r>
              <a:rPr lang="en-US" b="1" dirty="0" smtClean="0"/>
              <a:t>path</a:t>
            </a:r>
            <a:r>
              <a:rPr lang="en-US" dirty="0" smtClean="0"/>
              <a:t> from </a:t>
            </a:r>
            <a:r>
              <a:rPr lang="en-US" i="1" dirty="0" smtClean="0"/>
              <a:t>a</a:t>
            </a:r>
            <a:r>
              <a:rPr lang="en-US" dirty="0" smtClean="0"/>
              <a:t> to </a:t>
            </a:r>
            <a:r>
              <a:rPr lang="en-US" i="1" dirty="0" smtClean="0"/>
              <a:t>v</a:t>
            </a:r>
            <a:r>
              <a:rPr lang="en-US" dirty="0" smtClean="0"/>
              <a:t> </a:t>
            </a:r>
            <a:r>
              <a:rPr lang="en-US" dirty="0"/>
              <a:t>of length </a:t>
            </a:r>
            <a:r>
              <a:rPr lang="en-US" sz="2000" i="1" dirty="0">
                <a:latin typeface="Times"/>
                <a:cs typeface="Times"/>
              </a:rPr>
              <a:t>L</a:t>
            </a:r>
            <a:r>
              <a:rPr lang="en-US" sz="2000" baseline="30000" dirty="0">
                <a:latin typeface="Times"/>
                <a:cs typeface="Times"/>
              </a:rPr>
              <a:t>*</a:t>
            </a:r>
            <a:r>
              <a:rPr lang="en-US" sz="2000" dirty="0">
                <a:latin typeface="Times"/>
                <a:cs typeface="Times"/>
              </a:rPr>
              <a:t>(</a:t>
            </a:r>
            <a:r>
              <a:rPr lang="en-US" sz="2000" i="1" dirty="0">
                <a:latin typeface="Times"/>
                <a:cs typeface="Times"/>
              </a:rPr>
              <a:t>v</a:t>
            </a:r>
            <a:r>
              <a:rPr lang="en-US" sz="2000" dirty="0" smtClean="0">
                <a:latin typeface="Times"/>
                <a:cs typeface="Times"/>
              </a:rPr>
              <a:t>). This shorter path must pass through at least one node not in </a:t>
            </a:r>
            <a:r>
              <a:rPr lang="en-US" i="1" dirty="0" smtClean="0"/>
              <a:t>S</a:t>
            </a:r>
            <a:r>
              <a:rPr lang="en-US" i="1" baseline="-25000" dirty="0" smtClean="0"/>
              <a:t>k</a:t>
            </a:r>
            <a:r>
              <a:rPr lang="en-US" sz="2000" dirty="0" smtClean="0">
                <a:latin typeface="Times"/>
                <a:cs typeface="Times"/>
              </a:rPr>
              <a:t>.</a:t>
            </a:r>
          </a:p>
          <a:p>
            <a:pPr lvl="2" fontAlgn="base"/>
            <a:r>
              <a:rPr lang="en-US" sz="2000" dirty="0" smtClean="0">
                <a:latin typeface="Times"/>
                <a:cs typeface="Times"/>
              </a:rPr>
              <a:t>Assume it is </a:t>
            </a:r>
            <a:r>
              <a:rPr lang="en-US" dirty="0" smtClean="0"/>
              <a:t>going through </a:t>
            </a:r>
            <a:r>
              <a:rPr lang="en-US" i="1" dirty="0" smtClean="0"/>
              <a:t>y</a:t>
            </a:r>
            <a:r>
              <a:rPr lang="en-US" dirty="0" smtClean="0"/>
              <a:t> (which is not in </a:t>
            </a:r>
            <a:r>
              <a:rPr lang="en-US" i="1" dirty="0" err="1" smtClean="0"/>
              <a:t>S</a:t>
            </a:r>
            <a:r>
              <a:rPr lang="en-US" i="1" baseline="-25000" dirty="0" err="1" smtClean="0"/>
              <a:t>k</a:t>
            </a:r>
            <a:r>
              <a:rPr lang="en-US" dirty="0" smtClean="0"/>
              <a:t>), which is the first node not in </a:t>
            </a:r>
            <a:r>
              <a:rPr lang="en-US" i="1" dirty="0" err="1"/>
              <a:t>S</a:t>
            </a:r>
            <a:r>
              <a:rPr lang="en-US" i="1" baseline="-25000" dirty="0" err="1"/>
              <a:t>k</a:t>
            </a:r>
            <a:r>
              <a:rPr lang="en-US" dirty="0" smtClean="0"/>
              <a:t> on this shorter path.</a:t>
            </a:r>
          </a:p>
          <a:p>
            <a:pPr lvl="2" fontAlgn="base"/>
            <a:r>
              <a:rPr lang="en-US" dirty="0" smtClean="0"/>
              <a:t>Since </a:t>
            </a:r>
            <a:r>
              <a:rPr lang="en-US" i="1" dirty="0" smtClean="0"/>
              <a:t>y</a:t>
            </a:r>
            <a:r>
              <a:rPr lang="en-US" dirty="0" smtClean="0"/>
              <a:t> is on the shorter path from </a:t>
            </a:r>
            <a:r>
              <a:rPr lang="en-US" i="1" dirty="0" smtClean="0"/>
              <a:t>a</a:t>
            </a:r>
            <a:r>
              <a:rPr lang="en-US" dirty="0" smtClean="0"/>
              <a:t> to </a:t>
            </a:r>
            <a:r>
              <a:rPr lang="en-US" i="1" dirty="0" smtClean="0"/>
              <a:t>v</a:t>
            </a:r>
            <a:r>
              <a:rPr lang="en-US" dirty="0" smtClean="0"/>
              <a:t> (a sub-path), we have </a:t>
            </a:r>
            <a:r>
              <a:rPr lang="en-US" i="1" dirty="0" smtClean="0"/>
              <a:t>L</a:t>
            </a:r>
            <a:r>
              <a:rPr lang="en-US" i="1" baseline="-25000" dirty="0" smtClean="0"/>
              <a:t>k</a:t>
            </a:r>
            <a:r>
              <a:rPr lang="en-US" dirty="0" smtClean="0"/>
              <a:t>(</a:t>
            </a:r>
            <a:r>
              <a:rPr lang="en-US" i="1" dirty="0" smtClean="0"/>
              <a:t>y</a:t>
            </a:r>
            <a:r>
              <a:rPr lang="en-US" dirty="0" smtClean="0"/>
              <a:t>) ≤ </a:t>
            </a:r>
            <a:r>
              <a:rPr lang="en-US" sz="2000" i="1" dirty="0" smtClean="0">
                <a:latin typeface="Times"/>
                <a:cs typeface="Times"/>
              </a:rPr>
              <a:t>L</a:t>
            </a:r>
            <a:r>
              <a:rPr lang="en-US" sz="2000" baseline="30000" dirty="0">
                <a:latin typeface="Times"/>
                <a:cs typeface="Times"/>
              </a:rPr>
              <a:t>*</a:t>
            </a:r>
            <a:r>
              <a:rPr lang="en-US" sz="2000" dirty="0">
                <a:latin typeface="Times"/>
                <a:cs typeface="Times"/>
              </a:rPr>
              <a:t>(</a:t>
            </a:r>
            <a:r>
              <a:rPr lang="en-US" sz="2000" i="1" dirty="0">
                <a:latin typeface="Times"/>
                <a:cs typeface="Times"/>
              </a:rPr>
              <a:t>v</a:t>
            </a:r>
            <a:r>
              <a:rPr lang="en-US" sz="2000" dirty="0">
                <a:latin typeface="Times"/>
                <a:cs typeface="Times"/>
              </a:rPr>
              <a:t>)</a:t>
            </a:r>
            <a:r>
              <a:rPr lang="en-US" dirty="0" smtClean="0"/>
              <a:t> &lt; </a:t>
            </a:r>
            <a:r>
              <a:rPr lang="en-US" i="1" dirty="0" smtClean="0"/>
              <a:t>L</a:t>
            </a:r>
            <a:r>
              <a:rPr lang="en-US" i="1" baseline="-25000" dirty="0" smtClean="0"/>
              <a:t>k</a:t>
            </a:r>
            <a:r>
              <a:rPr lang="en-US" dirty="0" smtClean="0"/>
              <a:t>(</a:t>
            </a:r>
            <a:r>
              <a:rPr lang="en-US" i="1" dirty="0" smtClean="0"/>
              <a:t>v</a:t>
            </a:r>
            <a:r>
              <a:rPr lang="en-US" dirty="0" smtClean="0"/>
              <a:t>), which breaks our assumption that </a:t>
            </a:r>
            <a:r>
              <a:rPr lang="en-US" i="1" dirty="0" smtClean="0"/>
              <a:t>v</a:t>
            </a:r>
            <a:r>
              <a:rPr lang="en-US" dirty="0" smtClean="0"/>
              <a:t> is the node not in </a:t>
            </a:r>
            <a:r>
              <a:rPr lang="en-US" i="1" dirty="0" err="1" smtClean="0"/>
              <a:t>S</a:t>
            </a:r>
            <a:r>
              <a:rPr lang="en-US" i="1" baseline="-25000" dirty="0" err="1" smtClean="0"/>
              <a:t>k</a:t>
            </a:r>
            <a:r>
              <a:rPr lang="en-US" dirty="0" smtClean="0"/>
              <a:t> with the </a:t>
            </a:r>
            <a:r>
              <a:rPr lang="en-US" i="1" dirty="0" smtClean="0"/>
              <a:t>lowest</a:t>
            </a:r>
            <a:r>
              <a:rPr lang="en-US" dirty="0" smtClean="0"/>
              <a:t> </a:t>
            </a:r>
            <a:r>
              <a:rPr lang="en-US" i="1" dirty="0" smtClean="0"/>
              <a:t>L</a:t>
            </a:r>
            <a:r>
              <a:rPr lang="en-US" i="1" baseline="-25000" dirty="0" smtClean="0"/>
              <a:t>k</a:t>
            </a:r>
            <a:r>
              <a:rPr lang="en-US" dirty="0" smtClean="0"/>
              <a:t>.</a:t>
            </a:r>
          </a:p>
          <a:p>
            <a:pPr lvl="2" fontAlgn="base"/>
            <a:r>
              <a:rPr lang="en-US" dirty="0" err="1" smtClean="0"/>
              <a:t>Therfore</a:t>
            </a:r>
            <a:r>
              <a:rPr lang="en-US" dirty="0" smtClean="0"/>
              <a:t>, there is no such node </a:t>
            </a:r>
            <a:r>
              <a:rPr lang="en-US" i="1" dirty="0" smtClean="0"/>
              <a:t>y</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714</a:t>
            </a:fld>
            <a:endParaRPr lang="en-US"/>
          </a:p>
        </p:txBody>
      </p:sp>
    </p:spTree>
    <p:extLst>
      <p:ext uri="{BB962C8B-B14F-4D97-AF65-F5344CB8AC3E}">
        <p14:creationId xmlns:p14="http://schemas.microsoft.com/office/powerpoint/2010/main" val="477989777"/>
      </p:ext>
    </p:extLst>
  </p:cSld>
  <p:clrMapOvr>
    <a:masterClrMapping/>
  </p:clrMapOvr>
  <p:timing>
    <p:tnLst>
      <p:par>
        <p:cTn id="1" dur="indefinite" restart="never" nodeType="tmRoot"/>
      </p:par>
    </p:tn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err="1"/>
              <a:t>Dijkstra’s</a:t>
            </a:r>
            <a:r>
              <a:rPr lang="en-US" dirty="0"/>
              <a:t> algorithm</a:t>
            </a:r>
          </a:p>
        </p:txBody>
      </p:sp>
      <p:grpSp>
        <p:nvGrpSpPr>
          <p:cNvPr id="3" name="Group 61"/>
          <p:cNvGrpSpPr/>
          <p:nvPr/>
        </p:nvGrpSpPr>
        <p:grpSpPr>
          <a:xfrm>
            <a:off x="990600" y="1905000"/>
            <a:ext cx="6441016" cy="3112533"/>
            <a:chOff x="990600" y="1905000"/>
            <a:chExt cx="6441016" cy="3112532"/>
          </a:xfrm>
        </p:grpSpPr>
        <p:sp>
          <p:nvSpPr>
            <p:cNvPr id="4" name="Oval 3"/>
            <p:cNvSpPr/>
            <p:nvPr/>
          </p:nvSpPr>
          <p:spPr>
            <a:xfrm>
              <a:off x="1143000" y="2286000"/>
              <a:ext cx="1905000" cy="2057400"/>
            </a:xfrm>
            <a:prstGeom prst="ellipse">
              <a:avLst/>
            </a:prstGeom>
            <a:gradFill flip="none" rotWithShape="1">
              <a:gsLst>
                <a:gs pos="0">
                  <a:schemeClr val="accent1">
                    <a:tint val="98000"/>
                    <a:shade val="25000"/>
                    <a:satMod val="250000"/>
                    <a:alpha val="20000"/>
                  </a:schemeClr>
                </a:gs>
                <a:gs pos="68000">
                  <a:schemeClr val="accent1">
                    <a:tint val="86000"/>
                    <a:satMod val="115000"/>
                    <a:alpha val="20000"/>
                  </a:schemeClr>
                </a:gs>
                <a:gs pos="100000">
                  <a:schemeClr val="accent1">
                    <a:tint val="50000"/>
                    <a:satMod val="150000"/>
                    <a:alpha val="2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90600" y="1905000"/>
              <a:ext cx="3200400" cy="2895600"/>
            </a:xfrm>
            <a:prstGeom prst="ellipse">
              <a:avLst/>
            </a:prstGeom>
            <a:gradFill flip="none" rotWithShape="1">
              <a:gsLst>
                <a:gs pos="0">
                  <a:schemeClr val="accent1">
                    <a:tint val="98000"/>
                    <a:shade val="25000"/>
                    <a:satMod val="250000"/>
                    <a:alpha val="26000"/>
                  </a:schemeClr>
                </a:gs>
                <a:gs pos="68000">
                  <a:schemeClr val="accent1">
                    <a:tint val="86000"/>
                    <a:satMod val="115000"/>
                    <a:alpha val="26000"/>
                  </a:schemeClr>
                </a:gs>
                <a:gs pos="100000">
                  <a:schemeClr val="accent1">
                    <a:tint val="50000"/>
                    <a:satMod val="150000"/>
                    <a:alpha val="26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24200" y="4648200"/>
              <a:ext cx="533400" cy="369332"/>
            </a:xfrm>
            <a:prstGeom prst="rect">
              <a:avLst/>
            </a:prstGeom>
            <a:noFill/>
          </p:spPr>
          <p:txBody>
            <a:bodyPr wrap="square" rtlCol="0">
              <a:spAutoFit/>
            </a:bodyPr>
            <a:lstStyle/>
            <a:p>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endParaRPr lang="en-US" baseline="-25000" dirty="0">
                <a:latin typeface="Times"/>
                <a:cs typeface="Times"/>
              </a:endParaRPr>
            </a:p>
          </p:txBody>
        </p:sp>
        <p:sp>
          <p:nvSpPr>
            <p:cNvPr id="11" name="TextBox 10"/>
            <p:cNvSpPr txBox="1"/>
            <p:nvPr/>
          </p:nvSpPr>
          <p:spPr>
            <a:xfrm>
              <a:off x="2133600" y="4267200"/>
              <a:ext cx="533400" cy="369332"/>
            </a:xfrm>
            <a:prstGeom prst="rect">
              <a:avLst/>
            </a:prstGeom>
            <a:noFill/>
          </p:spPr>
          <p:txBody>
            <a:bodyPr wrap="square" rtlCol="0">
              <a:spAutoFit/>
            </a:bodyPr>
            <a:lstStyle/>
            <a:p>
              <a:r>
                <a:rPr lang="en-US" i="1" dirty="0" err="1" smtClean="0">
                  <a:latin typeface="Times"/>
                  <a:cs typeface="Times"/>
                </a:rPr>
                <a:t>S</a:t>
              </a:r>
              <a:r>
                <a:rPr lang="en-US" i="1" baseline="-25000" dirty="0" err="1" smtClean="0">
                  <a:latin typeface="Times"/>
                  <a:cs typeface="Times"/>
                </a:rPr>
                <a:t>k</a:t>
              </a:r>
              <a:endParaRPr lang="en-US" baseline="-25000" dirty="0">
                <a:latin typeface="Times"/>
                <a:cs typeface="Times"/>
              </a:endParaRPr>
            </a:p>
          </p:txBody>
        </p:sp>
        <p:cxnSp>
          <p:nvCxnSpPr>
            <p:cNvPr id="31" name="Curved Connector 30"/>
            <p:cNvCxnSpPr/>
            <p:nvPr/>
          </p:nvCxnSpPr>
          <p:spPr>
            <a:xfrm flipV="1">
              <a:off x="1600200" y="2286000"/>
              <a:ext cx="2438400" cy="1066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590800" y="28194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x</a:t>
              </a:r>
              <a:endParaRPr lang="en-US" i="1" dirty="0">
                <a:latin typeface="Times"/>
                <a:cs typeface="Times"/>
              </a:endParaRPr>
            </a:p>
          </p:txBody>
        </p:sp>
        <p:sp>
          <p:nvSpPr>
            <p:cNvPr id="6" name="TextBox 5"/>
            <p:cNvSpPr txBox="1"/>
            <p:nvPr/>
          </p:nvSpPr>
          <p:spPr>
            <a:xfrm>
              <a:off x="1524000" y="31242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a</a:t>
              </a:r>
              <a:endParaRPr lang="en-US" i="1" dirty="0">
                <a:latin typeface="Times"/>
                <a:cs typeface="Times"/>
              </a:endParaRPr>
            </a:p>
          </p:txBody>
        </p:sp>
        <p:sp>
          <p:nvSpPr>
            <p:cNvPr id="8" name="TextBox 7"/>
            <p:cNvSpPr txBox="1"/>
            <p:nvPr/>
          </p:nvSpPr>
          <p:spPr>
            <a:xfrm>
              <a:off x="3886200" y="2133600"/>
              <a:ext cx="457200" cy="369332"/>
            </a:xfrm>
            <a:prstGeom prst="rect">
              <a:avLst/>
            </a:prstGeom>
            <a:noFill/>
          </p:spPr>
          <p:txBody>
            <a:bodyPr wrap="square" rtlCol="0">
              <a:spAutoFit/>
            </a:bodyPr>
            <a:lstStyle/>
            <a:p>
              <a:r>
                <a:rPr lang="en-US" dirty="0" smtClean="0">
                  <a:latin typeface="Times"/>
                  <a:cs typeface="Times"/>
                </a:rPr>
                <a:t>• </a:t>
              </a:r>
              <a:r>
                <a:rPr lang="en-US" i="1" dirty="0">
                  <a:latin typeface="Times"/>
                  <a:cs typeface="Times"/>
                </a:rPr>
                <a:t>y</a:t>
              </a:r>
            </a:p>
          </p:txBody>
        </p:sp>
        <p:cxnSp>
          <p:nvCxnSpPr>
            <p:cNvPr id="42" name="Curved Connector 41"/>
            <p:cNvCxnSpPr/>
            <p:nvPr/>
          </p:nvCxnSpPr>
          <p:spPr>
            <a:xfrm>
              <a:off x="1676400" y="3352800"/>
              <a:ext cx="1143000" cy="152401"/>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Curved Connector 43"/>
            <p:cNvCxnSpPr/>
            <p:nvPr/>
          </p:nvCxnSpPr>
          <p:spPr>
            <a:xfrm rot="5400000">
              <a:off x="3009901" y="2552701"/>
              <a:ext cx="1219200" cy="83819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133600" y="3505200"/>
              <a:ext cx="685800" cy="369332"/>
            </a:xfrm>
            <a:prstGeom prst="rect">
              <a:avLst/>
            </a:prstGeom>
            <a:noFill/>
          </p:spPr>
          <p:txBody>
            <a:bodyPr wrap="square" rtlCol="0">
              <a:spAutoFit/>
            </a:bodyPr>
            <a:lstStyle/>
            <a:p>
              <a:r>
                <a:rPr lang="en-US" i="1" dirty="0" err="1" smtClean="0">
                  <a:latin typeface="Times"/>
                  <a:cs typeface="Times"/>
                </a:rPr>
                <a:t>L</a:t>
              </a:r>
              <a:r>
                <a:rPr lang="en-US" i="1" baseline="-25000" dirty="0" err="1" smtClean="0">
                  <a:latin typeface="Times"/>
                  <a:cs typeface="Times"/>
                </a:rPr>
                <a:t>k</a:t>
              </a:r>
              <a:r>
                <a:rPr lang="en-US" dirty="0" smtClean="0">
                  <a:latin typeface="Times"/>
                  <a:cs typeface="Times"/>
                </a:rPr>
                <a:t>(</a:t>
              </a:r>
              <a:r>
                <a:rPr lang="en-US" i="1" dirty="0" smtClean="0">
                  <a:latin typeface="Times"/>
                  <a:cs typeface="Times"/>
                </a:rPr>
                <a:t>v</a:t>
              </a:r>
              <a:r>
                <a:rPr lang="en-US" dirty="0" smtClean="0">
                  <a:latin typeface="Times"/>
                  <a:cs typeface="Times"/>
                </a:rPr>
                <a:t>)</a:t>
              </a:r>
              <a:endParaRPr lang="en-US" dirty="0">
                <a:latin typeface="Times"/>
                <a:cs typeface="Times"/>
              </a:endParaRPr>
            </a:p>
          </p:txBody>
        </p:sp>
        <p:cxnSp>
          <p:nvCxnSpPr>
            <p:cNvPr id="47" name="Straight Connector 46"/>
            <p:cNvCxnSpPr>
              <a:stCxn id="7" idx="0"/>
            </p:cNvCxnSpPr>
            <p:nvPr/>
          </p:nvCxnSpPr>
          <p:spPr>
            <a:xfrm>
              <a:off x="2819400" y="2819400"/>
              <a:ext cx="1905000"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352800" y="2895600"/>
              <a:ext cx="1371600" cy="22860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724400" y="2514600"/>
              <a:ext cx="2707216" cy="646331"/>
            </a:xfrm>
            <a:prstGeom prst="rect">
              <a:avLst/>
            </a:prstGeom>
            <a:noFill/>
          </p:spPr>
          <p:txBody>
            <a:bodyPr wrap="none" rtlCol="0">
              <a:spAutoFit/>
            </a:bodyPr>
            <a:lstStyle/>
            <a:p>
              <a:r>
                <a:rPr lang="en-US" dirty="0"/>
                <a:t>s</a:t>
              </a:r>
              <a:r>
                <a:rPr lang="en-US" dirty="0" smtClean="0"/>
                <a:t>hortest path from </a:t>
              </a:r>
              <a:r>
                <a:rPr lang="en-US" i="1" dirty="0" smtClean="0"/>
                <a:t>a</a:t>
              </a:r>
              <a:r>
                <a:rPr lang="en-US" dirty="0" smtClean="0"/>
                <a:t> to </a:t>
              </a:r>
              <a:r>
                <a:rPr lang="en-US" i="1" dirty="0" smtClean="0"/>
                <a:t>v</a:t>
              </a:r>
            </a:p>
            <a:p>
              <a:r>
                <a:rPr lang="en-US" dirty="0" smtClean="0"/>
                <a:t>with length </a:t>
              </a:r>
              <a:r>
                <a:rPr lang="en-US" i="1" dirty="0" smtClean="0">
                  <a:latin typeface="Times"/>
                  <a:cs typeface="Times"/>
                </a:rPr>
                <a:t>L</a:t>
              </a:r>
              <a:r>
                <a:rPr lang="en-US" baseline="30000" dirty="0" smtClean="0">
                  <a:latin typeface="Times"/>
                  <a:cs typeface="Times"/>
                </a:rPr>
                <a:t>*</a:t>
              </a:r>
              <a:r>
                <a:rPr lang="en-US" dirty="0" smtClean="0">
                  <a:latin typeface="Times"/>
                  <a:cs typeface="Times"/>
                </a:rPr>
                <a:t>(</a:t>
              </a:r>
              <a:r>
                <a:rPr lang="en-US" i="1" dirty="0">
                  <a:latin typeface="Times"/>
                  <a:cs typeface="Times"/>
                </a:rPr>
                <a:t>v</a:t>
              </a:r>
              <a:r>
                <a:rPr lang="en-US" dirty="0" smtClean="0">
                  <a:latin typeface="Times"/>
                  <a:cs typeface="Times"/>
                </a:rPr>
                <a:t>)</a:t>
              </a:r>
              <a:r>
                <a:rPr lang="en-US" i="1" dirty="0" smtClean="0"/>
                <a:t> </a:t>
              </a:r>
              <a:endParaRPr lang="en-US" i="1" dirty="0"/>
            </a:p>
          </p:txBody>
        </p:sp>
        <p:sp>
          <p:nvSpPr>
            <p:cNvPr id="9" name="TextBox 8"/>
            <p:cNvSpPr txBox="1"/>
            <p:nvPr/>
          </p:nvSpPr>
          <p:spPr>
            <a:xfrm>
              <a:off x="3124200" y="33528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v</a:t>
              </a:r>
              <a:endParaRPr lang="en-US" i="1" dirty="0">
                <a:latin typeface="Times"/>
                <a:cs typeface="Times"/>
              </a:endParaRPr>
            </a:p>
          </p:txBody>
        </p:sp>
      </p:grpSp>
      <p:sp>
        <p:nvSpPr>
          <p:cNvPr id="25" name="TextBox 24"/>
          <p:cNvSpPr txBox="1"/>
          <p:nvPr/>
        </p:nvSpPr>
        <p:spPr>
          <a:xfrm>
            <a:off x="2667000" y="3352800"/>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u</a:t>
            </a:r>
            <a:endParaRPr lang="en-US" i="1" dirty="0">
              <a:latin typeface="Times"/>
              <a:cs typeface="Times"/>
            </a:endParaRPr>
          </a:p>
        </p:txBody>
      </p:sp>
      <p:cxnSp>
        <p:nvCxnSpPr>
          <p:cNvPr id="26" name="Curved Connector 25"/>
          <p:cNvCxnSpPr/>
          <p:nvPr/>
        </p:nvCxnSpPr>
        <p:spPr>
          <a:xfrm>
            <a:off x="2777067" y="3513266"/>
            <a:ext cx="499533" cy="242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Slide Number Placeholder 11"/>
          <p:cNvSpPr>
            <a:spLocks noGrp="1"/>
          </p:cNvSpPr>
          <p:nvPr>
            <p:ph type="sldNum" sz="quarter" idx="12"/>
          </p:nvPr>
        </p:nvSpPr>
        <p:spPr/>
        <p:txBody>
          <a:bodyPr/>
          <a:lstStyle/>
          <a:p>
            <a:fld id="{8CD41AC4-40F7-4FE0-8905-74C6698904F3}" type="slidenum">
              <a:rPr lang="en-US" smtClean="0"/>
              <a:pPr/>
              <a:t>715</a:t>
            </a:fld>
            <a:endParaRPr lang="en-US"/>
          </a:p>
        </p:txBody>
      </p:sp>
    </p:spTree>
    <p:extLst>
      <p:ext uri="{BB962C8B-B14F-4D97-AF65-F5344CB8AC3E}">
        <p14:creationId xmlns:p14="http://schemas.microsoft.com/office/powerpoint/2010/main" val="1139070622"/>
      </p:ext>
    </p:extLst>
  </p:cSld>
  <p:clrMapOvr>
    <a:masterClrMapping/>
  </p:clrMapOvr>
  <p:timing>
    <p:tnLst>
      <p:par>
        <p:cTn id="1" dur="indefinite" restart="never" nodeType="tmRoot"/>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t>
            </a:r>
            <a:r>
              <a:rPr lang="en-US" dirty="0" smtClean="0"/>
              <a:t>algorithm</a:t>
            </a:r>
            <a:endParaRPr lang="en-US" dirty="0"/>
          </a:p>
        </p:txBody>
      </p:sp>
      <p:sp>
        <p:nvSpPr>
          <p:cNvPr id="3" name="Content Placeholder 2"/>
          <p:cNvSpPr>
            <a:spLocks noGrp="1"/>
          </p:cNvSpPr>
          <p:nvPr>
            <p:ph idx="1"/>
          </p:nvPr>
        </p:nvSpPr>
        <p:spPr>
          <a:xfrm>
            <a:off x="457200" y="1935480"/>
            <a:ext cx="8229600" cy="4770120"/>
          </a:xfrm>
        </p:spPr>
        <p:txBody>
          <a:bodyPr>
            <a:normAutofit fontScale="85000" lnSpcReduction="10000"/>
          </a:bodyPr>
          <a:lstStyle/>
          <a:p>
            <a:pPr marL="0" indent="0">
              <a:buNone/>
            </a:pPr>
            <a:r>
              <a:rPr lang="en-US" b="1" dirty="0" smtClean="0"/>
              <a:t>Part 2 </a:t>
            </a:r>
            <a:r>
              <a:rPr lang="en-US" b="1" dirty="0"/>
              <a:t>of the theorem</a:t>
            </a:r>
          </a:p>
          <a:p>
            <a:r>
              <a:rPr lang="en-US" dirty="0" smtClean="0"/>
              <a:t>Assume the hypothesis 1 and 2 are true </a:t>
            </a:r>
            <a:r>
              <a:rPr lang="en-US" dirty="0"/>
              <a:t>at step </a:t>
            </a:r>
            <a:r>
              <a:rPr lang="en-US" i="1" dirty="0" smtClean="0">
                <a:latin typeface="Times"/>
                <a:cs typeface="Times"/>
              </a:rPr>
              <a:t>k</a:t>
            </a:r>
            <a:r>
              <a:rPr lang="en-US" dirty="0" smtClean="0"/>
              <a:t>. Moreover, we just showed that hypothesis 1 is true at step </a:t>
            </a:r>
            <a:r>
              <a:rPr lang="en-US" i="1" dirty="0">
                <a:latin typeface="Times"/>
                <a:cs typeface="Times"/>
              </a:rPr>
              <a:t>k</a:t>
            </a:r>
            <a:r>
              <a:rPr lang="en-US" dirty="0">
                <a:latin typeface="Times"/>
                <a:cs typeface="Times"/>
              </a:rPr>
              <a:t>+1</a:t>
            </a:r>
            <a:r>
              <a:rPr lang="en-US" dirty="0"/>
              <a:t>.</a:t>
            </a:r>
            <a:endParaRPr lang="en-US" dirty="0" smtClean="0"/>
          </a:p>
          <a:p>
            <a:r>
              <a:rPr lang="en-US" dirty="0" smtClean="0"/>
              <a:t>Let </a:t>
            </a:r>
            <a:r>
              <a:rPr lang="en-US" i="1" dirty="0" smtClean="0">
                <a:latin typeface="Times"/>
                <a:cs typeface="Times"/>
              </a:rPr>
              <a:t>u</a:t>
            </a:r>
            <a:r>
              <a:rPr lang="en-US" i="1" dirty="0" smtClean="0"/>
              <a:t> </a:t>
            </a:r>
            <a:r>
              <a:rPr lang="en-US" dirty="0"/>
              <a:t>be </a:t>
            </a:r>
            <a:r>
              <a:rPr lang="en-US" dirty="0" smtClean="0"/>
              <a:t>a vertex not in </a:t>
            </a:r>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r>
              <a:rPr lang="en-US" dirty="0" smtClean="0"/>
              <a:t>. </a:t>
            </a:r>
            <a:r>
              <a:rPr lang="en-US" dirty="0"/>
              <a:t>To update the label of </a:t>
            </a:r>
            <a:r>
              <a:rPr lang="en-US" i="1" dirty="0" smtClean="0">
                <a:latin typeface="Times"/>
                <a:cs typeface="Times"/>
              </a:rPr>
              <a:t>u</a:t>
            </a:r>
            <a:r>
              <a:rPr lang="en-US" dirty="0" smtClean="0"/>
              <a:t>, </a:t>
            </a:r>
            <a:r>
              <a:rPr lang="en-US" dirty="0"/>
              <a:t>note </a:t>
            </a:r>
            <a:r>
              <a:rPr lang="en-US" dirty="0" smtClean="0"/>
              <a:t>that, by induction hypothesis, </a:t>
            </a:r>
            <a:r>
              <a:rPr lang="en-US" i="1" dirty="0" err="1" smtClean="0">
                <a:latin typeface="Times"/>
                <a:cs typeface="Times"/>
              </a:rPr>
              <a:t>L</a:t>
            </a:r>
            <a:r>
              <a:rPr lang="en-US" i="1" baseline="-25000" dirty="0" err="1" smtClean="0">
                <a:latin typeface="Times"/>
                <a:cs typeface="Times"/>
              </a:rPr>
              <a:t>k</a:t>
            </a:r>
            <a:r>
              <a:rPr lang="en-US" dirty="0" err="1" smtClean="0">
                <a:latin typeface="Times"/>
                <a:cs typeface="Times"/>
              </a:rPr>
              <a:t>(</a:t>
            </a:r>
            <a:r>
              <a:rPr lang="en-US" i="1" dirty="0" err="1" smtClean="0">
                <a:latin typeface="Times"/>
                <a:cs typeface="Times"/>
              </a:rPr>
              <a:t>u</a:t>
            </a:r>
            <a:r>
              <a:rPr lang="en-US" dirty="0" smtClean="0">
                <a:latin typeface="Times"/>
                <a:cs typeface="Times"/>
              </a:rPr>
              <a:t>)</a:t>
            </a:r>
            <a:r>
              <a:rPr lang="en-US" dirty="0" smtClean="0"/>
              <a:t> </a:t>
            </a:r>
            <a:r>
              <a:rPr lang="en-US" dirty="0"/>
              <a:t>is the length of a shortest path from </a:t>
            </a:r>
            <a:r>
              <a:rPr lang="en-US" i="1" dirty="0">
                <a:latin typeface="Times"/>
                <a:cs typeface="Times"/>
              </a:rPr>
              <a:t>a</a:t>
            </a:r>
            <a:r>
              <a:rPr lang="en-US" dirty="0"/>
              <a:t> to </a:t>
            </a:r>
            <a:r>
              <a:rPr lang="en-US" i="1" dirty="0" smtClean="0">
                <a:latin typeface="Times"/>
                <a:cs typeface="Times"/>
              </a:rPr>
              <a:t>u</a:t>
            </a:r>
            <a:r>
              <a:rPr lang="en-US" i="1" dirty="0" smtClean="0"/>
              <a:t> </a:t>
            </a:r>
            <a:r>
              <a:rPr lang="en-US" i="1" dirty="0"/>
              <a:t>containing only vertices in </a:t>
            </a:r>
            <a:r>
              <a:rPr lang="en-US" i="1" dirty="0" smtClean="0">
                <a:latin typeface="Times"/>
                <a:cs typeface="Times"/>
              </a:rPr>
              <a:t>S</a:t>
            </a:r>
            <a:r>
              <a:rPr lang="en-US" i="1" baseline="-25000" dirty="0" smtClean="0">
                <a:latin typeface="Times"/>
                <a:cs typeface="Times"/>
              </a:rPr>
              <a:t>k</a:t>
            </a:r>
            <a:r>
              <a:rPr lang="en-US" dirty="0" smtClean="0"/>
              <a:t>.</a:t>
            </a:r>
          </a:p>
          <a:p>
            <a:pPr lvl="1"/>
            <a:r>
              <a:rPr lang="en-US" dirty="0" smtClean="0"/>
              <a:t>We now have to compute </a:t>
            </a:r>
            <a:r>
              <a:rPr lang="en-US" i="1" dirty="0" smtClean="0">
                <a:latin typeface="Times"/>
                <a:cs typeface="Times"/>
              </a:rPr>
              <a:t>L</a:t>
            </a:r>
            <a:r>
              <a:rPr lang="en-US" i="1" baseline="-25000" dirty="0" smtClean="0">
                <a:latin typeface="Times"/>
                <a:cs typeface="Times"/>
              </a:rPr>
              <a:t>k</a:t>
            </a:r>
            <a:r>
              <a:rPr lang="en-US" baseline="-25000" dirty="0" smtClean="0">
                <a:latin typeface="Times"/>
                <a:cs typeface="Times"/>
              </a:rPr>
              <a:t>+1</a:t>
            </a:r>
            <a:r>
              <a:rPr lang="en-US" dirty="0" smtClean="0">
                <a:latin typeface="Times"/>
                <a:cs typeface="Times"/>
              </a:rPr>
              <a:t>(</a:t>
            </a:r>
            <a:r>
              <a:rPr lang="en-US" i="1" dirty="0">
                <a:latin typeface="Times"/>
                <a:cs typeface="Times"/>
              </a:rPr>
              <a:t>u</a:t>
            </a:r>
            <a:r>
              <a:rPr lang="en-US" dirty="0" smtClean="0">
                <a:latin typeface="Times"/>
                <a:cs typeface="Times"/>
              </a:rPr>
              <a:t>)</a:t>
            </a:r>
            <a:r>
              <a:rPr lang="en-US" dirty="0" smtClean="0"/>
              <a:t> for all </a:t>
            </a:r>
            <a:r>
              <a:rPr lang="en-US" i="1" dirty="0">
                <a:latin typeface="Times"/>
                <a:cs typeface="Times"/>
              </a:rPr>
              <a:t>u</a:t>
            </a:r>
            <a:r>
              <a:rPr lang="en-US" dirty="0" smtClean="0"/>
              <a:t> not in </a:t>
            </a:r>
            <a:r>
              <a:rPr lang="en-US" i="1" dirty="0">
                <a:latin typeface="Times"/>
                <a:cs typeface="Times"/>
              </a:rPr>
              <a:t>S</a:t>
            </a:r>
            <a:r>
              <a:rPr lang="en-US" i="1" baseline="-25000" dirty="0">
                <a:latin typeface="Times"/>
                <a:cs typeface="Times"/>
              </a:rPr>
              <a:t>k</a:t>
            </a:r>
            <a:r>
              <a:rPr lang="en-US" baseline="-25000" dirty="0">
                <a:latin typeface="Times"/>
                <a:cs typeface="Times"/>
              </a:rPr>
              <a:t>+1</a:t>
            </a:r>
            <a:r>
              <a:rPr lang="en-US" dirty="0" smtClean="0"/>
              <a:t>.</a:t>
            </a:r>
            <a:endParaRPr lang="en-US" dirty="0"/>
          </a:p>
          <a:p>
            <a:r>
              <a:rPr lang="en-US" dirty="0"/>
              <a:t>A shortest path from </a:t>
            </a:r>
            <a:r>
              <a:rPr lang="en-US" i="1" dirty="0">
                <a:latin typeface="Times"/>
                <a:cs typeface="Times"/>
              </a:rPr>
              <a:t>a</a:t>
            </a:r>
            <a:r>
              <a:rPr lang="en-US" dirty="0"/>
              <a:t> to </a:t>
            </a:r>
            <a:r>
              <a:rPr lang="en-US" i="1" dirty="0" smtClean="0">
                <a:latin typeface="Times"/>
                <a:cs typeface="Times"/>
              </a:rPr>
              <a:t>u</a:t>
            </a:r>
            <a:r>
              <a:rPr lang="en-US" i="1" dirty="0" smtClean="0"/>
              <a:t> </a:t>
            </a:r>
            <a:r>
              <a:rPr lang="en-US" dirty="0"/>
              <a:t>containing only elements of </a:t>
            </a:r>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r>
              <a:rPr lang="en-US" dirty="0" smtClean="0"/>
              <a:t> either comes from</a:t>
            </a:r>
          </a:p>
          <a:p>
            <a:pPr lvl="1"/>
            <a:r>
              <a:rPr lang="en-US" dirty="0" smtClean="0"/>
              <a:t>a node of </a:t>
            </a:r>
            <a:r>
              <a:rPr lang="en-US" i="1" dirty="0" err="1" smtClean="0">
                <a:latin typeface="Times"/>
                <a:cs typeface="Times"/>
              </a:rPr>
              <a:t>S</a:t>
            </a:r>
            <a:r>
              <a:rPr lang="en-US" i="1" baseline="-25000" dirty="0" err="1" smtClean="0">
                <a:latin typeface="Times"/>
                <a:cs typeface="Times"/>
              </a:rPr>
              <a:t>k</a:t>
            </a:r>
            <a:r>
              <a:rPr lang="en-US" dirty="0" smtClean="0"/>
              <a:t> </a:t>
            </a:r>
            <a:r>
              <a:rPr lang="en-US" dirty="0"/>
              <a:t>(that is, the distinguished vertices not including </a:t>
            </a:r>
            <a:r>
              <a:rPr lang="en-US" i="1" dirty="0" smtClean="0">
                <a:latin typeface="Times"/>
                <a:cs typeface="Times"/>
              </a:rPr>
              <a:t>v</a:t>
            </a:r>
            <a:r>
              <a:rPr lang="en-US" dirty="0" smtClean="0"/>
              <a:t>)</a:t>
            </a:r>
            <a:r>
              <a:rPr lang="en-US" dirty="0"/>
              <a:t>, </a:t>
            </a:r>
            <a:endParaRPr lang="en-US" dirty="0" smtClean="0"/>
          </a:p>
          <a:p>
            <a:pPr lvl="1"/>
            <a:r>
              <a:rPr lang="en-US" dirty="0" smtClean="0"/>
              <a:t>or </a:t>
            </a:r>
            <a:r>
              <a:rPr lang="en-US" smtClean="0"/>
              <a:t>the new node </a:t>
            </a:r>
            <a:r>
              <a:rPr lang="en-US" i="1" dirty="0" smtClean="0">
                <a:latin typeface="Times"/>
                <a:cs typeface="Times"/>
              </a:rPr>
              <a:t>v</a:t>
            </a:r>
            <a:r>
              <a:rPr lang="en-US" dirty="0" smtClean="0"/>
              <a:t>, added at step </a:t>
            </a:r>
            <a:r>
              <a:rPr lang="en-US" i="1" dirty="0">
                <a:latin typeface="Times"/>
                <a:cs typeface="Times"/>
              </a:rPr>
              <a:t>k</a:t>
            </a:r>
            <a:r>
              <a:rPr lang="en-US" dirty="0">
                <a:latin typeface="Times"/>
                <a:cs typeface="Times"/>
              </a:rPr>
              <a:t>+1</a:t>
            </a:r>
            <a:r>
              <a:rPr lang="en-US" dirty="0" smtClean="0"/>
              <a:t>.</a:t>
            </a:r>
          </a:p>
          <a:p>
            <a:r>
              <a:rPr lang="en-US" dirty="0" smtClean="0"/>
              <a:t>In this case, since the sub-path of a shortest path must itself be a shortest path,</a:t>
            </a:r>
            <a:endParaRPr lang="en-US" dirty="0"/>
          </a:p>
          <a:p>
            <a:pPr marL="0" indent="0">
              <a:buNone/>
            </a:pPr>
            <a:r>
              <a:rPr lang="pl-PL" i="1" dirty="0" smtClean="0">
                <a:latin typeface="Times"/>
                <a:cs typeface="Times"/>
              </a:rPr>
              <a:t>		L</a:t>
            </a:r>
            <a:r>
              <a:rPr lang="pl-PL" i="1" baseline="-25000" dirty="0" smtClean="0">
                <a:latin typeface="Times"/>
                <a:cs typeface="Times"/>
              </a:rPr>
              <a:t>k</a:t>
            </a:r>
            <a:r>
              <a:rPr lang="pl-PL" baseline="-25000" dirty="0" smtClean="0">
                <a:latin typeface="Times"/>
                <a:cs typeface="Times"/>
              </a:rPr>
              <a:t>+1</a:t>
            </a:r>
            <a:r>
              <a:rPr lang="pl-PL" dirty="0" smtClean="0">
                <a:latin typeface="Times"/>
                <a:cs typeface="Times"/>
              </a:rPr>
              <a:t>(</a:t>
            </a:r>
            <a:r>
              <a:rPr lang="pl-PL" i="1" dirty="0" smtClean="0">
                <a:latin typeface="Times"/>
                <a:cs typeface="Times"/>
              </a:rPr>
              <a:t>u</a:t>
            </a:r>
            <a:r>
              <a:rPr lang="pl-PL" dirty="0" smtClean="0">
                <a:latin typeface="Times"/>
                <a:cs typeface="Times"/>
              </a:rPr>
              <a:t>)</a:t>
            </a:r>
            <a:r>
              <a:rPr lang="pl-PL" i="1" dirty="0" smtClean="0">
                <a:latin typeface="Times"/>
                <a:cs typeface="Times"/>
              </a:rPr>
              <a:t> </a:t>
            </a:r>
            <a:r>
              <a:rPr lang="pl-PL" dirty="0">
                <a:latin typeface="Times"/>
                <a:cs typeface="Times"/>
              </a:rPr>
              <a:t>=</a:t>
            </a:r>
            <a:r>
              <a:rPr lang="pl-PL" i="1" dirty="0">
                <a:latin typeface="Times"/>
                <a:cs typeface="Times"/>
              </a:rPr>
              <a:t> </a:t>
            </a:r>
            <a:r>
              <a:rPr lang="pl-PL" dirty="0">
                <a:latin typeface="Times"/>
                <a:cs typeface="Times"/>
              </a:rPr>
              <a:t>min{</a:t>
            </a:r>
            <a:r>
              <a:rPr lang="pl-PL" i="1" dirty="0" smtClean="0">
                <a:latin typeface="Times"/>
                <a:cs typeface="Times"/>
              </a:rPr>
              <a:t>L</a:t>
            </a:r>
            <a:r>
              <a:rPr lang="pl-PL" i="1" baseline="-25000" dirty="0" smtClean="0">
                <a:latin typeface="Times"/>
                <a:cs typeface="Times"/>
              </a:rPr>
              <a:t>k</a:t>
            </a:r>
            <a:r>
              <a:rPr lang="pl-PL" dirty="0" smtClean="0">
                <a:latin typeface="Times"/>
                <a:cs typeface="Times"/>
              </a:rPr>
              <a:t>(</a:t>
            </a:r>
            <a:r>
              <a:rPr lang="pl-PL" i="1" dirty="0" smtClean="0">
                <a:latin typeface="Times"/>
                <a:cs typeface="Times"/>
              </a:rPr>
              <a:t>u</a:t>
            </a:r>
            <a:r>
              <a:rPr lang="pl-PL" dirty="0" smtClean="0">
                <a:latin typeface="Times"/>
                <a:cs typeface="Times"/>
              </a:rPr>
              <a:t>)</a:t>
            </a:r>
            <a:r>
              <a:rPr lang="pl-PL" i="1" dirty="0">
                <a:latin typeface="Times"/>
                <a:cs typeface="Times"/>
              </a:rPr>
              <a:t>, </a:t>
            </a:r>
            <a:r>
              <a:rPr lang="pl-PL" i="1" dirty="0" smtClean="0">
                <a:latin typeface="Times"/>
                <a:cs typeface="Times"/>
              </a:rPr>
              <a:t>L</a:t>
            </a:r>
            <a:r>
              <a:rPr lang="pl-PL" i="1" baseline="-25000" dirty="0" smtClean="0">
                <a:latin typeface="Times"/>
                <a:cs typeface="Times"/>
              </a:rPr>
              <a:t>k</a:t>
            </a:r>
            <a:r>
              <a:rPr lang="pl-PL" dirty="0" smtClean="0">
                <a:latin typeface="Times"/>
                <a:cs typeface="Times"/>
              </a:rPr>
              <a:t>(</a:t>
            </a:r>
            <a:r>
              <a:rPr lang="pl-PL" i="1" dirty="0" smtClean="0">
                <a:latin typeface="Times"/>
                <a:cs typeface="Times"/>
              </a:rPr>
              <a:t>v</a:t>
            </a:r>
            <a:r>
              <a:rPr lang="pl-PL" dirty="0" smtClean="0">
                <a:latin typeface="Times"/>
                <a:cs typeface="Times"/>
              </a:rPr>
              <a:t>)</a:t>
            </a:r>
            <a:r>
              <a:rPr lang="pl-PL" i="1" dirty="0" smtClean="0">
                <a:latin typeface="Times"/>
                <a:cs typeface="Times"/>
              </a:rPr>
              <a:t> </a:t>
            </a:r>
            <a:r>
              <a:rPr lang="pl-PL" i="1" dirty="0">
                <a:latin typeface="Times"/>
                <a:cs typeface="Times"/>
              </a:rPr>
              <a:t>+ w</a:t>
            </a:r>
            <a:r>
              <a:rPr lang="pl-PL" dirty="0" smtClean="0">
                <a:latin typeface="Times"/>
                <a:cs typeface="Times"/>
              </a:rPr>
              <a:t>(</a:t>
            </a:r>
            <a:r>
              <a:rPr lang="pl-PL" i="1" dirty="0" smtClean="0">
                <a:latin typeface="Times"/>
                <a:cs typeface="Times"/>
              </a:rPr>
              <a:t>v, u</a:t>
            </a:r>
            <a:r>
              <a:rPr lang="pl-PL" dirty="0" smtClean="0">
                <a:latin typeface="Times"/>
                <a:cs typeface="Times"/>
              </a:rPr>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716</a:t>
            </a:fld>
            <a:endParaRPr lang="en-US"/>
          </a:p>
        </p:txBody>
      </p:sp>
    </p:spTree>
    <p:extLst>
      <p:ext uri="{BB962C8B-B14F-4D97-AF65-F5344CB8AC3E}">
        <p14:creationId xmlns:p14="http://schemas.microsoft.com/office/powerpoint/2010/main" val="3055228016"/>
      </p:ext>
    </p:extLst>
  </p:cSld>
  <p:clrMapOvr>
    <a:masterClrMapping/>
  </p:clrMapOvr>
  <p:timing>
    <p:tnLst>
      <p:par>
        <p:cTn id="1" dur="indefinite" restart="never" nodeType="tmRoot"/>
      </p:par>
    </p:tn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algorithm</a:t>
            </a:r>
          </a:p>
        </p:txBody>
      </p:sp>
      <p:sp>
        <p:nvSpPr>
          <p:cNvPr id="4" name="Oval 3"/>
          <p:cNvSpPr/>
          <p:nvPr/>
        </p:nvSpPr>
        <p:spPr>
          <a:xfrm>
            <a:off x="1143000" y="2286000"/>
            <a:ext cx="1905000" cy="2057400"/>
          </a:xfrm>
          <a:prstGeom prst="ellipse">
            <a:avLst/>
          </a:prstGeom>
          <a:gradFill flip="none" rotWithShape="1">
            <a:gsLst>
              <a:gs pos="0">
                <a:schemeClr val="accent1">
                  <a:tint val="98000"/>
                  <a:shade val="25000"/>
                  <a:satMod val="250000"/>
                  <a:alpha val="20000"/>
                </a:schemeClr>
              </a:gs>
              <a:gs pos="68000">
                <a:schemeClr val="accent1">
                  <a:tint val="86000"/>
                  <a:satMod val="115000"/>
                  <a:alpha val="20000"/>
                </a:schemeClr>
              </a:gs>
              <a:gs pos="100000">
                <a:schemeClr val="accent1">
                  <a:tint val="50000"/>
                  <a:satMod val="150000"/>
                  <a:alpha val="2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90600" y="1905000"/>
            <a:ext cx="3200400" cy="2895600"/>
          </a:xfrm>
          <a:prstGeom prst="ellipse">
            <a:avLst/>
          </a:prstGeom>
          <a:gradFill flip="none" rotWithShape="1">
            <a:gsLst>
              <a:gs pos="0">
                <a:schemeClr val="accent1">
                  <a:tint val="98000"/>
                  <a:shade val="25000"/>
                  <a:satMod val="250000"/>
                  <a:alpha val="26000"/>
                </a:schemeClr>
              </a:gs>
              <a:gs pos="68000">
                <a:schemeClr val="accent1">
                  <a:tint val="86000"/>
                  <a:satMod val="115000"/>
                  <a:alpha val="26000"/>
                </a:schemeClr>
              </a:gs>
              <a:gs pos="100000">
                <a:schemeClr val="accent1">
                  <a:tint val="50000"/>
                  <a:satMod val="150000"/>
                  <a:alpha val="26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124200" y="4648200"/>
            <a:ext cx="533400" cy="369332"/>
          </a:xfrm>
          <a:prstGeom prst="rect">
            <a:avLst/>
          </a:prstGeom>
          <a:noFill/>
        </p:spPr>
        <p:txBody>
          <a:bodyPr wrap="square" rtlCol="0">
            <a:spAutoFit/>
          </a:bodyPr>
          <a:lstStyle/>
          <a:p>
            <a:r>
              <a:rPr lang="en-US" i="1" dirty="0" smtClean="0">
                <a:latin typeface="Times"/>
                <a:cs typeface="Times"/>
              </a:rPr>
              <a:t>S</a:t>
            </a:r>
            <a:r>
              <a:rPr lang="en-US" i="1" baseline="-25000" dirty="0" smtClean="0">
                <a:latin typeface="Times"/>
                <a:cs typeface="Times"/>
              </a:rPr>
              <a:t>k</a:t>
            </a:r>
            <a:r>
              <a:rPr lang="en-US" baseline="-25000" dirty="0" smtClean="0">
                <a:latin typeface="Times"/>
                <a:cs typeface="Times"/>
              </a:rPr>
              <a:t>+1</a:t>
            </a:r>
            <a:endParaRPr lang="en-US" baseline="-25000" dirty="0">
              <a:latin typeface="Times"/>
              <a:cs typeface="Times"/>
            </a:endParaRPr>
          </a:p>
        </p:txBody>
      </p:sp>
      <p:sp>
        <p:nvSpPr>
          <p:cNvPr id="7" name="TextBox 6"/>
          <p:cNvSpPr txBox="1"/>
          <p:nvPr/>
        </p:nvSpPr>
        <p:spPr>
          <a:xfrm>
            <a:off x="2133600" y="4267200"/>
            <a:ext cx="533400" cy="369332"/>
          </a:xfrm>
          <a:prstGeom prst="rect">
            <a:avLst/>
          </a:prstGeom>
          <a:noFill/>
        </p:spPr>
        <p:txBody>
          <a:bodyPr wrap="square" rtlCol="0">
            <a:spAutoFit/>
          </a:bodyPr>
          <a:lstStyle/>
          <a:p>
            <a:r>
              <a:rPr lang="en-US" i="1" dirty="0" err="1" smtClean="0">
                <a:latin typeface="Times"/>
                <a:cs typeface="Times"/>
              </a:rPr>
              <a:t>S</a:t>
            </a:r>
            <a:r>
              <a:rPr lang="en-US" i="1" baseline="-25000" dirty="0" err="1" smtClean="0">
                <a:latin typeface="Times"/>
                <a:cs typeface="Times"/>
              </a:rPr>
              <a:t>k</a:t>
            </a:r>
            <a:endParaRPr lang="en-US" baseline="-25000" dirty="0">
              <a:latin typeface="Times"/>
              <a:cs typeface="Times"/>
            </a:endParaRPr>
          </a:p>
        </p:txBody>
      </p:sp>
      <p:cxnSp>
        <p:nvCxnSpPr>
          <p:cNvPr id="8" name="Curved Connector 7"/>
          <p:cNvCxnSpPr/>
          <p:nvPr/>
        </p:nvCxnSpPr>
        <p:spPr>
          <a:xfrm flipV="1">
            <a:off x="1600200" y="2286000"/>
            <a:ext cx="2438400" cy="1066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590800" y="2819401"/>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x</a:t>
            </a:r>
            <a:endParaRPr lang="en-US" i="1" dirty="0">
              <a:latin typeface="Times"/>
              <a:cs typeface="Times"/>
            </a:endParaRPr>
          </a:p>
        </p:txBody>
      </p:sp>
      <p:sp>
        <p:nvSpPr>
          <p:cNvPr id="10" name="TextBox 9"/>
          <p:cNvSpPr txBox="1"/>
          <p:nvPr/>
        </p:nvSpPr>
        <p:spPr>
          <a:xfrm>
            <a:off x="1524000" y="3124201"/>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a</a:t>
            </a:r>
            <a:endParaRPr lang="en-US" i="1" dirty="0">
              <a:latin typeface="Times"/>
              <a:cs typeface="Times"/>
            </a:endParaRPr>
          </a:p>
        </p:txBody>
      </p:sp>
      <p:sp>
        <p:nvSpPr>
          <p:cNvPr id="11" name="TextBox 10"/>
          <p:cNvSpPr txBox="1"/>
          <p:nvPr/>
        </p:nvSpPr>
        <p:spPr>
          <a:xfrm>
            <a:off x="3886200" y="2133601"/>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u</a:t>
            </a:r>
            <a:endParaRPr lang="en-US" i="1" dirty="0">
              <a:latin typeface="Times"/>
              <a:cs typeface="Times"/>
            </a:endParaRPr>
          </a:p>
        </p:txBody>
      </p:sp>
      <p:sp>
        <p:nvSpPr>
          <p:cNvPr id="14" name="TextBox 13"/>
          <p:cNvSpPr txBox="1"/>
          <p:nvPr/>
        </p:nvSpPr>
        <p:spPr>
          <a:xfrm>
            <a:off x="4343400" y="2133601"/>
            <a:ext cx="914400" cy="369332"/>
          </a:xfrm>
          <a:prstGeom prst="rect">
            <a:avLst/>
          </a:prstGeom>
          <a:noFill/>
        </p:spPr>
        <p:txBody>
          <a:bodyPr wrap="square" rtlCol="0">
            <a:spAutoFit/>
          </a:bodyPr>
          <a:lstStyle/>
          <a:p>
            <a:r>
              <a:rPr lang="en-US" i="1" dirty="0" smtClean="0">
                <a:latin typeface="Times"/>
                <a:cs typeface="Times"/>
              </a:rPr>
              <a:t>L</a:t>
            </a:r>
            <a:r>
              <a:rPr lang="en-US" i="1" baseline="-25000" dirty="0" smtClean="0">
                <a:latin typeface="Times"/>
                <a:cs typeface="Times"/>
              </a:rPr>
              <a:t>k</a:t>
            </a:r>
            <a:r>
              <a:rPr lang="en-US" baseline="-25000" dirty="0" smtClean="0">
                <a:latin typeface="Times"/>
                <a:cs typeface="Times"/>
              </a:rPr>
              <a:t>+1</a:t>
            </a:r>
            <a:r>
              <a:rPr lang="en-US" dirty="0" smtClean="0">
                <a:latin typeface="Times"/>
                <a:cs typeface="Times"/>
              </a:rPr>
              <a:t>(</a:t>
            </a:r>
            <a:r>
              <a:rPr lang="en-US" i="1" dirty="0">
                <a:latin typeface="Times"/>
                <a:cs typeface="Times"/>
              </a:rPr>
              <a:t>u</a:t>
            </a:r>
            <a:r>
              <a:rPr lang="en-US" dirty="0" smtClean="0">
                <a:latin typeface="Times"/>
                <a:cs typeface="Times"/>
              </a:rPr>
              <a:t>)</a:t>
            </a:r>
            <a:endParaRPr lang="en-US" dirty="0">
              <a:latin typeface="Times"/>
              <a:cs typeface="Times"/>
            </a:endParaRPr>
          </a:p>
        </p:txBody>
      </p:sp>
      <p:cxnSp>
        <p:nvCxnSpPr>
          <p:cNvPr id="15" name="Straight Connector 14"/>
          <p:cNvCxnSpPr>
            <a:stCxn id="9" idx="0"/>
          </p:cNvCxnSpPr>
          <p:nvPr/>
        </p:nvCxnSpPr>
        <p:spPr>
          <a:xfrm flipV="1">
            <a:off x="2819400" y="2819400"/>
            <a:ext cx="1905000" cy="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352800" y="2895600"/>
            <a:ext cx="1371600" cy="22860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48200" y="2630270"/>
            <a:ext cx="4539336" cy="646331"/>
          </a:xfrm>
          <a:prstGeom prst="rect">
            <a:avLst/>
          </a:prstGeom>
          <a:noFill/>
        </p:spPr>
        <p:txBody>
          <a:bodyPr wrap="none" rtlCol="0">
            <a:spAutoFit/>
          </a:bodyPr>
          <a:lstStyle/>
          <a:p>
            <a:r>
              <a:rPr lang="en-US" dirty="0"/>
              <a:t>s</a:t>
            </a:r>
            <a:r>
              <a:rPr lang="en-US" dirty="0" smtClean="0"/>
              <a:t>hortest paths only containing nodes in </a:t>
            </a:r>
            <a:r>
              <a:rPr lang="en-US" i="1" dirty="0">
                <a:latin typeface="Times"/>
                <a:cs typeface="Times"/>
              </a:rPr>
              <a:t>S</a:t>
            </a:r>
            <a:r>
              <a:rPr lang="en-US" i="1" baseline="-25000" dirty="0">
                <a:latin typeface="Times"/>
                <a:cs typeface="Times"/>
              </a:rPr>
              <a:t>k</a:t>
            </a:r>
            <a:r>
              <a:rPr lang="en-US" baseline="-25000" dirty="0">
                <a:latin typeface="Times"/>
                <a:cs typeface="Times"/>
              </a:rPr>
              <a:t>+1</a:t>
            </a:r>
          </a:p>
          <a:p>
            <a:endParaRPr lang="en-US" i="1" dirty="0"/>
          </a:p>
        </p:txBody>
      </p:sp>
      <p:sp>
        <p:nvSpPr>
          <p:cNvPr id="18" name="TextBox 17"/>
          <p:cNvSpPr txBox="1"/>
          <p:nvPr/>
        </p:nvSpPr>
        <p:spPr>
          <a:xfrm>
            <a:off x="3124200" y="3352801"/>
            <a:ext cx="457200" cy="369332"/>
          </a:xfrm>
          <a:prstGeom prst="rect">
            <a:avLst/>
          </a:prstGeom>
          <a:noFill/>
        </p:spPr>
        <p:txBody>
          <a:bodyPr wrap="square" rtlCol="0">
            <a:spAutoFit/>
          </a:bodyPr>
          <a:lstStyle/>
          <a:p>
            <a:r>
              <a:rPr lang="en-US" dirty="0" smtClean="0">
                <a:latin typeface="Times"/>
                <a:cs typeface="Times"/>
              </a:rPr>
              <a:t>• </a:t>
            </a:r>
            <a:r>
              <a:rPr lang="en-US" i="1" dirty="0" smtClean="0">
                <a:latin typeface="Times"/>
                <a:cs typeface="Times"/>
              </a:rPr>
              <a:t>v</a:t>
            </a:r>
            <a:endParaRPr lang="en-US" i="1" dirty="0">
              <a:latin typeface="Times"/>
              <a:cs typeface="Times"/>
            </a:endParaRPr>
          </a:p>
        </p:txBody>
      </p:sp>
      <p:cxnSp>
        <p:nvCxnSpPr>
          <p:cNvPr id="21" name="Curved Connector 20"/>
          <p:cNvCxnSpPr/>
          <p:nvPr/>
        </p:nvCxnSpPr>
        <p:spPr>
          <a:xfrm>
            <a:off x="1676400" y="3352800"/>
            <a:ext cx="1600200" cy="2286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5400000">
            <a:off x="3009901" y="2552702"/>
            <a:ext cx="1219200" cy="838199"/>
          </a:xfrm>
          <a:prstGeom prst="curvedConnector3">
            <a:avLst>
              <a:gd name="adj1" fmla="val 50000"/>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057400" y="5562601"/>
            <a:ext cx="4343400" cy="707886"/>
          </a:xfrm>
          <a:prstGeom prst="rect">
            <a:avLst/>
          </a:prstGeom>
          <a:noFill/>
        </p:spPr>
        <p:txBody>
          <a:bodyPr wrap="square" rtlCol="0">
            <a:spAutoFit/>
          </a:bodyPr>
          <a:lstStyle/>
          <a:p>
            <a:r>
              <a:rPr lang="en-US" sz="2000" dirty="0" smtClean="0"/>
              <a:t>The last node on the shortest path to </a:t>
            </a:r>
            <a:r>
              <a:rPr lang="en-US" sz="2000" i="1" dirty="0" err="1" smtClean="0"/>
              <a:t>u</a:t>
            </a:r>
            <a:r>
              <a:rPr lang="en-US" sz="2000" dirty="0" smtClean="0"/>
              <a:t> is either a node in </a:t>
            </a:r>
            <a:r>
              <a:rPr lang="en-US" sz="2000" i="1" dirty="0" err="1" smtClean="0">
                <a:latin typeface="Times"/>
                <a:cs typeface="Times"/>
              </a:rPr>
              <a:t>S</a:t>
            </a:r>
            <a:r>
              <a:rPr lang="en-US" sz="2000" i="1" baseline="-25000" dirty="0" err="1" smtClean="0">
                <a:latin typeface="Times"/>
                <a:cs typeface="Times"/>
              </a:rPr>
              <a:t>k</a:t>
            </a:r>
            <a:r>
              <a:rPr lang="en-US" sz="2000" dirty="0" smtClean="0"/>
              <a:t> or the node </a:t>
            </a:r>
            <a:r>
              <a:rPr lang="en-US" sz="2000" i="1" dirty="0" smtClean="0">
                <a:latin typeface="Times"/>
                <a:cs typeface="Times"/>
              </a:rPr>
              <a:t>v</a:t>
            </a:r>
            <a:r>
              <a:rPr lang="en-US" sz="2000" dirty="0" smtClean="0"/>
              <a:t>.</a:t>
            </a:r>
            <a:endParaRPr lang="en-US" sz="2000"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717</a:t>
            </a:fld>
            <a:endParaRPr lang="en-US"/>
          </a:p>
        </p:txBody>
      </p:sp>
    </p:spTree>
    <p:extLst>
      <p:ext uri="{BB962C8B-B14F-4D97-AF65-F5344CB8AC3E}">
        <p14:creationId xmlns:p14="http://schemas.microsoft.com/office/powerpoint/2010/main" val="2692784855"/>
      </p:ext>
    </p:extLst>
  </p:cSld>
  <p:clrMapOvr>
    <a:masterClrMapping/>
  </p:clrMapOvr>
  <p:timing>
    <p:tnLst>
      <p:par>
        <p:cTn id="1" dur="indefinite" restart="never" nodeType="tmRoot"/>
      </p:par>
    </p:tn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Dijkstra’s</a:t>
            </a:r>
            <a:r>
              <a:rPr lang="en-US" dirty="0"/>
              <a:t> algorithm</a:t>
            </a:r>
          </a:p>
        </p:txBody>
      </p:sp>
      <p:pic>
        <p:nvPicPr>
          <p:cNvPr id="4" name="Picture 2" descr="ch10figures_Part76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1"/>
            <a:ext cx="7010400" cy="5149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8CD41AC4-40F7-4FE0-8905-74C6698904F3}" type="slidenum">
              <a:rPr lang="en-US" smtClean="0"/>
              <a:pPr/>
              <a:t>718</a:t>
            </a:fld>
            <a:endParaRPr lang="en-US"/>
          </a:p>
        </p:txBody>
      </p:sp>
    </p:spTree>
    <p:extLst>
      <p:ext uri="{BB962C8B-B14F-4D97-AF65-F5344CB8AC3E}">
        <p14:creationId xmlns:p14="http://schemas.microsoft.com/office/powerpoint/2010/main" val="2757871501"/>
      </p:ext>
    </p:extLst>
  </p:cSld>
  <p:clrMapOvr>
    <a:masterClrMapping/>
  </p:clrMapOvr>
  <p:timing>
    <p:tnLst>
      <p:par>
        <p:cTn id="1" dur="indefinite" restart="never" nodeType="tmRoot"/>
      </p:par>
    </p:tn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Planar graphs</a:t>
            </a:r>
            <a:endParaRPr lang="en-US" dirty="0"/>
          </a:p>
        </p:txBody>
      </p:sp>
      <p:sp>
        <p:nvSpPr>
          <p:cNvPr id="3" name="Content Placeholder 2"/>
          <p:cNvSpPr>
            <a:spLocks noGrp="1"/>
          </p:cNvSpPr>
          <p:nvPr>
            <p:ph idx="1"/>
          </p:nvPr>
        </p:nvSpPr>
        <p:spPr/>
        <p:txBody>
          <a:bodyPr>
            <a:normAutofit/>
          </a:bodyPr>
          <a:lstStyle/>
          <a:p>
            <a:r>
              <a:rPr lang="en-US" dirty="0"/>
              <a:t>A graph is called </a:t>
            </a:r>
            <a:r>
              <a:rPr lang="en-US" i="1" dirty="0"/>
              <a:t>planar </a:t>
            </a:r>
            <a:r>
              <a:rPr lang="en-US" dirty="0"/>
              <a:t>if it can be drawn in the plane without any edges </a:t>
            </a:r>
            <a:r>
              <a:rPr lang="en-US" dirty="0" smtClean="0"/>
              <a:t>crossing.</a:t>
            </a:r>
          </a:p>
          <a:p>
            <a:pPr lvl="1"/>
            <a:r>
              <a:rPr lang="en-US" dirty="0" smtClean="0"/>
              <a:t>where </a:t>
            </a:r>
            <a:r>
              <a:rPr lang="en-US" dirty="0"/>
              <a:t>a crossing of edges is the intersection of the lines or arcs representing them at a point other than their common </a:t>
            </a:r>
            <a:r>
              <a:rPr lang="en-US" dirty="0" smtClean="0"/>
              <a:t>endpoint.</a:t>
            </a:r>
            <a:endParaRPr lang="en-US" dirty="0"/>
          </a:p>
          <a:p>
            <a:r>
              <a:rPr lang="en-US" dirty="0" smtClean="0"/>
              <a:t>Such </a:t>
            </a:r>
            <a:r>
              <a:rPr lang="en-US" dirty="0"/>
              <a:t>a drawing is called a </a:t>
            </a:r>
            <a:r>
              <a:rPr lang="en-US" i="1" dirty="0"/>
              <a:t>planar representation </a:t>
            </a:r>
            <a:r>
              <a:rPr lang="en-US" dirty="0"/>
              <a:t>of the graph</a:t>
            </a:r>
            <a:r>
              <a:rPr lang="en-US" dirty="0" smtClean="0"/>
              <a:t>.</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719</a:t>
            </a:fld>
            <a:endParaRPr lang="en-US"/>
          </a:p>
        </p:txBody>
      </p:sp>
    </p:spTree>
    <p:extLst>
      <p:ext uri="{BB962C8B-B14F-4D97-AF65-F5344CB8AC3E}">
        <p14:creationId xmlns:p14="http://schemas.microsoft.com/office/powerpoint/2010/main" val="5101600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a:t>
            </a:r>
            <a:endParaRPr lang="en-US" dirty="0"/>
          </a:p>
        </p:txBody>
      </p:sp>
      <p:pic>
        <p:nvPicPr>
          <p:cNvPr id="5" name="Picture 4"/>
          <p:cNvPicPr>
            <a:picLocks noChangeAspect="1"/>
          </p:cNvPicPr>
          <p:nvPr/>
        </p:nvPicPr>
        <p:blipFill>
          <a:blip r:embed="rId2"/>
          <a:stretch>
            <a:fillRect/>
          </a:stretch>
        </p:blipFill>
        <p:spPr>
          <a:xfrm>
            <a:off x="609600" y="2068801"/>
            <a:ext cx="3657600" cy="4560599"/>
          </a:xfrm>
          <a:prstGeom prst="rect">
            <a:avLst/>
          </a:prstGeom>
        </p:spPr>
      </p:pic>
      <p:pic>
        <p:nvPicPr>
          <p:cNvPr id="6" name="Picture 5"/>
          <p:cNvPicPr>
            <a:picLocks noChangeAspect="1"/>
          </p:cNvPicPr>
          <p:nvPr/>
        </p:nvPicPr>
        <p:blipFill>
          <a:blip r:embed="rId3"/>
          <a:stretch>
            <a:fillRect/>
          </a:stretch>
        </p:blipFill>
        <p:spPr>
          <a:xfrm>
            <a:off x="4800600" y="2057400"/>
            <a:ext cx="3670503" cy="4622800"/>
          </a:xfrm>
          <a:prstGeom prst="rect">
            <a:avLst/>
          </a:prstGeom>
        </p:spPr>
      </p:pic>
      <p:sp>
        <p:nvSpPr>
          <p:cNvPr id="3" name="Slide Number Placeholder 2"/>
          <p:cNvSpPr>
            <a:spLocks noGrp="1"/>
          </p:cNvSpPr>
          <p:nvPr>
            <p:ph type="sldNum" sz="quarter" idx="12"/>
          </p:nvPr>
        </p:nvSpPr>
        <p:spPr/>
        <p:txBody>
          <a:bodyPr/>
          <a:lstStyle/>
          <a:p>
            <a:fld id="{9CA217EF-0505-4C33-BB20-8A8DF2039023}" type="slidenum">
              <a:rPr lang="en-US" smtClean="0"/>
              <a:pPr/>
              <a:t>72</a:t>
            </a:fld>
            <a:endParaRPr lang="en-US"/>
          </a:p>
        </p:txBody>
      </p:sp>
    </p:spTree>
    <p:extLst>
      <p:ext uri="{BB962C8B-B14F-4D97-AF65-F5344CB8AC3E}">
        <p14:creationId xmlns:p14="http://schemas.microsoft.com/office/powerpoint/2010/main" val="3023050890"/>
      </p:ext>
    </p:extLst>
  </p:cSld>
  <p:clrMapOvr>
    <a:masterClrMapping/>
  </p:clrMapOvr>
  <p:timing>
    <p:tnLst>
      <p:par>
        <p:cTn id="1" dur="indefinite" restart="never" nodeType="tmRoot"/>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Planar graphs</a:t>
            </a:r>
            <a:endParaRPr lang="en-US" dirty="0"/>
          </a:p>
        </p:txBody>
      </p:sp>
      <p:sp>
        <p:nvSpPr>
          <p:cNvPr id="3" name="Content Placeholder 2"/>
          <p:cNvSpPr>
            <a:spLocks noGrp="1"/>
          </p:cNvSpPr>
          <p:nvPr>
            <p:ph idx="1"/>
          </p:nvPr>
        </p:nvSpPr>
        <p:spPr/>
        <p:txBody>
          <a:bodyPr>
            <a:normAutofit/>
          </a:bodyPr>
          <a:lstStyle/>
          <a:p>
            <a:r>
              <a:rPr lang="en-US" dirty="0" smtClean="0"/>
              <a:t>Euler’s formula</a:t>
            </a:r>
          </a:p>
          <a:p>
            <a:pPr lvl="1"/>
            <a:r>
              <a:rPr lang="en-US" dirty="0" smtClean="0"/>
              <a:t>Let </a:t>
            </a:r>
            <a:r>
              <a:rPr lang="en-US" i="1" dirty="0"/>
              <a:t>G</a:t>
            </a:r>
            <a:r>
              <a:rPr lang="en-US" dirty="0"/>
              <a:t> be a connected planar simple graph with </a:t>
            </a:r>
            <a:r>
              <a:rPr lang="en-US" i="1" dirty="0"/>
              <a:t>e</a:t>
            </a:r>
            <a:r>
              <a:rPr lang="en-US" dirty="0"/>
              <a:t> edges and </a:t>
            </a:r>
            <a:r>
              <a:rPr lang="en-US" i="1" dirty="0"/>
              <a:t>v </a:t>
            </a:r>
            <a:r>
              <a:rPr lang="en-US" dirty="0" smtClean="0"/>
              <a:t>vertices.</a:t>
            </a:r>
          </a:p>
          <a:p>
            <a:pPr lvl="1"/>
            <a:r>
              <a:rPr lang="en-US" dirty="0" smtClean="0"/>
              <a:t>Let </a:t>
            </a:r>
            <a:r>
              <a:rPr lang="en-US" i="1" dirty="0"/>
              <a:t>r</a:t>
            </a:r>
            <a:r>
              <a:rPr lang="en-US" dirty="0"/>
              <a:t> be the number of regions in a planar representation of </a:t>
            </a:r>
            <a:r>
              <a:rPr lang="en-US" i="1" dirty="0"/>
              <a:t>G</a:t>
            </a:r>
            <a:r>
              <a:rPr lang="en-US" dirty="0"/>
              <a:t>. </a:t>
            </a:r>
            <a:endParaRPr lang="en-US" dirty="0" smtClean="0"/>
          </a:p>
          <a:p>
            <a:r>
              <a:rPr lang="en-US" dirty="0" smtClean="0"/>
              <a:t>Then </a:t>
            </a:r>
            <a:r>
              <a:rPr lang="en-US" i="1" dirty="0"/>
              <a:t>r</a:t>
            </a:r>
            <a:r>
              <a:rPr lang="en-US" dirty="0"/>
              <a:t> = </a:t>
            </a:r>
            <a:r>
              <a:rPr lang="en-US" i="1" dirty="0"/>
              <a:t>e</a:t>
            </a:r>
            <a:r>
              <a:rPr lang="en-US" dirty="0"/>
              <a:t> − </a:t>
            </a:r>
            <a:r>
              <a:rPr lang="en-US" i="1" dirty="0"/>
              <a:t>v </a:t>
            </a:r>
            <a:r>
              <a:rPr lang="en-US" dirty="0"/>
              <a:t>+ 2</a:t>
            </a:r>
            <a:r>
              <a:rPr lang="en-US" dirty="0" smtClean="0"/>
              <a:t>.</a:t>
            </a:r>
          </a:p>
          <a:p>
            <a:pPr lvl="1"/>
            <a:r>
              <a:rPr lang="en-US" dirty="0" smtClean="0"/>
              <a:t>The proof is in the book.</a:t>
            </a:r>
            <a:endParaRPr lang="en-US" dirty="0"/>
          </a:p>
        </p:txBody>
      </p:sp>
      <p:pic>
        <p:nvPicPr>
          <p:cNvPr id="4" name="Picture 2" descr="ch10figures_Part85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953000"/>
            <a:ext cx="6264559"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D41AC4-40F7-4FE0-8905-74C6698904F3}" type="slidenum">
              <a:rPr lang="en-US" smtClean="0"/>
              <a:pPr/>
              <a:t>720</a:t>
            </a:fld>
            <a:endParaRPr lang="en-US"/>
          </a:p>
        </p:txBody>
      </p:sp>
    </p:spTree>
    <p:extLst>
      <p:ext uri="{BB962C8B-B14F-4D97-AF65-F5344CB8AC3E}">
        <p14:creationId xmlns:p14="http://schemas.microsoft.com/office/powerpoint/2010/main" val="424992769"/>
      </p:ext>
    </p:extLst>
  </p:cSld>
  <p:clrMapOvr>
    <a:masterClrMapping/>
  </p:clrMapOvr>
  <p:timing>
    <p:tnLst>
      <p:par>
        <p:cTn id="1" dur="indefinite" restart="never" nodeType="tmRoot"/>
      </p:par>
    </p:tn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Graph coloring</a:t>
            </a:r>
            <a:endParaRPr lang="en-US" dirty="0"/>
          </a:p>
        </p:txBody>
      </p:sp>
      <p:sp>
        <p:nvSpPr>
          <p:cNvPr id="3" name="Content Placeholder 2"/>
          <p:cNvSpPr>
            <a:spLocks noGrp="1"/>
          </p:cNvSpPr>
          <p:nvPr>
            <p:ph idx="1"/>
          </p:nvPr>
        </p:nvSpPr>
        <p:spPr/>
        <p:txBody>
          <a:bodyPr>
            <a:normAutofit/>
          </a:bodyPr>
          <a:lstStyle/>
          <a:p>
            <a:r>
              <a:rPr lang="en-US" dirty="0"/>
              <a:t>A </a:t>
            </a:r>
            <a:r>
              <a:rPr lang="en-US" i="1" dirty="0"/>
              <a:t>coloring </a:t>
            </a:r>
            <a:r>
              <a:rPr lang="en-US" dirty="0"/>
              <a:t>of a simple graph is the assignment of a color to each vertex of </a:t>
            </a:r>
            <a:r>
              <a:rPr lang="en-US" dirty="0" smtClean="0"/>
              <a:t>the graph</a:t>
            </a:r>
          </a:p>
          <a:p>
            <a:pPr lvl="1"/>
            <a:r>
              <a:rPr lang="en-US" dirty="0"/>
              <a:t>so that no two adjacent vertices are assigned the same color. </a:t>
            </a:r>
            <a:endParaRPr lang="en-US" dirty="0" smtClean="0"/>
          </a:p>
          <a:p>
            <a:r>
              <a:rPr lang="en-US" dirty="0"/>
              <a:t>The </a:t>
            </a:r>
            <a:r>
              <a:rPr lang="en-US" i="1" dirty="0"/>
              <a:t>chromatic number </a:t>
            </a:r>
            <a:r>
              <a:rPr lang="en-US" dirty="0"/>
              <a:t>of a graph is the least number of colors needed for a coloring of this </a:t>
            </a:r>
            <a:r>
              <a:rPr lang="en-US" dirty="0" smtClean="0"/>
              <a:t>graph.</a:t>
            </a:r>
          </a:p>
          <a:p>
            <a:pPr lvl="1"/>
            <a:r>
              <a:rPr lang="en-US" dirty="0" smtClean="0"/>
              <a:t>The </a:t>
            </a:r>
            <a:r>
              <a:rPr lang="en-US" dirty="0"/>
              <a:t>chromatic number of a graph </a:t>
            </a:r>
            <a:r>
              <a:rPr lang="en-US" i="1" dirty="0"/>
              <a:t>G</a:t>
            </a:r>
            <a:r>
              <a:rPr lang="en-US" dirty="0"/>
              <a:t> is denoted by </a:t>
            </a:r>
            <a:r>
              <a:rPr lang="en-US" dirty="0" err="1"/>
              <a:t>χ</a:t>
            </a:r>
            <a:r>
              <a:rPr lang="en-US" dirty="0"/>
              <a:t>(G</a:t>
            </a:r>
            <a:r>
              <a:rPr lang="en-US" dirty="0" smtClean="0"/>
              <a:t>) (here </a:t>
            </a:r>
            <a:r>
              <a:rPr lang="en-US" dirty="0" err="1"/>
              <a:t>χ</a:t>
            </a:r>
            <a:r>
              <a:rPr lang="en-US" dirty="0"/>
              <a:t> is the Greek letter </a:t>
            </a:r>
            <a:r>
              <a:rPr lang="en-US" i="1" dirty="0"/>
              <a:t>chi</a:t>
            </a:r>
            <a:r>
              <a:rPr lang="en-US" dirty="0"/>
              <a:t>.</a:t>
            </a: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721</a:t>
            </a:fld>
            <a:endParaRPr lang="en-US"/>
          </a:p>
        </p:txBody>
      </p:sp>
    </p:spTree>
    <p:extLst>
      <p:ext uri="{BB962C8B-B14F-4D97-AF65-F5344CB8AC3E}">
        <p14:creationId xmlns:p14="http://schemas.microsoft.com/office/powerpoint/2010/main" val="1400190141"/>
      </p:ext>
    </p:extLst>
  </p:cSld>
  <p:clrMapOvr>
    <a:masterClrMapping/>
  </p:clrMapOvr>
  <p:timing>
    <p:tnLst>
      <p:par>
        <p:cTn id="1" dur="indefinite" restart="never" nodeType="tmRoot"/>
      </p:par>
    </p:tn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coloring</a:t>
            </a:r>
          </a:p>
        </p:txBody>
      </p:sp>
      <p:sp>
        <p:nvSpPr>
          <p:cNvPr id="3" name="Content Placeholder 2"/>
          <p:cNvSpPr>
            <a:spLocks noGrp="1"/>
          </p:cNvSpPr>
          <p:nvPr>
            <p:ph idx="1"/>
          </p:nvPr>
        </p:nvSpPr>
        <p:spPr/>
        <p:txBody>
          <a:bodyPr/>
          <a:lstStyle/>
          <a:p>
            <a:r>
              <a:rPr lang="en-US" dirty="0" smtClean="0"/>
              <a:t>A simple example of translating a map into a graph.</a:t>
            </a:r>
          </a:p>
          <a:p>
            <a:pPr lvl="1"/>
            <a:r>
              <a:rPr lang="en-US" dirty="0" smtClean="0"/>
              <a:t>Two regions are linked if they have a border.</a:t>
            </a:r>
            <a:endParaRPr lang="en-US" dirty="0"/>
          </a:p>
        </p:txBody>
      </p:sp>
      <p:pic>
        <p:nvPicPr>
          <p:cNvPr id="4" name="Picture 2" descr="ch10figures_Part93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3121026"/>
            <a:ext cx="3390900" cy="129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ch10figures_Part94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648200"/>
            <a:ext cx="4456891"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8CD41AC4-40F7-4FE0-8905-74C6698904F3}" type="slidenum">
              <a:rPr lang="en-US" smtClean="0"/>
              <a:pPr/>
              <a:t>722</a:t>
            </a:fld>
            <a:endParaRPr lang="en-US"/>
          </a:p>
        </p:txBody>
      </p:sp>
    </p:spTree>
    <p:extLst>
      <p:ext uri="{BB962C8B-B14F-4D97-AF65-F5344CB8AC3E}">
        <p14:creationId xmlns:p14="http://schemas.microsoft.com/office/powerpoint/2010/main" val="1809129621"/>
      </p:ext>
    </p:extLst>
  </p:cSld>
  <p:clrMapOvr>
    <a:masterClrMapping/>
  </p:clrMapOvr>
  <p:timing>
    <p:tnLst>
      <p:par>
        <p:cTn id="1" dur="indefinite" restart="never" nodeType="tmRoot"/>
      </p:par>
    </p:tn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Graph coloring</a:t>
            </a:r>
            <a:endParaRPr lang="en-US" dirty="0"/>
          </a:p>
        </p:txBody>
      </p:sp>
      <p:sp>
        <p:nvSpPr>
          <p:cNvPr id="3" name="Content Placeholder 2"/>
          <p:cNvSpPr>
            <a:spLocks noGrp="1"/>
          </p:cNvSpPr>
          <p:nvPr>
            <p:ph idx="1"/>
          </p:nvPr>
        </p:nvSpPr>
        <p:spPr/>
        <p:txBody>
          <a:bodyPr>
            <a:normAutofit/>
          </a:bodyPr>
          <a:lstStyle/>
          <a:p>
            <a:r>
              <a:rPr lang="en-US" b="1" dirty="0" smtClean="0"/>
              <a:t>The four color problem</a:t>
            </a:r>
            <a:r>
              <a:rPr lang="en-US" dirty="0"/>
              <a:t>.</a:t>
            </a:r>
            <a:endParaRPr lang="en-US" dirty="0" smtClean="0"/>
          </a:p>
          <a:p>
            <a:pPr lvl="1"/>
            <a:r>
              <a:rPr lang="en-US" dirty="0" smtClean="0"/>
              <a:t>The </a:t>
            </a:r>
            <a:r>
              <a:rPr lang="en-US" dirty="0"/>
              <a:t>chromatic number of a planar graph is no greater than four</a:t>
            </a:r>
            <a:r>
              <a:rPr lang="en-US" dirty="0" smtClean="0"/>
              <a:t>.</a:t>
            </a:r>
          </a:p>
          <a:p>
            <a:pPr lvl="2"/>
            <a:r>
              <a:rPr lang="en-US" dirty="0" smtClean="0"/>
              <a:t>The proof is quite difficult.</a:t>
            </a:r>
          </a:p>
          <a:p>
            <a:pPr lvl="2"/>
            <a:r>
              <a:rPr lang="en-US" dirty="0" smtClean="0"/>
              <a:t>It involved a computer enumerating many different cases.</a:t>
            </a:r>
          </a:p>
          <a:p>
            <a:endParaRPr lang="en-US" dirty="0"/>
          </a:p>
          <a:p>
            <a:r>
              <a:rPr lang="en-US" dirty="0" smtClean="0"/>
              <a:t>Many different heuristics have been developed for graph coloring.</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723</a:t>
            </a:fld>
            <a:endParaRPr lang="en-US"/>
          </a:p>
        </p:txBody>
      </p:sp>
    </p:spTree>
    <p:extLst>
      <p:ext uri="{BB962C8B-B14F-4D97-AF65-F5344CB8AC3E}">
        <p14:creationId xmlns:p14="http://schemas.microsoft.com/office/powerpoint/2010/main" val="1910015932"/>
      </p:ext>
    </p:extLst>
  </p:cSld>
  <p:clrMapOvr>
    <a:masterClrMapping/>
  </p:clrMapOvr>
  <p:timing>
    <p:tnLst>
      <p:par>
        <p:cTn id="1" dur="indefinite" restart="never" nodeType="tmRoot"/>
      </p:par>
    </p:tn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Graph coloring</a:t>
            </a:r>
            <a:endParaRPr lang="en-US" dirty="0"/>
          </a:p>
        </p:txBody>
      </p:sp>
      <p:sp>
        <p:nvSpPr>
          <p:cNvPr id="3" name="Content Placeholder 2"/>
          <p:cNvSpPr>
            <a:spLocks noGrp="1"/>
          </p:cNvSpPr>
          <p:nvPr>
            <p:ph idx="1"/>
          </p:nvPr>
        </p:nvSpPr>
        <p:spPr/>
        <p:txBody>
          <a:bodyPr>
            <a:normAutofit/>
          </a:bodyPr>
          <a:lstStyle/>
          <a:p>
            <a:r>
              <a:rPr lang="en-US" dirty="0" smtClean="0"/>
              <a:t>Here is a simple example.</a:t>
            </a:r>
          </a:p>
        </p:txBody>
      </p:sp>
      <p:pic>
        <p:nvPicPr>
          <p:cNvPr id="4" name="Picture 2" descr="ch10figures_Part96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140" y="2547939"/>
            <a:ext cx="4402137" cy="176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ch10figures_Part97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4718050"/>
            <a:ext cx="4597400" cy="175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8CD41AC4-40F7-4FE0-8905-74C6698904F3}" type="slidenum">
              <a:rPr lang="en-US" smtClean="0"/>
              <a:pPr/>
              <a:t>724</a:t>
            </a:fld>
            <a:endParaRPr lang="en-US"/>
          </a:p>
        </p:txBody>
      </p:sp>
    </p:spTree>
    <p:extLst>
      <p:ext uri="{BB962C8B-B14F-4D97-AF65-F5344CB8AC3E}">
        <p14:creationId xmlns:p14="http://schemas.microsoft.com/office/powerpoint/2010/main" val="882041662"/>
      </p:ext>
    </p:extLst>
  </p:cSld>
  <p:clrMapOvr>
    <a:masterClrMapping/>
  </p:clrMapOvr>
  <p:timing>
    <p:tnLst>
      <p:par>
        <p:cTn id="1" dur="indefinite" restart="never" nodeType="tmRoot"/>
      </p:par>
    </p:tn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Graph coloring</a:t>
            </a:r>
            <a:endParaRPr lang="en-US" dirty="0"/>
          </a:p>
        </p:txBody>
      </p:sp>
      <p:sp>
        <p:nvSpPr>
          <p:cNvPr id="3" name="Content Placeholder 2"/>
          <p:cNvSpPr>
            <a:spLocks noGrp="1"/>
          </p:cNvSpPr>
          <p:nvPr>
            <p:ph idx="1"/>
          </p:nvPr>
        </p:nvSpPr>
        <p:spPr/>
        <p:txBody>
          <a:bodyPr>
            <a:normAutofit lnSpcReduction="10000"/>
          </a:bodyPr>
          <a:lstStyle/>
          <a:p>
            <a:r>
              <a:rPr lang="en-US" dirty="0" smtClean="0"/>
              <a:t>An interesting application of graph coloring.</a:t>
            </a:r>
          </a:p>
          <a:p>
            <a:endParaRPr lang="en-US" dirty="0" smtClean="0"/>
          </a:p>
          <a:p>
            <a:r>
              <a:rPr lang="en-US" sz="2400" dirty="0"/>
              <a:t>How can the final exams at a university be scheduled so that no student has two exams at the same time</a:t>
            </a:r>
            <a:r>
              <a:rPr lang="en-US" sz="2400" dirty="0" smtClean="0"/>
              <a:t>?</a:t>
            </a:r>
          </a:p>
          <a:p>
            <a:r>
              <a:rPr lang="en-US" sz="2400" i="1" dirty="0"/>
              <a:t>Solution</a:t>
            </a:r>
            <a:r>
              <a:rPr lang="en-US" sz="2400" dirty="0"/>
              <a:t>:</a:t>
            </a:r>
            <a:r>
              <a:rPr lang="en-US" sz="2400" i="1" dirty="0"/>
              <a:t> </a:t>
            </a:r>
            <a:r>
              <a:rPr lang="en-US" sz="2400" dirty="0"/>
              <a:t>This scheduling problem can be solved using a graph model, with vertices representing courses and with an edge between two vertices if there is a common student in the courses they </a:t>
            </a:r>
            <a:r>
              <a:rPr lang="en-US" sz="2400" dirty="0" smtClean="0"/>
              <a:t>represent.</a:t>
            </a:r>
          </a:p>
          <a:p>
            <a:pPr lvl="1"/>
            <a:r>
              <a:rPr lang="en-US" sz="2200" dirty="0" smtClean="0"/>
              <a:t>Each </a:t>
            </a:r>
            <a:r>
              <a:rPr lang="en-US" sz="2200" dirty="0"/>
              <a:t>time slot for a final exam is represented by a different </a:t>
            </a:r>
            <a:r>
              <a:rPr lang="en-US" sz="2200" dirty="0" smtClean="0"/>
              <a:t>color.</a:t>
            </a:r>
          </a:p>
          <a:p>
            <a:pPr lvl="1"/>
            <a:r>
              <a:rPr lang="en-US" sz="2200" dirty="0" smtClean="0"/>
              <a:t>A </a:t>
            </a:r>
            <a:r>
              <a:rPr lang="en-US" sz="2200" dirty="0"/>
              <a:t>scheduling of the exams corresponds to a coloring of the associated graph. </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725</a:t>
            </a:fld>
            <a:endParaRPr lang="en-US"/>
          </a:p>
        </p:txBody>
      </p:sp>
    </p:spTree>
    <p:extLst>
      <p:ext uri="{BB962C8B-B14F-4D97-AF65-F5344CB8AC3E}">
        <p14:creationId xmlns:p14="http://schemas.microsoft.com/office/powerpoint/2010/main" val="476283664"/>
      </p:ext>
    </p:extLst>
  </p:cSld>
  <p:clrMapOvr>
    <a:masterClrMapping/>
  </p:clrMapOvr>
  <p:timing>
    <p:tnLst>
      <p:par>
        <p:cTn id="1" dur="indefinite" restart="never" nodeType="tmRoot"/>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ctrTitle"/>
          </p:nvPr>
        </p:nvSpPr>
        <p:spPr>
          <a:xfrm>
            <a:off x="1066800" y="1219200"/>
            <a:ext cx="7772400" cy="914400"/>
          </a:xfrm>
        </p:spPr>
        <p:txBody>
          <a:bodyPr/>
          <a:lstStyle/>
          <a:p>
            <a:pPr eaLnBrk="1" hangingPunct="1"/>
            <a:r>
              <a:rPr lang="fr-FR" sz="5400">
                <a:latin typeface="Times New Roman" charset="0"/>
                <a:ea typeface="ＭＳ Ｐゴシック" charset="0"/>
                <a:cs typeface="ＭＳ Ｐゴシック" charset="0"/>
              </a:rPr>
              <a:t>The PageRank algorithm</a:t>
            </a:r>
            <a:endParaRPr lang="fr-FR">
              <a:latin typeface="Times New Roman" charset="0"/>
              <a:ea typeface="ＭＳ Ｐゴシック" charset="0"/>
              <a:cs typeface="ＭＳ Ｐゴシック" charset="0"/>
            </a:endParaRPr>
          </a:p>
        </p:txBody>
      </p:sp>
      <p:pic>
        <p:nvPicPr>
          <p:cNvPr id="1003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7600"/>
            <a:ext cx="3200400"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8CD41AC4-40F7-4FE0-8905-74C6698904F3}" type="slidenum">
              <a:rPr lang="en-US" smtClean="0"/>
              <a:pPr/>
              <a:t>726</a:t>
            </a:fld>
            <a:endParaRPr lang="en-US"/>
          </a:p>
        </p:txBody>
      </p:sp>
    </p:spTree>
    <p:extLst>
      <p:ext uri="{BB962C8B-B14F-4D97-AF65-F5344CB8AC3E}">
        <p14:creationId xmlns:p14="http://schemas.microsoft.com/office/powerpoint/2010/main" val="3899397063"/>
      </p:ext>
    </p:extLst>
  </p:cSld>
  <p:clrMapOvr>
    <a:masterClrMapping/>
  </p:clrMapOvr>
  <p:timing>
    <p:tnLst>
      <p:par>
        <p:cTn id="1" dur="indefinite" restart="never" nodeType="tmRoot"/>
      </p:par>
    </p:tn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1F01F66-B21C-F241-8517-49E9D66B68EC}" type="slidenum">
              <a:rPr lang="fr-FR" sz="1400">
                <a:latin typeface="Arial" charset="0"/>
              </a:rPr>
              <a:pPr eaLnBrk="1" hangingPunct="1"/>
              <a:t>727</a:t>
            </a:fld>
            <a:endParaRPr lang="fr-FR" sz="1400">
              <a:latin typeface="Arial" charset="0"/>
            </a:endParaRPr>
          </a:p>
        </p:txBody>
      </p:sp>
      <p:sp>
        <p:nvSpPr>
          <p:cNvPr id="101378" name="Rectangle 2"/>
          <p:cNvSpPr>
            <a:spLocks noGrp="1" noChangeArrowheads="1"/>
          </p:cNvSpPr>
          <p:nvPr>
            <p:ph type="title"/>
          </p:nvPr>
        </p:nvSpPr>
        <p:spPr/>
        <p:txBody>
          <a:bodyPr/>
          <a:lstStyle/>
          <a:p>
            <a:pPr eaLnBrk="1" hangingPunct="1"/>
            <a:r>
              <a:rPr lang="fr-FR">
                <a:latin typeface="Times New Roman" charset="0"/>
                <a:ea typeface="ＭＳ Ｐゴシック" charset="0"/>
                <a:cs typeface="ＭＳ Ｐゴシック" charset="0"/>
              </a:rPr>
              <a:t>The basic PageRank algorithm</a:t>
            </a:r>
          </a:p>
        </p:txBody>
      </p:sp>
      <p:sp>
        <p:nvSpPr>
          <p:cNvPr id="101379" name="Rectangle 3"/>
          <p:cNvSpPr>
            <a:spLocks noGrp="1" noChangeArrowheads="1"/>
          </p:cNvSpPr>
          <p:nvPr>
            <p:ph type="body" idx="1"/>
          </p:nvPr>
        </p:nvSpPr>
        <p:spPr/>
        <p:txBody>
          <a:bodyPr/>
          <a:lstStyle/>
          <a:p>
            <a:pPr eaLnBrk="1" hangingPunct="1"/>
            <a:r>
              <a:rPr lang="fr-FR" dirty="0" err="1">
                <a:latin typeface="Arial" charset="0"/>
                <a:ea typeface="ＭＳ Ｐゴシック" charset="0"/>
                <a:cs typeface="ＭＳ Ｐゴシック" charset="0"/>
              </a:rPr>
              <a:t>Introduced</a:t>
            </a:r>
            <a:r>
              <a:rPr lang="fr-FR" dirty="0">
                <a:latin typeface="Arial" charset="0"/>
                <a:ea typeface="ＭＳ Ｐゴシック" charset="0"/>
                <a:cs typeface="ＭＳ Ｐゴシック" charset="0"/>
              </a:rPr>
              <a:t> by </a:t>
            </a:r>
            <a:r>
              <a:rPr lang="fr-FR" dirty="0">
                <a:solidFill>
                  <a:schemeClr val="accent2">
                    <a:lumMod val="75000"/>
                  </a:schemeClr>
                </a:solidFill>
                <a:latin typeface="Arial" charset="0"/>
                <a:ea typeface="ＭＳ Ｐゴシック" charset="0"/>
                <a:cs typeface="ＭＳ Ｐゴシック" charset="0"/>
              </a:rPr>
              <a:t>Page, Brin, </a:t>
            </a:r>
            <a:r>
              <a:rPr lang="fr-FR" dirty="0" err="1">
                <a:solidFill>
                  <a:schemeClr val="accent2">
                    <a:lumMod val="75000"/>
                  </a:schemeClr>
                </a:solidFill>
                <a:latin typeface="Arial" charset="0"/>
                <a:ea typeface="ＭＳ Ｐゴシック" charset="0"/>
                <a:cs typeface="ＭＳ Ｐゴシック" charset="0"/>
              </a:rPr>
              <a:t>Motwani</a:t>
            </a:r>
            <a:r>
              <a:rPr lang="fr-FR" dirty="0">
                <a:solidFill>
                  <a:schemeClr val="accent2">
                    <a:lumMod val="75000"/>
                  </a:schemeClr>
                </a:solidFill>
                <a:latin typeface="Arial" charset="0"/>
                <a:ea typeface="ＭＳ Ｐゴシック" charset="0"/>
                <a:cs typeface="ＭＳ Ｐゴシック" charset="0"/>
              </a:rPr>
              <a:t> &amp; </a:t>
            </a:r>
            <a:r>
              <a:rPr lang="fr-FR" dirty="0" err="1">
                <a:solidFill>
                  <a:schemeClr val="accent2">
                    <a:lumMod val="75000"/>
                  </a:schemeClr>
                </a:solidFill>
                <a:latin typeface="Arial" charset="0"/>
                <a:ea typeface="ＭＳ Ｐゴシック" charset="0"/>
                <a:cs typeface="ＭＳ Ｐゴシック" charset="0"/>
              </a:rPr>
              <a:t>Winograd</a:t>
            </a:r>
            <a:r>
              <a:rPr lang="fr-FR" dirty="0">
                <a:solidFill>
                  <a:schemeClr val="accent2">
                    <a:lumMod val="75000"/>
                  </a:schemeClr>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in 1998</a:t>
            </a:r>
          </a:p>
          <a:p>
            <a:pPr eaLnBrk="1" hangingPunct="1"/>
            <a:r>
              <a:rPr lang="fr-FR" dirty="0" err="1">
                <a:latin typeface="Arial" charset="0"/>
                <a:ea typeface="ＭＳ Ｐゴシック" charset="0"/>
                <a:cs typeface="ＭＳ Ｐゴシック" charset="0"/>
              </a:rPr>
              <a:t>Partly</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implemented</a:t>
            </a:r>
            <a:r>
              <a:rPr lang="fr-FR" dirty="0">
                <a:latin typeface="Arial" charset="0"/>
                <a:ea typeface="ＭＳ Ｐゴシック" charset="0"/>
                <a:cs typeface="ＭＳ Ｐゴシック" charset="0"/>
              </a:rPr>
              <a:t> in Google</a:t>
            </a:r>
          </a:p>
          <a:p>
            <a:pPr eaLnBrk="1" hangingPunct="1"/>
            <a:r>
              <a:rPr lang="fr-FR" dirty="0">
                <a:latin typeface="Arial" charset="0"/>
                <a:ea typeface="ＭＳ Ｐゴシック" charset="0"/>
                <a:cs typeface="ＭＳ Ｐゴシック" charset="0"/>
              </a:rPr>
              <a:t>Corresponds to a </a:t>
            </a:r>
            <a:r>
              <a:rPr lang="fr-FR" dirty="0" err="1">
                <a:latin typeface="Arial" charset="0"/>
                <a:ea typeface="ＭＳ Ｐゴシック" charset="0"/>
                <a:cs typeface="ＭＳ Ｐゴシック" charset="0"/>
              </a:rPr>
              <a:t>measure</a:t>
            </a:r>
            <a:r>
              <a:rPr lang="fr-FR" dirty="0">
                <a:latin typeface="Arial" charset="0"/>
                <a:ea typeface="ＭＳ Ｐゴシック" charset="0"/>
                <a:cs typeface="ＭＳ Ｐゴシック" charset="0"/>
              </a:rPr>
              <a:t> of « </a:t>
            </a:r>
            <a:r>
              <a:rPr lang="fr-FR" dirty="0">
                <a:solidFill>
                  <a:srgbClr val="0076A3"/>
                </a:solidFill>
                <a:latin typeface="Arial" charset="0"/>
                <a:ea typeface="ＭＳ Ｐゴシック" charset="0"/>
                <a:cs typeface="ＭＳ Ｐゴシック" charset="0"/>
              </a:rPr>
              <a:t>prestige</a:t>
            </a:r>
            <a:r>
              <a:rPr lang="fr-FR" dirty="0">
                <a:latin typeface="Arial" charset="0"/>
                <a:ea typeface="ＭＳ Ｐゴシック" charset="0"/>
                <a:cs typeface="ＭＳ Ｐゴシック" charset="0"/>
              </a:rPr>
              <a:t> » in a </a:t>
            </a:r>
            <a:r>
              <a:rPr lang="fr-FR" dirty="0" err="1">
                <a:latin typeface="Arial" charset="0"/>
                <a:ea typeface="ＭＳ Ｐゴシック" charset="0"/>
                <a:cs typeface="ＭＳ Ｐゴシック" charset="0"/>
              </a:rPr>
              <a:t>directed</a:t>
            </a:r>
            <a:r>
              <a:rPr lang="fr-FR" dirty="0">
                <a:latin typeface="Arial" charset="0"/>
                <a:ea typeface="ＭＳ Ｐゴシック" charset="0"/>
                <a:cs typeface="ＭＳ Ｐゴシック" charset="0"/>
              </a:rPr>
              <a:t> graph</a:t>
            </a:r>
          </a:p>
        </p:txBody>
      </p:sp>
    </p:spTree>
    <p:extLst>
      <p:ext uri="{BB962C8B-B14F-4D97-AF65-F5344CB8AC3E}">
        <p14:creationId xmlns:p14="http://schemas.microsoft.com/office/powerpoint/2010/main" val="2389459520"/>
      </p:ext>
    </p:extLst>
  </p:cSld>
  <p:clrMapOvr>
    <a:masterClrMapping/>
  </p:clrMapOvr>
  <p:timing>
    <p:tnLst>
      <p:par>
        <p:cTn id="1" dur="indefinite" restart="never" nodeType="tmRoot"/>
      </p:par>
    </p:tn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5B44CFC-2A92-3443-8B66-7403D5B7B206}" type="slidenum">
              <a:rPr lang="fr-FR" sz="1400">
                <a:latin typeface="Arial" charset="0"/>
              </a:rPr>
              <a:pPr eaLnBrk="1" hangingPunct="1"/>
              <a:t>728</a:t>
            </a:fld>
            <a:endParaRPr lang="fr-FR" sz="1400">
              <a:latin typeface="Arial" charset="0"/>
            </a:endParaRPr>
          </a:p>
        </p:txBody>
      </p:sp>
      <p:sp>
        <p:nvSpPr>
          <p:cNvPr id="102402" name="Rectangle 2"/>
          <p:cNvSpPr>
            <a:spLocks noGrp="1" noChangeArrowheads="1"/>
          </p:cNvSpPr>
          <p:nvPr>
            <p:ph type="title"/>
          </p:nvPr>
        </p:nvSpPr>
        <p:spPr>
          <a:xfrm>
            <a:off x="1173163" y="457200"/>
            <a:ext cx="7772400" cy="762000"/>
          </a:xfrm>
        </p:spPr>
        <p:txBody>
          <a:bodyPr>
            <a:normAutofit fontScale="90000"/>
          </a:bodyPr>
          <a:lstStyle/>
          <a:p>
            <a:pPr eaLnBrk="1" hangingPunct="1"/>
            <a:r>
              <a:rPr lang="en-US">
                <a:latin typeface="Times New Roman" charset="0"/>
                <a:ea typeface="ＭＳ Ｐゴシック" charset="0"/>
                <a:cs typeface="ＭＳ Ｐゴシック" charset="0"/>
              </a:rPr>
              <a:t>Web link analysis</a:t>
            </a:r>
          </a:p>
        </p:txBody>
      </p:sp>
      <p:sp>
        <p:nvSpPr>
          <p:cNvPr id="102403" name="Rectangle 3"/>
          <p:cNvSpPr>
            <a:spLocks noGrp="1" noChangeArrowheads="1"/>
          </p:cNvSpPr>
          <p:nvPr>
            <p:ph type="body" idx="1"/>
          </p:nvPr>
        </p:nvSpPr>
        <p:spPr>
          <a:xfrm>
            <a:off x="1676401" y="1371600"/>
            <a:ext cx="7192963" cy="5715000"/>
          </a:xfrm>
        </p:spPr>
        <p:txBody>
          <a:bodyPr/>
          <a:lstStyle/>
          <a:p>
            <a:pPr eaLnBrk="1" hangingPunct="1">
              <a:lnSpc>
                <a:spcPct val="90000"/>
              </a:lnSpc>
            </a:pPr>
            <a:r>
              <a:rPr lang="en-US" dirty="0">
                <a:latin typeface="Arial" charset="0"/>
                <a:ea typeface="ＭＳ Ｐゴシック" charset="0"/>
                <a:cs typeface="ＭＳ Ｐゴシック" charset="0"/>
              </a:rPr>
              <a:t>A set of techniques</a:t>
            </a:r>
            <a:endParaRPr lang="en-US" sz="2800" dirty="0">
              <a:latin typeface="Arial" charset="0"/>
              <a:ea typeface="ＭＳ Ｐゴシック" charset="0"/>
              <a:cs typeface="ＭＳ Ｐゴシック" charset="0"/>
            </a:endParaRPr>
          </a:p>
          <a:p>
            <a:pPr lvl="1" eaLnBrk="1" hangingPunct="1">
              <a:lnSpc>
                <a:spcPct val="90000"/>
              </a:lnSpc>
            </a:pPr>
            <a:r>
              <a:rPr lang="en-US" sz="2400" dirty="0">
                <a:latin typeface="Arial" charset="0"/>
                <a:ea typeface="ＭＳ Ｐゴシック" charset="0"/>
              </a:rPr>
              <a:t>Applied to: Hyperlink document repositories</a:t>
            </a:r>
          </a:p>
          <a:p>
            <a:pPr lvl="1" eaLnBrk="1" hangingPunct="1">
              <a:lnSpc>
                <a:spcPct val="90000"/>
              </a:lnSpc>
            </a:pPr>
            <a:r>
              <a:rPr lang="en-US" sz="2400" dirty="0">
                <a:latin typeface="Arial" charset="0"/>
                <a:ea typeface="ＭＳ Ｐゴシック" charset="0"/>
              </a:rPr>
              <a:t>Typically web pages</a:t>
            </a:r>
          </a:p>
          <a:p>
            <a:pPr eaLnBrk="1" hangingPunct="1">
              <a:lnSpc>
                <a:spcPct val="90000"/>
              </a:lnSpc>
            </a:pPr>
            <a:r>
              <a:rPr lang="en-US" dirty="0">
                <a:latin typeface="Arial" charset="0"/>
                <a:ea typeface="ＭＳ Ｐゴシック" charset="0"/>
                <a:cs typeface="ＭＳ Ｐゴシック" charset="0"/>
              </a:rPr>
              <a:t>Objective</a:t>
            </a:r>
            <a:r>
              <a:rPr lang="en-US" sz="2800" dirty="0">
                <a:latin typeface="Arial" charset="0"/>
                <a:ea typeface="ＭＳ Ｐゴシック" charset="0"/>
                <a:cs typeface="ＭＳ Ｐゴシック" charset="0"/>
              </a:rPr>
              <a:t>: </a:t>
            </a:r>
          </a:p>
          <a:p>
            <a:pPr lvl="1" eaLnBrk="1" hangingPunct="1">
              <a:lnSpc>
                <a:spcPct val="90000"/>
              </a:lnSpc>
            </a:pPr>
            <a:r>
              <a:rPr lang="en-US" sz="2400" dirty="0">
                <a:latin typeface="Arial" charset="0"/>
                <a:ea typeface="ＭＳ Ｐゴシック" charset="0"/>
              </a:rPr>
              <a:t>To exploit the link structure of the documents</a:t>
            </a:r>
          </a:p>
          <a:p>
            <a:pPr lvl="1" eaLnBrk="1" hangingPunct="1">
              <a:lnSpc>
                <a:spcPct val="90000"/>
              </a:lnSpc>
            </a:pPr>
            <a:r>
              <a:rPr lang="en-US" sz="2400" dirty="0">
                <a:latin typeface="Arial" charset="0"/>
                <a:ea typeface="ＭＳ Ｐゴシック" charset="0"/>
              </a:rPr>
              <a:t>In order to extract interesting information</a:t>
            </a:r>
          </a:p>
          <a:p>
            <a:pPr lvl="1" eaLnBrk="1" hangingPunct="1">
              <a:lnSpc>
                <a:spcPct val="90000"/>
              </a:lnSpc>
            </a:pPr>
            <a:r>
              <a:rPr lang="en-US" sz="2400" dirty="0">
                <a:latin typeface="Arial" charset="0"/>
                <a:ea typeface="ＭＳ Ｐゴシック" charset="0"/>
              </a:rPr>
              <a:t>Viewing the document repository as a graph where</a:t>
            </a:r>
          </a:p>
          <a:p>
            <a:pPr lvl="2" eaLnBrk="1" hangingPunct="1">
              <a:lnSpc>
                <a:spcPct val="90000"/>
              </a:lnSpc>
            </a:pPr>
            <a:r>
              <a:rPr lang="fr-FR" dirty="0" err="1">
                <a:solidFill>
                  <a:srgbClr val="0076A3"/>
                </a:solidFill>
                <a:latin typeface="Arial" charset="0"/>
                <a:ea typeface="ＭＳ Ｐゴシック" charset="0"/>
              </a:rPr>
              <a:t>Nodes</a:t>
            </a:r>
            <a:r>
              <a:rPr lang="fr-FR" dirty="0">
                <a:solidFill>
                  <a:srgbClr val="0076A3"/>
                </a:solidFill>
                <a:latin typeface="Arial" charset="0"/>
                <a:ea typeface="ＭＳ Ｐゴシック" charset="0"/>
              </a:rPr>
              <a:t> </a:t>
            </a:r>
            <a:r>
              <a:rPr lang="fr-FR" dirty="0">
                <a:latin typeface="Arial" charset="0"/>
                <a:ea typeface="ＭＳ Ｐゴシック" charset="0"/>
              </a:rPr>
              <a:t>are documents</a:t>
            </a:r>
          </a:p>
          <a:p>
            <a:pPr lvl="2" eaLnBrk="1" hangingPunct="1">
              <a:lnSpc>
                <a:spcPct val="90000"/>
              </a:lnSpc>
            </a:pPr>
            <a:r>
              <a:rPr lang="fr-FR" dirty="0" err="1">
                <a:solidFill>
                  <a:srgbClr val="0076A3"/>
                </a:solidFill>
                <a:latin typeface="Arial" charset="0"/>
                <a:ea typeface="ＭＳ Ｐゴシック" charset="0"/>
              </a:rPr>
              <a:t>Edges</a:t>
            </a:r>
            <a:r>
              <a:rPr lang="fr-FR" dirty="0">
                <a:solidFill>
                  <a:srgbClr val="0076A3"/>
                </a:solidFill>
                <a:latin typeface="Arial" charset="0"/>
                <a:ea typeface="ＭＳ Ｐゴシック" charset="0"/>
              </a:rPr>
              <a:t> </a:t>
            </a:r>
            <a:r>
              <a:rPr lang="fr-FR" dirty="0">
                <a:latin typeface="Arial" charset="0"/>
                <a:ea typeface="ＭＳ Ｐゴシック" charset="0"/>
              </a:rPr>
              <a:t>are </a:t>
            </a:r>
            <a:r>
              <a:rPr lang="fr-FR" dirty="0" err="1">
                <a:latin typeface="Arial" charset="0"/>
                <a:ea typeface="ＭＳ Ｐゴシック" charset="0"/>
              </a:rPr>
              <a:t>directed</a:t>
            </a:r>
            <a:r>
              <a:rPr lang="fr-FR" dirty="0">
                <a:latin typeface="Arial" charset="0"/>
                <a:ea typeface="ＭＳ Ｐゴシック" charset="0"/>
              </a:rPr>
              <a:t> links </a:t>
            </a:r>
            <a:r>
              <a:rPr lang="fr-FR" dirty="0" err="1">
                <a:latin typeface="Arial" charset="0"/>
                <a:ea typeface="ＭＳ Ｐゴシック" charset="0"/>
              </a:rPr>
              <a:t>between</a:t>
            </a:r>
            <a:r>
              <a:rPr lang="fr-FR" dirty="0">
                <a:latin typeface="Arial" charset="0"/>
                <a:ea typeface="ＭＳ Ｐゴシック" charset="0"/>
              </a:rPr>
              <a:t> documents</a:t>
            </a:r>
          </a:p>
          <a:p>
            <a:pPr lvl="1" eaLnBrk="1" hangingPunct="1">
              <a:lnSpc>
                <a:spcPct val="90000"/>
              </a:lnSpc>
            </a:pPr>
            <a:r>
              <a:rPr lang="fr-FR" dirty="0">
                <a:latin typeface="Arial" charset="0"/>
                <a:ea typeface="ＭＳ Ｐゴシック" charset="0"/>
              </a:rPr>
              <a:t>It </a:t>
            </a:r>
            <a:r>
              <a:rPr lang="fr-FR" dirty="0" err="1">
                <a:latin typeface="Arial" charset="0"/>
                <a:ea typeface="ＭＳ Ｐゴシック" charset="0"/>
              </a:rPr>
              <a:t>does</a:t>
            </a:r>
            <a:r>
              <a:rPr lang="fr-FR" dirty="0">
                <a:latin typeface="Arial" charset="0"/>
                <a:ea typeface="ＭＳ Ｐゴシック" charset="0"/>
              </a:rPr>
              <a:t> not exploit the content of the pages !!</a:t>
            </a:r>
          </a:p>
        </p:txBody>
      </p:sp>
    </p:spTree>
    <p:extLst>
      <p:ext uri="{BB962C8B-B14F-4D97-AF65-F5344CB8AC3E}">
        <p14:creationId xmlns:p14="http://schemas.microsoft.com/office/powerpoint/2010/main" val="3468515479"/>
      </p:ext>
    </p:extLst>
  </p:cSld>
  <p:clrMapOvr>
    <a:masterClrMapping/>
  </p:clrMapOvr>
  <p:timing>
    <p:tnLst>
      <p:par>
        <p:cTn id="1" dur="indefinite" restart="never" nodeType="tmRoot"/>
      </p:par>
    </p:tn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824E263-B16B-6E4C-A93F-0279B980805D}" type="slidenum">
              <a:rPr lang="fr-FR" sz="1400">
                <a:latin typeface="Arial" charset="0"/>
              </a:rPr>
              <a:pPr eaLnBrk="1" hangingPunct="1"/>
              <a:t>729</a:t>
            </a:fld>
            <a:endParaRPr lang="fr-FR" sz="1400">
              <a:latin typeface="Arial" charset="0"/>
            </a:endParaRPr>
          </a:p>
        </p:txBody>
      </p:sp>
      <p:sp>
        <p:nvSpPr>
          <p:cNvPr id="103426" name="Rectangle 2"/>
          <p:cNvSpPr>
            <a:spLocks noGrp="1" noChangeArrowheads="1"/>
          </p:cNvSpPr>
          <p:nvPr>
            <p:ph type="title"/>
          </p:nvPr>
        </p:nvSpPr>
        <p:spPr>
          <a:xfrm>
            <a:off x="457200" y="704088"/>
            <a:ext cx="8229600" cy="819912"/>
          </a:xfrm>
        </p:spPr>
        <p:txBody>
          <a:bodyPr/>
          <a:lstStyle/>
          <a:p>
            <a:pPr eaLnBrk="1" hangingPunct="1"/>
            <a:r>
              <a:rPr lang="en-US" dirty="0">
                <a:latin typeface="Times New Roman" charset="0"/>
                <a:ea typeface="ＭＳ Ｐゴシック" charset="0"/>
                <a:cs typeface="ＭＳ Ｐゴシック" charset="0"/>
              </a:rPr>
              <a:t>Web link analysis</a:t>
            </a:r>
          </a:p>
        </p:txBody>
      </p:sp>
      <p:sp>
        <p:nvSpPr>
          <p:cNvPr id="103427" name="Rectangle 3"/>
          <p:cNvSpPr>
            <a:spLocks noGrp="1" noChangeArrowheads="1"/>
          </p:cNvSpPr>
          <p:nvPr>
            <p:ph type="body" idx="1"/>
          </p:nvPr>
        </p:nvSpPr>
        <p:spPr>
          <a:xfrm>
            <a:off x="1173163" y="1600200"/>
            <a:ext cx="7772400" cy="5257800"/>
          </a:xfrm>
        </p:spPr>
        <p:txBody>
          <a:bodyPr/>
          <a:lstStyle/>
          <a:p>
            <a:pPr eaLnBrk="1" hangingPunct="1"/>
            <a:r>
              <a:rPr lang="en-US">
                <a:latin typeface="Arial" charset="0"/>
                <a:ea typeface="ＭＳ Ｐゴシック" charset="0"/>
                <a:cs typeface="ＭＳ Ｐゴシック" charset="0"/>
              </a:rPr>
              <a:t>Suppose we performed a search with a search engine</a:t>
            </a:r>
          </a:p>
          <a:p>
            <a:pPr eaLnBrk="1" hangingPunct="1"/>
            <a:r>
              <a:rPr lang="en-US" b="1">
                <a:solidFill>
                  <a:srgbClr val="003366"/>
                </a:solidFill>
                <a:latin typeface="Arial" charset="0"/>
                <a:ea typeface="ＭＳ Ｐゴシック" charset="0"/>
                <a:cs typeface="ＭＳ Ｐゴシック" charset="0"/>
              </a:rPr>
              <a:t>Objective</a:t>
            </a:r>
            <a:r>
              <a:rPr lang="en-US">
                <a:latin typeface="Arial" charset="0"/>
                <a:ea typeface="ＭＳ Ｐゴシック" charset="0"/>
                <a:cs typeface="ＭＳ Ｐゴシック" charset="0"/>
              </a:rPr>
              <a:t>: to improve the (content-based) ranking of the search engine</a:t>
            </a:r>
          </a:p>
          <a:p>
            <a:pPr lvl="1" eaLnBrk="1" hangingPunct="1"/>
            <a:r>
              <a:rPr lang="en-US">
                <a:latin typeface="Arial" charset="0"/>
                <a:ea typeface="ＭＳ Ｐゴシック" charset="0"/>
              </a:rPr>
              <a:t>Based on the graph structure of the web hyperlinks</a:t>
            </a:r>
          </a:p>
          <a:p>
            <a:pPr lvl="1" eaLnBrk="1" hangingPunct="1"/>
            <a:r>
              <a:rPr lang="en-US">
                <a:latin typeface="Arial" charset="0"/>
                <a:ea typeface="ＭＳ Ｐゴシック" charset="0"/>
              </a:rPr>
              <a:t>PageRank is computed off-line</a:t>
            </a:r>
          </a:p>
        </p:txBody>
      </p:sp>
    </p:spTree>
    <p:extLst>
      <p:ext uri="{BB962C8B-B14F-4D97-AF65-F5344CB8AC3E}">
        <p14:creationId xmlns:p14="http://schemas.microsoft.com/office/powerpoint/2010/main" val="17374143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Predicate Logic (First-Order Logic (FOL), Predicate Calculus)</a:t>
            </a:r>
          </a:p>
          <a:p>
            <a:pPr lvl="1"/>
            <a:r>
              <a:rPr lang="en-US" dirty="0" smtClean="0"/>
              <a:t>The Language of Quantifiers</a:t>
            </a:r>
          </a:p>
          <a:p>
            <a:pPr lvl="1"/>
            <a:r>
              <a:rPr lang="en-US" dirty="0" smtClean="0"/>
              <a:t>Logical Equivalences</a:t>
            </a:r>
          </a:p>
          <a:p>
            <a:pPr lvl="1"/>
            <a:r>
              <a:rPr lang="en-US" dirty="0" smtClean="0"/>
              <a:t>Nested Quantifiers</a:t>
            </a:r>
          </a:p>
          <a:p>
            <a:pPr lvl="1"/>
            <a:r>
              <a:rPr lang="en-US" dirty="0" smtClean="0"/>
              <a:t>Translation from Predicate Logic to English</a:t>
            </a:r>
          </a:p>
          <a:p>
            <a:pPr lvl="1"/>
            <a:r>
              <a:rPr lang="en-US" dirty="0" smtClean="0"/>
              <a:t>Translation from English to Predicate Logic</a:t>
            </a:r>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73</a:t>
            </a:fld>
            <a:endParaRPr lang="en-US"/>
          </a:p>
        </p:txBody>
      </p:sp>
    </p:spTree>
  </p:cSld>
  <p:clrMapOvr>
    <a:masterClrMapping/>
  </p:clrMapOvr>
  <p:timing>
    <p:tnLst>
      <p:par>
        <p:cTn id="1" dur="indefinite" restart="never" nodeType="tmRoot"/>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08719CCA-2FC9-5A4B-B49A-E51ABB317BD9}" type="slidenum">
              <a:rPr lang="fr-FR" sz="1400">
                <a:latin typeface="Arial" charset="0"/>
              </a:rPr>
              <a:pPr eaLnBrk="1" hangingPunct="1"/>
              <a:t>730</a:t>
            </a:fld>
            <a:endParaRPr lang="fr-FR" sz="1400">
              <a:latin typeface="Arial" charset="0"/>
            </a:endParaRPr>
          </a:p>
        </p:txBody>
      </p:sp>
      <p:sp>
        <p:nvSpPr>
          <p:cNvPr id="104450"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04451" name="Rectangle 3"/>
          <p:cNvSpPr>
            <a:spLocks noGrp="1" noChangeArrowheads="1"/>
          </p:cNvSpPr>
          <p:nvPr>
            <p:ph type="body" idx="1"/>
          </p:nvPr>
        </p:nvSpPr>
        <p:spPr>
          <a:xfrm>
            <a:off x="1173163" y="1676400"/>
            <a:ext cx="7772400" cy="2057400"/>
          </a:xfrm>
        </p:spPr>
        <p:txBody>
          <a:bodyPr/>
          <a:lstStyle/>
          <a:p>
            <a:pPr eaLnBrk="1" hangingPunct="1"/>
            <a:r>
              <a:rPr lang="fr-FR" sz="2400">
                <a:latin typeface="Arial" charset="0"/>
                <a:ea typeface="ＭＳ Ｐゴシック" charset="0"/>
                <a:cs typeface="ＭＳ Ｐゴシック" charset="0"/>
              </a:rPr>
              <a:t>To each web page we associate a score, </a:t>
            </a:r>
            <a:r>
              <a:rPr lang="fr-FR" sz="2400" i="1">
                <a:latin typeface="Times" charset="0"/>
                <a:ea typeface="ＭＳ Ｐゴシック" charset="0"/>
                <a:cs typeface="ＭＳ Ｐゴシック" charset="0"/>
              </a:rPr>
              <a:t>x</a:t>
            </a:r>
            <a:r>
              <a:rPr lang="fr-FR" sz="2400" i="1" baseline="-25000">
                <a:latin typeface="Times" charset="0"/>
                <a:ea typeface="ＭＳ Ｐゴシック" charset="0"/>
                <a:cs typeface="ＭＳ Ｐゴシック" charset="0"/>
              </a:rPr>
              <a:t>i</a:t>
            </a:r>
          </a:p>
          <a:p>
            <a:pPr lvl="1" eaLnBrk="1" hangingPunct="1"/>
            <a:r>
              <a:rPr lang="fr-FR" sz="2000">
                <a:latin typeface="Arial" charset="0"/>
                <a:ea typeface="ＭＳ Ｐゴシック" charset="0"/>
              </a:rPr>
              <a:t>The score of page </a:t>
            </a:r>
            <a:r>
              <a:rPr lang="fr-FR" sz="2000" i="1">
                <a:latin typeface="Times" charset="0"/>
                <a:ea typeface="ＭＳ Ｐゴシック" charset="0"/>
              </a:rPr>
              <a:t>i</a:t>
            </a:r>
            <a:r>
              <a:rPr lang="fr-FR" sz="2000">
                <a:latin typeface="Arial" charset="0"/>
                <a:ea typeface="ＭＳ Ｐゴシック" charset="0"/>
              </a:rPr>
              <a:t>, </a:t>
            </a:r>
            <a:r>
              <a:rPr lang="fr-FR" sz="2000" i="1">
                <a:latin typeface="Times" charset="0"/>
                <a:ea typeface="ＭＳ Ｐゴシック" charset="0"/>
              </a:rPr>
              <a:t>x</a:t>
            </a:r>
            <a:r>
              <a:rPr lang="fr-FR" sz="2000" i="1" baseline="-25000">
                <a:latin typeface="Times" charset="0"/>
                <a:ea typeface="ＭＳ Ｐゴシック" charset="0"/>
              </a:rPr>
              <a:t>i</a:t>
            </a:r>
            <a:r>
              <a:rPr lang="fr-FR" sz="2000">
                <a:latin typeface="Arial" charset="0"/>
                <a:ea typeface="ＭＳ Ｐゴシック" charset="0"/>
              </a:rPr>
              <a:t>, is proportional to the weighted averaged score of the pages pointing to page </a:t>
            </a:r>
            <a:r>
              <a:rPr lang="fr-FR" sz="2000" i="1">
                <a:latin typeface="Times" charset="0"/>
                <a:ea typeface="ＭＳ Ｐゴシック" charset="0"/>
              </a:rPr>
              <a:t>i</a:t>
            </a:r>
            <a:endParaRPr lang="fr-FR" sz="2000">
              <a:latin typeface="Arial" charset="0"/>
              <a:ea typeface="ＭＳ Ｐゴシック" charset="0"/>
            </a:endParaRPr>
          </a:p>
        </p:txBody>
      </p:sp>
      <p:sp>
        <p:nvSpPr>
          <p:cNvPr id="104452" name="Freeform 4"/>
          <p:cNvSpPr>
            <a:spLocks/>
          </p:cNvSpPr>
          <p:nvPr/>
        </p:nvSpPr>
        <p:spPr bwMode="auto">
          <a:xfrm>
            <a:off x="2667001" y="411797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6"/>
                </a:lnTo>
                <a:lnTo>
                  <a:pt x="13" y="139"/>
                </a:lnTo>
                <a:lnTo>
                  <a:pt x="15" y="141"/>
                </a:lnTo>
                <a:lnTo>
                  <a:pt x="18" y="144"/>
                </a:lnTo>
                <a:lnTo>
                  <a:pt x="18" y="149"/>
                </a:lnTo>
                <a:lnTo>
                  <a:pt x="20" y="151"/>
                </a:lnTo>
                <a:lnTo>
                  <a:pt x="23" y="154"/>
                </a:lnTo>
                <a:lnTo>
                  <a:pt x="25" y="156"/>
                </a:lnTo>
                <a:lnTo>
                  <a:pt x="28" y="159"/>
                </a:lnTo>
                <a:lnTo>
                  <a:pt x="30" y="159"/>
                </a:lnTo>
                <a:lnTo>
                  <a:pt x="33" y="161"/>
                </a:lnTo>
                <a:lnTo>
                  <a:pt x="35" y="164"/>
                </a:lnTo>
                <a:lnTo>
                  <a:pt x="38" y="166"/>
                </a:lnTo>
                <a:lnTo>
                  <a:pt x="40" y="169"/>
                </a:lnTo>
                <a:lnTo>
                  <a:pt x="43"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5" y="186"/>
                </a:lnTo>
                <a:lnTo>
                  <a:pt x="87" y="186"/>
                </a:lnTo>
                <a:lnTo>
                  <a:pt x="90" y="186"/>
                </a:lnTo>
                <a:lnTo>
                  <a:pt x="95" y="186"/>
                </a:lnTo>
                <a:lnTo>
                  <a:pt x="97" y="186"/>
                </a:lnTo>
                <a:lnTo>
                  <a:pt x="100"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7" y="171"/>
                </a:lnTo>
                <a:lnTo>
                  <a:pt x="149" y="169"/>
                </a:lnTo>
                <a:lnTo>
                  <a:pt x="152" y="166"/>
                </a:lnTo>
                <a:lnTo>
                  <a:pt x="154" y="164"/>
                </a:lnTo>
                <a:lnTo>
                  <a:pt x="157"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99"/>
                </a:lnTo>
                <a:lnTo>
                  <a:pt x="186" y="97"/>
                </a:lnTo>
                <a:lnTo>
                  <a:pt x="186" y="94"/>
                </a:lnTo>
                <a:lnTo>
                  <a:pt x="186" y="89"/>
                </a:lnTo>
                <a:lnTo>
                  <a:pt x="186" y="84"/>
                </a:lnTo>
                <a:lnTo>
                  <a:pt x="186" y="80"/>
                </a:lnTo>
                <a:lnTo>
                  <a:pt x="184" y="75"/>
                </a:lnTo>
                <a:lnTo>
                  <a:pt x="184"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2" y="20"/>
                </a:lnTo>
                <a:lnTo>
                  <a:pt x="147"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8" y="20"/>
                </a:lnTo>
                <a:lnTo>
                  <a:pt x="33" y="23"/>
                </a:lnTo>
                <a:lnTo>
                  <a:pt x="30" y="27"/>
                </a:lnTo>
                <a:lnTo>
                  <a:pt x="25" y="30"/>
                </a:lnTo>
                <a:lnTo>
                  <a:pt x="23" y="35"/>
                </a:lnTo>
                <a:lnTo>
                  <a:pt x="20" y="37"/>
                </a:lnTo>
                <a:lnTo>
                  <a:pt x="15" y="42"/>
                </a:lnTo>
                <a:lnTo>
                  <a:pt x="13" y="45"/>
                </a:lnTo>
                <a:lnTo>
                  <a:pt x="10" y="50"/>
                </a:lnTo>
                <a:lnTo>
                  <a:pt x="10" y="55"/>
                </a:lnTo>
                <a:lnTo>
                  <a:pt x="8"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453" name="Freeform 5"/>
          <p:cNvSpPr>
            <a:spLocks/>
          </p:cNvSpPr>
          <p:nvPr/>
        </p:nvSpPr>
        <p:spPr bwMode="auto">
          <a:xfrm>
            <a:off x="2667001" y="4267200"/>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8" y="35"/>
                </a:lnTo>
                <a:lnTo>
                  <a:pt x="8" y="38"/>
                </a:lnTo>
                <a:lnTo>
                  <a:pt x="10" y="40"/>
                </a:lnTo>
                <a:lnTo>
                  <a:pt x="13" y="42"/>
                </a:lnTo>
                <a:lnTo>
                  <a:pt x="13" y="45"/>
                </a:lnTo>
                <a:lnTo>
                  <a:pt x="15" y="47"/>
                </a:lnTo>
                <a:lnTo>
                  <a:pt x="18" y="50"/>
                </a:lnTo>
                <a:lnTo>
                  <a:pt x="18" y="55"/>
                </a:lnTo>
                <a:lnTo>
                  <a:pt x="20" y="57"/>
                </a:lnTo>
                <a:lnTo>
                  <a:pt x="23" y="60"/>
                </a:lnTo>
                <a:lnTo>
                  <a:pt x="25" y="62"/>
                </a:lnTo>
                <a:lnTo>
                  <a:pt x="28" y="65"/>
                </a:lnTo>
                <a:lnTo>
                  <a:pt x="30" y="65"/>
                </a:lnTo>
                <a:lnTo>
                  <a:pt x="33" y="67"/>
                </a:lnTo>
                <a:lnTo>
                  <a:pt x="35" y="70"/>
                </a:lnTo>
                <a:lnTo>
                  <a:pt x="38" y="72"/>
                </a:lnTo>
                <a:lnTo>
                  <a:pt x="40" y="75"/>
                </a:lnTo>
                <a:lnTo>
                  <a:pt x="43" y="77"/>
                </a:lnTo>
                <a:lnTo>
                  <a:pt x="45" y="77"/>
                </a:lnTo>
                <a:lnTo>
                  <a:pt x="47" y="80"/>
                </a:lnTo>
                <a:lnTo>
                  <a:pt x="50" y="82"/>
                </a:lnTo>
                <a:lnTo>
                  <a:pt x="52" y="82"/>
                </a:lnTo>
                <a:lnTo>
                  <a:pt x="55" y="85"/>
                </a:lnTo>
                <a:lnTo>
                  <a:pt x="60" y="85"/>
                </a:lnTo>
                <a:lnTo>
                  <a:pt x="62" y="87"/>
                </a:lnTo>
                <a:lnTo>
                  <a:pt x="65" y="87"/>
                </a:lnTo>
                <a:lnTo>
                  <a:pt x="67" y="90"/>
                </a:lnTo>
                <a:lnTo>
                  <a:pt x="72" y="90"/>
                </a:lnTo>
                <a:lnTo>
                  <a:pt x="75" y="90"/>
                </a:lnTo>
                <a:lnTo>
                  <a:pt x="77" y="90"/>
                </a:lnTo>
                <a:lnTo>
                  <a:pt x="82" y="92"/>
                </a:lnTo>
                <a:lnTo>
                  <a:pt x="85" y="92"/>
                </a:lnTo>
                <a:lnTo>
                  <a:pt x="87" y="92"/>
                </a:lnTo>
                <a:lnTo>
                  <a:pt x="90" y="92"/>
                </a:lnTo>
                <a:lnTo>
                  <a:pt x="95" y="92"/>
                </a:lnTo>
                <a:lnTo>
                  <a:pt x="97" y="92"/>
                </a:lnTo>
                <a:lnTo>
                  <a:pt x="100" y="92"/>
                </a:lnTo>
                <a:lnTo>
                  <a:pt x="104" y="92"/>
                </a:lnTo>
                <a:lnTo>
                  <a:pt x="107" y="92"/>
                </a:lnTo>
                <a:lnTo>
                  <a:pt x="109" y="90"/>
                </a:lnTo>
                <a:lnTo>
                  <a:pt x="114" y="90"/>
                </a:lnTo>
                <a:lnTo>
                  <a:pt x="117" y="90"/>
                </a:lnTo>
                <a:lnTo>
                  <a:pt x="119" y="90"/>
                </a:lnTo>
                <a:lnTo>
                  <a:pt x="122" y="87"/>
                </a:lnTo>
                <a:lnTo>
                  <a:pt x="127" y="87"/>
                </a:lnTo>
                <a:lnTo>
                  <a:pt x="129" y="85"/>
                </a:lnTo>
                <a:lnTo>
                  <a:pt x="132" y="85"/>
                </a:lnTo>
                <a:lnTo>
                  <a:pt x="134" y="82"/>
                </a:lnTo>
                <a:lnTo>
                  <a:pt x="137" y="82"/>
                </a:lnTo>
                <a:lnTo>
                  <a:pt x="139" y="80"/>
                </a:lnTo>
                <a:lnTo>
                  <a:pt x="144" y="77"/>
                </a:lnTo>
                <a:lnTo>
                  <a:pt x="147" y="77"/>
                </a:lnTo>
                <a:lnTo>
                  <a:pt x="149" y="75"/>
                </a:lnTo>
                <a:lnTo>
                  <a:pt x="152" y="72"/>
                </a:lnTo>
                <a:lnTo>
                  <a:pt x="154" y="70"/>
                </a:lnTo>
                <a:lnTo>
                  <a:pt x="157"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4" y="25"/>
                </a:lnTo>
                <a:lnTo>
                  <a:pt x="184" y="23"/>
                </a:lnTo>
                <a:lnTo>
                  <a:pt x="184"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54" name="Arc 6"/>
          <p:cNvSpPr>
            <a:spLocks/>
          </p:cNvSpPr>
          <p:nvPr/>
        </p:nvSpPr>
        <p:spPr bwMode="auto">
          <a:xfrm>
            <a:off x="2667001" y="4117975"/>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55" name="Freeform 7"/>
          <p:cNvSpPr>
            <a:spLocks/>
          </p:cNvSpPr>
          <p:nvPr/>
        </p:nvSpPr>
        <p:spPr bwMode="auto">
          <a:xfrm>
            <a:off x="4419601" y="46482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5"/>
                </a:moveTo>
                <a:lnTo>
                  <a:pt x="0" y="97"/>
                </a:lnTo>
                <a:lnTo>
                  <a:pt x="0" y="100"/>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7"/>
                </a:lnTo>
                <a:lnTo>
                  <a:pt x="13" y="139"/>
                </a:lnTo>
                <a:lnTo>
                  <a:pt x="15" y="142"/>
                </a:lnTo>
                <a:lnTo>
                  <a:pt x="18" y="144"/>
                </a:lnTo>
                <a:lnTo>
                  <a:pt x="18" y="149"/>
                </a:lnTo>
                <a:lnTo>
                  <a:pt x="20" y="152"/>
                </a:lnTo>
                <a:lnTo>
                  <a:pt x="23" y="154"/>
                </a:lnTo>
                <a:lnTo>
                  <a:pt x="25" y="157"/>
                </a:lnTo>
                <a:lnTo>
                  <a:pt x="27" y="159"/>
                </a:lnTo>
                <a:lnTo>
                  <a:pt x="30" y="159"/>
                </a:lnTo>
                <a:lnTo>
                  <a:pt x="32" y="162"/>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6" y="171"/>
                </a:lnTo>
                <a:lnTo>
                  <a:pt x="149" y="169"/>
                </a:lnTo>
                <a:lnTo>
                  <a:pt x="151" y="166"/>
                </a:lnTo>
                <a:lnTo>
                  <a:pt x="154" y="164"/>
                </a:lnTo>
                <a:lnTo>
                  <a:pt x="156" y="162"/>
                </a:lnTo>
                <a:lnTo>
                  <a:pt x="159" y="159"/>
                </a:lnTo>
                <a:lnTo>
                  <a:pt x="161" y="159"/>
                </a:lnTo>
                <a:lnTo>
                  <a:pt x="164" y="157"/>
                </a:lnTo>
                <a:lnTo>
                  <a:pt x="164" y="154"/>
                </a:lnTo>
                <a:lnTo>
                  <a:pt x="166" y="152"/>
                </a:lnTo>
                <a:lnTo>
                  <a:pt x="169" y="149"/>
                </a:lnTo>
                <a:lnTo>
                  <a:pt x="171" y="144"/>
                </a:lnTo>
                <a:lnTo>
                  <a:pt x="174" y="142"/>
                </a:lnTo>
                <a:lnTo>
                  <a:pt x="174" y="139"/>
                </a:lnTo>
                <a:lnTo>
                  <a:pt x="176" y="137"/>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100"/>
                </a:lnTo>
                <a:lnTo>
                  <a:pt x="186" y="97"/>
                </a:lnTo>
                <a:lnTo>
                  <a:pt x="186" y="95"/>
                </a:lnTo>
                <a:lnTo>
                  <a:pt x="186" y="90"/>
                </a:lnTo>
                <a:lnTo>
                  <a:pt x="186" y="85"/>
                </a:lnTo>
                <a:lnTo>
                  <a:pt x="186" y="80"/>
                </a:lnTo>
                <a:lnTo>
                  <a:pt x="184" y="75"/>
                </a:lnTo>
                <a:lnTo>
                  <a:pt x="184" y="70"/>
                </a:lnTo>
                <a:lnTo>
                  <a:pt x="181" y="65"/>
                </a:lnTo>
                <a:lnTo>
                  <a:pt x="181" y="60"/>
                </a:lnTo>
                <a:lnTo>
                  <a:pt x="179" y="55"/>
                </a:lnTo>
                <a:lnTo>
                  <a:pt x="176" y="50"/>
                </a:lnTo>
                <a:lnTo>
                  <a:pt x="174" y="45"/>
                </a:lnTo>
                <a:lnTo>
                  <a:pt x="171" y="43"/>
                </a:lnTo>
                <a:lnTo>
                  <a:pt x="169" y="38"/>
                </a:lnTo>
                <a:lnTo>
                  <a:pt x="166" y="35"/>
                </a:lnTo>
                <a:lnTo>
                  <a:pt x="161" y="30"/>
                </a:lnTo>
                <a:lnTo>
                  <a:pt x="159" y="28"/>
                </a:lnTo>
                <a:lnTo>
                  <a:pt x="154" y="23"/>
                </a:lnTo>
                <a:lnTo>
                  <a:pt x="151" y="20"/>
                </a:lnTo>
                <a:lnTo>
                  <a:pt x="146"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8"/>
                </a:lnTo>
                <a:lnTo>
                  <a:pt x="25" y="30"/>
                </a:lnTo>
                <a:lnTo>
                  <a:pt x="23" y="35"/>
                </a:lnTo>
                <a:lnTo>
                  <a:pt x="20" y="38"/>
                </a:lnTo>
                <a:lnTo>
                  <a:pt x="15" y="43"/>
                </a:lnTo>
                <a:lnTo>
                  <a:pt x="13" y="45"/>
                </a:lnTo>
                <a:lnTo>
                  <a:pt x="10" y="50"/>
                </a:lnTo>
                <a:lnTo>
                  <a:pt x="10" y="55"/>
                </a:lnTo>
                <a:lnTo>
                  <a:pt x="8" y="60"/>
                </a:lnTo>
                <a:lnTo>
                  <a:pt x="5" y="65"/>
                </a:lnTo>
                <a:lnTo>
                  <a:pt x="5" y="70"/>
                </a:lnTo>
                <a:lnTo>
                  <a:pt x="3" y="75"/>
                </a:lnTo>
                <a:lnTo>
                  <a:pt x="3" y="80"/>
                </a:lnTo>
                <a:lnTo>
                  <a:pt x="0" y="85"/>
                </a:lnTo>
                <a:lnTo>
                  <a:pt x="0" y="90"/>
                </a:lnTo>
                <a:lnTo>
                  <a:pt x="0" y="95"/>
                </a:lnTo>
                <a:close/>
              </a:path>
            </a:pathLst>
          </a:custGeom>
          <a:solidFill>
            <a:srgbClr val="00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456" name="Freeform 8"/>
          <p:cNvSpPr>
            <a:spLocks/>
          </p:cNvSpPr>
          <p:nvPr/>
        </p:nvSpPr>
        <p:spPr bwMode="auto">
          <a:xfrm>
            <a:off x="4419601" y="4799013"/>
            <a:ext cx="295275" cy="144462"/>
          </a:xfrm>
          <a:custGeom>
            <a:avLst/>
            <a:gdLst>
              <a:gd name="T0" fmla="*/ 0 w 186"/>
              <a:gd name="T1" fmla="*/ 2147483647 h 91"/>
              <a:gd name="T2" fmla="*/ 0 w 186"/>
              <a:gd name="T3" fmla="*/ 2147483647 h 91"/>
              <a:gd name="T4" fmla="*/ 2147483647 w 186"/>
              <a:gd name="T5" fmla="*/ 2147483647 h 91"/>
              <a:gd name="T6" fmla="*/ 2147483647 w 186"/>
              <a:gd name="T7" fmla="*/ 2147483647 h 91"/>
              <a:gd name="T8" fmla="*/ 2147483647 w 186"/>
              <a:gd name="T9" fmla="*/ 2147483647 h 91"/>
              <a:gd name="T10" fmla="*/ 2147483647 w 186"/>
              <a:gd name="T11" fmla="*/ 2147483647 h 91"/>
              <a:gd name="T12" fmla="*/ 2147483647 w 186"/>
              <a:gd name="T13" fmla="*/ 2147483647 h 91"/>
              <a:gd name="T14" fmla="*/ 2147483647 w 186"/>
              <a:gd name="T15" fmla="*/ 2147483647 h 91"/>
              <a:gd name="T16" fmla="*/ 2147483647 w 186"/>
              <a:gd name="T17" fmla="*/ 2147483647 h 91"/>
              <a:gd name="T18" fmla="*/ 2147483647 w 186"/>
              <a:gd name="T19" fmla="*/ 2147483647 h 91"/>
              <a:gd name="T20" fmla="*/ 2147483647 w 186"/>
              <a:gd name="T21" fmla="*/ 2147483647 h 91"/>
              <a:gd name="T22" fmla="*/ 2147483647 w 186"/>
              <a:gd name="T23" fmla="*/ 2147483647 h 91"/>
              <a:gd name="T24" fmla="*/ 2147483647 w 186"/>
              <a:gd name="T25" fmla="*/ 2147483647 h 91"/>
              <a:gd name="T26" fmla="*/ 2147483647 w 186"/>
              <a:gd name="T27" fmla="*/ 2147483647 h 91"/>
              <a:gd name="T28" fmla="*/ 2147483647 w 186"/>
              <a:gd name="T29" fmla="*/ 2147483647 h 91"/>
              <a:gd name="T30" fmla="*/ 2147483647 w 186"/>
              <a:gd name="T31" fmla="*/ 2147483647 h 91"/>
              <a:gd name="T32" fmla="*/ 2147483647 w 186"/>
              <a:gd name="T33" fmla="*/ 2147483647 h 91"/>
              <a:gd name="T34" fmla="*/ 2147483647 w 186"/>
              <a:gd name="T35" fmla="*/ 2147483647 h 91"/>
              <a:gd name="T36" fmla="*/ 2147483647 w 186"/>
              <a:gd name="T37" fmla="*/ 2147483647 h 91"/>
              <a:gd name="T38" fmla="*/ 2147483647 w 186"/>
              <a:gd name="T39" fmla="*/ 2147483647 h 91"/>
              <a:gd name="T40" fmla="*/ 2147483647 w 186"/>
              <a:gd name="T41" fmla="*/ 2147483647 h 91"/>
              <a:gd name="T42" fmla="*/ 2147483647 w 186"/>
              <a:gd name="T43" fmla="*/ 2147483647 h 91"/>
              <a:gd name="T44" fmla="*/ 2147483647 w 186"/>
              <a:gd name="T45" fmla="*/ 2147483647 h 91"/>
              <a:gd name="T46" fmla="*/ 2147483647 w 186"/>
              <a:gd name="T47" fmla="*/ 2147483647 h 91"/>
              <a:gd name="T48" fmla="*/ 2147483647 w 186"/>
              <a:gd name="T49" fmla="*/ 2147483647 h 91"/>
              <a:gd name="T50" fmla="*/ 2147483647 w 186"/>
              <a:gd name="T51" fmla="*/ 2147483647 h 91"/>
              <a:gd name="T52" fmla="*/ 2147483647 w 186"/>
              <a:gd name="T53" fmla="*/ 2147483647 h 91"/>
              <a:gd name="T54" fmla="*/ 2147483647 w 186"/>
              <a:gd name="T55" fmla="*/ 2147483647 h 91"/>
              <a:gd name="T56" fmla="*/ 2147483647 w 186"/>
              <a:gd name="T57" fmla="*/ 2147483647 h 91"/>
              <a:gd name="T58" fmla="*/ 2147483647 w 186"/>
              <a:gd name="T59" fmla="*/ 2147483647 h 91"/>
              <a:gd name="T60" fmla="*/ 2147483647 w 186"/>
              <a:gd name="T61" fmla="*/ 2147483647 h 91"/>
              <a:gd name="T62" fmla="*/ 2147483647 w 186"/>
              <a:gd name="T63" fmla="*/ 2147483647 h 91"/>
              <a:gd name="T64" fmla="*/ 2147483647 w 186"/>
              <a:gd name="T65" fmla="*/ 2147483647 h 91"/>
              <a:gd name="T66" fmla="*/ 2147483647 w 186"/>
              <a:gd name="T67" fmla="*/ 2147483647 h 91"/>
              <a:gd name="T68" fmla="*/ 2147483647 w 186"/>
              <a:gd name="T69" fmla="*/ 2147483647 h 91"/>
              <a:gd name="T70" fmla="*/ 2147483647 w 186"/>
              <a:gd name="T71" fmla="*/ 2147483647 h 91"/>
              <a:gd name="T72" fmla="*/ 2147483647 w 186"/>
              <a:gd name="T73" fmla="*/ 2147483647 h 91"/>
              <a:gd name="T74" fmla="*/ 2147483647 w 186"/>
              <a:gd name="T75" fmla="*/ 2147483647 h 91"/>
              <a:gd name="T76" fmla="*/ 2147483647 w 186"/>
              <a:gd name="T77" fmla="*/ 2147483647 h 91"/>
              <a:gd name="T78" fmla="*/ 2147483647 w 186"/>
              <a:gd name="T79" fmla="*/ 2147483647 h 91"/>
              <a:gd name="T80" fmla="*/ 2147483647 w 186"/>
              <a:gd name="T81" fmla="*/ 2147483647 h 91"/>
              <a:gd name="T82" fmla="*/ 2147483647 w 186"/>
              <a:gd name="T83" fmla="*/ 2147483647 h 91"/>
              <a:gd name="T84" fmla="*/ 2147483647 w 186"/>
              <a:gd name="T85" fmla="*/ 2147483647 h 91"/>
              <a:gd name="T86" fmla="*/ 2147483647 w 186"/>
              <a:gd name="T87" fmla="*/ 2147483647 h 91"/>
              <a:gd name="T88" fmla="*/ 2147483647 w 186"/>
              <a:gd name="T89" fmla="*/ 2147483647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1"/>
              <a:gd name="T137" fmla="*/ 186 w 186"/>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1">
                <a:moveTo>
                  <a:pt x="0" y="0"/>
                </a:moveTo>
                <a:lnTo>
                  <a:pt x="0" y="2"/>
                </a:lnTo>
                <a:lnTo>
                  <a:pt x="0" y="5"/>
                </a:lnTo>
                <a:lnTo>
                  <a:pt x="0" y="7"/>
                </a:lnTo>
                <a:lnTo>
                  <a:pt x="3" y="12"/>
                </a:lnTo>
                <a:lnTo>
                  <a:pt x="3" y="14"/>
                </a:lnTo>
                <a:lnTo>
                  <a:pt x="3" y="17"/>
                </a:lnTo>
                <a:lnTo>
                  <a:pt x="3" y="22"/>
                </a:lnTo>
                <a:lnTo>
                  <a:pt x="5" y="24"/>
                </a:lnTo>
                <a:lnTo>
                  <a:pt x="5" y="27"/>
                </a:lnTo>
                <a:lnTo>
                  <a:pt x="5" y="29"/>
                </a:lnTo>
                <a:lnTo>
                  <a:pt x="8" y="34"/>
                </a:lnTo>
                <a:lnTo>
                  <a:pt x="8" y="37"/>
                </a:lnTo>
                <a:lnTo>
                  <a:pt x="10" y="39"/>
                </a:lnTo>
                <a:lnTo>
                  <a:pt x="13" y="42"/>
                </a:lnTo>
                <a:lnTo>
                  <a:pt x="13" y="44"/>
                </a:lnTo>
                <a:lnTo>
                  <a:pt x="15" y="47"/>
                </a:lnTo>
                <a:lnTo>
                  <a:pt x="18" y="49"/>
                </a:lnTo>
                <a:lnTo>
                  <a:pt x="18" y="54"/>
                </a:lnTo>
                <a:lnTo>
                  <a:pt x="20" y="57"/>
                </a:lnTo>
                <a:lnTo>
                  <a:pt x="23" y="59"/>
                </a:lnTo>
                <a:lnTo>
                  <a:pt x="25" y="62"/>
                </a:lnTo>
                <a:lnTo>
                  <a:pt x="27" y="64"/>
                </a:lnTo>
                <a:lnTo>
                  <a:pt x="30" y="64"/>
                </a:lnTo>
                <a:lnTo>
                  <a:pt x="32" y="67"/>
                </a:lnTo>
                <a:lnTo>
                  <a:pt x="35" y="69"/>
                </a:lnTo>
                <a:lnTo>
                  <a:pt x="37" y="71"/>
                </a:lnTo>
                <a:lnTo>
                  <a:pt x="40" y="74"/>
                </a:lnTo>
                <a:lnTo>
                  <a:pt x="42" y="76"/>
                </a:lnTo>
                <a:lnTo>
                  <a:pt x="45" y="76"/>
                </a:lnTo>
                <a:lnTo>
                  <a:pt x="47" y="79"/>
                </a:lnTo>
                <a:lnTo>
                  <a:pt x="50" y="81"/>
                </a:lnTo>
                <a:lnTo>
                  <a:pt x="52" y="81"/>
                </a:lnTo>
                <a:lnTo>
                  <a:pt x="55" y="84"/>
                </a:lnTo>
                <a:lnTo>
                  <a:pt x="60" y="84"/>
                </a:lnTo>
                <a:lnTo>
                  <a:pt x="62" y="86"/>
                </a:lnTo>
                <a:lnTo>
                  <a:pt x="65" y="86"/>
                </a:lnTo>
                <a:lnTo>
                  <a:pt x="67" y="89"/>
                </a:lnTo>
                <a:lnTo>
                  <a:pt x="72" y="89"/>
                </a:lnTo>
                <a:lnTo>
                  <a:pt x="75" y="89"/>
                </a:lnTo>
                <a:lnTo>
                  <a:pt x="77" y="89"/>
                </a:lnTo>
                <a:lnTo>
                  <a:pt x="82" y="91"/>
                </a:lnTo>
                <a:lnTo>
                  <a:pt x="84" y="91"/>
                </a:lnTo>
                <a:lnTo>
                  <a:pt x="87" y="91"/>
                </a:lnTo>
                <a:lnTo>
                  <a:pt x="89" y="91"/>
                </a:lnTo>
                <a:lnTo>
                  <a:pt x="94" y="91"/>
                </a:lnTo>
                <a:lnTo>
                  <a:pt x="97" y="91"/>
                </a:lnTo>
                <a:lnTo>
                  <a:pt x="99" y="91"/>
                </a:lnTo>
                <a:lnTo>
                  <a:pt x="104" y="91"/>
                </a:lnTo>
                <a:lnTo>
                  <a:pt x="107" y="91"/>
                </a:lnTo>
                <a:lnTo>
                  <a:pt x="109" y="89"/>
                </a:lnTo>
                <a:lnTo>
                  <a:pt x="114" y="89"/>
                </a:lnTo>
                <a:lnTo>
                  <a:pt x="117" y="89"/>
                </a:lnTo>
                <a:lnTo>
                  <a:pt x="119" y="89"/>
                </a:lnTo>
                <a:lnTo>
                  <a:pt x="122" y="86"/>
                </a:lnTo>
                <a:lnTo>
                  <a:pt x="127" y="86"/>
                </a:lnTo>
                <a:lnTo>
                  <a:pt x="129" y="84"/>
                </a:lnTo>
                <a:lnTo>
                  <a:pt x="132" y="84"/>
                </a:lnTo>
                <a:lnTo>
                  <a:pt x="134" y="81"/>
                </a:lnTo>
                <a:lnTo>
                  <a:pt x="137" y="81"/>
                </a:lnTo>
                <a:lnTo>
                  <a:pt x="139" y="79"/>
                </a:lnTo>
                <a:lnTo>
                  <a:pt x="144" y="76"/>
                </a:lnTo>
                <a:lnTo>
                  <a:pt x="146" y="76"/>
                </a:lnTo>
                <a:lnTo>
                  <a:pt x="149" y="74"/>
                </a:lnTo>
                <a:lnTo>
                  <a:pt x="151" y="71"/>
                </a:lnTo>
                <a:lnTo>
                  <a:pt x="154" y="69"/>
                </a:lnTo>
                <a:lnTo>
                  <a:pt x="156" y="67"/>
                </a:lnTo>
                <a:lnTo>
                  <a:pt x="159" y="64"/>
                </a:lnTo>
                <a:lnTo>
                  <a:pt x="161" y="64"/>
                </a:lnTo>
                <a:lnTo>
                  <a:pt x="164" y="62"/>
                </a:lnTo>
                <a:lnTo>
                  <a:pt x="164" y="59"/>
                </a:lnTo>
                <a:lnTo>
                  <a:pt x="166" y="57"/>
                </a:lnTo>
                <a:lnTo>
                  <a:pt x="169" y="54"/>
                </a:lnTo>
                <a:lnTo>
                  <a:pt x="171" y="49"/>
                </a:lnTo>
                <a:lnTo>
                  <a:pt x="174" y="47"/>
                </a:lnTo>
                <a:lnTo>
                  <a:pt x="174" y="44"/>
                </a:lnTo>
                <a:lnTo>
                  <a:pt x="176" y="42"/>
                </a:lnTo>
                <a:lnTo>
                  <a:pt x="176" y="39"/>
                </a:lnTo>
                <a:lnTo>
                  <a:pt x="179" y="37"/>
                </a:lnTo>
                <a:lnTo>
                  <a:pt x="179" y="34"/>
                </a:lnTo>
                <a:lnTo>
                  <a:pt x="181" y="29"/>
                </a:lnTo>
                <a:lnTo>
                  <a:pt x="181" y="27"/>
                </a:lnTo>
                <a:lnTo>
                  <a:pt x="184" y="24"/>
                </a:lnTo>
                <a:lnTo>
                  <a:pt x="184" y="22"/>
                </a:lnTo>
                <a:lnTo>
                  <a:pt x="184" y="17"/>
                </a:lnTo>
                <a:lnTo>
                  <a:pt x="186" y="14"/>
                </a:lnTo>
                <a:lnTo>
                  <a:pt x="186" y="12"/>
                </a:lnTo>
                <a:lnTo>
                  <a:pt x="186" y="7"/>
                </a:lnTo>
                <a:lnTo>
                  <a:pt x="186" y="5"/>
                </a:lnTo>
                <a:lnTo>
                  <a:pt x="186" y="2"/>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57" name="Arc 9"/>
          <p:cNvSpPr>
            <a:spLocks/>
          </p:cNvSpPr>
          <p:nvPr/>
        </p:nvSpPr>
        <p:spPr bwMode="auto">
          <a:xfrm>
            <a:off x="4419601" y="46482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58" name="Freeform 10"/>
          <p:cNvSpPr>
            <a:spLocks/>
          </p:cNvSpPr>
          <p:nvPr/>
        </p:nvSpPr>
        <p:spPr bwMode="auto">
          <a:xfrm>
            <a:off x="5791201" y="39624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2" y="107"/>
                </a:lnTo>
                <a:lnTo>
                  <a:pt x="2" y="109"/>
                </a:lnTo>
                <a:lnTo>
                  <a:pt x="2" y="112"/>
                </a:lnTo>
                <a:lnTo>
                  <a:pt x="2"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4" y="156"/>
                </a:lnTo>
                <a:lnTo>
                  <a:pt x="27" y="159"/>
                </a:lnTo>
                <a:lnTo>
                  <a:pt x="29" y="159"/>
                </a:lnTo>
                <a:lnTo>
                  <a:pt x="32" y="161"/>
                </a:lnTo>
                <a:lnTo>
                  <a:pt x="34" y="164"/>
                </a:lnTo>
                <a:lnTo>
                  <a:pt x="37" y="166"/>
                </a:lnTo>
                <a:lnTo>
                  <a:pt x="39" y="169"/>
                </a:lnTo>
                <a:lnTo>
                  <a:pt x="42" y="171"/>
                </a:lnTo>
                <a:lnTo>
                  <a:pt x="44" y="171"/>
                </a:lnTo>
                <a:lnTo>
                  <a:pt x="47" y="174"/>
                </a:lnTo>
                <a:lnTo>
                  <a:pt x="49" y="176"/>
                </a:lnTo>
                <a:lnTo>
                  <a:pt x="52" y="176"/>
                </a:lnTo>
                <a:lnTo>
                  <a:pt x="54" y="179"/>
                </a:lnTo>
                <a:lnTo>
                  <a:pt x="59" y="179"/>
                </a:lnTo>
                <a:lnTo>
                  <a:pt x="62" y="181"/>
                </a:lnTo>
                <a:lnTo>
                  <a:pt x="64" y="181"/>
                </a:lnTo>
                <a:lnTo>
                  <a:pt x="67" y="184"/>
                </a:lnTo>
                <a:lnTo>
                  <a:pt x="72" y="184"/>
                </a:lnTo>
                <a:lnTo>
                  <a:pt x="74" y="184"/>
                </a:lnTo>
                <a:lnTo>
                  <a:pt x="77" y="184"/>
                </a:lnTo>
                <a:lnTo>
                  <a:pt x="81" y="186"/>
                </a:lnTo>
                <a:lnTo>
                  <a:pt x="84" y="186"/>
                </a:lnTo>
                <a:lnTo>
                  <a:pt x="86" y="186"/>
                </a:lnTo>
                <a:lnTo>
                  <a:pt x="89" y="186"/>
                </a:lnTo>
                <a:lnTo>
                  <a:pt x="94" y="186"/>
                </a:lnTo>
                <a:lnTo>
                  <a:pt x="96" y="186"/>
                </a:lnTo>
                <a:lnTo>
                  <a:pt x="99" y="186"/>
                </a:lnTo>
                <a:lnTo>
                  <a:pt x="104" y="186"/>
                </a:lnTo>
                <a:lnTo>
                  <a:pt x="106" y="186"/>
                </a:lnTo>
                <a:lnTo>
                  <a:pt x="109" y="184"/>
                </a:lnTo>
                <a:lnTo>
                  <a:pt x="114" y="184"/>
                </a:lnTo>
                <a:lnTo>
                  <a:pt x="116" y="184"/>
                </a:lnTo>
                <a:lnTo>
                  <a:pt x="119" y="184"/>
                </a:lnTo>
                <a:lnTo>
                  <a:pt x="121" y="181"/>
                </a:lnTo>
                <a:lnTo>
                  <a:pt x="126" y="181"/>
                </a:lnTo>
                <a:lnTo>
                  <a:pt x="129" y="179"/>
                </a:lnTo>
                <a:lnTo>
                  <a:pt x="131" y="179"/>
                </a:lnTo>
                <a:lnTo>
                  <a:pt x="134" y="176"/>
                </a:lnTo>
                <a:lnTo>
                  <a:pt x="136" y="176"/>
                </a:lnTo>
                <a:lnTo>
                  <a:pt x="139" y="174"/>
                </a:lnTo>
                <a:lnTo>
                  <a:pt x="143" y="171"/>
                </a:lnTo>
                <a:lnTo>
                  <a:pt x="146" y="171"/>
                </a:lnTo>
                <a:lnTo>
                  <a:pt x="148" y="169"/>
                </a:lnTo>
                <a:lnTo>
                  <a:pt x="151" y="166"/>
                </a:lnTo>
                <a:lnTo>
                  <a:pt x="153" y="164"/>
                </a:lnTo>
                <a:lnTo>
                  <a:pt x="156" y="161"/>
                </a:lnTo>
                <a:lnTo>
                  <a:pt x="158" y="159"/>
                </a:lnTo>
                <a:lnTo>
                  <a:pt x="161" y="159"/>
                </a:lnTo>
                <a:lnTo>
                  <a:pt x="163" y="156"/>
                </a:lnTo>
                <a:lnTo>
                  <a:pt x="163" y="154"/>
                </a:lnTo>
                <a:lnTo>
                  <a:pt x="166" y="151"/>
                </a:lnTo>
                <a:lnTo>
                  <a:pt x="168" y="149"/>
                </a:lnTo>
                <a:lnTo>
                  <a:pt x="171" y="144"/>
                </a:lnTo>
                <a:lnTo>
                  <a:pt x="173" y="141"/>
                </a:lnTo>
                <a:lnTo>
                  <a:pt x="173" y="139"/>
                </a:lnTo>
                <a:lnTo>
                  <a:pt x="176" y="136"/>
                </a:lnTo>
                <a:lnTo>
                  <a:pt x="176" y="134"/>
                </a:lnTo>
                <a:lnTo>
                  <a:pt x="178" y="132"/>
                </a:lnTo>
                <a:lnTo>
                  <a:pt x="178"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8" y="55"/>
                </a:lnTo>
                <a:lnTo>
                  <a:pt x="176" y="50"/>
                </a:lnTo>
                <a:lnTo>
                  <a:pt x="173" y="45"/>
                </a:lnTo>
                <a:lnTo>
                  <a:pt x="171" y="42"/>
                </a:lnTo>
                <a:lnTo>
                  <a:pt x="168" y="37"/>
                </a:lnTo>
                <a:lnTo>
                  <a:pt x="166" y="35"/>
                </a:lnTo>
                <a:lnTo>
                  <a:pt x="161" y="30"/>
                </a:lnTo>
                <a:lnTo>
                  <a:pt x="158" y="27"/>
                </a:lnTo>
                <a:lnTo>
                  <a:pt x="153" y="23"/>
                </a:lnTo>
                <a:lnTo>
                  <a:pt x="151" y="20"/>
                </a:lnTo>
                <a:lnTo>
                  <a:pt x="146" y="18"/>
                </a:lnTo>
                <a:lnTo>
                  <a:pt x="143" y="15"/>
                </a:lnTo>
                <a:lnTo>
                  <a:pt x="139" y="13"/>
                </a:lnTo>
                <a:lnTo>
                  <a:pt x="134" y="10"/>
                </a:lnTo>
                <a:lnTo>
                  <a:pt x="129" y="8"/>
                </a:lnTo>
                <a:lnTo>
                  <a:pt x="124" y="5"/>
                </a:lnTo>
                <a:lnTo>
                  <a:pt x="121" y="5"/>
                </a:lnTo>
                <a:lnTo>
                  <a:pt x="116" y="3"/>
                </a:lnTo>
                <a:lnTo>
                  <a:pt x="111" y="3"/>
                </a:lnTo>
                <a:lnTo>
                  <a:pt x="106" y="0"/>
                </a:lnTo>
                <a:lnTo>
                  <a:pt x="101" y="0"/>
                </a:lnTo>
                <a:lnTo>
                  <a:pt x="96" y="0"/>
                </a:lnTo>
                <a:lnTo>
                  <a:pt x="91" y="0"/>
                </a:lnTo>
                <a:lnTo>
                  <a:pt x="86" y="0"/>
                </a:lnTo>
                <a:lnTo>
                  <a:pt x="81" y="0"/>
                </a:lnTo>
                <a:lnTo>
                  <a:pt x="77" y="3"/>
                </a:lnTo>
                <a:lnTo>
                  <a:pt x="72" y="3"/>
                </a:lnTo>
                <a:lnTo>
                  <a:pt x="67" y="5"/>
                </a:lnTo>
                <a:lnTo>
                  <a:pt x="62" y="5"/>
                </a:lnTo>
                <a:lnTo>
                  <a:pt x="57" y="8"/>
                </a:lnTo>
                <a:lnTo>
                  <a:pt x="52" y="10"/>
                </a:lnTo>
                <a:lnTo>
                  <a:pt x="49" y="13"/>
                </a:lnTo>
                <a:lnTo>
                  <a:pt x="44" y="15"/>
                </a:lnTo>
                <a:lnTo>
                  <a:pt x="39" y="18"/>
                </a:lnTo>
                <a:lnTo>
                  <a:pt x="37" y="20"/>
                </a:lnTo>
                <a:lnTo>
                  <a:pt x="32" y="23"/>
                </a:lnTo>
                <a:lnTo>
                  <a:pt x="29" y="27"/>
                </a:lnTo>
                <a:lnTo>
                  <a:pt x="24" y="30"/>
                </a:lnTo>
                <a:lnTo>
                  <a:pt x="22" y="35"/>
                </a:lnTo>
                <a:lnTo>
                  <a:pt x="20" y="37"/>
                </a:lnTo>
                <a:lnTo>
                  <a:pt x="15" y="42"/>
                </a:lnTo>
                <a:lnTo>
                  <a:pt x="12" y="45"/>
                </a:lnTo>
                <a:lnTo>
                  <a:pt x="10" y="50"/>
                </a:lnTo>
                <a:lnTo>
                  <a:pt x="10" y="55"/>
                </a:lnTo>
                <a:lnTo>
                  <a:pt x="7" y="60"/>
                </a:lnTo>
                <a:lnTo>
                  <a:pt x="5" y="65"/>
                </a:lnTo>
                <a:lnTo>
                  <a:pt x="5" y="70"/>
                </a:lnTo>
                <a:lnTo>
                  <a:pt x="2" y="75"/>
                </a:lnTo>
                <a:lnTo>
                  <a:pt x="2"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459" name="Freeform 11"/>
          <p:cNvSpPr>
            <a:spLocks/>
          </p:cNvSpPr>
          <p:nvPr/>
        </p:nvSpPr>
        <p:spPr bwMode="auto">
          <a:xfrm>
            <a:off x="5791201" y="41116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2" y="13"/>
                </a:lnTo>
                <a:lnTo>
                  <a:pt x="2" y="15"/>
                </a:lnTo>
                <a:lnTo>
                  <a:pt x="2" y="18"/>
                </a:lnTo>
                <a:lnTo>
                  <a:pt x="2"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4" y="62"/>
                </a:lnTo>
                <a:lnTo>
                  <a:pt x="27" y="65"/>
                </a:lnTo>
                <a:lnTo>
                  <a:pt x="29" y="65"/>
                </a:lnTo>
                <a:lnTo>
                  <a:pt x="32" y="67"/>
                </a:lnTo>
                <a:lnTo>
                  <a:pt x="34" y="70"/>
                </a:lnTo>
                <a:lnTo>
                  <a:pt x="37" y="72"/>
                </a:lnTo>
                <a:lnTo>
                  <a:pt x="39" y="75"/>
                </a:lnTo>
                <a:lnTo>
                  <a:pt x="42" y="77"/>
                </a:lnTo>
                <a:lnTo>
                  <a:pt x="44" y="77"/>
                </a:lnTo>
                <a:lnTo>
                  <a:pt x="47" y="80"/>
                </a:lnTo>
                <a:lnTo>
                  <a:pt x="49" y="82"/>
                </a:lnTo>
                <a:lnTo>
                  <a:pt x="52" y="82"/>
                </a:lnTo>
                <a:lnTo>
                  <a:pt x="54" y="85"/>
                </a:lnTo>
                <a:lnTo>
                  <a:pt x="59" y="85"/>
                </a:lnTo>
                <a:lnTo>
                  <a:pt x="62" y="87"/>
                </a:lnTo>
                <a:lnTo>
                  <a:pt x="64" y="87"/>
                </a:lnTo>
                <a:lnTo>
                  <a:pt x="67" y="90"/>
                </a:lnTo>
                <a:lnTo>
                  <a:pt x="72" y="90"/>
                </a:lnTo>
                <a:lnTo>
                  <a:pt x="74" y="90"/>
                </a:lnTo>
                <a:lnTo>
                  <a:pt x="77" y="90"/>
                </a:lnTo>
                <a:lnTo>
                  <a:pt x="81" y="92"/>
                </a:lnTo>
                <a:lnTo>
                  <a:pt x="84" y="92"/>
                </a:lnTo>
                <a:lnTo>
                  <a:pt x="86" y="92"/>
                </a:lnTo>
                <a:lnTo>
                  <a:pt x="89" y="92"/>
                </a:lnTo>
                <a:lnTo>
                  <a:pt x="94" y="92"/>
                </a:lnTo>
                <a:lnTo>
                  <a:pt x="96" y="92"/>
                </a:lnTo>
                <a:lnTo>
                  <a:pt x="99" y="92"/>
                </a:lnTo>
                <a:lnTo>
                  <a:pt x="104" y="92"/>
                </a:lnTo>
                <a:lnTo>
                  <a:pt x="106" y="92"/>
                </a:lnTo>
                <a:lnTo>
                  <a:pt x="109" y="90"/>
                </a:lnTo>
                <a:lnTo>
                  <a:pt x="114" y="90"/>
                </a:lnTo>
                <a:lnTo>
                  <a:pt x="116" y="90"/>
                </a:lnTo>
                <a:lnTo>
                  <a:pt x="119" y="90"/>
                </a:lnTo>
                <a:lnTo>
                  <a:pt x="121" y="87"/>
                </a:lnTo>
                <a:lnTo>
                  <a:pt x="126" y="87"/>
                </a:lnTo>
                <a:lnTo>
                  <a:pt x="129" y="85"/>
                </a:lnTo>
                <a:lnTo>
                  <a:pt x="131" y="85"/>
                </a:lnTo>
                <a:lnTo>
                  <a:pt x="134" y="82"/>
                </a:lnTo>
                <a:lnTo>
                  <a:pt x="136" y="82"/>
                </a:lnTo>
                <a:lnTo>
                  <a:pt x="139" y="80"/>
                </a:lnTo>
                <a:lnTo>
                  <a:pt x="143" y="77"/>
                </a:lnTo>
                <a:lnTo>
                  <a:pt x="146" y="77"/>
                </a:lnTo>
                <a:lnTo>
                  <a:pt x="148" y="75"/>
                </a:lnTo>
                <a:lnTo>
                  <a:pt x="151" y="72"/>
                </a:lnTo>
                <a:lnTo>
                  <a:pt x="153" y="70"/>
                </a:lnTo>
                <a:lnTo>
                  <a:pt x="156" y="67"/>
                </a:lnTo>
                <a:lnTo>
                  <a:pt x="158" y="65"/>
                </a:lnTo>
                <a:lnTo>
                  <a:pt x="161" y="65"/>
                </a:lnTo>
                <a:lnTo>
                  <a:pt x="163" y="62"/>
                </a:lnTo>
                <a:lnTo>
                  <a:pt x="163" y="60"/>
                </a:lnTo>
                <a:lnTo>
                  <a:pt x="166" y="57"/>
                </a:lnTo>
                <a:lnTo>
                  <a:pt x="168" y="55"/>
                </a:lnTo>
                <a:lnTo>
                  <a:pt x="171" y="50"/>
                </a:lnTo>
                <a:lnTo>
                  <a:pt x="173" y="47"/>
                </a:lnTo>
                <a:lnTo>
                  <a:pt x="173" y="45"/>
                </a:lnTo>
                <a:lnTo>
                  <a:pt x="176" y="42"/>
                </a:lnTo>
                <a:lnTo>
                  <a:pt x="176" y="40"/>
                </a:lnTo>
                <a:lnTo>
                  <a:pt x="178" y="38"/>
                </a:lnTo>
                <a:lnTo>
                  <a:pt x="178"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60" name="Arc 12"/>
          <p:cNvSpPr>
            <a:spLocks/>
          </p:cNvSpPr>
          <p:nvPr/>
        </p:nvSpPr>
        <p:spPr bwMode="auto">
          <a:xfrm>
            <a:off x="5791201" y="39624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61" name="Freeform 13"/>
          <p:cNvSpPr>
            <a:spLocks/>
          </p:cNvSpPr>
          <p:nvPr/>
        </p:nvSpPr>
        <p:spPr bwMode="auto">
          <a:xfrm>
            <a:off x="3667125" y="618172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462" name="Freeform 14"/>
          <p:cNvSpPr>
            <a:spLocks/>
          </p:cNvSpPr>
          <p:nvPr/>
        </p:nvSpPr>
        <p:spPr bwMode="auto">
          <a:xfrm>
            <a:off x="3667125" y="6330951"/>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63" name="Arc 15"/>
          <p:cNvSpPr>
            <a:spLocks/>
          </p:cNvSpPr>
          <p:nvPr/>
        </p:nvSpPr>
        <p:spPr bwMode="auto">
          <a:xfrm>
            <a:off x="3667125" y="6181726"/>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64" name="Rectangle 16"/>
          <p:cNvSpPr>
            <a:spLocks noChangeArrowheads="1"/>
          </p:cNvSpPr>
          <p:nvPr/>
        </p:nvSpPr>
        <p:spPr bwMode="auto">
          <a:xfrm>
            <a:off x="4876801" y="4754564"/>
            <a:ext cx="412059"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solidFill>
                  <a:srgbClr val="000000"/>
                </a:solidFill>
                <a:latin typeface="Times" charset="0"/>
              </a:rPr>
              <a:t>Page </a:t>
            </a:r>
            <a:r>
              <a:rPr lang="en-US" sz="1300" i="1">
                <a:solidFill>
                  <a:srgbClr val="000000"/>
                </a:solidFill>
                <a:latin typeface="Times" charset="0"/>
              </a:rPr>
              <a:t>i</a:t>
            </a:r>
            <a:endParaRPr lang="en-US"/>
          </a:p>
        </p:txBody>
      </p:sp>
      <p:sp>
        <p:nvSpPr>
          <p:cNvPr id="104465" name="Freeform 17"/>
          <p:cNvSpPr>
            <a:spLocks/>
          </p:cNvSpPr>
          <p:nvPr/>
        </p:nvSpPr>
        <p:spPr bwMode="auto">
          <a:xfrm>
            <a:off x="5495925" y="57912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466" name="Freeform 18"/>
          <p:cNvSpPr>
            <a:spLocks/>
          </p:cNvSpPr>
          <p:nvPr/>
        </p:nvSpPr>
        <p:spPr bwMode="auto">
          <a:xfrm>
            <a:off x="5495925" y="59404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67" name="Arc 19"/>
          <p:cNvSpPr>
            <a:spLocks/>
          </p:cNvSpPr>
          <p:nvPr/>
        </p:nvSpPr>
        <p:spPr bwMode="auto">
          <a:xfrm>
            <a:off x="5495925" y="57912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68" name="Line 20"/>
          <p:cNvSpPr>
            <a:spLocks noChangeShapeType="1"/>
          </p:cNvSpPr>
          <p:nvPr/>
        </p:nvSpPr>
        <p:spPr bwMode="auto">
          <a:xfrm>
            <a:off x="2971800" y="4267200"/>
            <a:ext cx="1447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4469" name="Line 21"/>
          <p:cNvSpPr>
            <a:spLocks noChangeShapeType="1"/>
          </p:cNvSpPr>
          <p:nvPr/>
        </p:nvSpPr>
        <p:spPr bwMode="auto">
          <a:xfrm flipV="1">
            <a:off x="3810000" y="4876800"/>
            <a:ext cx="6096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4470" name="Line 22"/>
          <p:cNvSpPr>
            <a:spLocks noChangeShapeType="1"/>
          </p:cNvSpPr>
          <p:nvPr/>
        </p:nvSpPr>
        <p:spPr bwMode="auto">
          <a:xfrm flipH="1" flipV="1">
            <a:off x="4648200" y="4876800"/>
            <a:ext cx="990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4471" name="Line 23"/>
          <p:cNvSpPr>
            <a:spLocks noChangeShapeType="1"/>
          </p:cNvSpPr>
          <p:nvPr/>
        </p:nvSpPr>
        <p:spPr bwMode="auto">
          <a:xfrm flipH="1">
            <a:off x="4724400" y="4191000"/>
            <a:ext cx="1066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4472" name="Freeform 24"/>
          <p:cNvSpPr>
            <a:spLocks/>
          </p:cNvSpPr>
          <p:nvPr/>
        </p:nvSpPr>
        <p:spPr bwMode="auto">
          <a:xfrm>
            <a:off x="4424364" y="35814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473" name="Freeform 25"/>
          <p:cNvSpPr>
            <a:spLocks/>
          </p:cNvSpPr>
          <p:nvPr/>
        </p:nvSpPr>
        <p:spPr bwMode="auto">
          <a:xfrm>
            <a:off x="4424364" y="3730625"/>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74" name="Arc 26"/>
          <p:cNvSpPr>
            <a:spLocks/>
          </p:cNvSpPr>
          <p:nvPr/>
        </p:nvSpPr>
        <p:spPr bwMode="auto">
          <a:xfrm>
            <a:off x="4424364" y="35814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cxnSp>
        <p:nvCxnSpPr>
          <p:cNvPr id="104475" name="AutoShape 27"/>
          <p:cNvCxnSpPr>
            <a:cxnSpLocks noChangeShapeType="1"/>
            <a:stCxn id="104473" idx="23"/>
            <a:endCxn id="104455" idx="39"/>
          </p:cNvCxnSpPr>
          <p:nvPr/>
        </p:nvCxnSpPr>
        <p:spPr bwMode="auto">
          <a:xfrm flipH="1">
            <a:off x="4573589" y="3884614"/>
            <a:ext cx="7937" cy="763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376132291"/>
      </p:ext>
    </p:extLst>
  </p:cSld>
  <p:clrMapOvr>
    <a:masterClrMapping/>
  </p:clrMapOvr>
  <p:timing>
    <p:tnLst>
      <p:par>
        <p:cTn id="1" dur="indefinite" restart="never" nodeType="tmRoot"/>
      </p:par>
    </p:tn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D8C5AFB2-D313-E149-90A8-4A87190395D2}" type="slidenum">
              <a:rPr lang="fr-FR" sz="1400">
                <a:latin typeface="Arial" charset="0"/>
              </a:rPr>
              <a:pPr eaLnBrk="1" hangingPunct="1"/>
              <a:t>731</a:t>
            </a:fld>
            <a:endParaRPr lang="fr-FR" sz="1400">
              <a:latin typeface="Arial" charset="0"/>
            </a:endParaRPr>
          </a:p>
        </p:txBody>
      </p:sp>
      <p:sp>
        <p:nvSpPr>
          <p:cNvPr id="105474" name="Rectangle 2"/>
          <p:cNvSpPr>
            <a:spLocks noGrp="1" noChangeArrowheads="1"/>
          </p:cNvSpPr>
          <p:nvPr>
            <p:ph type="title"/>
          </p:nvPr>
        </p:nvSpPr>
        <p:spPr>
          <a:xfrm>
            <a:off x="1173163" y="457200"/>
            <a:ext cx="7772400" cy="838200"/>
          </a:xfrm>
        </p:spPr>
        <p:txBody>
          <a:bodyPr>
            <a:normAutofit fontScale="90000"/>
          </a:bodyPr>
          <a:lstStyle/>
          <a:p>
            <a:pPr eaLnBrk="1" hangingPunct="1"/>
            <a:r>
              <a:rPr lang="fr-FR">
                <a:latin typeface="Times New Roman" charset="0"/>
                <a:ea typeface="ＭＳ Ｐゴシック" charset="0"/>
                <a:cs typeface="ＭＳ Ｐゴシック" charset="0"/>
              </a:rPr>
              <a:t>The basic PageRank algorithm</a:t>
            </a:r>
          </a:p>
        </p:txBody>
      </p:sp>
      <p:sp>
        <p:nvSpPr>
          <p:cNvPr id="105475" name="Rectangle 3"/>
          <p:cNvSpPr>
            <a:spLocks noGrp="1" noChangeArrowheads="1"/>
          </p:cNvSpPr>
          <p:nvPr>
            <p:ph type="body" idx="1"/>
          </p:nvPr>
        </p:nvSpPr>
        <p:spPr>
          <a:xfrm>
            <a:off x="1173163" y="1447800"/>
            <a:ext cx="7772400" cy="5410200"/>
          </a:xfrm>
        </p:spPr>
        <p:txBody>
          <a:bodyPr/>
          <a:lstStyle/>
          <a:p>
            <a:pPr eaLnBrk="1" hangingPunct="1"/>
            <a:r>
              <a:rPr lang="fr-FR">
                <a:latin typeface="Arial" charset="0"/>
                <a:ea typeface="ＭＳ Ｐゴシック" charset="0"/>
                <a:cs typeface="ＭＳ Ｐゴシック" charset="0"/>
              </a:rPr>
              <a:t>Let </a:t>
            </a:r>
            <a:r>
              <a:rPr lang="fr-FR" i="1">
                <a:latin typeface="Times" charset="0"/>
                <a:ea typeface="ＭＳ Ｐゴシック" charset="0"/>
                <a:cs typeface="ＭＳ Ｐゴシック" charset="0"/>
              </a:rPr>
              <a:t>w</a:t>
            </a:r>
            <a:r>
              <a:rPr lang="fr-FR" i="1" baseline="-25000">
                <a:latin typeface="Times" charset="0"/>
                <a:ea typeface="ＭＳ Ｐゴシック" charset="0"/>
                <a:cs typeface="ＭＳ Ｐゴシック" charset="0"/>
              </a:rPr>
              <a:t>ij</a:t>
            </a:r>
            <a:r>
              <a:rPr lang="fr-FR">
                <a:latin typeface="Arial" charset="0"/>
                <a:ea typeface="ＭＳ Ｐゴシック" charset="0"/>
                <a:cs typeface="ＭＳ Ｐゴシック" charset="0"/>
              </a:rPr>
              <a:t> be the weight of the link connecting page </a:t>
            </a:r>
            <a:r>
              <a:rPr lang="fr-FR" i="1">
                <a:latin typeface="Times" charset="0"/>
                <a:ea typeface="ＭＳ Ｐゴシック" charset="0"/>
                <a:cs typeface="ＭＳ Ｐゴシック" charset="0"/>
              </a:rPr>
              <a:t>i</a:t>
            </a:r>
            <a:r>
              <a:rPr lang="fr-FR">
                <a:latin typeface="Arial" charset="0"/>
                <a:ea typeface="ＭＳ Ｐゴシック" charset="0"/>
                <a:cs typeface="ＭＳ Ｐゴシック" charset="0"/>
              </a:rPr>
              <a:t> to page </a:t>
            </a:r>
            <a:r>
              <a:rPr lang="fr-FR" i="1">
                <a:latin typeface="Times" charset="0"/>
                <a:ea typeface="ＭＳ Ｐゴシック" charset="0"/>
                <a:cs typeface="ＭＳ Ｐゴシック" charset="0"/>
              </a:rPr>
              <a:t>j</a:t>
            </a:r>
          </a:p>
          <a:p>
            <a:pPr lvl="1" eaLnBrk="1" hangingPunct="1"/>
            <a:r>
              <a:rPr lang="fr-FR">
                <a:latin typeface="Arial" charset="0"/>
                <a:ea typeface="ＭＳ Ｐゴシック" charset="0"/>
              </a:rPr>
              <a:t>Usually, it is simply 0 or 1</a:t>
            </a:r>
          </a:p>
          <a:p>
            <a:pPr lvl="1" eaLnBrk="1" hangingPunct="1"/>
            <a:r>
              <a:rPr lang="fr-FR">
                <a:latin typeface="Arial" charset="0"/>
                <a:ea typeface="ＭＳ Ｐゴシック" charset="0"/>
              </a:rPr>
              <a:t>Thus, </a:t>
            </a:r>
            <a:r>
              <a:rPr lang="fr-FR" i="1">
                <a:latin typeface="Times" charset="0"/>
                <a:ea typeface="ＭＳ Ｐゴシック" charset="0"/>
              </a:rPr>
              <a:t>w</a:t>
            </a:r>
            <a:r>
              <a:rPr lang="fr-FR" i="1" baseline="-25000">
                <a:latin typeface="Times" charset="0"/>
                <a:ea typeface="ＭＳ Ｐゴシック" charset="0"/>
              </a:rPr>
              <a:t>ij </a:t>
            </a:r>
            <a:r>
              <a:rPr lang="fr-FR">
                <a:latin typeface="Times" charset="0"/>
                <a:ea typeface="ＭＳ Ｐゴシック" charset="0"/>
              </a:rPr>
              <a:t>= 1</a:t>
            </a:r>
            <a:r>
              <a:rPr lang="fr-FR" i="1">
                <a:latin typeface="Times" charset="0"/>
                <a:ea typeface="ＭＳ Ｐゴシック" charset="0"/>
              </a:rPr>
              <a:t> </a:t>
            </a:r>
            <a:r>
              <a:rPr lang="fr-FR">
                <a:latin typeface="Arial" charset="0"/>
                <a:ea typeface="ＭＳ Ｐゴシック" charset="0"/>
              </a:rPr>
              <a:t>if page </a:t>
            </a:r>
            <a:r>
              <a:rPr lang="fr-FR" i="1">
                <a:latin typeface="Times" charset="0"/>
                <a:ea typeface="ＭＳ Ｐゴシック" charset="0"/>
              </a:rPr>
              <a:t>i</a:t>
            </a:r>
            <a:r>
              <a:rPr lang="fr-FR">
                <a:latin typeface="Arial" charset="0"/>
                <a:ea typeface="ＭＳ Ｐゴシック" charset="0"/>
              </a:rPr>
              <a:t> has a link to page </a:t>
            </a:r>
            <a:r>
              <a:rPr lang="fr-FR" i="1">
                <a:latin typeface="Times" charset="0"/>
                <a:ea typeface="ＭＳ Ｐゴシック" charset="0"/>
              </a:rPr>
              <a:t>j</a:t>
            </a:r>
            <a:r>
              <a:rPr lang="fr-FR">
                <a:latin typeface="Arial" charset="0"/>
                <a:ea typeface="ＭＳ Ｐゴシック" charset="0"/>
              </a:rPr>
              <a:t>; </a:t>
            </a:r>
            <a:r>
              <a:rPr lang="fr-FR" i="1">
                <a:latin typeface="Times" charset="0"/>
                <a:ea typeface="ＭＳ Ｐゴシック" charset="0"/>
              </a:rPr>
              <a:t>w</a:t>
            </a:r>
            <a:r>
              <a:rPr lang="fr-FR" i="1" baseline="-25000">
                <a:latin typeface="Times" charset="0"/>
                <a:ea typeface="ＭＳ Ｐゴシック" charset="0"/>
              </a:rPr>
              <a:t>ij </a:t>
            </a:r>
            <a:r>
              <a:rPr lang="fr-FR">
                <a:latin typeface="Times" charset="0"/>
                <a:ea typeface="ＭＳ Ｐゴシック" charset="0"/>
              </a:rPr>
              <a:t>= 0</a:t>
            </a:r>
            <a:r>
              <a:rPr lang="fr-FR" i="1">
                <a:latin typeface="Times" charset="0"/>
                <a:ea typeface="ＭＳ Ｐゴシック" charset="0"/>
              </a:rPr>
              <a:t> </a:t>
            </a:r>
            <a:r>
              <a:rPr lang="fr-FR">
                <a:latin typeface="Arial" charset="0"/>
                <a:ea typeface="ＭＳ Ｐゴシック" charset="0"/>
              </a:rPr>
              <a:t>otherwise </a:t>
            </a:r>
            <a:endParaRPr lang="fr-FR" i="1">
              <a:latin typeface="Times" charset="0"/>
              <a:ea typeface="ＭＳ Ｐゴシック" charset="0"/>
            </a:endParaRPr>
          </a:p>
          <a:p>
            <a:pPr eaLnBrk="1" hangingPunct="1"/>
            <a:r>
              <a:rPr lang="fr-FR">
                <a:latin typeface="Arial" charset="0"/>
                <a:ea typeface="ＭＳ Ｐゴシック" charset="0"/>
                <a:cs typeface="ＭＳ Ｐゴシック" charset="0"/>
              </a:rPr>
              <a:t>Let </a:t>
            </a:r>
            <a:r>
              <a:rPr lang="fr-FR" b="1">
                <a:latin typeface="Times" charset="0"/>
                <a:ea typeface="ＭＳ Ｐゴシック" charset="0"/>
                <a:cs typeface="ＭＳ Ｐゴシック" charset="0"/>
              </a:rPr>
              <a:t>W</a:t>
            </a:r>
            <a:r>
              <a:rPr lang="fr-FR">
                <a:latin typeface="Arial" charset="0"/>
                <a:ea typeface="ＭＳ Ｐゴシック" charset="0"/>
                <a:cs typeface="ＭＳ Ｐゴシック" charset="0"/>
              </a:rPr>
              <a:t> be the matrix made of the elements </a:t>
            </a:r>
            <a:r>
              <a:rPr lang="fr-FR" i="1">
                <a:latin typeface="Times" charset="0"/>
                <a:ea typeface="ＭＳ Ｐゴシック" charset="0"/>
                <a:cs typeface="ＭＳ Ｐゴシック" charset="0"/>
              </a:rPr>
              <a:t>w</a:t>
            </a:r>
            <a:r>
              <a:rPr lang="fr-FR" i="1" baseline="-25000">
                <a:latin typeface="Times" charset="0"/>
                <a:ea typeface="ＭＳ Ｐゴシック" charset="0"/>
                <a:cs typeface="ＭＳ Ｐゴシック" charset="0"/>
              </a:rPr>
              <a:t>ij</a:t>
            </a:r>
          </a:p>
          <a:p>
            <a:pPr lvl="1" eaLnBrk="1" hangingPunct="1"/>
            <a:r>
              <a:rPr lang="fr-FR">
                <a:latin typeface="Arial" charset="0"/>
                <a:ea typeface="ＭＳ Ｐゴシック" charset="0"/>
              </a:rPr>
              <a:t>Notice that this matrix is not symmetric</a:t>
            </a:r>
          </a:p>
          <a:p>
            <a:pPr lvl="1" eaLnBrk="1" hangingPunct="1"/>
            <a:r>
              <a:rPr lang="fr-FR">
                <a:latin typeface="Arial" charset="0"/>
                <a:ea typeface="ＭＳ Ｐゴシック" charset="0"/>
              </a:rPr>
              <a:t>We suppose that the graph is strongly connected</a:t>
            </a:r>
          </a:p>
        </p:txBody>
      </p:sp>
    </p:spTree>
    <p:extLst>
      <p:ext uri="{BB962C8B-B14F-4D97-AF65-F5344CB8AC3E}">
        <p14:creationId xmlns:p14="http://schemas.microsoft.com/office/powerpoint/2010/main" val="410439034"/>
      </p:ext>
    </p:extLst>
  </p:cSld>
  <p:clrMapOvr>
    <a:masterClrMapping/>
  </p:clrMapOvr>
  <p:timing>
    <p:tnLst>
      <p:par>
        <p:cTn id="1" dur="indefinite" restart="never" nodeType="tmRoot"/>
      </p:par>
    </p:tn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2A607FB8-5991-D442-95D3-32301F4E2C82}" type="slidenum">
              <a:rPr lang="fr-FR" sz="1400">
                <a:latin typeface="Arial" charset="0"/>
              </a:rPr>
              <a:pPr eaLnBrk="1" hangingPunct="1"/>
              <a:t>732</a:t>
            </a:fld>
            <a:endParaRPr lang="fr-FR" sz="1400">
              <a:latin typeface="Arial" charset="0"/>
            </a:endParaRPr>
          </a:p>
        </p:txBody>
      </p:sp>
      <p:sp>
        <p:nvSpPr>
          <p:cNvPr id="106498" name="Rectangle 2"/>
          <p:cNvSpPr>
            <a:spLocks noGrp="1" noChangeArrowheads="1"/>
          </p:cNvSpPr>
          <p:nvPr>
            <p:ph type="title"/>
          </p:nvPr>
        </p:nvSpPr>
        <p:spPr/>
        <p:txBody>
          <a:bodyPr/>
          <a:lstStyle/>
          <a:p>
            <a:pPr eaLnBrk="1" hangingPunct="1"/>
            <a:r>
              <a:rPr lang="fr-FR">
                <a:latin typeface="Times New Roman" charset="0"/>
                <a:ea typeface="ＭＳ Ｐゴシック" charset="0"/>
                <a:cs typeface="ＭＳ Ｐゴシック" charset="0"/>
              </a:rPr>
              <a:t>The basic PageRank algorithm</a:t>
            </a:r>
          </a:p>
        </p:txBody>
      </p:sp>
      <p:sp>
        <p:nvSpPr>
          <p:cNvPr id="106499" name="Rectangle 3"/>
          <p:cNvSpPr>
            <a:spLocks noGrp="1" noChangeArrowheads="1"/>
          </p:cNvSpPr>
          <p:nvPr>
            <p:ph type="body" idx="1"/>
          </p:nvPr>
        </p:nvSpPr>
        <p:spPr>
          <a:xfrm>
            <a:off x="1173163" y="1981200"/>
            <a:ext cx="7772400" cy="4876800"/>
          </a:xfrm>
        </p:spPr>
        <p:txBody>
          <a:bodyPr/>
          <a:lstStyle/>
          <a:p>
            <a:pPr eaLnBrk="1" hangingPunct="1"/>
            <a:r>
              <a:rPr lang="fr-FR">
                <a:latin typeface="Arial" charset="0"/>
                <a:ea typeface="ＭＳ Ｐゴシック" charset="0"/>
                <a:cs typeface="ＭＳ Ｐゴシック" charset="0"/>
              </a:rPr>
              <a:t>In other words</a:t>
            </a: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lvl="1" eaLnBrk="1" hangingPunct="1"/>
            <a:r>
              <a:rPr lang="fr-FR">
                <a:latin typeface="Arial" charset="0"/>
                <a:ea typeface="ＭＳ Ｐゴシック" charset="0"/>
              </a:rPr>
              <a:t>Where </a:t>
            </a:r>
            <a:r>
              <a:rPr lang="fr-FR" i="1">
                <a:latin typeface="Times" charset="0"/>
                <a:ea typeface="ＭＳ Ｐゴシック" charset="0"/>
              </a:rPr>
              <a:t>w</a:t>
            </a:r>
            <a:r>
              <a:rPr lang="fr-FR" i="1" baseline="-25000">
                <a:latin typeface="Times" charset="0"/>
                <a:ea typeface="ＭＳ Ｐゴシック" charset="0"/>
              </a:rPr>
              <a:t>j.</a:t>
            </a:r>
            <a:r>
              <a:rPr lang="fr-FR">
                <a:latin typeface="Arial" charset="0"/>
                <a:ea typeface="ＭＳ Ｐゴシック" charset="0"/>
              </a:rPr>
              <a:t> is the outdegree of page </a:t>
            </a:r>
            <a:r>
              <a:rPr lang="fr-FR" i="1">
                <a:latin typeface="Times" charset="0"/>
                <a:ea typeface="ＭＳ Ｐゴシック" charset="0"/>
              </a:rPr>
              <a:t>j</a:t>
            </a:r>
            <a:endParaRPr lang="fr-FR">
              <a:latin typeface="Arial" charset="0"/>
              <a:ea typeface="ＭＳ Ｐゴシック" charset="0"/>
            </a:endParaRPr>
          </a:p>
        </p:txBody>
      </p:sp>
      <p:sp>
        <p:nvSpPr>
          <p:cNvPr id="106500" name="Freeform 4"/>
          <p:cNvSpPr>
            <a:spLocks/>
          </p:cNvSpPr>
          <p:nvPr/>
        </p:nvSpPr>
        <p:spPr bwMode="auto">
          <a:xfrm>
            <a:off x="4810125" y="312737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6"/>
                </a:lnTo>
                <a:lnTo>
                  <a:pt x="13" y="139"/>
                </a:lnTo>
                <a:lnTo>
                  <a:pt x="15" y="141"/>
                </a:lnTo>
                <a:lnTo>
                  <a:pt x="18" y="144"/>
                </a:lnTo>
                <a:lnTo>
                  <a:pt x="18" y="149"/>
                </a:lnTo>
                <a:lnTo>
                  <a:pt x="20" y="151"/>
                </a:lnTo>
                <a:lnTo>
                  <a:pt x="23" y="154"/>
                </a:lnTo>
                <a:lnTo>
                  <a:pt x="25" y="156"/>
                </a:lnTo>
                <a:lnTo>
                  <a:pt x="28" y="159"/>
                </a:lnTo>
                <a:lnTo>
                  <a:pt x="30" y="159"/>
                </a:lnTo>
                <a:lnTo>
                  <a:pt x="33" y="161"/>
                </a:lnTo>
                <a:lnTo>
                  <a:pt x="35" y="164"/>
                </a:lnTo>
                <a:lnTo>
                  <a:pt x="38" y="166"/>
                </a:lnTo>
                <a:lnTo>
                  <a:pt x="40" y="169"/>
                </a:lnTo>
                <a:lnTo>
                  <a:pt x="43"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5" y="186"/>
                </a:lnTo>
                <a:lnTo>
                  <a:pt x="87" y="186"/>
                </a:lnTo>
                <a:lnTo>
                  <a:pt x="90" y="186"/>
                </a:lnTo>
                <a:lnTo>
                  <a:pt x="95" y="186"/>
                </a:lnTo>
                <a:lnTo>
                  <a:pt x="97" y="186"/>
                </a:lnTo>
                <a:lnTo>
                  <a:pt x="100"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7" y="171"/>
                </a:lnTo>
                <a:lnTo>
                  <a:pt x="149" y="169"/>
                </a:lnTo>
                <a:lnTo>
                  <a:pt x="152" y="166"/>
                </a:lnTo>
                <a:lnTo>
                  <a:pt x="154" y="164"/>
                </a:lnTo>
                <a:lnTo>
                  <a:pt x="157"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99"/>
                </a:lnTo>
                <a:lnTo>
                  <a:pt x="186" y="97"/>
                </a:lnTo>
                <a:lnTo>
                  <a:pt x="186" y="94"/>
                </a:lnTo>
                <a:lnTo>
                  <a:pt x="186" y="89"/>
                </a:lnTo>
                <a:lnTo>
                  <a:pt x="186" y="84"/>
                </a:lnTo>
                <a:lnTo>
                  <a:pt x="186" y="80"/>
                </a:lnTo>
                <a:lnTo>
                  <a:pt x="184" y="75"/>
                </a:lnTo>
                <a:lnTo>
                  <a:pt x="184"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2" y="20"/>
                </a:lnTo>
                <a:lnTo>
                  <a:pt x="147"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8" y="20"/>
                </a:lnTo>
                <a:lnTo>
                  <a:pt x="33" y="23"/>
                </a:lnTo>
                <a:lnTo>
                  <a:pt x="30" y="27"/>
                </a:lnTo>
                <a:lnTo>
                  <a:pt x="25" y="30"/>
                </a:lnTo>
                <a:lnTo>
                  <a:pt x="23" y="35"/>
                </a:lnTo>
                <a:lnTo>
                  <a:pt x="20" y="37"/>
                </a:lnTo>
                <a:lnTo>
                  <a:pt x="15" y="42"/>
                </a:lnTo>
                <a:lnTo>
                  <a:pt x="13" y="45"/>
                </a:lnTo>
                <a:lnTo>
                  <a:pt x="10" y="50"/>
                </a:lnTo>
                <a:lnTo>
                  <a:pt x="10" y="55"/>
                </a:lnTo>
                <a:lnTo>
                  <a:pt x="8"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501" name="Freeform 5"/>
          <p:cNvSpPr>
            <a:spLocks/>
          </p:cNvSpPr>
          <p:nvPr/>
        </p:nvSpPr>
        <p:spPr bwMode="auto">
          <a:xfrm>
            <a:off x="4810125" y="3276600"/>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8" y="35"/>
                </a:lnTo>
                <a:lnTo>
                  <a:pt x="8" y="38"/>
                </a:lnTo>
                <a:lnTo>
                  <a:pt x="10" y="40"/>
                </a:lnTo>
                <a:lnTo>
                  <a:pt x="13" y="42"/>
                </a:lnTo>
                <a:lnTo>
                  <a:pt x="13" y="45"/>
                </a:lnTo>
                <a:lnTo>
                  <a:pt x="15" y="47"/>
                </a:lnTo>
                <a:lnTo>
                  <a:pt x="18" y="50"/>
                </a:lnTo>
                <a:lnTo>
                  <a:pt x="18" y="55"/>
                </a:lnTo>
                <a:lnTo>
                  <a:pt x="20" y="57"/>
                </a:lnTo>
                <a:lnTo>
                  <a:pt x="23" y="60"/>
                </a:lnTo>
                <a:lnTo>
                  <a:pt x="25" y="62"/>
                </a:lnTo>
                <a:lnTo>
                  <a:pt x="28" y="65"/>
                </a:lnTo>
                <a:lnTo>
                  <a:pt x="30" y="65"/>
                </a:lnTo>
                <a:lnTo>
                  <a:pt x="33" y="67"/>
                </a:lnTo>
                <a:lnTo>
                  <a:pt x="35" y="70"/>
                </a:lnTo>
                <a:lnTo>
                  <a:pt x="38" y="72"/>
                </a:lnTo>
                <a:lnTo>
                  <a:pt x="40" y="75"/>
                </a:lnTo>
                <a:lnTo>
                  <a:pt x="43" y="77"/>
                </a:lnTo>
                <a:lnTo>
                  <a:pt x="45" y="77"/>
                </a:lnTo>
                <a:lnTo>
                  <a:pt x="47" y="80"/>
                </a:lnTo>
                <a:lnTo>
                  <a:pt x="50" y="82"/>
                </a:lnTo>
                <a:lnTo>
                  <a:pt x="52" y="82"/>
                </a:lnTo>
                <a:lnTo>
                  <a:pt x="55" y="85"/>
                </a:lnTo>
                <a:lnTo>
                  <a:pt x="60" y="85"/>
                </a:lnTo>
                <a:lnTo>
                  <a:pt x="62" y="87"/>
                </a:lnTo>
                <a:lnTo>
                  <a:pt x="65" y="87"/>
                </a:lnTo>
                <a:lnTo>
                  <a:pt x="67" y="90"/>
                </a:lnTo>
                <a:lnTo>
                  <a:pt x="72" y="90"/>
                </a:lnTo>
                <a:lnTo>
                  <a:pt x="75" y="90"/>
                </a:lnTo>
                <a:lnTo>
                  <a:pt x="77" y="90"/>
                </a:lnTo>
                <a:lnTo>
                  <a:pt x="82" y="92"/>
                </a:lnTo>
                <a:lnTo>
                  <a:pt x="85" y="92"/>
                </a:lnTo>
                <a:lnTo>
                  <a:pt x="87" y="92"/>
                </a:lnTo>
                <a:lnTo>
                  <a:pt x="90" y="92"/>
                </a:lnTo>
                <a:lnTo>
                  <a:pt x="95" y="92"/>
                </a:lnTo>
                <a:lnTo>
                  <a:pt x="97" y="92"/>
                </a:lnTo>
                <a:lnTo>
                  <a:pt x="100" y="92"/>
                </a:lnTo>
                <a:lnTo>
                  <a:pt x="104" y="92"/>
                </a:lnTo>
                <a:lnTo>
                  <a:pt x="107" y="92"/>
                </a:lnTo>
                <a:lnTo>
                  <a:pt x="109" y="90"/>
                </a:lnTo>
                <a:lnTo>
                  <a:pt x="114" y="90"/>
                </a:lnTo>
                <a:lnTo>
                  <a:pt x="117" y="90"/>
                </a:lnTo>
                <a:lnTo>
                  <a:pt x="119" y="90"/>
                </a:lnTo>
                <a:lnTo>
                  <a:pt x="122" y="87"/>
                </a:lnTo>
                <a:lnTo>
                  <a:pt x="127" y="87"/>
                </a:lnTo>
                <a:lnTo>
                  <a:pt x="129" y="85"/>
                </a:lnTo>
                <a:lnTo>
                  <a:pt x="132" y="85"/>
                </a:lnTo>
                <a:lnTo>
                  <a:pt x="134" y="82"/>
                </a:lnTo>
                <a:lnTo>
                  <a:pt x="137" y="82"/>
                </a:lnTo>
                <a:lnTo>
                  <a:pt x="139" y="80"/>
                </a:lnTo>
                <a:lnTo>
                  <a:pt x="144" y="77"/>
                </a:lnTo>
                <a:lnTo>
                  <a:pt x="147" y="77"/>
                </a:lnTo>
                <a:lnTo>
                  <a:pt x="149" y="75"/>
                </a:lnTo>
                <a:lnTo>
                  <a:pt x="152" y="72"/>
                </a:lnTo>
                <a:lnTo>
                  <a:pt x="154" y="70"/>
                </a:lnTo>
                <a:lnTo>
                  <a:pt x="157"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4" y="25"/>
                </a:lnTo>
                <a:lnTo>
                  <a:pt x="184" y="23"/>
                </a:lnTo>
                <a:lnTo>
                  <a:pt x="184"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02" name="Arc 6"/>
          <p:cNvSpPr>
            <a:spLocks/>
          </p:cNvSpPr>
          <p:nvPr/>
        </p:nvSpPr>
        <p:spPr bwMode="auto">
          <a:xfrm>
            <a:off x="4810125" y="3127375"/>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03" name="Freeform 7"/>
          <p:cNvSpPr>
            <a:spLocks/>
          </p:cNvSpPr>
          <p:nvPr/>
        </p:nvSpPr>
        <p:spPr bwMode="auto">
          <a:xfrm>
            <a:off x="6562725" y="36576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5"/>
                </a:moveTo>
                <a:lnTo>
                  <a:pt x="0" y="97"/>
                </a:lnTo>
                <a:lnTo>
                  <a:pt x="0" y="100"/>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7"/>
                </a:lnTo>
                <a:lnTo>
                  <a:pt x="13" y="139"/>
                </a:lnTo>
                <a:lnTo>
                  <a:pt x="15" y="142"/>
                </a:lnTo>
                <a:lnTo>
                  <a:pt x="18" y="144"/>
                </a:lnTo>
                <a:lnTo>
                  <a:pt x="18" y="149"/>
                </a:lnTo>
                <a:lnTo>
                  <a:pt x="20" y="152"/>
                </a:lnTo>
                <a:lnTo>
                  <a:pt x="23" y="154"/>
                </a:lnTo>
                <a:lnTo>
                  <a:pt x="25" y="157"/>
                </a:lnTo>
                <a:lnTo>
                  <a:pt x="27" y="159"/>
                </a:lnTo>
                <a:lnTo>
                  <a:pt x="30" y="159"/>
                </a:lnTo>
                <a:lnTo>
                  <a:pt x="32" y="162"/>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6" y="171"/>
                </a:lnTo>
                <a:lnTo>
                  <a:pt x="149" y="169"/>
                </a:lnTo>
                <a:lnTo>
                  <a:pt x="151" y="166"/>
                </a:lnTo>
                <a:lnTo>
                  <a:pt x="154" y="164"/>
                </a:lnTo>
                <a:lnTo>
                  <a:pt x="156" y="162"/>
                </a:lnTo>
                <a:lnTo>
                  <a:pt x="159" y="159"/>
                </a:lnTo>
                <a:lnTo>
                  <a:pt x="161" y="159"/>
                </a:lnTo>
                <a:lnTo>
                  <a:pt x="164" y="157"/>
                </a:lnTo>
                <a:lnTo>
                  <a:pt x="164" y="154"/>
                </a:lnTo>
                <a:lnTo>
                  <a:pt x="166" y="152"/>
                </a:lnTo>
                <a:lnTo>
                  <a:pt x="169" y="149"/>
                </a:lnTo>
                <a:lnTo>
                  <a:pt x="171" y="144"/>
                </a:lnTo>
                <a:lnTo>
                  <a:pt x="174" y="142"/>
                </a:lnTo>
                <a:lnTo>
                  <a:pt x="174" y="139"/>
                </a:lnTo>
                <a:lnTo>
                  <a:pt x="176" y="137"/>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100"/>
                </a:lnTo>
                <a:lnTo>
                  <a:pt x="186" y="97"/>
                </a:lnTo>
                <a:lnTo>
                  <a:pt x="186" y="95"/>
                </a:lnTo>
                <a:lnTo>
                  <a:pt x="186" y="90"/>
                </a:lnTo>
                <a:lnTo>
                  <a:pt x="186" y="85"/>
                </a:lnTo>
                <a:lnTo>
                  <a:pt x="186" y="80"/>
                </a:lnTo>
                <a:lnTo>
                  <a:pt x="184" y="75"/>
                </a:lnTo>
                <a:lnTo>
                  <a:pt x="184" y="70"/>
                </a:lnTo>
                <a:lnTo>
                  <a:pt x="181" y="65"/>
                </a:lnTo>
                <a:lnTo>
                  <a:pt x="181" y="60"/>
                </a:lnTo>
                <a:lnTo>
                  <a:pt x="179" y="55"/>
                </a:lnTo>
                <a:lnTo>
                  <a:pt x="176" y="50"/>
                </a:lnTo>
                <a:lnTo>
                  <a:pt x="174" y="45"/>
                </a:lnTo>
                <a:lnTo>
                  <a:pt x="171" y="43"/>
                </a:lnTo>
                <a:lnTo>
                  <a:pt x="169" y="38"/>
                </a:lnTo>
                <a:lnTo>
                  <a:pt x="166" y="35"/>
                </a:lnTo>
                <a:lnTo>
                  <a:pt x="161" y="30"/>
                </a:lnTo>
                <a:lnTo>
                  <a:pt x="159" y="28"/>
                </a:lnTo>
                <a:lnTo>
                  <a:pt x="154" y="23"/>
                </a:lnTo>
                <a:lnTo>
                  <a:pt x="151" y="20"/>
                </a:lnTo>
                <a:lnTo>
                  <a:pt x="146"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8"/>
                </a:lnTo>
                <a:lnTo>
                  <a:pt x="25" y="30"/>
                </a:lnTo>
                <a:lnTo>
                  <a:pt x="23" y="35"/>
                </a:lnTo>
                <a:lnTo>
                  <a:pt x="20" y="38"/>
                </a:lnTo>
                <a:lnTo>
                  <a:pt x="15" y="43"/>
                </a:lnTo>
                <a:lnTo>
                  <a:pt x="13" y="45"/>
                </a:lnTo>
                <a:lnTo>
                  <a:pt x="10" y="50"/>
                </a:lnTo>
                <a:lnTo>
                  <a:pt x="10" y="55"/>
                </a:lnTo>
                <a:lnTo>
                  <a:pt x="8" y="60"/>
                </a:lnTo>
                <a:lnTo>
                  <a:pt x="5" y="65"/>
                </a:lnTo>
                <a:lnTo>
                  <a:pt x="5" y="70"/>
                </a:lnTo>
                <a:lnTo>
                  <a:pt x="3" y="75"/>
                </a:lnTo>
                <a:lnTo>
                  <a:pt x="3" y="80"/>
                </a:lnTo>
                <a:lnTo>
                  <a:pt x="0" y="85"/>
                </a:lnTo>
                <a:lnTo>
                  <a:pt x="0" y="90"/>
                </a:lnTo>
                <a:lnTo>
                  <a:pt x="0" y="95"/>
                </a:lnTo>
                <a:close/>
              </a:path>
            </a:pathLst>
          </a:custGeom>
          <a:solidFill>
            <a:srgbClr val="00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504" name="Freeform 8"/>
          <p:cNvSpPr>
            <a:spLocks/>
          </p:cNvSpPr>
          <p:nvPr/>
        </p:nvSpPr>
        <p:spPr bwMode="auto">
          <a:xfrm>
            <a:off x="6562725" y="3808413"/>
            <a:ext cx="295275" cy="144462"/>
          </a:xfrm>
          <a:custGeom>
            <a:avLst/>
            <a:gdLst>
              <a:gd name="T0" fmla="*/ 0 w 186"/>
              <a:gd name="T1" fmla="*/ 2147483647 h 91"/>
              <a:gd name="T2" fmla="*/ 0 w 186"/>
              <a:gd name="T3" fmla="*/ 2147483647 h 91"/>
              <a:gd name="T4" fmla="*/ 2147483647 w 186"/>
              <a:gd name="T5" fmla="*/ 2147483647 h 91"/>
              <a:gd name="T6" fmla="*/ 2147483647 w 186"/>
              <a:gd name="T7" fmla="*/ 2147483647 h 91"/>
              <a:gd name="T8" fmla="*/ 2147483647 w 186"/>
              <a:gd name="T9" fmla="*/ 2147483647 h 91"/>
              <a:gd name="T10" fmla="*/ 2147483647 w 186"/>
              <a:gd name="T11" fmla="*/ 2147483647 h 91"/>
              <a:gd name="T12" fmla="*/ 2147483647 w 186"/>
              <a:gd name="T13" fmla="*/ 2147483647 h 91"/>
              <a:gd name="T14" fmla="*/ 2147483647 w 186"/>
              <a:gd name="T15" fmla="*/ 2147483647 h 91"/>
              <a:gd name="T16" fmla="*/ 2147483647 w 186"/>
              <a:gd name="T17" fmla="*/ 2147483647 h 91"/>
              <a:gd name="T18" fmla="*/ 2147483647 w 186"/>
              <a:gd name="T19" fmla="*/ 2147483647 h 91"/>
              <a:gd name="T20" fmla="*/ 2147483647 w 186"/>
              <a:gd name="T21" fmla="*/ 2147483647 h 91"/>
              <a:gd name="T22" fmla="*/ 2147483647 w 186"/>
              <a:gd name="T23" fmla="*/ 2147483647 h 91"/>
              <a:gd name="T24" fmla="*/ 2147483647 w 186"/>
              <a:gd name="T25" fmla="*/ 2147483647 h 91"/>
              <a:gd name="T26" fmla="*/ 2147483647 w 186"/>
              <a:gd name="T27" fmla="*/ 2147483647 h 91"/>
              <a:gd name="T28" fmla="*/ 2147483647 w 186"/>
              <a:gd name="T29" fmla="*/ 2147483647 h 91"/>
              <a:gd name="T30" fmla="*/ 2147483647 w 186"/>
              <a:gd name="T31" fmla="*/ 2147483647 h 91"/>
              <a:gd name="T32" fmla="*/ 2147483647 w 186"/>
              <a:gd name="T33" fmla="*/ 2147483647 h 91"/>
              <a:gd name="T34" fmla="*/ 2147483647 w 186"/>
              <a:gd name="T35" fmla="*/ 2147483647 h 91"/>
              <a:gd name="T36" fmla="*/ 2147483647 w 186"/>
              <a:gd name="T37" fmla="*/ 2147483647 h 91"/>
              <a:gd name="T38" fmla="*/ 2147483647 w 186"/>
              <a:gd name="T39" fmla="*/ 2147483647 h 91"/>
              <a:gd name="T40" fmla="*/ 2147483647 w 186"/>
              <a:gd name="T41" fmla="*/ 2147483647 h 91"/>
              <a:gd name="T42" fmla="*/ 2147483647 w 186"/>
              <a:gd name="T43" fmla="*/ 2147483647 h 91"/>
              <a:gd name="T44" fmla="*/ 2147483647 w 186"/>
              <a:gd name="T45" fmla="*/ 2147483647 h 91"/>
              <a:gd name="T46" fmla="*/ 2147483647 w 186"/>
              <a:gd name="T47" fmla="*/ 2147483647 h 91"/>
              <a:gd name="T48" fmla="*/ 2147483647 w 186"/>
              <a:gd name="T49" fmla="*/ 2147483647 h 91"/>
              <a:gd name="T50" fmla="*/ 2147483647 w 186"/>
              <a:gd name="T51" fmla="*/ 2147483647 h 91"/>
              <a:gd name="T52" fmla="*/ 2147483647 w 186"/>
              <a:gd name="T53" fmla="*/ 2147483647 h 91"/>
              <a:gd name="T54" fmla="*/ 2147483647 w 186"/>
              <a:gd name="T55" fmla="*/ 2147483647 h 91"/>
              <a:gd name="T56" fmla="*/ 2147483647 w 186"/>
              <a:gd name="T57" fmla="*/ 2147483647 h 91"/>
              <a:gd name="T58" fmla="*/ 2147483647 w 186"/>
              <a:gd name="T59" fmla="*/ 2147483647 h 91"/>
              <a:gd name="T60" fmla="*/ 2147483647 w 186"/>
              <a:gd name="T61" fmla="*/ 2147483647 h 91"/>
              <a:gd name="T62" fmla="*/ 2147483647 w 186"/>
              <a:gd name="T63" fmla="*/ 2147483647 h 91"/>
              <a:gd name="T64" fmla="*/ 2147483647 w 186"/>
              <a:gd name="T65" fmla="*/ 2147483647 h 91"/>
              <a:gd name="T66" fmla="*/ 2147483647 w 186"/>
              <a:gd name="T67" fmla="*/ 2147483647 h 91"/>
              <a:gd name="T68" fmla="*/ 2147483647 w 186"/>
              <a:gd name="T69" fmla="*/ 2147483647 h 91"/>
              <a:gd name="T70" fmla="*/ 2147483647 w 186"/>
              <a:gd name="T71" fmla="*/ 2147483647 h 91"/>
              <a:gd name="T72" fmla="*/ 2147483647 w 186"/>
              <a:gd name="T73" fmla="*/ 2147483647 h 91"/>
              <a:gd name="T74" fmla="*/ 2147483647 w 186"/>
              <a:gd name="T75" fmla="*/ 2147483647 h 91"/>
              <a:gd name="T76" fmla="*/ 2147483647 w 186"/>
              <a:gd name="T77" fmla="*/ 2147483647 h 91"/>
              <a:gd name="T78" fmla="*/ 2147483647 w 186"/>
              <a:gd name="T79" fmla="*/ 2147483647 h 91"/>
              <a:gd name="T80" fmla="*/ 2147483647 w 186"/>
              <a:gd name="T81" fmla="*/ 2147483647 h 91"/>
              <a:gd name="T82" fmla="*/ 2147483647 w 186"/>
              <a:gd name="T83" fmla="*/ 2147483647 h 91"/>
              <a:gd name="T84" fmla="*/ 2147483647 w 186"/>
              <a:gd name="T85" fmla="*/ 2147483647 h 91"/>
              <a:gd name="T86" fmla="*/ 2147483647 w 186"/>
              <a:gd name="T87" fmla="*/ 2147483647 h 91"/>
              <a:gd name="T88" fmla="*/ 2147483647 w 186"/>
              <a:gd name="T89" fmla="*/ 2147483647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1"/>
              <a:gd name="T137" fmla="*/ 186 w 186"/>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1">
                <a:moveTo>
                  <a:pt x="0" y="0"/>
                </a:moveTo>
                <a:lnTo>
                  <a:pt x="0" y="2"/>
                </a:lnTo>
                <a:lnTo>
                  <a:pt x="0" y="5"/>
                </a:lnTo>
                <a:lnTo>
                  <a:pt x="0" y="7"/>
                </a:lnTo>
                <a:lnTo>
                  <a:pt x="3" y="12"/>
                </a:lnTo>
                <a:lnTo>
                  <a:pt x="3" y="14"/>
                </a:lnTo>
                <a:lnTo>
                  <a:pt x="3" y="17"/>
                </a:lnTo>
                <a:lnTo>
                  <a:pt x="3" y="22"/>
                </a:lnTo>
                <a:lnTo>
                  <a:pt x="5" y="24"/>
                </a:lnTo>
                <a:lnTo>
                  <a:pt x="5" y="27"/>
                </a:lnTo>
                <a:lnTo>
                  <a:pt x="5" y="29"/>
                </a:lnTo>
                <a:lnTo>
                  <a:pt x="8" y="34"/>
                </a:lnTo>
                <a:lnTo>
                  <a:pt x="8" y="37"/>
                </a:lnTo>
                <a:lnTo>
                  <a:pt x="10" y="39"/>
                </a:lnTo>
                <a:lnTo>
                  <a:pt x="13" y="42"/>
                </a:lnTo>
                <a:lnTo>
                  <a:pt x="13" y="44"/>
                </a:lnTo>
                <a:lnTo>
                  <a:pt x="15" y="47"/>
                </a:lnTo>
                <a:lnTo>
                  <a:pt x="18" y="49"/>
                </a:lnTo>
                <a:lnTo>
                  <a:pt x="18" y="54"/>
                </a:lnTo>
                <a:lnTo>
                  <a:pt x="20" y="57"/>
                </a:lnTo>
                <a:lnTo>
                  <a:pt x="23" y="59"/>
                </a:lnTo>
                <a:lnTo>
                  <a:pt x="25" y="62"/>
                </a:lnTo>
                <a:lnTo>
                  <a:pt x="27" y="64"/>
                </a:lnTo>
                <a:lnTo>
                  <a:pt x="30" y="64"/>
                </a:lnTo>
                <a:lnTo>
                  <a:pt x="32" y="67"/>
                </a:lnTo>
                <a:lnTo>
                  <a:pt x="35" y="69"/>
                </a:lnTo>
                <a:lnTo>
                  <a:pt x="37" y="71"/>
                </a:lnTo>
                <a:lnTo>
                  <a:pt x="40" y="74"/>
                </a:lnTo>
                <a:lnTo>
                  <a:pt x="42" y="76"/>
                </a:lnTo>
                <a:lnTo>
                  <a:pt x="45" y="76"/>
                </a:lnTo>
                <a:lnTo>
                  <a:pt x="47" y="79"/>
                </a:lnTo>
                <a:lnTo>
                  <a:pt x="50" y="81"/>
                </a:lnTo>
                <a:lnTo>
                  <a:pt x="52" y="81"/>
                </a:lnTo>
                <a:lnTo>
                  <a:pt x="55" y="84"/>
                </a:lnTo>
                <a:lnTo>
                  <a:pt x="60" y="84"/>
                </a:lnTo>
                <a:lnTo>
                  <a:pt x="62" y="86"/>
                </a:lnTo>
                <a:lnTo>
                  <a:pt x="65" y="86"/>
                </a:lnTo>
                <a:lnTo>
                  <a:pt x="67" y="89"/>
                </a:lnTo>
                <a:lnTo>
                  <a:pt x="72" y="89"/>
                </a:lnTo>
                <a:lnTo>
                  <a:pt x="75" y="89"/>
                </a:lnTo>
                <a:lnTo>
                  <a:pt x="77" y="89"/>
                </a:lnTo>
                <a:lnTo>
                  <a:pt x="82" y="91"/>
                </a:lnTo>
                <a:lnTo>
                  <a:pt x="84" y="91"/>
                </a:lnTo>
                <a:lnTo>
                  <a:pt x="87" y="91"/>
                </a:lnTo>
                <a:lnTo>
                  <a:pt x="89" y="91"/>
                </a:lnTo>
                <a:lnTo>
                  <a:pt x="94" y="91"/>
                </a:lnTo>
                <a:lnTo>
                  <a:pt x="97" y="91"/>
                </a:lnTo>
                <a:lnTo>
                  <a:pt x="99" y="91"/>
                </a:lnTo>
                <a:lnTo>
                  <a:pt x="104" y="91"/>
                </a:lnTo>
                <a:lnTo>
                  <a:pt x="107" y="91"/>
                </a:lnTo>
                <a:lnTo>
                  <a:pt x="109" y="89"/>
                </a:lnTo>
                <a:lnTo>
                  <a:pt x="114" y="89"/>
                </a:lnTo>
                <a:lnTo>
                  <a:pt x="117" y="89"/>
                </a:lnTo>
                <a:lnTo>
                  <a:pt x="119" y="89"/>
                </a:lnTo>
                <a:lnTo>
                  <a:pt x="122" y="86"/>
                </a:lnTo>
                <a:lnTo>
                  <a:pt x="127" y="86"/>
                </a:lnTo>
                <a:lnTo>
                  <a:pt x="129" y="84"/>
                </a:lnTo>
                <a:lnTo>
                  <a:pt x="132" y="84"/>
                </a:lnTo>
                <a:lnTo>
                  <a:pt x="134" y="81"/>
                </a:lnTo>
                <a:lnTo>
                  <a:pt x="137" y="81"/>
                </a:lnTo>
                <a:lnTo>
                  <a:pt x="139" y="79"/>
                </a:lnTo>
                <a:lnTo>
                  <a:pt x="144" y="76"/>
                </a:lnTo>
                <a:lnTo>
                  <a:pt x="146" y="76"/>
                </a:lnTo>
                <a:lnTo>
                  <a:pt x="149" y="74"/>
                </a:lnTo>
                <a:lnTo>
                  <a:pt x="151" y="71"/>
                </a:lnTo>
                <a:lnTo>
                  <a:pt x="154" y="69"/>
                </a:lnTo>
                <a:lnTo>
                  <a:pt x="156" y="67"/>
                </a:lnTo>
                <a:lnTo>
                  <a:pt x="159" y="64"/>
                </a:lnTo>
                <a:lnTo>
                  <a:pt x="161" y="64"/>
                </a:lnTo>
                <a:lnTo>
                  <a:pt x="164" y="62"/>
                </a:lnTo>
                <a:lnTo>
                  <a:pt x="164" y="59"/>
                </a:lnTo>
                <a:lnTo>
                  <a:pt x="166" y="57"/>
                </a:lnTo>
                <a:lnTo>
                  <a:pt x="169" y="54"/>
                </a:lnTo>
                <a:lnTo>
                  <a:pt x="171" y="49"/>
                </a:lnTo>
                <a:lnTo>
                  <a:pt x="174" y="47"/>
                </a:lnTo>
                <a:lnTo>
                  <a:pt x="174" y="44"/>
                </a:lnTo>
                <a:lnTo>
                  <a:pt x="176" y="42"/>
                </a:lnTo>
                <a:lnTo>
                  <a:pt x="176" y="39"/>
                </a:lnTo>
                <a:lnTo>
                  <a:pt x="179" y="37"/>
                </a:lnTo>
                <a:lnTo>
                  <a:pt x="179" y="34"/>
                </a:lnTo>
                <a:lnTo>
                  <a:pt x="181" y="29"/>
                </a:lnTo>
                <a:lnTo>
                  <a:pt x="181" y="27"/>
                </a:lnTo>
                <a:lnTo>
                  <a:pt x="184" y="24"/>
                </a:lnTo>
                <a:lnTo>
                  <a:pt x="184" y="22"/>
                </a:lnTo>
                <a:lnTo>
                  <a:pt x="184" y="17"/>
                </a:lnTo>
                <a:lnTo>
                  <a:pt x="186" y="14"/>
                </a:lnTo>
                <a:lnTo>
                  <a:pt x="186" y="12"/>
                </a:lnTo>
                <a:lnTo>
                  <a:pt x="186" y="7"/>
                </a:lnTo>
                <a:lnTo>
                  <a:pt x="186" y="5"/>
                </a:lnTo>
                <a:lnTo>
                  <a:pt x="186" y="2"/>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05" name="Arc 9"/>
          <p:cNvSpPr>
            <a:spLocks/>
          </p:cNvSpPr>
          <p:nvPr/>
        </p:nvSpPr>
        <p:spPr bwMode="auto">
          <a:xfrm>
            <a:off x="6562725" y="3657600"/>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06" name="Freeform 10"/>
          <p:cNvSpPr>
            <a:spLocks/>
          </p:cNvSpPr>
          <p:nvPr/>
        </p:nvSpPr>
        <p:spPr bwMode="auto">
          <a:xfrm>
            <a:off x="7934325" y="29718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2" y="107"/>
                </a:lnTo>
                <a:lnTo>
                  <a:pt x="2" y="109"/>
                </a:lnTo>
                <a:lnTo>
                  <a:pt x="2" y="112"/>
                </a:lnTo>
                <a:lnTo>
                  <a:pt x="2"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4" y="156"/>
                </a:lnTo>
                <a:lnTo>
                  <a:pt x="27" y="159"/>
                </a:lnTo>
                <a:lnTo>
                  <a:pt x="29" y="159"/>
                </a:lnTo>
                <a:lnTo>
                  <a:pt x="32" y="161"/>
                </a:lnTo>
                <a:lnTo>
                  <a:pt x="34" y="164"/>
                </a:lnTo>
                <a:lnTo>
                  <a:pt x="37" y="166"/>
                </a:lnTo>
                <a:lnTo>
                  <a:pt x="39" y="169"/>
                </a:lnTo>
                <a:lnTo>
                  <a:pt x="42" y="171"/>
                </a:lnTo>
                <a:lnTo>
                  <a:pt x="44" y="171"/>
                </a:lnTo>
                <a:lnTo>
                  <a:pt x="47" y="174"/>
                </a:lnTo>
                <a:lnTo>
                  <a:pt x="49" y="176"/>
                </a:lnTo>
                <a:lnTo>
                  <a:pt x="52" y="176"/>
                </a:lnTo>
                <a:lnTo>
                  <a:pt x="54" y="179"/>
                </a:lnTo>
                <a:lnTo>
                  <a:pt x="59" y="179"/>
                </a:lnTo>
                <a:lnTo>
                  <a:pt x="62" y="181"/>
                </a:lnTo>
                <a:lnTo>
                  <a:pt x="64" y="181"/>
                </a:lnTo>
                <a:lnTo>
                  <a:pt x="67" y="184"/>
                </a:lnTo>
                <a:lnTo>
                  <a:pt x="72" y="184"/>
                </a:lnTo>
                <a:lnTo>
                  <a:pt x="74" y="184"/>
                </a:lnTo>
                <a:lnTo>
                  <a:pt x="77" y="184"/>
                </a:lnTo>
                <a:lnTo>
                  <a:pt x="81" y="186"/>
                </a:lnTo>
                <a:lnTo>
                  <a:pt x="84" y="186"/>
                </a:lnTo>
                <a:lnTo>
                  <a:pt x="86" y="186"/>
                </a:lnTo>
                <a:lnTo>
                  <a:pt x="89" y="186"/>
                </a:lnTo>
                <a:lnTo>
                  <a:pt x="94" y="186"/>
                </a:lnTo>
                <a:lnTo>
                  <a:pt x="96" y="186"/>
                </a:lnTo>
                <a:lnTo>
                  <a:pt x="99" y="186"/>
                </a:lnTo>
                <a:lnTo>
                  <a:pt x="104" y="186"/>
                </a:lnTo>
                <a:lnTo>
                  <a:pt x="106" y="186"/>
                </a:lnTo>
                <a:lnTo>
                  <a:pt x="109" y="184"/>
                </a:lnTo>
                <a:lnTo>
                  <a:pt x="114" y="184"/>
                </a:lnTo>
                <a:lnTo>
                  <a:pt x="116" y="184"/>
                </a:lnTo>
                <a:lnTo>
                  <a:pt x="119" y="184"/>
                </a:lnTo>
                <a:lnTo>
                  <a:pt x="121" y="181"/>
                </a:lnTo>
                <a:lnTo>
                  <a:pt x="126" y="181"/>
                </a:lnTo>
                <a:lnTo>
                  <a:pt x="129" y="179"/>
                </a:lnTo>
                <a:lnTo>
                  <a:pt x="131" y="179"/>
                </a:lnTo>
                <a:lnTo>
                  <a:pt x="134" y="176"/>
                </a:lnTo>
                <a:lnTo>
                  <a:pt x="136" y="176"/>
                </a:lnTo>
                <a:lnTo>
                  <a:pt x="139" y="174"/>
                </a:lnTo>
                <a:lnTo>
                  <a:pt x="143" y="171"/>
                </a:lnTo>
                <a:lnTo>
                  <a:pt x="146" y="171"/>
                </a:lnTo>
                <a:lnTo>
                  <a:pt x="148" y="169"/>
                </a:lnTo>
                <a:lnTo>
                  <a:pt x="151" y="166"/>
                </a:lnTo>
                <a:lnTo>
                  <a:pt x="153" y="164"/>
                </a:lnTo>
                <a:lnTo>
                  <a:pt x="156" y="161"/>
                </a:lnTo>
                <a:lnTo>
                  <a:pt x="158" y="159"/>
                </a:lnTo>
                <a:lnTo>
                  <a:pt x="161" y="159"/>
                </a:lnTo>
                <a:lnTo>
                  <a:pt x="163" y="156"/>
                </a:lnTo>
                <a:lnTo>
                  <a:pt x="163" y="154"/>
                </a:lnTo>
                <a:lnTo>
                  <a:pt x="166" y="151"/>
                </a:lnTo>
                <a:lnTo>
                  <a:pt x="168" y="149"/>
                </a:lnTo>
                <a:lnTo>
                  <a:pt x="171" y="144"/>
                </a:lnTo>
                <a:lnTo>
                  <a:pt x="173" y="141"/>
                </a:lnTo>
                <a:lnTo>
                  <a:pt x="173" y="139"/>
                </a:lnTo>
                <a:lnTo>
                  <a:pt x="176" y="136"/>
                </a:lnTo>
                <a:lnTo>
                  <a:pt x="176" y="134"/>
                </a:lnTo>
                <a:lnTo>
                  <a:pt x="178" y="132"/>
                </a:lnTo>
                <a:lnTo>
                  <a:pt x="178"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8" y="55"/>
                </a:lnTo>
                <a:lnTo>
                  <a:pt x="176" y="50"/>
                </a:lnTo>
                <a:lnTo>
                  <a:pt x="173" y="45"/>
                </a:lnTo>
                <a:lnTo>
                  <a:pt x="171" y="42"/>
                </a:lnTo>
                <a:lnTo>
                  <a:pt x="168" y="37"/>
                </a:lnTo>
                <a:lnTo>
                  <a:pt x="166" y="35"/>
                </a:lnTo>
                <a:lnTo>
                  <a:pt x="161" y="30"/>
                </a:lnTo>
                <a:lnTo>
                  <a:pt x="158" y="27"/>
                </a:lnTo>
                <a:lnTo>
                  <a:pt x="153" y="23"/>
                </a:lnTo>
                <a:lnTo>
                  <a:pt x="151" y="20"/>
                </a:lnTo>
                <a:lnTo>
                  <a:pt x="146" y="18"/>
                </a:lnTo>
                <a:lnTo>
                  <a:pt x="143" y="15"/>
                </a:lnTo>
                <a:lnTo>
                  <a:pt x="139" y="13"/>
                </a:lnTo>
                <a:lnTo>
                  <a:pt x="134" y="10"/>
                </a:lnTo>
                <a:lnTo>
                  <a:pt x="129" y="8"/>
                </a:lnTo>
                <a:lnTo>
                  <a:pt x="124" y="5"/>
                </a:lnTo>
                <a:lnTo>
                  <a:pt x="121" y="5"/>
                </a:lnTo>
                <a:lnTo>
                  <a:pt x="116" y="3"/>
                </a:lnTo>
                <a:lnTo>
                  <a:pt x="111" y="3"/>
                </a:lnTo>
                <a:lnTo>
                  <a:pt x="106" y="0"/>
                </a:lnTo>
                <a:lnTo>
                  <a:pt x="101" y="0"/>
                </a:lnTo>
                <a:lnTo>
                  <a:pt x="96" y="0"/>
                </a:lnTo>
                <a:lnTo>
                  <a:pt x="91" y="0"/>
                </a:lnTo>
                <a:lnTo>
                  <a:pt x="86" y="0"/>
                </a:lnTo>
                <a:lnTo>
                  <a:pt x="81" y="0"/>
                </a:lnTo>
                <a:lnTo>
                  <a:pt x="77" y="3"/>
                </a:lnTo>
                <a:lnTo>
                  <a:pt x="72" y="3"/>
                </a:lnTo>
                <a:lnTo>
                  <a:pt x="67" y="5"/>
                </a:lnTo>
                <a:lnTo>
                  <a:pt x="62" y="5"/>
                </a:lnTo>
                <a:lnTo>
                  <a:pt x="57" y="8"/>
                </a:lnTo>
                <a:lnTo>
                  <a:pt x="52" y="10"/>
                </a:lnTo>
                <a:lnTo>
                  <a:pt x="49" y="13"/>
                </a:lnTo>
                <a:lnTo>
                  <a:pt x="44" y="15"/>
                </a:lnTo>
                <a:lnTo>
                  <a:pt x="39" y="18"/>
                </a:lnTo>
                <a:lnTo>
                  <a:pt x="37" y="20"/>
                </a:lnTo>
                <a:lnTo>
                  <a:pt x="32" y="23"/>
                </a:lnTo>
                <a:lnTo>
                  <a:pt x="29" y="27"/>
                </a:lnTo>
                <a:lnTo>
                  <a:pt x="24" y="30"/>
                </a:lnTo>
                <a:lnTo>
                  <a:pt x="22" y="35"/>
                </a:lnTo>
                <a:lnTo>
                  <a:pt x="20" y="37"/>
                </a:lnTo>
                <a:lnTo>
                  <a:pt x="15" y="42"/>
                </a:lnTo>
                <a:lnTo>
                  <a:pt x="12" y="45"/>
                </a:lnTo>
                <a:lnTo>
                  <a:pt x="10" y="50"/>
                </a:lnTo>
                <a:lnTo>
                  <a:pt x="10" y="55"/>
                </a:lnTo>
                <a:lnTo>
                  <a:pt x="7" y="60"/>
                </a:lnTo>
                <a:lnTo>
                  <a:pt x="5" y="65"/>
                </a:lnTo>
                <a:lnTo>
                  <a:pt x="5" y="70"/>
                </a:lnTo>
                <a:lnTo>
                  <a:pt x="2" y="75"/>
                </a:lnTo>
                <a:lnTo>
                  <a:pt x="2"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507" name="Freeform 11"/>
          <p:cNvSpPr>
            <a:spLocks/>
          </p:cNvSpPr>
          <p:nvPr/>
        </p:nvSpPr>
        <p:spPr bwMode="auto">
          <a:xfrm>
            <a:off x="7934325" y="31210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2" y="13"/>
                </a:lnTo>
                <a:lnTo>
                  <a:pt x="2" y="15"/>
                </a:lnTo>
                <a:lnTo>
                  <a:pt x="2" y="18"/>
                </a:lnTo>
                <a:lnTo>
                  <a:pt x="2"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4" y="62"/>
                </a:lnTo>
                <a:lnTo>
                  <a:pt x="27" y="65"/>
                </a:lnTo>
                <a:lnTo>
                  <a:pt x="29" y="65"/>
                </a:lnTo>
                <a:lnTo>
                  <a:pt x="32" y="67"/>
                </a:lnTo>
                <a:lnTo>
                  <a:pt x="34" y="70"/>
                </a:lnTo>
                <a:lnTo>
                  <a:pt x="37" y="72"/>
                </a:lnTo>
                <a:lnTo>
                  <a:pt x="39" y="75"/>
                </a:lnTo>
                <a:lnTo>
                  <a:pt x="42" y="77"/>
                </a:lnTo>
                <a:lnTo>
                  <a:pt x="44" y="77"/>
                </a:lnTo>
                <a:lnTo>
                  <a:pt x="47" y="80"/>
                </a:lnTo>
                <a:lnTo>
                  <a:pt x="49" y="82"/>
                </a:lnTo>
                <a:lnTo>
                  <a:pt x="52" y="82"/>
                </a:lnTo>
                <a:lnTo>
                  <a:pt x="54" y="85"/>
                </a:lnTo>
                <a:lnTo>
                  <a:pt x="59" y="85"/>
                </a:lnTo>
                <a:lnTo>
                  <a:pt x="62" y="87"/>
                </a:lnTo>
                <a:lnTo>
                  <a:pt x="64" y="87"/>
                </a:lnTo>
                <a:lnTo>
                  <a:pt x="67" y="90"/>
                </a:lnTo>
                <a:lnTo>
                  <a:pt x="72" y="90"/>
                </a:lnTo>
                <a:lnTo>
                  <a:pt x="74" y="90"/>
                </a:lnTo>
                <a:lnTo>
                  <a:pt x="77" y="90"/>
                </a:lnTo>
                <a:lnTo>
                  <a:pt x="81" y="92"/>
                </a:lnTo>
                <a:lnTo>
                  <a:pt x="84" y="92"/>
                </a:lnTo>
                <a:lnTo>
                  <a:pt x="86" y="92"/>
                </a:lnTo>
                <a:lnTo>
                  <a:pt x="89" y="92"/>
                </a:lnTo>
                <a:lnTo>
                  <a:pt x="94" y="92"/>
                </a:lnTo>
                <a:lnTo>
                  <a:pt x="96" y="92"/>
                </a:lnTo>
                <a:lnTo>
                  <a:pt x="99" y="92"/>
                </a:lnTo>
                <a:lnTo>
                  <a:pt x="104" y="92"/>
                </a:lnTo>
                <a:lnTo>
                  <a:pt x="106" y="92"/>
                </a:lnTo>
                <a:lnTo>
                  <a:pt x="109" y="90"/>
                </a:lnTo>
                <a:lnTo>
                  <a:pt x="114" y="90"/>
                </a:lnTo>
                <a:lnTo>
                  <a:pt x="116" y="90"/>
                </a:lnTo>
                <a:lnTo>
                  <a:pt x="119" y="90"/>
                </a:lnTo>
                <a:lnTo>
                  <a:pt x="121" y="87"/>
                </a:lnTo>
                <a:lnTo>
                  <a:pt x="126" y="87"/>
                </a:lnTo>
                <a:lnTo>
                  <a:pt x="129" y="85"/>
                </a:lnTo>
                <a:lnTo>
                  <a:pt x="131" y="85"/>
                </a:lnTo>
                <a:lnTo>
                  <a:pt x="134" y="82"/>
                </a:lnTo>
                <a:lnTo>
                  <a:pt x="136" y="82"/>
                </a:lnTo>
                <a:lnTo>
                  <a:pt x="139" y="80"/>
                </a:lnTo>
                <a:lnTo>
                  <a:pt x="143" y="77"/>
                </a:lnTo>
                <a:lnTo>
                  <a:pt x="146" y="77"/>
                </a:lnTo>
                <a:lnTo>
                  <a:pt x="148" y="75"/>
                </a:lnTo>
                <a:lnTo>
                  <a:pt x="151" y="72"/>
                </a:lnTo>
                <a:lnTo>
                  <a:pt x="153" y="70"/>
                </a:lnTo>
                <a:lnTo>
                  <a:pt x="156" y="67"/>
                </a:lnTo>
                <a:lnTo>
                  <a:pt x="158" y="65"/>
                </a:lnTo>
                <a:lnTo>
                  <a:pt x="161" y="65"/>
                </a:lnTo>
                <a:lnTo>
                  <a:pt x="163" y="62"/>
                </a:lnTo>
                <a:lnTo>
                  <a:pt x="163" y="60"/>
                </a:lnTo>
                <a:lnTo>
                  <a:pt x="166" y="57"/>
                </a:lnTo>
                <a:lnTo>
                  <a:pt x="168" y="55"/>
                </a:lnTo>
                <a:lnTo>
                  <a:pt x="171" y="50"/>
                </a:lnTo>
                <a:lnTo>
                  <a:pt x="173" y="47"/>
                </a:lnTo>
                <a:lnTo>
                  <a:pt x="173" y="45"/>
                </a:lnTo>
                <a:lnTo>
                  <a:pt x="176" y="42"/>
                </a:lnTo>
                <a:lnTo>
                  <a:pt x="176" y="40"/>
                </a:lnTo>
                <a:lnTo>
                  <a:pt x="178" y="38"/>
                </a:lnTo>
                <a:lnTo>
                  <a:pt x="178"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08" name="Arc 12"/>
          <p:cNvSpPr>
            <a:spLocks/>
          </p:cNvSpPr>
          <p:nvPr/>
        </p:nvSpPr>
        <p:spPr bwMode="auto">
          <a:xfrm>
            <a:off x="7934325" y="29718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09" name="Freeform 13"/>
          <p:cNvSpPr>
            <a:spLocks/>
          </p:cNvSpPr>
          <p:nvPr/>
        </p:nvSpPr>
        <p:spPr bwMode="auto">
          <a:xfrm>
            <a:off x="5810251" y="519112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510" name="Freeform 14"/>
          <p:cNvSpPr>
            <a:spLocks/>
          </p:cNvSpPr>
          <p:nvPr/>
        </p:nvSpPr>
        <p:spPr bwMode="auto">
          <a:xfrm>
            <a:off x="5810251" y="5340351"/>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11" name="Arc 15"/>
          <p:cNvSpPr>
            <a:spLocks/>
          </p:cNvSpPr>
          <p:nvPr/>
        </p:nvSpPr>
        <p:spPr bwMode="auto">
          <a:xfrm>
            <a:off x="5810251" y="5191126"/>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12" name="Rectangle 16"/>
          <p:cNvSpPr>
            <a:spLocks noChangeArrowheads="1"/>
          </p:cNvSpPr>
          <p:nvPr/>
        </p:nvSpPr>
        <p:spPr bwMode="auto">
          <a:xfrm>
            <a:off x="7019926" y="3763964"/>
            <a:ext cx="412059"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solidFill>
                  <a:srgbClr val="000000"/>
                </a:solidFill>
                <a:latin typeface="Times" charset="0"/>
              </a:rPr>
              <a:t>Page </a:t>
            </a:r>
            <a:r>
              <a:rPr lang="en-US" sz="1300" i="1">
                <a:solidFill>
                  <a:srgbClr val="000000"/>
                </a:solidFill>
                <a:latin typeface="Times" charset="0"/>
              </a:rPr>
              <a:t>i</a:t>
            </a:r>
            <a:endParaRPr lang="en-US"/>
          </a:p>
        </p:txBody>
      </p:sp>
      <p:sp>
        <p:nvSpPr>
          <p:cNvPr id="106513" name="Freeform 17"/>
          <p:cNvSpPr>
            <a:spLocks/>
          </p:cNvSpPr>
          <p:nvPr/>
        </p:nvSpPr>
        <p:spPr bwMode="auto">
          <a:xfrm>
            <a:off x="7639051" y="48006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514" name="Freeform 18"/>
          <p:cNvSpPr>
            <a:spLocks/>
          </p:cNvSpPr>
          <p:nvPr/>
        </p:nvSpPr>
        <p:spPr bwMode="auto">
          <a:xfrm>
            <a:off x="7639051" y="49498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15" name="Arc 19"/>
          <p:cNvSpPr>
            <a:spLocks/>
          </p:cNvSpPr>
          <p:nvPr/>
        </p:nvSpPr>
        <p:spPr bwMode="auto">
          <a:xfrm>
            <a:off x="7639051" y="48006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16" name="Line 20"/>
          <p:cNvSpPr>
            <a:spLocks noChangeShapeType="1"/>
          </p:cNvSpPr>
          <p:nvPr/>
        </p:nvSpPr>
        <p:spPr bwMode="auto">
          <a:xfrm>
            <a:off x="5114925" y="3276600"/>
            <a:ext cx="1447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6517" name="Line 21"/>
          <p:cNvSpPr>
            <a:spLocks noChangeShapeType="1"/>
          </p:cNvSpPr>
          <p:nvPr/>
        </p:nvSpPr>
        <p:spPr bwMode="auto">
          <a:xfrm flipV="1">
            <a:off x="5953125" y="3886200"/>
            <a:ext cx="6096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6518" name="Line 22"/>
          <p:cNvSpPr>
            <a:spLocks noChangeShapeType="1"/>
          </p:cNvSpPr>
          <p:nvPr/>
        </p:nvSpPr>
        <p:spPr bwMode="auto">
          <a:xfrm flipH="1" flipV="1">
            <a:off x="6791325" y="3886200"/>
            <a:ext cx="990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6519" name="Line 23"/>
          <p:cNvSpPr>
            <a:spLocks noChangeShapeType="1"/>
          </p:cNvSpPr>
          <p:nvPr/>
        </p:nvSpPr>
        <p:spPr bwMode="auto">
          <a:xfrm flipH="1">
            <a:off x="6858000" y="3200400"/>
            <a:ext cx="1076325"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6520" name="Freeform 24"/>
          <p:cNvSpPr>
            <a:spLocks/>
          </p:cNvSpPr>
          <p:nvPr/>
        </p:nvSpPr>
        <p:spPr bwMode="auto">
          <a:xfrm>
            <a:off x="6567489" y="25908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521" name="Freeform 25"/>
          <p:cNvSpPr>
            <a:spLocks/>
          </p:cNvSpPr>
          <p:nvPr/>
        </p:nvSpPr>
        <p:spPr bwMode="auto">
          <a:xfrm>
            <a:off x="6567489" y="27400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22" name="Arc 26"/>
          <p:cNvSpPr>
            <a:spLocks/>
          </p:cNvSpPr>
          <p:nvPr/>
        </p:nvSpPr>
        <p:spPr bwMode="auto">
          <a:xfrm>
            <a:off x="6567489" y="25908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cxnSp>
        <p:nvCxnSpPr>
          <p:cNvPr id="106523" name="AutoShape 27"/>
          <p:cNvCxnSpPr>
            <a:cxnSpLocks noChangeShapeType="1"/>
            <a:stCxn id="106521" idx="23"/>
            <a:endCxn id="106503" idx="39"/>
          </p:cNvCxnSpPr>
          <p:nvPr/>
        </p:nvCxnSpPr>
        <p:spPr bwMode="auto">
          <a:xfrm flipH="1">
            <a:off x="6716714" y="2894014"/>
            <a:ext cx="7937" cy="763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pic>
        <p:nvPicPr>
          <p:cNvPr id="106524" name="Picture 28" descr="&#10;image-596.pdf                                                  0012E11E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4248151"/>
            <a:ext cx="2317751" cy="1109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525" name="Picture 29" descr="&#10;image-613.pdf                                                  0015B946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90800"/>
            <a:ext cx="30226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6526" name="AutoShape 30"/>
          <p:cNvCxnSpPr>
            <a:cxnSpLocks noChangeShapeType="1"/>
            <a:stCxn id="106520" idx="35"/>
          </p:cNvCxnSpPr>
          <p:nvPr/>
        </p:nvCxnSpPr>
        <p:spPr bwMode="auto">
          <a:xfrm flipV="1">
            <a:off x="6807200" y="1828800"/>
            <a:ext cx="660400" cy="7937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853154687"/>
      </p:ext>
    </p:extLst>
  </p:cSld>
  <p:clrMapOvr>
    <a:masterClrMapping/>
  </p:clrMapOvr>
  <p:timing>
    <p:tnLst>
      <p:par>
        <p:cTn id="1" dur="indefinite" restart="never" nodeType="tmRoot"/>
      </p:par>
    </p:tn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B51BA40-851D-5741-836B-5E2B9BE82EF0}" type="slidenum">
              <a:rPr lang="fr-FR" sz="1400">
                <a:latin typeface="Arial" charset="0"/>
              </a:rPr>
              <a:pPr eaLnBrk="1" hangingPunct="1"/>
              <a:t>733</a:t>
            </a:fld>
            <a:endParaRPr lang="fr-FR" sz="1400">
              <a:latin typeface="Arial" charset="0"/>
            </a:endParaRPr>
          </a:p>
        </p:txBody>
      </p:sp>
      <p:sp>
        <p:nvSpPr>
          <p:cNvPr id="107522"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07523" name="Rectangle 3"/>
          <p:cNvSpPr>
            <a:spLocks noGrp="1" noChangeArrowheads="1"/>
          </p:cNvSpPr>
          <p:nvPr>
            <p:ph type="body" idx="1"/>
          </p:nvPr>
        </p:nvSpPr>
        <p:spPr>
          <a:xfrm>
            <a:off x="1173163" y="1676400"/>
            <a:ext cx="7772400" cy="5181600"/>
          </a:xfrm>
        </p:spPr>
        <p:txBody>
          <a:bodyPr/>
          <a:lstStyle/>
          <a:p>
            <a:pPr eaLnBrk="1" hangingPunct="1">
              <a:lnSpc>
                <a:spcPct val="90000"/>
              </a:lnSpc>
            </a:pPr>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other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words</a:t>
            </a:r>
            <a:r>
              <a:rPr lang="fr-FR" dirty="0">
                <a:latin typeface="Arial" charset="0"/>
                <a:ea typeface="ＭＳ Ｐゴシック" charset="0"/>
                <a:cs typeface="ＭＳ Ｐゴシック" charset="0"/>
              </a:rPr>
              <a:t>,</a:t>
            </a:r>
          </a:p>
          <a:p>
            <a:pPr eaLnBrk="1" hangingPunct="1">
              <a:lnSpc>
                <a:spcPct val="90000"/>
              </a:lnSpc>
            </a:pPr>
            <a:r>
              <a:rPr lang="fr-FR" dirty="0">
                <a:latin typeface="Arial" charset="0"/>
                <a:ea typeface="ＭＳ Ｐゴシック" charset="0"/>
                <a:cs typeface="ＭＳ Ｐゴシック" charset="0"/>
              </a:rPr>
              <a:t>A page </a:t>
            </a:r>
            <a:r>
              <a:rPr lang="fr-FR" dirty="0" err="1">
                <a:latin typeface="Arial" charset="0"/>
                <a:ea typeface="ＭＳ Ｐゴシック" charset="0"/>
                <a:cs typeface="ＭＳ Ｐゴシック" charset="0"/>
              </a:rPr>
              <a:t>with</a:t>
            </a:r>
            <a:r>
              <a:rPr lang="fr-FR" dirty="0">
                <a:latin typeface="Arial" charset="0"/>
                <a:ea typeface="ＭＳ Ｐゴシック" charset="0"/>
                <a:cs typeface="ＭＳ Ｐゴシック" charset="0"/>
              </a:rPr>
              <a:t> a </a:t>
            </a:r>
            <a:r>
              <a:rPr lang="fr-FR" dirty="0" err="1">
                <a:solidFill>
                  <a:srgbClr val="0076A3"/>
                </a:solidFill>
                <a:latin typeface="Arial" charset="0"/>
                <a:ea typeface="ＭＳ Ｐゴシック" charset="0"/>
                <a:cs typeface="ＭＳ Ｐゴシック" charset="0"/>
              </a:rPr>
              <a:t>high</a:t>
            </a:r>
            <a:r>
              <a:rPr lang="fr-FR" dirty="0">
                <a:solidFill>
                  <a:srgbClr val="0076A3"/>
                </a:solidFill>
                <a:latin typeface="Arial" charset="0"/>
                <a:ea typeface="ＭＳ Ｐゴシック" charset="0"/>
                <a:cs typeface="ＭＳ Ｐゴシック" charset="0"/>
              </a:rPr>
              <a:t> score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 page </a:t>
            </a:r>
            <a:r>
              <a:rPr lang="fr-FR" dirty="0" err="1">
                <a:latin typeface="Arial" charset="0"/>
                <a:ea typeface="ＭＳ Ｐゴシック" charset="0"/>
                <a:cs typeface="ＭＳ Ｐゴシック" charset="0"/>
              </a:rPr>
              <a:t>that</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pointed</a:t>
            </a:r>
            <a:r>
              <a:rPr lang="fr-FR" dirty="0">
                <a:latin typeface="Arial" charset="0"/>
                <a:ea typeface="ＭＳ Ｐゴシック" charset="0"/>
                <a:cs typeface="ＭＳ Ｐゴシック" charset="0"/>
              </a:rPr>
              <a:t> by</a:t>
            </a:r>
          </a:p>
          <a:p>
            <a:pPr lvl="1" eaLnBrk="1" hangingPunct="1">
              <a:lnSpc>
                <a:spcPct val="90000"/>
              </a:lnSpc>
            </a:pPr>
            <a:r>
              <a:rPr lang="fr-FR" dirty="0" err="1">
                <a:latin typeface="Arial" charset="0"/>
                <a:ea typeface="ＭＳ Ｐゴシック" charset="0"/>
              </a:rPr>
              <a:t>Many</a:t>
            </a:r>
            <a:r>
              <a:rPr lang="fr-FR" dirty="0">
                <a:latin typeface="Arial" charset="0"/>
                <a:ea typeface="ＭＳ Ｐゴシック" charset="0"/>
              </a:rPr>
              <a:t> pages</a:t>
            </a:r>
          </a:p>
          <a:p>
            <a:pPr lvl="1" eaLnBrk="1" hangingPunct="1">
              <a:lnSpc>
                <a:spcPct val="90000"/>
              </a:lnSpc>
            </a:pPr>
            <a:r>
              <a:rPr lang="fr-FR" dirty="0" err="1">
                <a:latin typeface="Arial" charset="0"/>
                <a:ea typeface="ＭＳ Ｐゴシック" charset="0"/>
              </a:rPr>
              <a:t>Having</a:t>
            </a:r>
            <a:r>
              <a:rPr lang="fr-FR" dirty="0">
                <a:latin typeface="Arial" charset="0"/>
                <a:ea typeface="ＭＳ Ｐゴシック" charset="0"/>
              </a:rPr>
              <a:t> </a:t>
            </a:r>
            <a:r>
              <a:rPr lang="fr-FR" dirty="0" err="1">
                <a:latin typeface="Arial" charset="0"/>
                <a:ea typeface="ＭＳ Ｐゴシック" charset="0"/>
              </a:rPr>
              <a:t>each</a:t>
            </a:r>
            <a:r>
              <a:rPr lang="fr-FR" dirty="0">
                <a:latin typeface="Arial" charset="0"/>
                <a:ea typeface="ＭＳ Ｐゴシック" charset="0"/>
              </a:rPr>
              <a:t> a </a:t>
            </a:r>
            <a:r>
              <a:rPr lang="fr-FR" dirty="0" err="1">
                <a:latin typeface="Arial" charset="0"/>
                <a:ea typeface="ＭＳ Ｐゴシック" charset="0"/>
              </a:rPr>
              <a:t>high</a:t>
            </a:r>
            <a:r>
              <a:rPr lang="fr-FR" dirty="0">
                <a:latin typeface="Arial" charset="0"/>
                <a:ea typeface="ＭＳ Ｐゴシック" charset="0"/>
              </a:rPr>
              <a:t> score</a:t>
            </a:r>
          </a:p>
          <a:p>
            <a:pPr eaLnBrk="1" hangingPunct="1">
              <a:lnSpc>
                <a:spcPct val="90000"/>
              </a:lnSpc>
            </a:pPr>
            <a:r>
              <a:rPr lang="fr-FR" dirty="0" err="1">
                <a:latin typeface="Arial" charset="0"/>
                <a:ea typeface="ＭＳ Ｐゴシック" charset="0"/>
                <a:cs typeface="ＭＳ Ｐゴシック" charset="0"/>
              </a:rPr>
              <a:t>Thus</a:t>
            </a:r>
            <a:r>
              <a:rPr lang="fr-FR" dirty="0">
                <a:latin typeface="Arial" charset="0"/>
                <a:ea typeface="ＭＳ Ｐゴシック" charset="0"/>
                <a:cs typeface="ＭＳ Ｐゴシック" charset="0"/>
              </a:rPr>
              <a:t> a page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an </a:t>
            </a:r>
            <a:r>
              <a:rPr lang="fr-FR" dirty="0">
                <a:solidFill>
                  <a:srgbClr val="0076A3"/>
                </a:solidFill>
                <a:latin typeface="Arial" charset="0"/>
                <a:ea typeface="ＭＳ Ｐゴシック" charset="0"/>
                <a:cs typeface="ＭＳ Ｐゴシック" charset="0"/>
              </a:rPr>
              <a:t>important </a:t>
            </a:r>
            <a:r>
              <a:rPr lang="fr-FR" dirty="0">
                <a:latin typeface="Arial" charset="0"/>
                <a:ea typeface="ＭＳ Ｐゴシック" charset="0"/>
                <a:cs typeface="ＭＳ Ｐゴシック" charset="0"/>
              </a:rPr>
              <a:t>	</a:t>
            </a:r>
          </a:p>
          <a:p>
            <a:pPr eaLnBrk="1" hangingPunct="1">
              <a:lnSpc>
                <a:spcPct val="90000"/>
              </a:lnSpc>
              <a:buFont typeface="Webdings" charset="0"/>
              <a:buNone/>
            </a:pPr>
            <a:r>
              <a:rPr lang="fr-FR" dirty="0">
                <a:latin typeface="Arial" charset="0"/>
                <a:ea typeface="ＭＳ Ｐゴシック" charset="0"/>
                <a:cs typeface="ＭＳ Ｐゴシック" charset="0"/>
              </a:rPr>
              <a:t>   page if</a:t>
            </a:r>
          </a:p>
          <a:p>
            <a:pPr lvl="1" eaLnBrk="1" hangingPunct="1">
              <a:lnSpc>
                <a:spcPct val="90000"/>
              </a:lnSpc>
            </a:pPr>
            <a:r>
              <a:rPr lang="fr-FR" dirty="0">
                <a:latin typeface="Arial" charset="0"/>
                <a:ea typeface="ＭＳ Ｐゴシック" charset="0"/>
              </a:rPr>
              <a:t>It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pointed</a:t>
            </a:r>
            <a:r>
              <a:rPr lang="fr-FR" dirty="0">
                <a:latin typeface="Arial" charset="0"/>
                <a:ea typeface="ＭＳ Ｐゴシック" charset="0"/>
              </a:rPr>
              <a:t> by </a:t>
            </a:r>
            <a:r>
              <a:rPr lang="fr-FR" dirty="0" err="1">
                <a:solidFill>
                  <a:srgbClr val="0076A3"/>
                </a:solidFill>
                <a:latin typeface="Arial" charset="0"/>
                <a:ea typeface="ＭＳ Ｐゴシック" charset="0"/>
              </a:rPr>
              <a:t>many</a:t>
            </a:r>
            <a:r>
              <a:rPr lang="fr-FR" dirty="0">
                <a:latin typeface="Arial" charset="0"/>
                <a:ea typeface="ＭＳ Ｐゴシック" charset="0"/>
              </a:rPr>
              <a:t>, </a:t>
            </a:r>
          </a:p>
          <a:p>
            <a:pPr lvl="1" eaLnBrk="1" hangingPunct="1">
              <a:lnSpc>
                <a:spcPct val="90000"/>
              </a:lnSpc>
              <a:buFontTx/>
              <a:buNone/>
            </a:pPr>
            <a:r>
              <a:rPr lang="fr-FR" dirty="0">
                <a:latin typeface="Arial" charset="0"/>
                <a:ea typeface="ＭＳ Ｐゴシック" charset="0"/>
              </a:rPr>
              <a:t>   </a:t>
            </a:r>
            <a:r>
              <a:rPr lang="fr-FR" dirty="0">
                <a:solidFill>
                  <a:srgbClr val="0076A3"/>
                </a:solidFill>
                <a:latin typeface="Arial" charset="0"/>
                <a:ea typeface="ＭＳ Ｐゴシック" charset="0"/>
              </a:rPr>
              <a:t>important</a:t>
            </a:r>
            <a:r>
              <a:rPr lang="fr-FR" dirty="0">
                <a:latin typeface="Arial" charset="0"/>
                <a:ea typeface="ＭＳ Ｐゴシック" charset="0"/>
              </a:rPr>
              <a:t>, pages</a:t>
            </a:r>
          </a:p>
          <a:p>
            <a:pPr eaLnBrk="1" hangingPunct="1">
              <a:lnSpc>
                <a:spcPct val="90000"/>
              </a:lnSpc>
            </a:pPr>
            <a:endParaRPr lang="fr-FR" dirty="0">
              <a:latin typeface="Arial" charset="0"/>
              <a:ea typeface="ＭＳ Ｐゴシック" charset="0"/>
              <a:cs typeface="ＭＳ Ｐゴシック" charset="0"/>
            </a:endParaRPr>
          </a:p>
        </p:txBody>
      </p:sp>
      <p:sp>
        <p:nvSpPr>
          <p:cNvPr id="107524" name="Freeform 4"/>
          <p:cNvSpPr>
            <a:spLocks/>
          </p:cNvSpPr>
          <p:nvPr/>
        </p:nvSpPr>
        <p:spPr bwMode="auto">
          <a:xfrm>
            <a:off x="5419725" y="335597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6"/>
                </a:lnTo>
                <a:lnTo>
                  <a:pt x="13" y="139"/>
                </a:lnTo>
                <a:lnTo>
                  <a:pt x="15" y="141"/>
                </a:lnTo>
                <a:lnTo>
                  <a:pt x="18" y="144"/>
                </a:lnTo>
                <a:lnTo>
                  <a:pt x="18" y="149"/>
                </a:lnTo>
                <a:lnTo>
                  <a:pt x="20" y="151"/>
                </a:lnTo>
                <a:lnTo>
                  <a:pt x="23" y="154"/>
                </a:lnTo>
                <a:lnTo>
                  <a:pt x="25" y="156"/>
                </a:lnTo>
                <a:lnTo>
                  <a:pt x="28" y="159"/>
                </a:lnTo>
                <a:lnTo>
                  <a:pt x="30" y="159"/>
                </a:lnTo>
                <a:lnTo>
                  <a:pt x="33" y="161"/>
                </a:lnTo>
                <a:lnTo>
                  <a:pt x="35" y="164"/>
                </a:lnTo>
                <a:lnTo>
                  <a:pt x="38" y="166"/>
                </a:lnTo>
                <a:lnTo>
                  <a:pt x="40" y="169"/>
                </a:lnTo>
                <a:lnTo>
                  <a:pt x="43"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5" y="186"/>
                </a:lnTo>
                <a:lnTo>
                  <a:pt x="87" y="186"/>
                </a:lnTo>
                <a:lnTo>
                  <a:pt x="90" y="186"/>
                </a:lnTo>
                <a:lnTo>
                  <a:pt x="95" y="186"/>
                </a:lnTo>
                <a:lnTo>
                  <a:pt x="97" y="186"/>
                </a:lnTo>
                <a:lnTo>
                  <a:pt x="100"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7" y="171"/>
                </a:lnTo>
                <a:lnTo>
                  <a:pt x="149" y="169"/>
                </a:lnTo>
                <a:lnTo>
                  <a:pt x="152" y="166"/>
                </a:lnTo>
                <a:lnTo>
                  <a:pt x="154" y="164"/>
                </a:lnTo>
                <a:lnTo>
                  <a:pt x="157"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99"/>
                </a:lnTo>
                <a:lnTo>
                  <a:pt x="186" y="97"/>
                </a:lnTo>
                <a:lnTo>
                  <a:pt x="186" y="94"/>
                </a:lnTo>
                <a:lnTo>
                  <a:pt x="186" y="89"/>
                </a:lnTo>
                <a:lnTo>
                  <a:pt x="186" y="84"/>
                </a:lnTo>
                <a:lnTo>
                  <a:pt x="186" y="80"/>
                </a:lnTo>
                <a:lnTo>
                  <a:pt x="184" y="75"/>
                </a:lnTo>
                <a:lnTo>
                  <a:pt x="184"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2" y="20"/>
                </a:lnTo>
                <a:lnTo>
                  <a:pt x="147"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8" y="20"/>
                </a:lnTo>
                <a:lnTo>
                  <a:pt x="33" y="23"/>
                </a:lnTo>
                <a:lnTo>
                  <a:pt x="30" y="27"/>
                </a:lnTo>
                <a:lnTo>
                  <a:pt x="25" y="30"/>
                </a:lnTo>
                <a:lnTo>
                  <a:pt x="23" y="35"/>
                </a:lnTo>
                <a:lnTo>
                  <a:pt x="20" y="37"/>
                </a:lnTo>
                <a:lnTo>
                  <a:pt x="15" y="42"/>
                </a:lnTo>
                <a:lnTo>
                  <a:pt x="13" y="45"/>
                </a:lnTo>
                <a:lnTo>
                  <a:pt x="10" y="50"/>
                </a:lnTo>
                <a:lnTo>
                  <a:pt x="10" y="55"/>
                </a:lnTo>
                <a:lnTo>
                  <a:pt x="8"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525" name="Freeform 5"/>
          <p:cNvSpPr>
            <a:spLocks/>
          </p:cNvSpPr>
          <p:nvPr/>
        </p:nvSpPr>
        <p:spPr bwMode="auto">
          <a:xfrm>
            <a:off x="5419725" y="3505200"/>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8" y="35"/>
                </a:lnTo>
                <a:lnTo>
                  <a:pt x="8" y="38"/>
                </a:lnTo>
                <a:lnTo>
                  <a:pt x="10" y="40"/>
                </a:lnTo>
                <a:lnTo>
                  <a:pt x="13" y="42"/>
                </a:lnTo>
                <a:lnTo>
                  <a:pt x="13" y="45"/>
                </a:lnTo>
                <a:lnTo>
                  <a:pt x="15" y="47"/>
                </a:lnTo>
                <a:lnTo>
                  <a:pt x="18" y="50"/>
                </a:lnTo>
                <a:lnTo>
                  <a:pt x="18" y="55"/>
                </a:lnTo>
                <a:lnTo>
                  <a:pt x="20" y="57"/>
                </a:lnTo>
                <a:lnTo>
                  <a:pt x="23" y="60"/>
                </a:lnTo>
                <a:lnTo>
                  <a:pt x="25" y="62"/>
                </a:lnTo>
                <a:lnTo>
                  <a:pt x="28" y="65"/>
                </a:lnTo>
                <a:lnTo>
                  <a:pt x="30" y="65"/>
                </a:lnTo>
                <a:lnTo>
                  <a:pt x="33" y="67"/>
                </a:lnTo>
                <a:lnTo>
                  <a:pt x="35" y="70"/>
                </a:lnTo>
                <a:lnTo>
                  <a:pt x="38" y="72"/>
                </a:lnTo>
                <a:lnTo>
                  <a:pt x="40" y="75"/>
                </a:lnTo>
                <a:lnTo>
                  <a:pt x="43" y="77"/>
                </a:lnTo>
                <a:lnTo>
                  <a:pt x="45" y="77"/>
                </a:lnTo>
                <a:lnTo>
                  <a:pt x="47" y="80"/>
                </a:lnTo>
                <a:lnTo>
                  <a:pt x="50" y="82"/>
                </a:lnTo>
                <a:lnTo>
                  <a:pt x="52" y="82"/>
                </a:lnTo>
                <a:lnTo>
                  <a:pt x="55" y="85"/>
                </a:lnTo>
                <a:lnTo>
                  <a:pt x="60" y="85"/>
                </a:lnTo>
                <a:lnTo>
                  <a:pt x="62" y="87"/>
                </a:lnTo>
                <a:lnTo>
                  <a:pt x="65" y="87"/>
                </a:lnTo>
                <a:lnTo>
                  <a:pt x="67" y="90"/>
                </a:lnTo>
                <a:lnTo>
                  <a:pt x="72" y="90"/>
                </a:lnTo>
                <a:lnTo>
                  <a:pt x="75" y="90"/>
                </a:lnTo>
                <a:lnTo>
                  <a:pt x="77" y="90"/>
                </a:lnTo>
                <a:lnTo>
                  <a:pt x="82" y="92"/>
                </a:lnTo>
                <a:lnTo>
                  <a:pt x="85" y="92"/>
                </a:lnTo>
                <a:lnTo>
                  <a:pt x="87" y="92"/>
                </a:lnTo>
                <a:lnTo>
                  <a:pt x="90" y="92"/>
                </a:lnTo>
                <a:lnTo>
                  <a:pt x="95" y="92"/>
                </a:lnTo>
                <a:lnTo>
                  <a:pt x="97" y="92"/>
                </a:lnTo>
                <a:lnTo>
                  <a:pt x="100" y="92"/>
                </a:lnTo>
                <a:lnTo>
                  <a:pt x="104" y="92"/>
                </a:lnTo>
                <a:lnTo>
                  <a:pt x="107" y="92"/>
                </a:lnTo>
                <a:lnTo>
                  <a:pt x="109" y="90"/>
                </a:lnTo>
                <a:lnTo>
                  <a:pt x="114" y="90"/>
                </a:lnTo>
                <a:lnTo>
                  <a:pt x="117" y="90"/>
                </a:lnTo>
                <a:lnTo>
                  <a:pt x="119" y="90"/>
                </a:lnTo>
                <a:lnTo>
                  <a:pt x="122" y="87"/>
                </a:lnTo>
                <a:lnTo>
                  <a:pt x="127" y="87"/>
                </a:lnTo>
                <a:lnTo>
                  <a:pt x="129" y="85"/>
                </a:lnTo>
                <a:lnTo>
                  <a:pt x="132" y="85"/>
                </a:lnTo>
                <a:lnTo>
                  <a:pt x="134" y="82"/>
                </a:lnTo>
                <a:lnTo>
                  <a:pt x="137" y="82"/>
                </a:lnTo>
                <a:lnTo>
                  <a:pt x="139" y="80"/>
                </a:lnTo>
                <a:lnTo>
                  <a:pt x="144" y="77"/>
                </a:lnTo>
                <a:lnTo>
                  <a:pt x="147" y="77"/>
                </a:lnTo>
                <a:lnTo>
                  <a:pt x="149" y="75"/>
                </a:lnTo>
                <a:lnTo>
                  <a:pt x="152" y="72"/>
                </a:lnTo>
                <a:lnTo>
                  <a:pt x="154" y="70"/>
                </a:lnTo>
                <a:lnTo>
                  <a:pt x="157"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4" y="25"/>
                </a:lnTo>
                <a:lnTo>
                  <a:pt x="184" y="23"/>
                </a:lnTo>
                <a:lnTo>
                  <a:pt x="184"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26" name="Arc 6"/>
          <p:cNvSpPr>
            <a:spLocks/>
          </p:cNvSpPr>
          <p:nvPr/>
        </p:nvSpPr>
        <p:spPr bwMode="auto">
          <a:xfrm>
            <a:off x="5419725" y="3355975"/>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27" name="Freeform 7"/>
          <p:cNvSpPr>
            <a:spLocks/>
          </p:cNvSpPr>
          <p:nvPr/>
        </p:nvSpPr>
        <p:spPr bwMode="auto">
          <a:xfrm>
            <a:off x="7172325" y="38862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5"/>
                </a:moveTo>
                <a:lnTo>
                  <a:pt x="0" y="97"/>
                </a:lnTo>
                <a:lnTo>
                  <a:pt x="0" y="100"/>
                </a:lnTo>
                <a:lnTo>
                  <a:pt x="0" y="102"/>
                </a:lnTo>
                <a:lnTo>
                  <a:pt x="3" y="107"/>
                </a:lnTo>
                <a:lnTo>
                  <a:pt x="3" y="109"/>
                </a:lnTo>
                <a:lnTo>
                  <a:pt x="3" y="112"/>
                </a:lnTo>
                <a:lnTo>
                  <a:pt x="3" y="117"/>
                </a:lnTo>
                <a:lnTo>
                  <a:pt x="5" y="119"/>
                </a:lnTo>
                <a:lnTo>
                  <a:pt x="5" y="122"/>
                </a:lnTo>
                <a:lnTo>
                  <a:pt x="5" y="124"/>
                </a:lnTo>
                <a:lnTo>
                  <a:pt x="8" y="129"/>
                </a:lnTo>
                <a:lnTo>
                  <a:pt x="8" y="132"/>
                </a:lnTo>
                <a:lnTo>
                  <a:pt x="10" y="134"/>
                </a:lnTo>
                <a:lnTo>
                  <a:pt x="13" y="137"/>
                </a:lnTo>
                <a:lnTo>
                  <a:pt x="13" y="139"/>
                </a:lnTo>
                <a:lnTo>
                  <a:pt x="15" y="142"/>
                </a:lnTo>
                <a:lnTo>
                  <a:pt x="18" y="144"/>
                </a:lnTo>
                <a:lnTo>
                  <a:pt x="18" y="149"/>
                </a:lnTo>
                <a:lnTo>
                  <a:pt x="20" y="152"/>
                </a:lnTo>
                <a:lnTo>
                  <a:pt x="23" y="154"/>
                </a:lnTo>
                <a:lnTo>
                  <a:pt x="25" y="157"/>
                </a:lnTo>
                <a:lnTo>
                  <a:pt x="27" y="159"/>
                </a:lnTo>
                <a:lnTo>
                  <a:pt x="30" y="159"/>
                </a:lnTo>
                <a:lnTo>
                  <a:pt x="32" y="162"/>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5" y="181"/>
                </a:lnTo>
                <a:lnTo>
                  <a:pt x="67" y="184"/>
                </a:lnTo>
                <a:lnTo>
                  <a:pt x="72" y="184"/>
                </a:lnTo>
                <a:lnTo>
                  <a:pt x="75"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2" y="181"/>
                </a:lnTo>
                <a:lnTo>
                  <a:pt x="127" y="181"/>
                </a:lnTo>
                <a:lnTo>
                  <a:pt x="129" y="179"/>
                </a:lnTo>
                <a:lnTo>
                  <a:pt x="132" y="179"/>
                </a:lnTo>
                <a:lnTo>
                  <a:pt x="134" y="176"/>
                </a:lnTo>
                <a:lnTo>
                  <a:pt x="137" y="176"/>
                </a:lnTo>
                <a:lnTo>
                  <a:pt x="139" y="174"/>
                </a:lnTo>
                <a:lnTo>
                  <a:pt x="144" y="171"/>
                </a:lnTo>
                <a:lnTo>
                  <a:pt x="146" y="171"/>
                </a:lnTo>
                <a:lnTo>
                  <a:pt x="149" y="169"/>
                </a:lnTo>
                <a:lnTo>
                  <a:pt x="151" y="166"/>
                </a:lnTo>
                <a:lnTo>
                  <a:pt x="154" y="164"/>
                </a:lnTo>
                <a:lnTo>
                  <a:pt x="156" y="162"/>
                </a:lnTo>
                <a:lnTo>
                  <a:pt x="159" y="159"/>
                </a:lnTo>
                <a:lnTo>
                  <a:pt x="161" y="159"/>
                </a:lnTo>
                <a:lnTo>
                  <a:pt x="164" y="157"/>
                </a:lnTo>
                <a:lnTo>
                  <a:pt x="164" y="154"/>
                </a:lnTo>
                <a:lnTo>
                  <a:pt x="166" y="152"/>
                </a:lnTo>
                <a:lnTo>
                  <a:pt x="169" y="149"/>
                </a:lnTo>
                <a:lnTo>
                  <a:pt x="171" y="144"/>
                </a:lnTo>
                <a:lnTo>
                  <a:pt x="174" y="142"/>
                </a:lnTo>
                <a:lnTo>
                  <a:pt x="174" y="139"/>
                </a:lnTo>
                <a:lnTo>
                  <a:pt x="176" y="137"/>
                </a:lnTo>
                <a:lnTo>
                  <a:pt x="176" y="134"/>
                </a:lnTo>
                <a:lnTo>
                  <a:pt x="179" y="132"/>
                </a:lnTo>
                <a:lnTo>
                  <a:pt x="179" y="129"/>
                </a:lnTo>
                <a:lnTo>
                  <a:pt x="181" y="124"/>
                </a:lnTo>
                <a:lnTo>
                  <a:pt x="181" y="122"/>
                </a:lnTo>
                <a:lnTo>
                  <a:pt x="184" y="119"/>
                </a:lnTo>
                <a:lnTo>
                  <a:pt x="184" y="117"/>
                </a:lnTo>
                <a:lnTo>
                  <a:pt x="184" y="112"/>
                </a:lnTo>
                <a:lnTo>
                  <a:pt x="186" y="109"/>
                </a:lnTo>
                <a:lnTo>
                  <a:pt x="186" y="107"/>
                </a:lnTo>
                <a:lnTo>
                  <a:pt x="186" y="102"/>
                </a:lnTo>
                <a:lnTo>
                  <a:pt x="186" y="100"/>
                </a:lnTo>
                <a:lnTo>
                  <a:pt x="186" y="97"/>
                </a:lnTo>
                <a:lnTo>
                  <a:pt x="186" y="95"/>
                </a:lnTo>
                <a:lnTo>
                  <a:pt x="186" y="90"/>
                </a:lnTo>
                <a:lnTo>
                  <a:pt x="186" y="85"/>
                </a:lnTo>
                <a:lnTo>
                  <a:pt x="186" y="80"/>
                </a:lnTo>
                <a:lnTo>
                  <a:pt x="184" y="75"/>
                </a:lnTo>
                <a:lnTo>
                  <a:pt x="184" y="70"/>
                </a:lnTo>
                <a:lnTo>
                  <a:pt x="181" y="65"/>
                </a:lnTo>
                <a:lnTo>
                  <a:pt x="181" y="60"/>
                </a:lnTo>
                <a:lnTo>
                  <a:pt x="179" y="55"/>
                </a:lnTo>
                <a:lnTo>
                  <a:pt x="176" y="50"/>
                </a:lnTo>
                <a:lnTo>
                  <a:pt x="174" y="45"/>
                </a:lnTo>
                <a:lnTo>
                  <a:pt x="171" y="43"/>
                </a:lnTo>
                <a:lnTo>
                  <a:pt x="169" y="38"/>
                </a:lnTo>
                <a:lnTo>
                  <a:pt x="166" y="35"/>
                </a:lnTo>
                <a:lnTo>
                  <a:pt x="161" y="30"/>
                </a:lnTo>
                <a:lnTo>
                  <a:pt x="159" y="28"/>
                </a:lnTo>
                <a:lnTo>
                  <a:pt x="154" y="23"/>
                </a:lnTo>
                <a:lnTo>
                  <a:pt x="151" y="20"/>
                </a:lnTo>
                <a:lnTo>
                  <a:pt x="146" y="18"/>
                </a:lnTo>
                <a:lnTo>
                  <a:pt x="144" y="15"/>
                </a:lnTo>
                <a:lnTo>
                  <a:pt x="139" y="13"/>
                </a:lnTo>
                <a:lnTo>
                  <a:pt x="134" y="10"/>
                </a:lnTo>
                <a:lnTo>
                  <a:pt x="129" y="8"/>
                </a:lnTo>
                <a:lnTo>
                  <a:pt x="124" y="5"/>
                </a:lnTo>
                <a:lnTo>
                  <a:pt x="122"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8"/>
                </a:lnTo>
                <a:lnTo>
                  <a:pt x="25" y="30"/>
                </a:lnTo>
                <a:lnTo>
                  <a:pt x="23" y="35"/>
                </a:lnTo>
                <a:lnTo>
                  <a:pt x="20" y="38"/>
                </a:lnTo>
                <a:lnTo>
                  <a:pt x="15" y="43"/>
                </a:lnTo>
                <a:lnTo>
                  <a:pt x="13" y="45"/>
                </a:lnTo>
                <a:lnTo>
                  <a:pt x="10" y="50"/>
                </a:lnTo>
                <a:lnTo>
                  <a:pt x="10" y="55"/>
                </a:lnTo>
                <a:lnTo>
                  <a:pt x="8" y="60"/>
                </a:lnTo>
                <a:lnTo>
                  <a:pt x="5" y="65"/>
                </a:lnTo>
                <a:lnTo>
                  <a:pt x="5" y="70"/>
                </a:lnTo>
                <a:lnTo>
                  <a:pt x="3" y="75"/>
                </a:lnTo>
                <a:lnTo>
                  <a:pt x="3" y="80"/>
                </a:lnTo>
                <a:lnTo>
                  <a:pt x="0" y="85"/>
                </a:lnTo>
                <a:lnTo>
                  <a:pt x="0" y="90"/>
                </a:lnTo>
                <a:lnTo>
                  <a:pt x="0" y="95"/>
                </a:lnTo>
                <a:close/>
              </a:path>
            </a:pathLst>
          </a:custGeom>
          <a:solidFill>
            <a:srgbClr val="00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528" name="Freeform 8"/>
          <p:cNvSpPr>
            <a:spLocks/>
          </p:cNvSpPr>
          <p:nvPr/>
        </p:nvSpPr>
        <p:spPr bwMode="auto">
          <a:xfrm>
            <a:off x="7172325" y="4037013"/>
            <a:ext cx="295275" cy="144462"/>
          </a:xfrm>
          <a:custGeom>
            <a:avLst/>
            <a:gdLst>
              <a:gd name="T0" fmla="*/ 0 w 186"/>
              <a:gd name="T1" fmla="*/ 2147483647 h 91"/>
              <a:gd name="T2" fmla="*/ 0 w 186"/>
              <a:gd name="T3" fmla="*/ 2147483647 h 91"/>
              <a:gd name="T4" fmla="*/ 2147483647 w 186"/>
              <a:gd name="T5" fmla="*/ 2147483647 h 91"/>
              <a:gd name="T6" fmla="*/ 2147483647 w 186"/>
              <a:gd name="T7" fmla="*/ 2147483647 h 91"/>
              <a:gd name="T8" fmla="*/ 2147483647 w 186"/>
              <a:gd name="T9" fmla="*/ 2147483647 h 91"/>
              <a:gd name="T10" fmla="*/ 2147483647 w 186"/>
              <a:gd name="T11" fmla="*/ 2147483647 h 91"/>
              <a:gd name="T12" fmla="*/ 2147483647 w 186"/>
              <a:gd name="T13" fmla="*/ 2147483647 h 91"/>
              <a:gd name="T14" fmla="*/ 2147483647 w 186"/>
              <a:gd name="T15" fmla="*/ 2147483647 h 91"/>
              <a:gd name="T16" fmla="*/ 2147483647 w 186"/>
              <a:gd name="T17" fmla="*/ 2147483647 h 91"/>
              <a:gd name="T18" fmla="*/ 2147483647 w 186"/>
              <a:gd name="T19" fmla="*/ 2147483647 h 91"/>
              <a:gd name="T20" fmla="*/ 2147483647 w 186"/>
              <a:gd name="T21" fmla="*/ 2147483647 h 91"/>
              <a:gd name="T22" fmla="*/ 2147483647 w 186"/>
              <a:gd name="T23" fmla="*/ 2147483647 h 91"/>
              <a:gd name="T24" fmla="*/ 2147483647 w 186"/>
              <a:gd name="T25" fmla="*/ 2147483647 h 91"/>
              <a:gd name="T26" fmla="*/ 2147483647 w 186"/>
              <a:gd name="T27" fmla="*/ 2147483647 h 91"/>
              <a:gd name="T28" fmla="*/ 2147483647 w 186"/>
              <a:gd name="T29" fmla="*/ 2147483647 h 91"/>
              <a:gd name="T30" fmla="*/ 2147483647 w 186"/>
              <a:gd name="T31" fmla="*/ 2147483647 h 91"/>
              <a:gd name="T32" fmla="*/ 2147483647 w 186"/>
              <a:gd name="T33" fmla="*/ 2147483647 h 91"/>
              <a:gd name="T34" fmla="*/ 2147483647 w 186"/>
              <a:gd name="T35" fmla="*/ 2147483647 h 91"/>
              <a:gd name="T36" fmla="*/ 2147483647 w 186"/>
              <a:gd name="T37" fmla="*/ 2147483647 h 91"/>
              <a:gd name="T38" fmla="*/ 2147483647 w 186"/>
              <a:gd name="T39" fmla="*/ 2147483647 h 91"/>
              <a:gd name="T40" fmla="*/ 2147483647 w 186"/>
              <a:gd name="T41" fmla="*/ 2147483647 h 91"/>
              <a:gd name="T42" fmla="*/ 2147483647 w 186"/>
              <a:gd name="T43" fmla="*/ 2147483647 h 91"/>
              <a:gd name="T44" fmla="*/ 2147483647 w 186"/>
              <a:gd name="T45" fmla="*/ 2147483647 h 91"/>
              <a:gd name="T46" fmla="*/ 2147483647 w 186"/>
              <a:gd name="T47" fmla="*/ 2147483647 h 91"/>
              <a:gd name="T48" fmla="*/ 2147483647 w 186"/>
              <a:gd name="T49" fmla="*/ 2147483647 h 91"/>
              <a:gd name="T50" fmla="*/ 2147483647 w 186"/>
              <a:gd name="T51" fmla="*/ 2147483647 h 91"/>
              <a:gd name="T52" fmla="*/ 2147483647 w 186"/>
              <a:gd name="T53" fmla="*/ 2147483647 h 91"/>
              <a:gd name="T54" fmla="*/ 2147483647 w 186"/>
              <a:gd name="T55" fmla="*/ 2147483647 h 91"/>
              <a:gd name="T56" fmla="*/ 2147483647 w 186"/>
              <a:gd name="T57" fmla="*/ 2147483647 h 91"/>
              <a:gd name="T58" fmla="*/ 2147483647 w 186"/>
              <a:gd name="T59" fmla="*/ 2147483647 h 91"/>
              <a:gd name="T60" fmla="*/ 2147483647 w 186"/>
              <a:gd name="T61" fmla="*/ 2147483647 h 91"/>
              <a:gd name="T62" fmla="*/ 2147483647 w 186"/>
              <a:gd name="T63" fmla="*/ 2147483647 h 91"/>
              <a:gd name="T64" fmla="*/ 2147483647 w 186"/>
              <a:gd name="T65" fmla="*/ 2147483647 h 91"/>
              <a:gd name="T66" fmla="*/ 2147483647 w 186"/>
              <a:gd name="T67" fmla="*/ 2147483647 h 91"/>
              <a:gd name="T68" fmla="*/ 2147483647 w 186"/>
              <a:gd name="T69" fmla="*/ 2147483647 h 91"/>
              <a:gd name="T70" fmla="*/ 2147483647 w 186"/>
              <a:gd name="T71" fmla="*/ 2147483647 h 91"/>
              <a:gd name="T72" fmla="*/ 2147483647 w 186"/>
              <a:gd name="T73" fmla="*/ 2147483647 h 91"/>
              <a:gd name="T74" fmla="*/ 2147483647 w 186"/>
              <a:gd name="T75" fmla="*/ 2147483647 h 91"/>
              <a:gd name="T76" fmla="*/ 2147483647 w 186"/>
              <a:gd name="T77" fmla="*/ 2147483647 h 91"/>
              <a:gd name="T78" fmla="*/ 2147483647 w 186"/>
              <a:gd name="T79" fmla="*/ 2147483647 h 91"/>
              <a:gd name="T80" fmla="*/ 2147483647 w 186"/>
              <a:gd name="T81" fmla="*/ 2147483647 h 91"/>
              <a:gd name="T82" fmla="*/ 2147483647 w 186"/>
              <a:gd name="T83" fmla="*/ 2147483647 h 91"/>
              <a:gd name="T84" fmla="*/ 2147483647 w 186"/>
              <a:gd name="T85" fmla="*/ 2147483647 h 91"/>
              <a:gd name="T86" fmla="*/ 2147483647 w 186"/>
              <a:gd name="T87" fmla="*/ 2147483647 h 91"/>
              <a:gd name="T88" fmla="*/ 2147483647 w 186"/>
              <a:gd name="T89" fmla="*/ 2147483647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1"/>
              <a:gd name="T137" fmla="*/ 186 w 186"/>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1">
                <a:moveTo>
                  <a:pt x="0" y="0"/>
                </a:moveTo>
                <a:lnTo>
                  <a:pt x="0" y="2"/>
                </a:lnTo>
                <a:lnTo>
                  <a:pt x="0" y="5"/>
                </a:lnTo>
                <a:lnTo>
                  <a:pt x="0" y="7"/>
                </a:lnTo>
                <a:lnTo>
                  <a:pt x="3" y="12"/>
                </a:lnTo>
                <a:lnTo>
                  <a:pt x="3" y="14"/>
                </a:lnTo>
                <a:lnTo>
                  <a:pt x="3" y="17"/>
                </a:lnTo>
                <a:lnTo>
                  <a:pt x="3" y="22"/>
                </a:lnTo>
                <a:lnTo>
                  <a:pt x="5" y="24"/>
                </a:lnTo>
                <a:lnTo>
                  <a:pt x="5" y="27"/>
                </a:lnTo>
                <a:lnTo>
                  <a:pt x="5" y="29"/>
                </a:lnTo>
                <a:lnTo>
                  <a:pt x="8" y="34"/>
                </a:lnTo>
                <a:lnTo>
                  <a:pt x="8" y="37"/>
                </a:lnTo>
                <a:lnTo>
                  <a:pt x="10" y="39"/>
                </a:lnTo>
                <a:lnTo>
                  <a:pt x="13" y="42"/>
                </a:lnTo>
                <a:lnTo>
                  <a:pt x="13" y="44"/>
                </a:lnTo>
                <a:lnTo>
                  <a:pt x="15" y="47"/>
                </a:lnTo>
                <a:lnTo>
                  <a:pt x="18" y="49"/>
                </a:lnTo>
                <a:lnTo>
                  <a:pt x="18" y="54"/>
                </a:lnTo>
                <a:lnTo>
                  <a:pt x="20" y="57"/>
                </a:lnTo>
                <a:lnTo>
                  <a:pt x="23" y="59"/>
                </a:lnTo>
                <a:lnTo>
                  <a:pt x="25" y="62"/>
                </a:lnTo>
                <a:lnTo>
                  <a:pt x="27" y="64"/>
                </a:lnTo>
                <a:lnTo>
                  <a:pt x="30" y="64"/>
                </a:lnTo>
                <a:lnTo>
                  <a:pt x="32" y="67"/>
                </a:lnTo>
                <a:lnTo>
                  <a:pt x="35" y="69"/>
                </a:lnTo>
                <a:lnTo>
                  <a:pt x="37" y="71"/>
                </a:lnTo>
                <a:lnTo>
                  <a:pt x="40" y="74"/>
                </a:lnTo>
                <a:lnTo>
                  <a:pt x="42" y="76"/>
                </a:lnTo>
                <a:lnTo>
                  <a:pt x="45" y="76"/>
                </a:lnTo>
                <a:lnTo>
                  <a:pt x="47" y="79"/>
                </a:lnTo>
                <a:lnTo>
                  <a:pt x="50" y="81"/>
                </a:lnTo>
                <a:lnTo>
                  <a:pt x="52" y="81"/>
                </a:lnTo>
                <a:lnTo>
                  <a:pt x="55" y="84"/>
                </a:lnTo>
                <a:lnTo>
                  <a:pt x="60" y="84"/>
                </a:lnTo>
                <a:lnTo>
                  <a:pt x="62" y="86"/>
                </a:lnTo>
                <a:lnTo>
                  <a:pt x="65" y="86"/>
                </a:lnTo>
                <a:lnTo>
                  <a:pt x="67" y="89"/>
                </a:lnTo>
                <a:lnTo>
                  <a:pt x="72" y="89"/>
                </a:lnTo>
                <a:lnTo>
                  <a:pt x="75" y="89"/>
                </a:lnTo>
                <a:lnTo>
                  <a:pt x="77" y="89"/>
                </a:lnTo>
                <a:lnTo>
                  <a:pt x="82" y="91"/>
                </a:lnTo>
                <a:lnTo>
                  <a:pt x="84" y="91"/>
                </a:lnTo>
                <a:lnTo>
                  <a:pt x="87" y="91"/>
                </a:lnTo>
                <a:lnTo>
                  <a:pt x="89" y="91"/>
                </a:lnTo>
                <a:lnTo>
                  <a:pt x="94" y="91"/>
                </a:lnTo>
                <a:lnTo>
                  <a:pt x="97" y="91"/>
                </a:lnTo>
                <a:lnTo>
                  <a:pt x="99" y="91"/>
                </a:lnTo>
                <a:lnTo>
                  <a:pt x="104" y="91"/>
                </a:lnTo>
                <a:lnTo>
                  <a:pt x="107" y="91"/>
                </a:lnTo>
                <a:lnTo>
                  <a:pt x="109" y="89"/>
                </a:lnTo>
                <a:lnTo>
                  <a:pt x="114" y="89"/>
                </a:lnTo>
                <a:lnTo>
                  <a:pt x="117" y="89"/>
                </a:lnTo>
                <a:lnTo>
                  <a:pt x="119" y="89"/>
                </a:lnTo>
                <a:lnTo>
                  <a:pt x="122" y="86"/>
                </a:lnTo>
                <a:lnTo>
                  <a:pt x="127" y="86"/>
                </a:lnTo>
                <a:lnTo>
                  <a:pt x="129" y="84"/>
                </a:lnTo>
                <a:lnTo>
                  <a:pt x="132" y="84"/>
                </a:lnTo>
                <a:lnTo>
                  <a:pt x="134" y="81"/>
                </a:lnTo>
                <a:lnTo>
                  <a:pt x="137" y="81"/>
                </a:lnTo>
                <a:lnTo>
                  <a:pt x="139" y="79"/>
                </a:lnTo>
                <a:lnTo>
                  <a:pt x="144" y="76"/>
                </a:lnTo>
                <a:lnTo>
                  <a:pt x="146" y="76"/>
                </a:lnTo>
                <a:lnTo>
                  <a:pt x="149" y="74"/>
                </a:lnTo>
                <a:lnTo>
                  <a:pt x="151" y="71"/>
                </a:lnTo>
                <a:lnTo>
                  <a:pt x="154" y="69"/>
                </a:lnTo>
                <a:lnTo>
                  <a:pt x="156" y="67"/>
                </a:lnTo>
                <a:lnTo>
                  <a:pt x="159" y="64"/>
                </a:lnTo>
                <a:lnTo>
                  <a:pt x="161" y="64"/>
                </a:lnTo>
                <a:lnTo>
                  <a:pt x="164" y="62"/>
                </a:lnTo>
                <a:lnTo>
                  <a:pt x="164" y="59"/>
                </a:lnTo>
                <a:lnTo>
                  <a:pt x="166" y="57"/>
                </a:lnTo>
                <a:lnTo>
                  <a:pt x="169" y="54"/>
                </a:lnTo>
                <a:lnTo>
                  <a:pt x="171" y="49"/>
                </a:lnTo>
                <a:lnTo>
                  <a:pt x="174" y="47"/>
                </a:lnTo>
                <a:lnTo>
                  <a:pt x="174" y="44"/>
                </a:lnTo>
                <a:lnTo>
                  <a:pt x="176" y="42"/>
                </a:lnTo>
                <a:lnTo>
                  <a:pt x="176" y="39"/>
                </a:lnTo>
                <a:lnTo>
                  <a:pt x="179" y="37"/>
                </a:lnTo>
                <a:lnTo>
                  <a:pt x="179" y="34"/>
                </a:lnTo>
                <a:lnTo>
                  <a:pt x="181" y="29"/>
                </a:lnTo>
                <a:lnTo>
                  <a:pt x="181" y="27"/>
                </a:lnTo>
                <a:lnTo>
                  <a:pt x="184" y="24"/>
                </a:lnTo>
                <a:lnTo>
                  <a:pt x="184" y="22"/>
                </a:lnTo>
                <a:lnTo>
                  <a:pt x="184" y="17"/>
                </a:lnTo>
                <a:lnTo>
                  <a:pt x="186" y="14"/>
                </a:lnTo>
                <a:lnTo>
                  <a:pt x="186" y="12"/>
                </a:lnTo>
                <a:lnTo>
                  <a:pt x="186" y="7"/>
                </a:lnTo>
                <a:lnTo>
                  <a:pt x="186" y="5"/>
                </a:lnTo>
                <a:lnTo>
                  <a:pt x="186" y="2"/>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29" name="Arc 9"/>
          <p:cNvSpPr>
            <a:spLocks/>
          </p:cNvSpPr>
          <p:nvPr/>
        </p:nvSpPr>
        <p:spPr bwMode="auto">
          <a:xfrm>
            <a:off x="7172325" y="38862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30" name="Freeform 10"/>
          <p:cNvSpPr>
            <a:spLocks/>
          </p:cNvSpPr>
          <p:nvPr/>
        </p:nvSpPr>
        <p:spPr bwMode="auto">
          <a:xfrm>
            <a:off x="8543925" y="32004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2" y="107"/>
                </a:lnTo>
                <a:lnTo>
                  <a:pt x="2" y="109"/>
                </a:lnTo>
                <a:lnTo>
                  <a:pt x="2" y="112"/>
                </a:lnTo>
                <a:lnTo>
                  <a:pt x="2"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4" y="156"/>
                </a:lnTo>
                <a:lnTo>
                  <a:pt x="27" y="159"/>
                </a:lnTo>
                <a:lnTo>
                  <a:pt x="29" y="159"/>
                </a:lnTo>
                <a:lnTo>
                  <a:pt x="32" y="161"/>
                </a:lnTo>
                <a:lnTo>
                  <a:pt x="34" y="164"/>
                </a:lnTo>
                <a:lnTo>
                  <a:pt x="37" y="166"/>
                </a:lnTo>
                <a:lnTo>
                  <a:pt x="39" y="169"/>
                </a:lnTo>
                <a:lnTo>
                  <a:pt x="42" y="171"/>
                </a:lnTo>
                <a:lnTo>
                  <a:pt x="44" y="171"/>
                </a:lnTo>
                <a:lnTo>
                  <a:pt x="47" y="174"/>
                </a:lnTo>
                <a:lnTo>
                  <a:pt x="49" y="176"/>
                </a:lnTo>
                <a:lnTo>
                  <a:pt x="52" y="176"/>
                </a:lnTo>
                <a:lnTo>
                  <a:pt x="54" y="179"/>
                </a:lnTo>
                <a:lnTo>
                  <a:pt x="59" y="179"/>
                </a:lnTo>
                <a:lnTo>
                  <a:pt x="62" y="181"/>
                </a:lnTo>
                <a:lnTo>
                  <a:pt x="64" y="181"/>
                </a:lnTo>
                <a:lnTo>
                  <a:pt x="67" y="184"/>
                </a:lnTo>
                <a:lnTo>
                  <a:pt x="72" y="184"/>
                </a:lnTo>
                <a:lnTo>
                  <a:pt x="74" y="184"/>
                </a:lnTo>
                <a:lnTo>
                  <a:pt x="77" y="184"/>
                </a:lnTo>
                <a:lnTo>
                  <a:pt x="81" y="186"/>
                </a:lnTo>
                <a:lnTo>
                  <a:pt x="84" y="186"/>
                </a:lnTo>
                <a:lnTo>
                  <a:pt x="86" y="186"/>
                </a:lnTo>
                <a:lnTo>
                  <a:pt x="89" y="186"/>
                </a:lnTo>
                <a:lnTo>
                  <a:pt x="94" y="186"/>
                </a:lnTo>
                <a:lnTo>
                  <a:pt x="96" y="186"/>
                </a:lnTo>
                <a:lnTo>
                  <a:pt x="99" y="186"/>
                </a:lnTo>
                <a:lnTo>
                  <a:pt x="104" y="186"/>
                </a:lnTo>
                <a:lnTo>
                  <a:pt x="106" y="186"/>
                </a:lnTo>
                <a:lnTo>
                  <a:pt x="109" y="184"/>
                </a:lnTo>
                <a:lnTo>
                  <a:pt x="114" y="184"/>
                </a:lnTo>
                <a:lnTo>
                  <a:pt x="116" y="184"/>
                </a:lnTo>
                <a:lnTo>
                  <a:pt x="119" y="184"/>
                </a:lnTo>
                <a:lnTo>
                  <a:pt x="121" y="181"/>
                </a:lnTo>
                <a:lnTo>
                  <a:pt x="126" y="181"/>
                </a:lnTo>
                <a:lnTo>
                  <a:pt x="129" y="179"/>
                </a:lnTo>
                <a:lnTo>
                  <a:pt x="131" y="179"/>
                </a:lnTo>
                <a:lnTo>
                  <a:pt x="134" y="176"/>
                </a:lnTo>
                <a:lnTo>
                  <a:pt x="136" y="176"/>
                </a:lnTo>
                <a:lnTo>
                  <a:pt x="139" y="174"/>
                </a:lnTo>
                <a:lnTo>
                  <a:pt x="143" y="171"/>
                </a:lnTo>
                <a:lnTo>
                  <a:pt x="146" y="171"/>
                </a:lnTo>
                <a:lnTo>
                  <a:pt x="148" y="169"/>
                </a:lnTo>
                <a:lnTo>
                  <a:pt x="151" y="166"/>
                </a:lnTo>
                <a:lnTo>
                  <a:pt x="153" y="164"/>
                </a:lnTo>
                <a:lnTo>
                  <a:pt x="156" y="161"/>
                </a:lnTo>
                <a:lnTo>
                  <a:pt x="158" y="159"/>
                </a:lnTo>
                <a:lnTo>
                  <a:pt x="161" y="159"/>
                </a:lnTo>
                <a:lnTo>
                  <a:pt x="163" y="156"/>
                </a:lnTo>
                <a:lnTo>
                  <a:pt x="163" y="154"/>
                </a:lnTo>
                <a:lnTo>
                  <a:pt x="166" y="151"/>
                </a:lnTo>
                <a:lnTo>
                  <a:pt x="168" y="149"/>
                </a:lnTo>
                <a:lnTo>
                  <a:pt x="171" y="144"/>
                </a:lnTo>
                <a:lnTo>
                  <a:pt x="173" y="141"/>
                </a:lnTo>
                <a:lnTo>
                  <a:pt x="173" y="139"/>
                </a:lnTo>
                <a:lnTo>
                  <a:pt x="176" y="136"/>
                </a:lnTo>
                <a:lnTo>
                  <a:pt x="176" y="134"/>
                </a:lnTo>
                <a:lnTo>
                  <a:pt x="178" y="132"/>
                </a:lnTo>
                <a:lnTo>
                  <a:pt x="178"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8" y="55"/>
                </a:lnTo>
                <a:lnTo>
                  <a:pt x="176" y="50"/>
                </a:lnTo>
                <a:lnTo>
                  <a:pt x="173" y="45"/>
                </a:lnTo>
                <a:lnTo>
                  <a:pt x="171" y="42"/>
                </a:lnTo>
                <a:lnTo>
                  <a:pt x="168" y="37"/>
                </a:lnTo>
                <a:lnTo>
                  <a:pt x="166" y="35"/>
                </a:lnTo>
                <a:lnTo>
                  <a:pt x="161" y="30"/>
                </a:lnTo>
                <a:lnTo>
                  <a:pt x="158" y="27"/>
                </a:lnTo>
                <a:lnTo>
                  <a:pt x="153" y="23"/>
                </a:lnTo>
                <a:lnTo>
                  <a:pt x="151" y="20"/>
                </a:lnTo>
                <a:lnTo>
                  <a:pt x="146" y="18"/>
                </a:lnTo>
                <a:lnTo>
                  <a:pt x="143" y="15"/>
                </a:lnTo>
                <a:lnTo>
                  <a:pt x="139" y="13"/>
                </a:lnTo>
                <a:lnTo>
                  <a:pt x="134" y="10"/>
                </a:lnTo>
                <a:lnTo>
                  <a:pt x="129" y="8"/>
                </a:lnTo>
                <a:lnTo>
                  <a:pt x="124" y="5"/>
                </a:lnTo>
                <a:lnTo>
                  <a:pt x="121" y="5"/>
                </a:lnTo>
                <a:lnTo>
                  <a:pt x="116" y="3"/>
                </a:lnTo>
                <a:lnTo>
                  <a:pt x="111" y="3"/>
                </a:lnTo>
                <a:lnTo>
                  <a:pt x="106" y="0"/>
                </a:lnTo>
                <a:lnTo>
                  <a:pt x="101" y="0"/>
                </a:lnTo>
                <a:lnTo>
                  <a:pt x="96" y="0"/>
                </a:lnTo>
                <a:lnTo>
                  <a:pt x="91" y="0"/>
                </a:lnTo>
                <a:lnTo>
                  <a:pt x="86" y="0"/>
                </a:lnTo>
                <a:lnTo>
                  <a:pt x="81" y="0"/>
                </a:lnTo>
                <a:lnTo>
                  <a:pt x="77" y="3"/>
                </a:lnTo>
                <a:lnTo>
                  <a:pt x="72" y="3"/>
                </a:lnTo>
                <a:lnTo>
                  <a:pt x="67" y="5"/>
                </a:lnTo>
                <a:lnTo>
                  <a:pt x="62" y="5"/>
                </a:lnTo>
                <a:lnTo>
                  <a:pt x="57" y="8"/>
                </a:lnTo>
                <a:lnTo>
                  <a:pt x="52" y="10"/>
                </a:lnTo>
                <a:lnTo>
                  <a:pt x="49" y="13"/>
                </a:lnTo>
                <a:lnTo>
                  <a:pt x="44" y="15"/>
                </a:lnTo>
                <a:lnTo>
                  <a:pt x="39" y="18"/>
                </a:lnTo>
                <a:lnTo>
                  <a:pt x="37" y="20"/>
                </a:lnTo>
                <a:lnTo>
                  <a:pt x="32" y="23"/>
                </a:lnTo>
                <a:lnTo>
                  <a:pt x="29" y="27"/>
                </a:lnTo>
                <a:lnTo>
                  <a:pt x="24" y="30"/>
                </a:lnTo>
                <a:lnTo>
                  <a:pt x="22" y="35"/>
                </a:lnTo>
                <a:lnTo>
                  <a:pt x="20" y="37"/>
                </a:lnTo>
                <a:lnTo>
                  <a:pt x="15" y="42"/>
                </a:lnTo>
                <a:lnTo>
                  <a:pt x="12" y="45"/>
                </a:lnTo>
                <a:lnTo>
                  <a:pt x="10" y="50"/>
                </a:lnTo>
                <a:lnTo>
                  <a:pt x="10" y="55"/>
                </a:lnTo>
                <a:lnTo>
                  <a:pt x="7" y="60"/>
                </a:lnTo>
                <a:lnTo>
                  <a:pt x="5" y="65"/>
                </a:lnTo>
                <a:lnTo>
                  <a:pt x="5" y="70"/>
                </a:lnTo>
                <a:lnTo>
                  <a:pt x="2" y="75"/>
                </a:lnTo>
                <a:lnTo>
                  <a:pt x="2"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531" name="Freeform 11"/>
          <p:cNvSpPr>
            <a:spLocks/>
          </p:cNvSpPr>
          <p:nvPr/>
        </p:nvSpPr>
        <p:spPr bwMode="auto">
          <a:xfrm>
            <a:off x="8543925" y="33496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2" y="13"/>
                </a:lnTo>
                <a:lnTo>
                  <a:pt x="2" y="15"/>
                </a:lnTo>
                <a:lnTo>
                  <a:pt x="2" y="18"/>
                </a:lnTo>
                <a:lnTo>
                  <a:pt x="2"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4" y="62"/>
                </a:lnTo>
                <a:lnTo>
                  <a:pt x="27" y="65"/>
                </a:lnTo>
                <a:lnTo>
                  <a:pt x="29" y="65"/>
                </a:lnTo>
                <a:lnTo>
                  <a:pt x="32" y="67"/>
                </a:lnTo>
                <a:lnTo>
                  <a:pt x="34" y="70"/>
                </a:lnTo>
                <a:lnTo>
                  <a:pt x="37" y="72"/>
                </a:lnTo>
                <a:lnTo>
                  <a:pt x="39" y="75"/>
                </a:lnTo>
                <a:lnTo>
                  <a:pt x="42" y="77"/>
                </a:lnTo>
                <a:lnTo>
                  <a:pt x="44" y="77"/>
                </a:lnTo>
                <a:lnTo>
                  <a:pt x="47" y="80"/>
                </a:lnTo>
                <a:lnTo>
                  <a:pt x="49" y="82"/>
                </a:lnTo>
                <a:lnTo>
                  <a:pt x="52" y="82"/>
                </a:lnTo>
                <a:lnTo>
                  <a:pt x="54" y="85"/>
                </a:lnTo>
                <a:lnTo>
                  <a:pt x="59" y="85"/>
                </a:lnTo>
                <a:lnTo>
                  <a:pt x="62" y="87"/>
                </a:lnTo>
                <a:lnTo>
                  <a:pt x="64" y="87"/>
                </a:lnTo>
                <a:lnTo>
                  <a:pt x="67" y="90"/>
                </a:lnTo>
                <a:lnTo>
                  <a:pt x="72" y="90"/>
                </a:lnTo>
                <a:lnTo>
                  <a:pt x="74" y="90"/>
                </a:lnTo>
                <a:lnTo>
                  <a:pt x="77" y="90"/>
                </a:lnTo>
                <a:lnTo>
                  <a:pt x="81" y="92"/>
                </a:lnTo>
                <a:lnTo>
                  <a:pt x="84" y="92"/>
                </a:lnTo>
                <a:lnTo>
                  <a:pt x="86" y="92"/>
                </a:lnTo>
                <a:lnTo>
                  <a:pt x="89" y="92"/>
                </a:lnTo>
                <a:lnTo>
                  <a:pt x="94" y="92"/>
                </a:lnTo>
                <a:lnTo>
                  <a:pt x="96" y="92"/>
                </a:lnTo>
                <a:lnTo>
                  <a:pt x="99" y="92"/>
                </a:lnTo>
                <a:lnTo>
                  <a:pt x="104" y="92"/>
                </a:lnTo>
                <a:lnTo>
                  <a:pt x="106" y="92"/>
                </a:lnTo>
                <a:lnTo>
                  <a:pt x="109" y="90"/>
                </a:lnTo>
                <a:lnTo>
                  <a:pt x="114" y="90"/>
                </a:lnTo>
                <a:lnTo>
                  <a:pt x="116" y="90"/>
                </a:lnTo>
                <a:lnTo>
                  <a:pt x="119" y="90"/>
                </a:lnTo>
                <a:lnTo>
                  <a:pt x="121" y="87"/>
                </a:lnTo>
                <a:lnTo>
                  <a:pt x="126" y="87"/>
                </a:lnTo>
                <a:lnTo>
                  <a:pt x="129" y="85"/>
                </a:lnTo>
                <a:lnTo>
                  <a:pt x="131" y="85"/>
                </a:lnTo>
                <a:lnTo>
                  <a:pt x="134" y="82"/>
                </a:lnTo>
                <a:lnTo>
                  <a:pt x="136" y="82"/>
                </a:lnTo>
                <a:lnTo>
                  <a:pt x="139" y="80"/>
                </a:lnTo>
                <a:lnTo>
                  <a:pt x="143" y="77"/>
                </a:lnTo>
                <a:lnTo>
                  <a:pt x="146" y="77"/>
                </a:lnTo>
                <a:lnTo>
                  <a:pt x="148" y="75"/>
                </a:lnTo>
                <a:lnTo>
                  <a:pt x="151" y="72"/>
                </a:lnTo>
                <a:lnTo>
                  <a:pt x="153" y="70"/>
                </a:lnTo>
                <a:lnTo>
                  <a:pt x="156" y="67"/>
                </a:lnTo>
                <a:lnTo>
                  <a:pt x="158" y="65"/>
                </a:lnTo>
                <a:lnTo>
                  <a:pt x="161" y="65"/>
                </a:lnTo>
                <a:lnTo>
                  <a:pt x="163" y="62"/>
                </a:lnTo>
                <a:lnTo>
                  <a:pt x="163" y="60"/>
                </a:lnTo>
                <a:lnTo>
                  <a:pt x="166" y="57"/>
                </a:lnTo>
                <a:lnTo>
                  <a:pt x="168" y="55"/>
                </a:lnTo>
                <a:lnTo>
                  <a:pt x="171" y="50"/>
                </a:lnTo>
                <a:lnTo>
                  <a:pt x="173" y="47"/>
                </a:lnTo>
                <a:lnTo>
                  <a:pt x="173" y="45"/>
                </a:lnTo>
                <a:lnTo>
                  <a:pt x="176" y="42"/>
                </a:lnTo>
                <a:lnTo>
                  <a:pt x="176" y="40"/>
                </a:lnTo>
                <a:lnTo>
                  <a:pt x="178" y="38"/>
                </a:lnTo>
                <a:lnTo>
                  <a:pt x="178"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32" name="Arc 12"/>
          <p:cNvSpPr>
            <a:spLocks/>
          </p:cNvSpPr>
          <p:nvPr/>
        </p:nvSpPr>
        <p:spPr bwMode="auto">
          <a:xfrm>
            <a:off x="8543925" y="32004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33" name="Freeform 13"/>
          <p:cNvSpPr>
            <a:spLocks/>
          </p:cNvSpPr>
          <p:nvPr/>
        </p:nvSpPr>
        <p:spPr bwMode="auto">
          <a:xfrm>
            <a:off x="6419851" y="5419726"/>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534" name="Freeform 14"/>
          <p:cNvSpPr>
            <a:spLocks/>
          </p:cNvSpPr>
          <p:nvPr/>
        </p:nvSpPr>
        <p:spPr bwMode="auto">
          <a:xfrm>
            <a:off x="6419851" y="5568951"/>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35" name="Arc 15"/>
          <p:cNvSpPr>
            <a:spLocks/>
          </p:cNvSpPr>
          <p:nvPr/>
        </p:nvSpPr>
        <p:spPr bwMode="auto">
          <a:xfrm>
            <a:off x="6419851" y="5419726"/>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36" name="Rectangle 16"/>
          <p:cNvSpPr>
            <a:spLocks noChangeArrowheads="1"/>
          </p:cNvSpPr>
          <p:nvPr/>
        </p:nvSpPr>
        <p:spPr bwMode="auto">
          <a:xfrm>
            <a:off x="7629526" y="3992564"/>
            <a:ext cx="412059"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solidFill>
                  <a:srgbClr val="000000"/>
                </a:solidFill>
                <a:latin typeface="Times" charset="0"/>
              </a:rPr>
              <a:t>Page </a:t>
            </a:r>
            <a:r>
              <a:rPr lang="en-US" sz="1300" i="1">
                <a:solidFill>
                  <a:srgbClr val="000000"/>
                </a:solidFill>
                <a:latin typeface="Times" charset="0"/>
              </a:rPr>
              <a:t>i</a:t>
            </a:r>
            <a:endParaRPr lang="en-US"/>
          </a:p>
        </p:txBody>
      </p:sp>
      <p:sp>
        <p:nvSpPr>
          <p:cNvPr id="107537" name="Freeform 17"/>
          <p:cNvSpPr>
            <a:spLocks/>
          </p:cNvSpPr>
          <p:nvPr/>
        </p:nvSpPr>
        <p:spPr bwMode="auto">
          <a:xfrm>
            <a:off x="8248651" y="50292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538" name="Freeform 18"/>
          <p:cNvSpPr>
            <a:spLocks/>
          </p:cNvSpPr>
          <p:nvPr/>
        </p:nvSpPr>
        <p:spPr bwMode="auto">
          <a:xfrm>
            <a:off x="8248651" y="51784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39" name="Arc 19"/>
          <p:cNvSpPr>
            <a:spLocks/>
          </p:cNvSpPr>
          <p:nvPr/>
        </p:nvSpPr>
        <p:spPr bwMode="auto">
          <a:xfrm>
            <a:off x="8248651" y="50292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40" name="Line 20"/>
          <p:cNvSpPr>
            <a:spLocks noChangeShapeType="1"/>
          </p:cNvSpPr>
          <p:nvPr/>
        </p:nvSpPr>
        <p:spPr bwMode="auto">
          <a:xfrm>
            <a:off x="5724525" y="3505200"/>
            <a:ext cx="1447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7541" name="Line 21"/>
          <p:cNvSpPr>
            <a:spLocks noChangeShapeType="1"/>
          </p:cNvSpPr>
          <p:nvPr/>
        </p:nvSpPr>
        <p:spPr bwMode="auto">
          <a:xfrm flipV="1">
            <a:off x="6562725" y="4114800"/>
            <a:ext cx="6096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7542" name="Line 22"/>
          <p:cNvSpPr>
            <a:spLocks noChangeShapeType="1"/>
          </p:cNvSpPr>
          <p:nvPr/>
        </p:nvSpPr>
        <p:spPr bwMode="auto">
          <a:xfrm flipH="1" flipV="1">
            <a:off x="7400925" y="4114800"/>
            <a:ext cx="990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7543" name="Line 23"/>
          <p:cNvSpPr>
            <a:spLocks noChangeShapeType="1"/>
          </p:cNvSpPr>
          <p:nvPr/>
        </p:nvSpPr>
        <p:spPr bwMode="auto">
          <a:xfrm flipH="1">
            <a:off x="7477125" y="3429000"/>
            <a:ext cx="1066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7544" name="Freeform 24"/>
          <p:cNvSpPr>
            <a:spLocks/>
          </p:cNvSpPr>
          <p:nvPr/>
        </p:nvSpPr>
        <p:spPr bwMode="auto">
          <a:xfrm>
            <a:off x="7177089" y="2819401"/>
            <a:ext cx="295275" cy="295275"/>
          </a:xfrm>
          <a:custGeom>
            <a:avLst/>
            <a:gdLst>
              <a:gd name="T0" fmla="*/ 0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2147483647 h 186"/>
              <a:gd name="T12" fmla="*/ 2147483647 w 186"/>
              <a:gd name="T13" fmla="*/ 2147483647 h 186"/>
              <a:gd name="T14" fmla="*/ 2147483647 w 186"/>
              <a:gd name="T15" fmla="*/ 2147483647 h 186"/>
              <a:gd name="T16" fmla="*/ 2147483647 w 186"/>
              <a:gd name="T17" fmla="*/ 2147483647 h 186"/>
              <a:gd name="T18" fmla="*/ 2147483647 w 186"/>
              <a:gd name="T19" fmla="*/ 2147483647 h 186"/>
              <a:gd name="T20" fmla="*/ 2147483647 w 186"/>
              <a:gd name="T21" fmla="*/ 2147483647 h 186"/>
              <a:gd name="T22" fmla="*/ 2147483647 w 186"/>
              <a:gd name="T23" fmla="*/ 2147483647 h 186"/>
              <a:gd name="T24" fmla="*/ 2147483647 w 186"/>
              <a:gd name="T25" fmla="*/ 2147483647 h 186"/>
              <a:gd name="T26" fmla="*/ 2147483647 w 186"/>
              <a:gd name="T27" fmla="*/ 2147483647 h 186"/>
              <a:gd name="T28" fmla="*/ 2147483647 w 186"/>
              <a:gd name="T29" fmla="*/ 2147483647 h 186"/>
              <a:gd name="T30" fmla="*/ 2147483647 w 186"/>
              <a:gd name="T31" fmla="*/ 2147483647 h 186"/>
              <a:gd name="T32" fmla="*/ 2147483647 w 186"/>
              <a:gd name="T33" fmla="*/ 2147483647 h 186"/>
              <a:gd name="T34" fmla="*/ 2147483647 w 186"/>
              <a:gd name="T35" fmla="*/ 2147483647 h 186"/>
              <a:gd name="T36" fmla="*/ 2147483647 w 186"/>
              <a:gd name="T37" fmla="*/ 2147483647 h 186"/>
              <a:gd name="T38" fmla="*/ 2147483647 w 186"/>
              <a:gd name="T39" fmla="*/ 2147483647 h 186"/>
              <a:gd name="T40" fmla="*/ 2147483647 w 186"/>
              <a:gd name="T41" fmla="*/ 2147483647 h 186"/>
              <a:gd name="T42" fmla="*/ 2147483647 w 186"/>
              <a:gd name="T43" fmla="*/ 2147483647 h 186"/>
              <a:gd name="T44" fmla="*/ 2147483647 w 186"/>
              <a:gd name="T45" fmla="*/ 2147483647 h 186"/>
              <a:gd name="T46" fmla="*/ 2147483647 w 186"/>
              <a:gd name="T47" fmla="*/ 2147483647 h 186"/>
              <a:gd name="T48" fmla="*/ 2147483647 w 186"/>
              <a:gd name="T49" fmla="*/ 2147483647 h 186"/>
              <a:gd name="T50" fmla="*/ 2147483647 w 186"/>
              <a:gd name="T51" fmla="*/ 2147483647 h 186"/>
              <a:gd name="T52" fmla="*/ 2147483647 w 186"/>
              <a:gd name="T53" fmla="*/ 2147483647 h 186"/>
              <a:gd name="T54" fmla="*/ 2147483647 w 186"/>
              <a:gd name="T55" fmla="*/ 2147483647 h 186"/>
              <a:gd name="T56" fmla="*/ 2147483647 w 186"/>
              <a:gd name="T57" fmla="*/ 2147483647 h 186"/>
              <a:gd name="T58" fmla="*/ 2147483647 w 186"/>
              <a:gd name="T59" fmla="*/ 2147483647 h 186"/>
              <a:gd name="T60" fmla="*/ 2147483647 w 186"/>
              <a:gd name="T61" fmla="*/ 2147483647 h 186"/>
              <a:gd name="T62" fmla="*/ 2147483647 w 186"/>
              <a:gd name="T63" fmla="*/ 2147483647 h 186"/>
              <a:gd name="T64" fmla="*/ 2147483647 w 186"/>
              <a:gd name="T65" fmla="*/ 2147483647 h 186"/>
              <a:gd name="T66" fmla="*/ 2147483647 w 186"/>
              <a:gd name="T67" fmla="*/ 2147483647 h 186"/>
              <a:gd name="T68" fmla="*/ 2147483647 w 186"/>
              <a:gd name="T69" fmla="*/ 2147483647 h 186"/>
              <a:gd name="T70" fmla="*/ 2147483647 w 186"/>
              <a:gd name="T71" fmla="*/ 2147483647 h 186"/>
              <a:gd name="T72" fmla="*/ 2147483647 w 186"/>
              <a:gd name="T73" fmla="*/ 2147483647 h 186"/>
              <a:gd name="T74" fmla="*/ 2147483647 w 186"/>
              <a:gd name="T75" fmla="*/ 2147483647 h 186"/>
              <a:gd name="T76" fmla="*/ 2147483647 w 186"/>
              <a:gd name="T77" fmla="*/ 2147483647 h 186"/>
              <a:gd name="T78" fmla="*/ 2147483647 w 186"/>
              <a:gd name="T79" fmla="*/ 0 h 186"/>
              <a:gd name="T80" fmla="*/ 2147483647 w 186"/>
              <a:gd name="T81" fmla="*/ 0 h 186"/>
              <a:gd name="T82" fmla="*/ 2147483647 w 186"/>
              <a:gd name="T83" fmla="*/ 2147483647 h 186"/>
              <a:gd name="T84" fmla="*/ 2147483647 w 186"/>
              <a:gd name="T85" fmla="*/ 2147483647 h 186"/>
              <a:gd name="T86" fmla="*/ 2147483647 w 186"/>
              <a:gd name="T87" fmla="*/ 2147483647 h 186"/>
              <a:gd name="T88" fmla="*/ 2147483647 w 186"/>
              <a:gd name="T89" fmla="*/ 2147483647 h 186"/>
              <a:gd name="T90" fmla="*/ 2147483647 w 186"/>
              <a:gd name="T91" fmla="*/ 2147483647 h 186"/>
              <a:gd name="T92" fmla="*/ 2147483647 w 186"/>
              <a:gd name="T93" fmla="*/ 2147483647 h 186"/>
              <a:gd name="T94" fmla="*/ 2147483647 w 186"/>
              <a:gd name="T95" fmla="*/ 2147483647 h 186"/>
              <a:gd name="T96" fmla="*/ 2147483647 w 186"/>
              <a:gd name="T97" fmla="*/ 2147483647 h 186"/>
              <a:gd name="T98" fmla="*/ 0 w 186"/>
              <a:gd name="T99" fmla="*/ 2147483647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186"/>
              <a:gd name="T152" fmla="*/ 186 w 18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186">
                <a:moveTo>
                  <a:pt x="0" y="94"/>
                </a:moveTo>
                <a:lnTo>
                  <a:pt x="0" y="97"/>
                </a:lnTo>
                <a:lnTo>
                  <a:pt x="0" y="99"/>
                </a:lnTo>
                <a:lnTo>
                  <a:pt x="0" y="102"/>
                </a:lnTo>
                <a:lnTo>
                  <a:pt x="3" y="107"/>
                </a:lnTo>
                <a:lnTo>
                  <a:pt x="3" y="109"/>
                </a:lnTo>
                <a:lnTo>
                  <a:pt x="3" y="112"/>
                </a:lnTo>
                <a:lnTo>
                  <a:pt x="3" y="117"/>
                </a:lnTo>
                <a:lnTo>
                  <a:pt x="5" y="119"/>
                </a:lnTo>
                <a:lnTo>
                  <a:pt x="5" y="122"/>
                </a:lnTo>
                <a:lnTo>
                  <a:pt x="5" y="124"/>
                </a:lnTo>
                <a:lnTo>
                  <a:pt x="7" y="129"/>
                </a:lnTo>
                <a:lnTo>
                  <a:pt x="7" y="132"/>
                </a:lnTo>
                <a:lnTo>
                  <a:pt x="10" y="134"/>
                </a:lnTo>
                <a:lnTo>
                  <a:pt x="12" y="136"/>
                </a:lnTo>
                <a:lnTo>
                  <a:pt x="12" y="139"/>
                </a:lnTo>
                <a:lnTo>
                  <a:pt x="15" y="141"/>
                </a:lnTo>
                <a:lnTo>
                  <a:pt x="17" y="144"/>
                </a:lnTo>
                <a:lnTo>
                  <a:pt x="17" y="149"/>
                </a:lnTo>
                <a:lnTo>
                  <a:pt x="20" y="151"/>
                </a:lnTo>
                <a:lnTo>
                  <a:pt x="22" y="154"/>
                </a:lnTo>
                <a:lnTo>
                  <a:pt x="25" y="156"/>
                </a:lnTo>
                <a:lnTo>
                  <a:pt x="27" y="159"/>
                </a:lnTo>
                <a:lnTo>
                  <a:pt x="30" y="159"/>
                </a:lnTo>
                <a:lnTo>
                  <a:pt x="32" y="161"/>
                </a:lnTo>
                <a:lnTo>
                  <a:pt x="35" y="164"/>
                </a:lnTo>
                <a:lnTo>
                  <a:pt x="37" y="166"/>
                </a:lnTo>
                <a:lnTo>
                  <a:pt x="40" y="169"/>
                </a:lnTo>
                <a:lnTo>
                  <a:pt x="42" y="171"/>
                </a:lnTo>
                <a:lnTo>
                  <a:pt x="45" y="171"/>
                </a:lnTo>
                <a:lnTo>
                  <a:pt x="47" y="174"/>
                </a:lnTo>
                <a:lnTo>
                  <a:pt x="50" y="176"/>
                </a:lnTo>
                <a:lnTo>
                  <a:pt x="52" y="176"/>
                </a:lnTo>
                <a:lnTo>
                  <a:pt x="55" y="179"/>
                </a:lnTo>
                <a:lnTo>
                  <a:pt x="60" y="179"/>
                </a:lnTo>
                <a:lnTo>
                  <a:pt x="62" y="181"/>
                </a:lnTo>
                <a:lnTo>
                  <a:pt x="64" y="181"/>
                </a:lnTo>
                <a:lnTo>
                  <a:pt x="67" y="184"/>
                </a:lnTo>
                <a:lnTo>
                  <a:pt x="72" y="184"/>
                </a:lnTo>
                <a:lnTo>
                  <a:pt x="74" y="184"/>
                </a:lnTo>
                <a:lnTo>
                  <a:pt x="77" y="184"/>
                </a:lnTo>
                <a:lnTo>
                  <a:pt x="82" y="186"/>
                </a:lnTo>
                <a:lnTo>
                  <a:pt x="84" y="186"/>
                </a:lnTo>
                <a:lnTo>
                  <a:pt x="87" y="186"/>
                </a:lnTo>
                <a:lnTo>
                  <a:pt x="89" y="186"/>
                </a:lnTo>
                <a:lnTo>
                  <a:pt x="94" y="186"/>
                </a:lnTo>
                <a:lnTo>
                  <a:pt x="97" y="186"/>
                </a:lnTo>
                <a:lnTo>
                  <a:pt x="99" y="186"/>
                </a:lnTo>
                <a:lnTo>
                  <a:pt x="104" y="186"/>
                </a:lnTo>
                <a:lnTo>
                  <a:pt x="107" y="186"/>
                </a:lnTo>
                <a:lnTo>
                  <a:pt x="109" y="184"/>
                </a:lnTo>
                <a:lnTo>
                  <a:pt x="114" y="184"/>
                </a:lnTo>
                <a:lnTo>
                  <a:pt x="117" y="184"/>
                </a:lnTo>
                <a:lnTo>
                  <a:pt x="119" y="184"/>
                </a:lnTo>
                <a:lnTo>
                  <a:pt x="121" y="181"/>
                </a:lnTo>
                <a:lnTo>
                  <a:pt x="126" y="181"/>
                </a:lnTo>
                <a:lnTo>
                  <a:pt x="129" y="179"/>
                </a:lnTo>
                <a:lnTo>
                  <a:pt x="131" y="179"/>
                </a:lnTo>
                <a:lnTo>
                  <a:pt x="134" y="176"/>
                </a:lnTo>
                <a:lnTo>
                  <a:pt x="136" y="176"/>
                </a:lnTo>
                <a:lnTo>
                  <a:pt x="139" y="174"/>
                </a:lnTo>
                <a:lnTo>
                  <a:pt x="144" y="171"/>
                </a:lnTo>
                <a:lnTo>
                  <a:pt x="146" y="171"/>
                </a:lnTo>
                <a:lnTo>
                  <a:pt x="149" y="169"/>
                </a:lnTo>
                <a:lnTo>
                  <a:pt x="151" y="166"/>
                </a:lnTo>
                <a:lnTo>
                  <a:pt x="154" y="164"/>
                </a:lnTo>
                <a:lnTo>
                  <a:pt x="156" y="161"/>
                </a:lnTo>
                <a:lnTo>
                  <a:pt x="159" y="159"/>
                </a:lnTo>
                <a:lnTo>
                  <a:pt x="161" y="159"/>
                </a:lnTo>
                <a:lnTo>
                  <a:pt x="164" y="156"/>
                </a:lnTo>
                <a:lnTo>
                  <a:pt x="164" y="154"/>
                </a:lnTo>
                <a:lnTo>
                  <a:pt x="166" y="151"/>
                </a:lnTo>
                <a:lnTo>
                  <a:pt x="169" y="149"/>
                </a:lnTo>
                <a:lnTo>
                  <a:pt x="171" y="144"/>
                </a:lnTo>
                <a:lnTo>
                  <a:pt x="174" y="141"/>
                </a:lnTo>
                <a:lnTo>
                  <a:pt x="174" y="139"/>
                </a:lnTo>
                <a:lnTo>
                  <a:pt x="176" y="136"/>
                </a:lnTo>
                <a:lnTo>
                  <a:pt x="176" y="134"/>
                </a:lnTo>
                <a:lnTo>
                  <a:pt x="179" y="132"/>
                </a:lnTo>
                <a:lnTo>
                  <a:pt x="179" y="129"/>
                </a:lnTo>
                <a:lnTo>
                  <a:pt x="181" y="124"/>
                </a:lnTo>
                <a:lnTo>
                  <a:pt x="181" y="122"/>
                </a:lnTo>
                <a:lnTo>
                  <a:pt x="183" y="119"/>
                </a:lnTo>
                <a:lnTo>
                  <a:pt x="183" y="117"/>
                </a:lnTo>
                <a:lnTo>
                  <a:pt x="183" y="112"/>
                </a:lnTo>
                <a:lnTo>
                  <a:pt x="186" y="109"/>
                </a:lnTo>
                <a:lnTo>
                  <a:pt x="186" y="107"/>
                </a:lnTo>
                <a:lnTo>
                  <a:pt x="186" y="102"/>
                </a:lnTo>
                <a:lnTo>
                  <a:pt x="186" y="99"/>
                </a:lnTo>
                <a:lnTo>
                  <a:pt x="186" y="97"/>
                </a:lnTo>
                <a:lnTo>
                  <a:pt x="186" y="94"/>
                </a:lnTo>
                <a:lnTo>
                  <a:pt x="186" y="89"/>
                </a:lnTo>
                <a:lnTo>
                  <a:pt x="186" y="84"/>
                </a:lnTo>
                <a:lnTo>
                  <a:pt x="186" y="80"/>
                </a:lnTo>
                <a:lnTo>
                  <a:pt x="183" y="75"/>
                </a:lnTo>
                <a:lnTo>
                  <a:pt x="183" y="70"/>
                </a:lnTo>
                <a:lnTo>
                  <a:pt x="181" y="65"/>
                </a:lnTo>
                <a:lnTo>
                  <a:pt x="181" y="60"/>
                </a:lnTo>
                <a:lnTo>
                  <a:pt x="179" y="55"/>
                </a:lnTo>
                <a:lnTo>
                  <a:pt x="176" y="50"/>
                </a:lnTo>
                <a:lnTo>
                  <a:pt x="174" y="45"/>
                </a:lnTo>
                <a:lnTo>
                  <a:pt x="171" y="42"/>
                </a:lnTo>
                <a:lnTo>
                  <a:pt x="169" y="37"/>
                </a:lnTo>
                <a:lnTo>
                  <a:pt x="166" y="35"/>
                </a:lnTo>
                <a:lnTo>
                  <a:pt x="161" y="30"/>
                </a:lnTo>
                <a:lnTo>
                  <a:pt x="159" y="27"/>
                </a:lnTo>
                <a:lnTo>
                  <a:pt x="154" y="23"/>
                </a:lnTo>
                <a:lnTo>
                  <a:pt x="151" y="20"/>
                </a:lnTo>
                <a:lnTo>
                  <a:pt x="146" y="18"/>
                </a:lnTo>
                <a:lnTo>
                  <a:pt x="144" y="15"/>
                </a:lnTo>
                <a:lnTo>
                  <a:pt x="139" y="13"/>
                </a:lnTo>
                <a:lnTo>
                  <a:pt x="134" y="10"/>
                </a:lnTo>
                <a:lnTo>
                  <a:pt x="129" y="8"/>
                </a:lnTo>
                <a:lnTo>
                  <a:pt x="124" y="5"/>
                </a:lnTo>
                <a:lnTo>
                  <a:pt x="121" y="5"/>
                </a:lnTo>
                <a:lnTo>
                  <a:pt x="117" y="3"/>
                </a:lnTo>
                <a:lnTo>
                  <a:pt x="112" y="3"/>
                </a:lnTo>
                <a:lnTo>
                  <a:pt x="107" y="0"/>
                </a:lnTo>
                <a:lnTo>
                  <a:pt x="102" y="0"/>
                </a:lnTo>
                <a:lnTo>
                  <a:pt x="97" y="0"/>
                </a:lnTo>
                <a:lnTo>
                  <a:pt x="92" y="0"/>
                </a:lnTo>
                <a:lnTo>
                  <a:pt x="87" y="0"/>
                </a:lnTo>
                <a:lnTo>
                  <a:pt x="82" y="0"/>
                </a:lnTo>
                <a:lnTo>
                  <a:pt x="77" y="3"/>
                </a:lnTo>
                <a:lnTo>
                  <a:pt x="72" y="3"/>
                </a:lnTo>
                <a:lnTo>
                  <a:pt x="67" y="5"/>
                </a:lnTo>
                <a:lnTo>
                  <a:pt x="62" y="5"/>
                </a:lnTo>
                <a:lnTo>
                  <a:pt x="57" y="8"/>
                </a:lnTo>
                <a:lnTo>
                  <a:pt x="52" y="10"/>
                </a:lnTo>
                <a:lnTo>
                  <a:pt x="50" y="13"/>
                </a:lnTo>
                <a:lnTo>
                  <a:pt x="45" y="15"/>
                </a:lnTo>
                <a:lnTo>
                  <a:pt x="40" y="18"/>
                </a:lnTo>
                <a:lnTo>
                  <a:pt x="37" y="20"/>
                </a:lnTo>
                <a:lnTo>
                  <a:pt x="32" y="23"/>
                </a:lnTo>
                <a:lnTo>
                  <a:pt x="30" y="27"/>
                </a:lnTo>
                <a:lnTo>
                  <a:pt x="25" y="30"/>
                </a:lnTo>
                <a:lnTo>
                  <a:pt x="22" y="35"/>
                </a:lnTo>
                <a:lnTo>
                  <a:pt x="20" y="37"/>
                </a:lnTo>
                <a:lnTo>
                  <a:pt x="15" y="42"/>
                </a:lnTo>
                <a:lnTo>
                  <a:pt x="12" y="45"/>
                </a:lnTo>
                <a:lnTo>
                  <a:pt x="10" y="50"/>
                </a:lnTo>
                <a:lnTo>
                  <a:pt x="10" y="55"/>
                </a:lnTo>
                <a:lnTo>
                  <a:pt x="7" y="60"/>
                </a:lnTo>
                <a:lnTo>
                  <a:pt x="5" y="65"/>
                </a:lnTo>
                <a:lnTo>
                  <a:pt x="5" y="70"/>
                </a:lnTo>
                <a:lnTo>
                  <a:pt x="3" y="75"/>
                </a:lnTo>
                <a:lnTo>
                  <a:pt x="3" y="80"/>
                </a:lnTo>
                <a:lnTo>
                  <a:pt x="0" y="84"/>
                </a:lnTo>
                <a:lnTo>
                  <a:pt x="0" y="89"/>
                </a:lnTo>
                <a:lnTo>
                  <a:pt x="0" y="9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545" name="Freeform 25"/>
          <p:cNvSpPr>
            <a:spLocks/>
          </p:cNvSpPr>
          <p:nvPr/>
        </p:nvSpPr>
        <p:spPr bwMode="auto">
          <a:xfrm>
            <a:off x="7177089" y="2968626"/>
            <a:ext cx="295275" cy="146050"/>
          </a:xfrm>
          <a:custGeom>
            <a:avLst/>
            <a:gdLst>
              <a:gd name="T0" fmla="*/ 0 w 186"/>
              <a:gd name="T1" fmla="*/ 2147483647 h 92"/>
              <a:gd name="T2" fmla="*/ 0 w 186"/>
              <a:gd name="T3" fmla="*/ 2147483647 h 92"/>
              <a:gd name="T4" fmla="*/ 2147483647 w 186"/>
              <a:gd name="T5" fmla="*/ 2147483647 h 92"/>
              <a:gd name="T6" fmla="*/ 2147483647 w 186"/>
              <a:gd name="T7" fmla="*/ 2147483647 h 92"/>
              <a:gd name="T8" fmla="*/ 2147483647 w 186"/>
              <a:gd name="T9" fmla="*/ 2147483647 h 92"/>
              <a:gd name="T10" fmla="*/ 2147483647 w 186"/>
              <a:gd name="T11" fmla="*/ 2147483647 h 92"/>
              <a:gd name="T12" fmla="*/ 2147483647 w 186"/>
              <a:gd name="T13" fmla="*/ 2147483647 h 92"/>
              <a:gd name="T14" fmla="*/ 2147483647 w 186"/>
              <a:gd name="T15" fmla="*/ 2147483647 h 92"/>
              <a:gd name="T16" fmla="*/ 2147483647 w 186"/>
              <a:gd name="T17" fmla="*/ 2147483647 h 92"/>
              <a:gd name="T18" fmla="*/ 2147483647 w 186"/>
              <a:gd name="T19" fmla="*/ 2147483647 h 92"/>
              <a:gd name="T20" fmla="*/ 2147483647 w 186"/>
              <a:gd name="T21" fmla="*/ 2147483647 h 92"/>
              <a:gd name="T22" fmla="*/ 2147483647 w 186"/>
              <a:gd name="T23" fmla="*/ 2147483647 h 92"/>
              <a:gd name="T24" fmla="*/ 2147483647 w 186"/>
              <a:gd name="T25" fmla="*/ 2147483647 h 92"/>
              <a:gd name="T26" fmla="*/ 2147483647 w 186"/>
              <a:gd name="T27" fmla="*/ 2147483647 h 92"/>
              <a:gd name="T28" fmla="*/ 2147483647 w 186"/>
              <a:gd name="T29" fmla="*/ 2147483647 h 92"/>
              <a:gd name="T30" fmla="*/ 2147483647 w 186"/>
              <a:gd name="T31" fmla="*/ 2147483647 h 92"/>
              <a:gd name="T32" fmla="*/ 2147483647 w 186"/>
              <a:gd name="T33" fmla="*/ 2147483647 h 92"/>
              <a:gd name="T34" fmla="*/ 2147483647 w 186"/>
              <a:gd name="T35" fmla="*/ 2147483647 h 92"/>
              <a:gd name="T36" fmla="*/ 2147483647 w 186"/>
              <a:gd name="T37" fmla="*/ 2147483647 h 92"/>
              <a:gd name="T38" fmla="*/ 2147483647 w 186"/>
              <a:gd name="T39" fmla="*/ 2147483647 h 92"/>
              <a:gd name="T40" fmla="*/ 2147483647 w 186"/>
              <a:gd name="T41" fmla="*/ 2147483647 h 92"/>
              <a:gd name="T42" fmla="*/ 2147483647 w 186"/>
              <a:gd name="T43" fmla="*/ 2147483647 h 92"/>
              <a:gd name="T44" fmla="*/ 2147483647 w 186"/>
              <a:gd name="T45" fmla="*/ 2147483647 h 92"/>
              <a:gd name="T46" fmla="*/ 2147483647 w 186"/>
              <a:gd name="T47" fmla="*/ 2147483647 h 92"/>
              <a:gd name="T48" fmla="*/ 2147483647 w 186"/>
              <a:gd name="T49" fmla="*/ 2147483647 h 92"/>
              <a:gd name="T50" fmla="*/ 2147483647 w 186"/>
              <a:gd name="T51" fmla="*/ 2147483647 h 92"/>
              <a:gd name="T52" fmla="*/ 2147483647 w 186"/>
              <a:gd name="T53" fmla="*/ 2147483647 h 92"/>
              <a:gd name="T54" fmla="*/ 2147483647 w 186"/>
              <a:gd name="T55" fmla="*/ 2147483647 h 92"/>
              <a:gd name="T56" fmla="*/ 2147483647 w 186"/>
              <a:gd name="T57" fmla="*/ 2147483647 h 92"/>
              <a:gd name="T58" fmla="*/ 2147483647 w 186"/>
              <a:gd name="T59" fmla="*/ 2147483647 h 92"/>
              <a:gd name="T60" fmla="*/ 2147483647 w 186"/>
              <a:gd name="T61" fmla="*/ 2147483647 h 92"/>
              <a:gd name="T62" fmla="*/ 2147483647 w 186"/>
              <a:gd name="T63" fmla="*/ 2147483647 h 92"/>
              <a:gd name="T64" fmla="*/ 2147483647 w 186"/>
              <a:gd name="T65" fmla="*/ 2147483647 h 92"/>
              <a:gd name="T66" fmla="*/ 2147483647 w 186"/>
              <a:gd name="T67" fmla="*/ 2147483647 h 92"/>
              <a:gd name="T68" fmla="*/ 2147483647 w 186"/>
              <a:gd name="T69" fmla="*/ 2147483647 h 92"/>
              <a:gd name="T70" fmla="*/ 2147483647 w 186"/>
              <a:gd name="T71" fmla="*/ 2147483647 h 92"/>
              <a:gd name="T72" fmla="*/ 2147483647 w 186"/>
              <a:gd name="T73" fmla="*/ 2147483647 h 92"/>
              <a:gd name="T74" fmla="*/ 2147483647 w 186"/>
              <a:gd name="T75" fmla="*/ 2147483647 h 92"/>
              <a:gd name="T76" fmla="*/ 2147483647 w 186"/>
              <a:gd name="T77" fmla="*/ 2147483647 h 92"/>
              <a:gd name="T78" fmla="*/ 2147483647 w 186"/>
              <a:gd name="T79" fmla="*/ 2147483647 h 92"/>
              <a:gd name="T80" fmla="*/ 2147483647 w 186"/>
              <a:gd name="T81" fmla="*/ 2147483647 h 92"/>
              <a:gd name="T82" fmla="*/ 2147483647 w 186"/>
              <a:gd name="T83" fmla="*/ 2147483647 h 92"/>
              <a:gd name="T84" fmla="*/ 2147483647 w 186"/>
              <a:gd name="T85" fmla="*/ 2147483647 h 92"/>
              <a:gd name="T86" fmla="*/ 2147483647 w 186"/>
              <a:gd name="T87" fmla="*/ 2147483647 h 92"/>
              <a:gd name="T88" fmla="*/ 2147483647 w 186"/>
              <a:gd name="T89" fmla="*/ 2147483647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6"/>
              <a:gd name="T136" fmla="*/ 0 h 92"/>
              <a:gd name="T137" fmla="*/ 186 w 186"/>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6" h="92">
                <a:moveTo>
                  <a:pt x="0" y="0"/>
                </a:moveTo>
                <a:lnTo>
                  <a:pt x="0" y="3"/>
                </a:lnTo>
                <a:lnTo>
                  <a:pt x="0" y="5"/>
                </a:lnTo>
                <a:lnTo>
                  <a:pt x="0" y="8"/>
                </a:lnTo>
                <a:lnTo>
                  <a:pt x="3" y="13"/>
                </a:lnTo>
                <a:lnTo>
                  <a:pt x="3" y="15"/>
                </a:lnTo>
                <a:lnTo>
                  <a:pt x="3" y="18"/>
                </a:lnTo>
                <a:lnTo>
                  <a:pt x="3" y="23"/>
                </a:lnTo>
                <a:lnTo>
                  <a:pt x="5" y="25"/>
                </a:lnTo>
                <a:lnTo>
                  <a:pt x="5" y="28"/>
                </a:lnTo>
                <a:lnTo>
                  <a:pt x="5" y="30"/>
                </a:lnTo>
                <a:lnTo>
                  <a:pt x="7" y="35"/>
                </a:lnTo>
                <a:lnTo>
                  <a:pt x="7" y="38"/>
                </a:lnTo>
                <a:lnTo>
                  <a:pt x="10" y="40"/>
                </a:lnTo>
                <a:lnTo>
                  <a:pt x="12" y="42"/>
                </a:lnTo>
                <a:lnTo>
                  <a:pt x="12" y="45"/>
                </a:lnTo>
                <a:lnTo>
                  <a:pt x="15" y="47"/>
                </a:lnTo>
                <a:lnTo>
                  <a:pt x="17" y="50"/>
                </a:lnTo>
                <a:lnTo>
                  <a:pt x="17" y="55"/>
                </a:lnTo>
                <a:lnTo>
                  <a:pt x="20" y="57"/>
                </a:lnTo>
                <a:lnTo>
                  <a:pt x="22" y="60"/>
                </a:lnTo>
                <a:lnTo>
                  <a:pt x="25" y="62"/>
                </a:lnTo>
                <a:lnTo>
                  <a:pt x="27" y="65"/>
                </a:lnTo>
                <a:lnTo>
                  <a:pt x="30" y="65"/>
                </a:lnTo>
                <a:lnTo>
                  <a:pt x="32" y="67"/>
                </a:lnTo>
                <a:lnTo>
                  <a:pt x="35" y="70"/>
                </a:lnTo>
                <a:lnTo>
                  <a:pt x="37" y="72"/>
                </a:lnTo>
                <a:lnTo>
                  <a:pt x="40" y="75"/>
                </a:lnTo>
                <a:lnTo>
                  <a:pt x="42" y="77"/>
                </a:lnTo>
                <a:lnTo>
                  <a:pt x="45" y="77"/>
                </a:lnTo>
                <a:lnTo>
                  <a:pt x="47" y="80"/>
                </a:lnTo>
                <a:lnTo>
                  <a:pt x="50" y="82"/>
                </a:lnTo>
                <a:lnTo>
                  <a:pt x="52" y="82"/>
                </a:lnTo>
                <a:lnTo>
                  <a:pt x="55" y="85"/>
                </a:lnTo>
                <a:lnTo>
                  <a:pt x="60" y="85"/>
                </a:lnTo>
                <a:lnTo>
                  <a:pt x="62" y="87"/>
                </a:lnTo>
                <a:lnTo>
                  <a:pt x="64" y="87"/>
                </a:lnTo>
                <a:lnTo>
                  <a:pt x="67" y="90"/>
                </a:lnTo>
                <a:lnTo>
                  <a:pt x="72" y="90"/>
                </a:lnTo>
                <a:lnTo>
                  <a:pt x="74" y="90"/>
                </a:lnTo>
                <a:lnTo>
                  <a:pt x="77" y="90"/>
                </a:lnTo>
                <a:lnTo>
                  <a:pt x="82" y="92"/>
                </a:lnTo>
                <a:lnTo>
                  <a:pt x="84" y="92"/>
                </a:lnTo>
                <a:lnTo>
                  <a:pt x="87" y="92"/>
                </a:lnTo>
                <a:lnTo>
                  <a:pt x="89" y="92"/>
                </a:lnTo>
                <a:lnTo>
                  <a:pt x="94" y="92"/>
                </a:lnTo>
                <a:lnTo>
                  <a:pt x="97" y="92"/>
                </a:lnTo>
                <a:lnTo>
                  <a:pt x="99" y="92"/>
                </a:lnTo>
                <a:lnTo>
                  <a:pt x="104" y="92"/>
                </a:lnTo>
                <a:lnTo>
                  <a:pt x="107" y="92"/>
                </a:lnTo>
                <a:lnTo>
                  <a:pt x="109" y="90"/>
                </a:lnTo>
                <a:lnTo>
                  <a:pt x="114" y="90"/>
                </a:lnTo>
                <a:lnTo>
                  <a:pt x="117" y="90"/>
                </a:lnTo>
                <a:lnTo>
                  <a:pt x="119" y="90"/>
                </a:lnTo>
                <a:lnTo>
                  <a:pt x="121" y="87"/>
                </a:lnTo>
                <a:lnTo>
                  <a:pt x="126" y="87"/>
                </a:lnTo>
                <a:lnTo>
                  <a:pt x="129" y="85"/>
                </a:lnTo>
                <a:lnTo>
                  <a:pt x="131" y="85"/>
                </a:lnTo>
                <a:lnTo>
                  <a:pt x="134" y="82"/>
                </a:lnTo>
                <a:lnTo>
                  <a:pt x="136" y="82"/>
                </a:lnTo>
                <a:lnTo>
                  <a:pt x="139" y="80"/>
                </a:lnTo>
                <a:lnTo>
                  <a:pt x="144" y="77"/>
                </a:lnTo>
                <a:lnTo>
                  <a:pt x="146" y="77"/>
                </a:lnTo>
                <a:lnTo>
                  <a:pt x="149" y="75"/>
                </a:lnTo>
                <a:lnTo>
                  <a:pt x="151" y="72"/>
                </a:lnTo>
                <a:lnTo>
                  <a:pt x="154" y="70"/>
                </a:lnTo>
                <a:lnTo>
                  <a:pt x="156" y="67"/>
                </a:lnTo>
                <a:lnTo>
                  <a:pt x="159" y="65"/>
                </a:lnTo>
                <a:lnTo>
                  <a:pt x="161" y="65"/>
                </a:lnTo>
                <a:lnTo>
                  <a:pt x="164" y="62"/>
                </a:lnTo>
                <a:lnTo>
                  <a:pt x="164" y="60"/>
                </a:lnTo>
                <a:lnTo>
                  <a:pt x="166" y="57"/>
                </a:lnTo>
                <a:lnTo>
                  <a:pt x="169" y="55"/>
                </a:lnTo>
                <a:lnTo>
                  <a:pt x="171" y="50"/>
                </a:lnTo>
                <a:lnTo>
                  <a:pt x="174" y="47"/>
                </a:lnTo>
                <a:lnTo>
                  <a:pt x="174" y="45"/>
                </a:lnTo>
                <a:lnTo>
                  <a:pt x="176" y="42"/>
                </a:lnTo>
                <a:lnTo>
                  <a:pt x="176" y="40"/>
                </a:lnTo>
                <a:lnTo>
                  <a:pt x="179" y="38"/>
                </a:lnTo>
                <a:lnTo>
                  <a:pt x="179" y="35"/>
                </a:lnTo>
                <a:lnTo>
                  <a:pt x="181" y="30"/>
                </a:lnTo>
                <a:lnTo>
                  <a:pt x="181" y="28"/>
                </a:lnTo>
                <a:lnTo>
                  <a:pt x="183" y="25"/>
                </a:lnTo>
                <a:lnTo>
                  <a:pt x="183" y="23"/>
                </a:lnTo>
                <a:lnTo>
                  <a:pt x="183" y="18"/>
                </a:lnTo>
                <a:lnTo>
                  <a:pt x="186" y="15"/>
                </a:lnTo>
                <a:lnTo>
                  <a:pt x="186" y="13"/>
                </a:lnTo>
                <a:lnTo>
                  <a:pt x="186" y="8"/>
                </a:lnTo>
                <a:lnTo>
                  <a:pt x="186" y="5"/>
                </a:lnTo>
                <a:lnTo>
                  <a:pt x="186" y="3"/>
                </a:lnTo>
                <a:lnTo>
                  <a:pt x="186" y="0"/>
                </a:lnTo>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7546" name="Arc 26"/>
          <p:cNvSpPr>
            <a:spLocks/>
          </p:cNvSpPr>
          <p:nvPr/>
        </p:nvSpPr>
        <p:spPr bwMode="auto">
          <a:xfrm>
            <a:off x="7177089" y="2819401"/>
            <a:ext cx="295275" cy="147638"/>
          </a:xfrm>
          <a:custGeom>
            <a:avLst/>
            <a:gdLst>
              <a:gd name="T0" fmla="*/ 0 w 43198"/>
              <a:gd name="T1" fmla="*/ 2147483647 h 21600"/>
              <a:gd name="T2" fmla="*/ 2147483647 w 43198"/>
              <a:gd name="T3" fmla="*/ 2147483647 h 21600"/>
              <a:gd name="T4" fmla="*/ 2147483647 w 43198"/>
              <a:gd name="T5" fmla="*/ 2147483647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1" y="21365"/>
                </a:moveTo>
                <a:cubicBezTo>
                  <a:pt x="127" y="9528"/>
                  <a:pt x="9759" y="-1"/>
                  <a:pt x="21598" y="-1"/>
                </a:cubicBezTo>
                <a:cubicBezTo>
                  <a:pt x="33527" y="-1"/>
                  <a:pt x="43198" y="9670"/>
                  <a:pt x="43198" y="21600"/>
                </a:cubicBezTo>
              </a:path>
              <a:path w="43198" h="21600" stroke="0" extrusionOk="0">
                <a:moveTo>
                  <a:pt x="-1" y="21365"/>
                </a:moveTo>
                <a:cubicBezTo>
                  <a:pt x="127" y="9528"/>
                  <a:pt x="9759" y="-1"/>
                  <a:pt x="21598" y="-1"/>
                </a:cubicBezTo>
                <a:cubicBezTo>
                  <a:pt x="33527" y="-1"/>
                  <a:pt x="43198" y="9670"/>
                  <a:pt x="43198" y="21600"/>
                </a:cubicBezTo>
                <a:lnTo>
                  <a:pt x="21598" y="21600"/>
                </a:lnTo>
                <a:lnTo>
                  <a:pt x="-1" y="21365"/>
                </a:lnTo>
                <a:close/>
              </a:path>
            </a:pathLst>
          </a:custGeom>
          <a:noFill/>
          <a:ln w="158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cxnSp>
        <p:nvCxnSpPr>
          <p:cNvPr id="107547" name="AutoShape 27"/>
          <p:cNvCxnSpPr>
            <a:cxnSpLocks noChangeShapeType="1"/>
            <a:stCxn id="107545" idx="23"/>
            <a:endCxn id="107527" idx="39"/>
          </p:cNvCxnSpPr>
          <p:nvPr/>
        </p:nvCxnSpPr>
        <p:spPr bwMode="auto">
          <a:xfrm flipH="1">
            <a:off x="7326314" y="3122614"/>
            <a:ext cx="7937" cy="763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584524126"/>
      </p:ext>
    </p:extLst>
  </p:cSld>
  <p:clrMapOvr>
    <a:masterClrMapping/>
  </p:clrMapOvr>
  <p:timing>
    <p:tnLst>
      <p:par>
        <p:cTn id="1" dur="indefinite" restart="never" nodeType="tmRoot"/>
      </p:par>
    </p:tn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ABE70F1-09A4-5542-9D15-88F19499DC29}" type="slidenum">
              <a:rPr lang="fr-FR" sz="1400">
                <a:latin typeface="Arial" charset="0"/>
              </a:rPr>
              <a:pPr eaLnBrk="1" hangingPunct="1"/>
              <a:t>734</a:t>
            </a:fld>
            <a:endParaRPr lang="fr-FR" sz="1400">
              <a:latin typeface="Arial" charset="0"/>
            </a:endParaRPr>
          </a:p>
        </p:txBody>
      </p:sp>
      <p:sp>
        <p:nvSpPr>
          <p:cNvPr id="108546"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08547" name="Rectangle 3"/>
          <p:cNvSpPr>
            <a:spLocks noGrp="1" noChangeArrowheads="1"/>
          </p:cNvSpPr>
          <p:nvPr>
            <p:ph type="body" idx="1"/>
          </p:nvPr>
        </p:nvSpPr>
        <p:spPr/>
        <p:txBody>
          <a:bodyPr/>
          <a:lstStyle/>
          <a:p>
            <a:pPr eaLnBrk="1" hangingPunct="1"/>
            <a:r>
              <a:rPr lang="fr-FR" dirty="0" err="1">
                <a:latin typeface="Arial" charset="0"/>
                <a:ea typeface="ＭＳ Ｐゴシック" charset="0"/>
                <a:cs typeface="ＭＳ Ｐゴシック" charset="0"/>
              </a:rPr>
              <a:t>These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equations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be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updated</a:t>
            </a:r>
            <a:r>
              <a:rPr lang="fr-FR" dirty="0">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iteratively</a:t>
            </a:r>
            <a:r>
              <a:rPr lang="fr-FR" dirty="0">
                <a:solidFill>
                  <a:srgbClr val="0076A3"/>
                </a:solidFill>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until</a:t>
            </a:r>
            <a:r>
              <a:rPr lang="fr-FR" dirty="0">
                <a:latin typeface="Arial" charset="0"/>
                <a:ea typeface="ＭＳ Ｐゴシック" charset="0"/>
                <a:cs typeface="ＭＳ Ｐゴシック" charset="0"/>
              </a:rPr>
              <a:t> convergence</a:t>
            </a:r>
          </a:p>
          <a:p>
            <a:pPr eaLnBrk="1" hangingPunct="1"/>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order</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obtain</a:t>
            </a:r>
            <a:r>
              <a:rPr lang="fr-FR" dirty="0">
                <a:latin typeface="Arial" charset="0"/>
                <a:ea typeface="ＭＳ Ｐゴシック" charset="0"/>
                <a:cs typeface="ＭＳ Ｐゴシック" charset="0"/>
              </a:rPr>
              <a:t> the scores, </a:t>
            </a:r>
            <a:r>
              <a:rPr lang="fr-FR" i="1" dirty="0">
                <a:latin typeface="Times" charset="0"/>
                <a:ea typeface="ＭＳ Ｐゴシック" charset="0"/>
                <a:cs typeface="ＭＳ Ｐゴシック" charset="0"/>
              </a:rPr>
              <a:t>x</a:t>
            </a:r>
            <a:r>
              <a:rPr lang="fr-FR" i="1" baseline="-25000" dirty="0">
                <a:latin typeface="Times" charset="0"/>
                <a:ea typeface="ＭＳ Ｐゴシック" charset="0"/>
                <a:cs typeface="ＭＳ Ｐゴシック" charset="0"/>
              </a:rPr>
              <a:t>i</a:t>
            </a:r>
            <a:endParaRPr lang="fr-FR" dirty="0">
              <a:latin typeface="Arial" charset="0"/>
              <a:ea typeface="ＭＳ Ｐゴシック" charset="0"/>
              <a:cs typeface="ＭＳ Ｐゴシック" charset="0"/>
            </a:endParaRPr>
          </a:p>
          <a:p>
            <a:pPr lvl="1" eaLnBrk="1" hangingPunct="1"/>
            <a:r>
              <a:rPr lang="fr-FR" dirty="0" err="1">
                <a:latin typeface="Arial" charset="0"/>
                <a:ea typeface="ＭＳ Ｐゴシック" charset="0"/>
              </a:rPr>
              <a:t>We</a:t>
            </a:r>
            <a:r>
              <a:rPr lang="fr-FR" dirty="0">
                <a:latin typeface="Arial" charset="0"/>
                <a:ea typeface="ＭＳ Ｐゴシック" charset="0"/>
              </a:rPr>
              <a:t> </a:t>
            </a:r>
            <a:r>
              <a:rPr lang="fr-FR" dirty="0" err="1">
                <a:latin typeface="Arial" charset="0"/>
                <a:ea typeface="ＭＳ Ｐゴシック" charset="0"/>
              </a:rPr>
              <a:t>normalize</a:t>
            </a:r>
            <a:r>
              <a:rPr lang="fr-FR" dirty="0">
                <a:latin typeface="Arial" charset="0"/>
                <a:ea typeface="ＭＳ Ｐゴシック" charset="0"/>
              </a:rPr>
              <a:t> the </a:t>
            </a:r>
            <a:r>
              <a:rPr lang="fr-FR" dirty="0" err="1">
                <a:latin typeface="Arial" charset="0"/>
                <a:ea typeface="ＭＳ Ｐゴシック" charset="0"/>
              </a:rPr>
              <a:t>vector</a:t>
            </a:r>
            <a:r>
              <a:rPr lang="fr-FR" dirty="0">
                <a:latin typeface="Arial" charset="0"/>
                <a:ea typeface="ＭＳ Ｐゴシック" charset="0"/>
              </a:rPr>
              <a:t> </a:t>
            </a:r>
            <a:r>
              <a:rPr lang="fr-FR" b="1" dirty="0">
                <a:latin typeface="Times" charset="0"/>
                <a:ea typeface="ＭＳ Ｐゴシック" charset="0"/>
              </a:rPr>
              <a:t>x</a:t>
            </a:r>
            <a:r>
              <a:rPr lang="fr-FR" dirty="0">
                <a:latin typeface="Arial" charset="0"/>
                <a:ea typeface="ＭＳ Ｐゴシック" charset="0"/>
              </a:rPr>
              <a:t> </a:t>
            </a:r>
            <a:r>
              <a:rPr lang="fr-FR" dirty="0" err="1">
                <a:latin typeface="Arial" charset="0"/>
                <a:ea typeface="ＭＳ Ｐゴシック" charset="0"/>
              </a:rPr>
              <a:t>at</a:t>
            </a:r>
            <a:r>
              <a:rPr lang="fr-FR" dirty="0">
                <a:latin typeface="Arial" charset="0"/>
                <a:ea typeface="ＭＳ Ｐゴシック" charset="0"/>
              </a:rPr>
              <a:t> </a:t>
            </a:r>
            <a:r>
              <a:rPr lang="fr-FR" dirty="0" err="1">
                <a:latin typeface="Arial" charset="0"/>
                <a:ea typeface="ＭＳ Ｐゴシック" charset="0"/>
              </a:rPr>
              <a:t>each</a:t>
            </a:r>
            <a:r>
              <a:rPr lang="fr-FR" dirty="0">
                <a:latin typeface="Arial" charset="0"/>
                <a:ea typeface="ＭＳ Ｐゴシック" charset="0"/>
              </a:rPr>
              <a:t> </a:t>
            </a:r>
            <a:r>
              <a:rPr lang="fr-FR" dirty="0" err="1">
                <a:latin typeface="Arial" charset="0"/>
                <a:ea typeface="ＭＳ Ｐゴシック" charset="0"/>
              </a:rPr>
              <a:t>iteration</a:t>
            </a:r>
            <a:endParaRPr lang="fr-FR" dirty="0">
              <a:latin typeface="Arial" charset="0"/>
              <a:ea typeface="ＭＳ Ｐゴシック" charset="0"/>
            </a:endParaRPr>
          </a:p>
          <a:p>
            <a:pPr eaLnBrk="1" hangingPunct="1"/>
            <a:r>
              <a:rPr lang="fr-FR" dirty="0">
                <a:latin typeface="Arial" charset="0"/>
                <a:ea typeface="ＭＳ Ｐゴシック" charset="0"/>
                <a:cs typeface="ＭＳ Ｐゴシック" charset="0"/>
              </a:rPr>
              <a:t>The pages are </a:t>
            </a:r>
            <a:r>
              <a:rPr lang="fr-FR" dirty="0" err="1">
                <a:latin typeface="Arial" charset="0"/>
                <a:ea typeface="ＭＳ Ｐゴシック" charset="0"/>
                <a:cs typeface="ＭＳ Ｐゴシック" charset="0"/>
              </a:rPr>
              <a:t>then</a:t>
            </a:r>
            <a:r>
              <a:rPr lang="fr-FR" dirty="0">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ranked</a:t>
            </a:r>
            <a:r>
              <a:rPr lang="fr-FR" dirty="0">
                <a:solidFill>
                  <a:srgbClr val="0076A3"/>
                </a:solidFill>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according</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their</a:t>
            </a:r>
            <a:r>
              <a:rPr lang="fr-FR" dirty="0">
                <a:latin typeface="Arial" charset="0"/>
                <a:ea typeface="ＭＳ Ｐゴシック" charset="0"/>
                <a:cs typeface="ＭＳ Ｐゴシック" charset="0"/>
              </a:rPr>
              <a:t> score</a:t>
            </a:r>
          </a:p>
        </p:txBody>
      </p:sp>
    </p:spTree>
    <p:extLst>
      <p:ext uri="{BB962C8B-B14F-4D97-AF65-F5344CB8AC3E}">
        <p14:creationId xmlns:p14="http://schemas.microsoft.com/office/powerpoint/2010/main" val="1068224794"/>
      </p:ext>
    </p:extLst>
  </p:cSld>
  <p:clrMapOvr>
    <a:masterClrMapping/>
  </p:clrMapOvr>
  <p:timing>
    <p:tnLst>
      <p:par>
        <p:cTn id="1" dur="indefinite" restart="never" nodeType="tmRoot"/>
      </p:par>
    </p:tn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83079B3-49B0-BB48-A063-0EF506B775D0}" type="slidenum">
              <a:rPr lang="fr-FR" sz="1400">
                <a:latin typeface="Arial" charset="0"/>
              </a:rPr>
              <a:pPr eaLnBrk="1" hangingPunct="1"/>
              <a:t>735</a:t>
            </a:fld>
            <a:endParaRPr lang="fr-FR" sz="1400">
              <a:latin typeface="Arial" charset="0"/>
            </a:endParaRPr>
          </a:p>
        </p:txBody>
      </p:sp>
      <p:sp>
        <p:nvSpPr>
          <p:cNvPr id="109570"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09571" name="Rectangle 3"/>
          <p:cNvSpPr>
            <a:spLocks noGrp="1" noChangeArrowheads="1"/>
          </p:cNvSpPr>
          <p:nvPr>
            <p:ph type="body" idx="1"/>
          </p:nvPr>
        </p:nvSpPr>
        <p:spPr/>
        <p:txBody>
          <a:bodyPr/>
          <a:lstStyle/>
          <a:p>
            <a:pPr eaLnBrk="1" hangingPunct="1"/>
            <a:r>
              <a:rPr lang="fr-FR" dirty="0">
                <a:latin typeface="Arial" charset="0"/>
                <a:ea typeface="ＭＳ Ｐゴシック" charset="0"/>
                <a:cs typeface="ＭＳ Ｐゴシック" charset="0"/>
              </a:rPr>
              <a:t>This </a:t>
            </a:r>
            <a:r>
              <a:rPr lang="fr-FR" dirty="0" err="1">
                <a:latin typeface="Arial" charset="0"/>
                <a:ea typeface="ＭＳ Ｐゴシック" charset="0"/>
                <a:cs typeface="ＭＳ Ｐゴシック" charset="0"/>
              </a:rPr>
              <a:t>definition</a:t>
            </a:r>
            <a:r>
              <a:rPr lang="fr-FR" dirty="0">
                <a:latin typeface="Arial" charset="0"/>
                <a:ea typeface="ＭＳ Ｐゴシック" charset="0"/>
                <a:cs typeface="ＭＳ Ｐゴシック" charset="0"/>
              </a:rPr>
              <a:t> has a </a:t>
            </a:r>
            <a:r>
              <a:rPr lang="fr-FR" dirty="0" err="1">
                <a:latin typeface="Arial" charset="0"/>
                <a:ea typeface="ＭＳ Ｐゴシック" charset="0"/>
                <a:cs typeface="ＭＳ Ｐゴシック" charset="0"/>
              </a:rPr>
              <a:t>nice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interpretation</a:t>
            </a:r>
            <a:r>
              <a:rPr lang="fr-FR" dirty="0">
                <a:latin typeface="Arial" charset="0"/>
                <a:ea typeface="ＭＳ Ｐゴシック" charset="0"/>
                <a:cs typeface="ＭＳ Ｐゴシック" charset="0"/>
              </a:rPr>
              <a:t> in </a:t>
            </a:r>
            <a:r>
              <a:rPr lang="fr-FR" dirty="0" err="1">
                <a:latin typeface="Arial" charset="0"/>
                <a:ea typeface="ＭＳ Ｐゴシック" charset="0"/>
                <a:cs typeface="ＭＳ Ｐゴシック" charset="0"/>
              </a:rPr>
              <a:t>terms</a:t>
            </a:r>
            <a:r>
              <a:rPr lang="fr-FR" dirty="0">
                <a:latin typeface="Arial" charset="0"/>
                <a:ea typeface="ＭＳ Ｐゴシック" charset="0"/>
                <a:cs typeface="ＭＳ Ｐゴシック" charset="0"/>
              </a:rPr>
              <a:t> of </a:t>
            </a:r>
            <a:r>
              <a:rPr lang="fr-FR" dirty="0" err="1">
                <a:solidFill>
                  <a:srgbClr val="0076A3"/>
                </a:solidFill>
                <a:latin typeface="Arial" charset="0"/>
                <a:ea typeface="ＭＳ Ｐゴシック" charset="0"/>
                <a:cs typeface="ＭＳ Ｐゴシック" charset="0"/>
              </a:rPr>
              <a:t>random</a:t>
            </a:r>
            <a:r>
              <a:rPr lang="fr-FR" dirty="0">
                <a:solidFill>
                  <a:srgbClr val="0076A3"/>
                </a:solidFill>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surfing</a:t>
            </a:r>
            <a:endParaRPr lang="fr-FR" dirty="0">
              <a:solidFill>
                <a:srgbClr val="0076A3"/>
              </a:solidFill>
              <a:latin typeface="Arial" charset="0"/>
              <a:ea typeface="ＭＳ Ｐゴシック" charset="0"/>
              <a:cs typeface="ＭＳ Ｐゴシック" charset="0"/>
            </a:endParaRPr>
          </a:p>
          <a:p>
            <a:pPr eaLnBrk="1" hangingPunct="1"/>
            <a:r>
              <a:rPr lang="fr-FR" dirty="0">
                <a:latin typeface="Arial" charset="0"/>
                <a:ea typeface="ＭＳ Ｐゴシック" charset="0"/>
                <a:cs typeface="ＭＳ Ｐゴシック" charset="0"/>
              </a:rPr>
              <a:t>If </a:t>
            </a:r>
            <a:r>
              <a:rPr lang="fr-FR" dirty="0" err="1">
                <a:latin typeface="Arial" charset="0"/>
                <a:ea typeface="ＭＳ Ｐゴシック" charset="0"/>
                <a:cs typeface="ＭＳ Ｐゴシック" charset="0"/>
              </a:rPr>
              <a:t>we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define</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probability</a:t>
            </a:r>
            <a:r>
              <a:rPr lang="fr-FR" dirty="0">
                <a:latin typeface="Arial" charset="0"/>
                <a:ea typeface="ＭＳ Ｐゴシック" charset="0"/>
                <a:cs typeface="ＭＳ Ｐゴシック" charset="0"/>
              </a:rPr>
              <a:t> of </a:t>
            </a:r>
            <a:r>
              <a:rPr lang="fr-FR" dirty="0" err="1">
                <a:latin typeface="Arial" charset="0"/>
                <a:ea typeface="ＭＳ Ｐゴシック" charset="0"/>
                <a:cs typeface="ＭＳ Ｐゴシック" charset="0"/>
              </a:rPr>
              <a:t>following</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link</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from</a:t>
            </a:r>
            <a:r>
              <a:rPr lang="fr-FR" dirty="0">
                <a:latin typeface="Arial" charset="0"/>
                <a:ea typeface="ＭＳ Ｐゴシック" charset="0"/>
                <a:cs typeface="ＭＳ Ｐゴシック" charset="0"/>
              </a:rPr>
              <a:t> page </a:t>
            </a:r>
            <a:r>
              <a:rPr lang="fr-FR" i="1" dirty="0">
                <a:latin typeface="Times" charset="0"/>
                <a:ea typeface="ＭＳ Ｐゴシック" charset="0"/>
                <a:cs typeface="ＭＳ Ｐゴシック" charset="0"/>
              </a:rPr>
              <a:t>j</a:t>
            </a:r>
            <a:r>
              <a:rPr lang="fr-FR" dirty="0">
                <a:latin typeface="Arial" charset="0"/>
                <a:ea typeface="ＭＳ Ｐゴシック" charset="0"/>
                <a:cs typeface="ＭＳ Ｐゴシック" charset="0"/>
              </a:rPr>
              <a:t> to page </a:t>
            </a:r>
            <a:r>
              <a:rPr lang="fr-FR" i="1" dirty="0">
                <a:latin typeface="Times" charset="0"/>
                <a:ea typeface="ＭＳ Ｐゴシック" charset="0"/>
                <a:cs typeface="ＭＳ Ｐゴシック" charset="0"/>
              </a:rPr>
              <a:t>i</a:t>
            </a:r>
            <a:r>
              <a:rPr lang="fr-FR" dirty="0">
                <a:latin typeface="Arial" charset="0"/>
                <a:ea typeface="ＭＳ Ｐゴシック" charset="0"/>
                <a:cs typeface="ＭＳ Ｐゴシック" charset="0"/>
              </a:rPr>
              <a:t> as</a:t>
            </a: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buFont typeface="Webdings" charset="0"/>
              <a:buNone/>
            </a:pPr>
            <a:endParaRPr lang="fr-FR" dirty="0">
              <a:latin typeface="Arial" charset="0"/>
              <a:ea typeface="ＭＳ Ｐゴシック" charset="0"/>
              <a:cs typeface="ＭＳ Ｐゴシック" charset="0"/>
            </a:endParaRPr>
          </a:p>
        </p:txBody>
      </p:sp>
      <p:pic>
        <p:nvPicPr>
          <p:cNvPr id="109572" name="Picture 4" descr="&#10;image-598.pdf                                                  0012E11E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4038600"/>
            <a:ext cx="53086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73" name="Picture 5" descr="&#10;image-596.pdf                                                  0012E11E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724401"/>
            <a:ext cx="1905000" cy="912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08152290"/>
      </p:ext>
    </p:extLst>
  </p:cSld>
  <p:clrMapOvr>
    <a:masterClrMapping/>
  </p:clrMapOvr>
  <p:timing>
    <p:tnLst>
      <p:par>
        <p:cTn id="1" dur="indefinite" restart="never" nodeType="tmRoot"/>
      </p:par>
    </p:tn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4AFEDE8F-CA07-3F49-BE9D-EBA8A0536A1C}" type="slidenum">
              <a:rPr lang="fr-FR" sz="1400">
                <a:latin typeface="Arial" charset="0"/>
              </a:rPr>
              <a:pPr eaLnBrk="1" hangingPunct="1"/>
              <a:t>736</a:t>
            </a:fld>
            <a:endParaRPr lang="fr-FR" sz="1400">
              <a:latin typeface="Arial" charset="0"/>
            </a:endParaRPr>
          </a:p>
        </p:txBody>
      </p:sp>
      <p:sp>
        <p:nvSpPr>
          <p:cNvPr id="110594"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0595" name="Rectangle 3"/>
          <p:cNvSpPr>
            <a:spLocks noGrp="1" noChangeArrowheads="1"/>
          </p:cNvSpPr>
          <p:nvPr>
            <p:ph type="body" idx="1"/>
          </p:nvPr>
        </p:nvSpPr>
        <p:spPr>
          <a:xfrm>
            <a:off x="1173163" y="1752600"/>
            <a:ext cx="7772400" cy="4343400"/>
          </a:xfrm>
        </p:spPr>
        <p:txBody>
          <a:bodyPr/>
          <a:lstStyle/>
          <a:p>
            <a:pPr eaLnBrk="1" hangingPunct="1"/>
            <a:r>
              <a:rPr lang="fr-FR" dirty="0" err="1">
                <a:latin typeface="Arial" charset="0"/>
                <a:ea typeface="ＭＳ Ｐゴシック" charset="0"/>
                <a:cs typeface="ＭＳ Ｐゴシック" charset="0"/>
              </a:rPr>
              <a:t>We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write</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updating</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equation</a:t>
            </a:r>
            <a:r>
              <a:rPr lang="fr-FR" dirty="0">
                <a:latin typeface="Arial" charset="0"/>
                <a:ea typeface="ＭＳ Ｐゴシック" charset="0"/>
                <a:cs typeface="ＭＳ Ｐゴシック" charset="0"/>
              </a:rPr>
              <a:t> as</a:t>
            </a: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r>
              <a:rPr lang="fr-FR" dirty="0">
                <a:latin typeface="Arial" charset="0"/>
                <a:ea typeface="ＭＳ Ｐゴシック" charset="0"/>
                <a:cs typeface="ＭＳ Ｐゴシック" charset="0"/>
              </a:rPr>
              <a:t>And </a:t>
            </a:r>
            <a:r>
              <a:rPr lang="fr-FR" dirty="0" err="1">
                <a:latin typeface="Arial" charset="0"/>
                <a:ea typeface="ＭＳ Ｐゴシック" charset="0"/>
                <a:cs typeface="ＭＳ Ｐゴシック" charset="0"/>
              </a:rPr>
              <a:t>thus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define</a:t>
            </a:r>
            <a:r>
              <a:rPr lang="fr-FR" dirty="0">
                <a:latin typeface="Arial" charset="0"/>
                <a:ea typeface="ＭＳ Ｐゴシック" charset="0"/>
                <a:cs typeface="ＭＳ Ｐゴシック" charset="0"/>
              </a:rPr>
              <a:t> a </a:t>
            </a:r>
            <a:r>
              <a:rPr lang="fr-FR" dirty="0" err="1">
                <a:solidFill>
                  <a:srgbClr val="0076A3"/>
                </a:solidFill>
                <a:latin typeface="Arial" charset="0"/>
                <a:ea typeface="ＭＳ Ｐゴシック" charset="0"/>
                <a:cs typeface="ＭＳ Ｐゴシック" charset="0"/>
              </a:rPr>
              <a:t>random</a:t>
            </a:r>
            <a:r>
              <a:rPr lang="fr-FR" dirty="0">
                <a:solidFill>
                  <a:srgbClr val="0076A3"/>
                </a:solidFill>
                <a:latin typeface="Arial" charset="0"/>
                <a:ea typeface="ＭＳ Ｐゴシック" charset="0"/>
                <a:cs typeface="ＭＳ Ｐゴシック" charset="0"/>
              </a:rPr>
              <a:t> surfer </a:t>
            </a:r>
            <a:r>
              <a:rPr lang="fr-FR" dirty="0" err="1">
                <a:latin typeface="Arial" charset="0"/>
                <a:ea typeface="ＭＳ Ｐゴシック" charset="0"/>
                <a:cs typeface="ＭＳ Ｐゴシック" charset="0"/>
              </a:rPr>
              <a:t>following</a:t>
            </a:r>
            <a:r>
              <a:rPr lang="fr-FR" dirty="0">
                <a:latin typeface="Arial" charset="0"/>
                <a:ea typeface="ＭＳ Ｐゴシック" charset="0"/>
                <a:cs typeface="ＭＳ Ｐゴシック" charset="0"/>
              </a:rPr>
              <a:t> the links </a:t>
            </a:r>
            <a:r>
              <a:rPr lang="fr-FR" dirty="0" err="1">
                <a:latin typeface="Arial" charset="0"/>
                <a:ea typeface="ＭＳ Ｐゴシック" charset="0"/>
                <a:cs typeface="ＭＳ Ｐゴシック" charset="0"/>
              </a:rPr>
              <a:t>according</a:t>
            </a:r>
            <a:r>
              <a:rPr lang="fr-FR" dirty="0">
                <a:latin typeface="Arial" charset="0"/>
                <a:ea typeface="ＭＳ Ｐゴシック" charset="0"/>
                <a:cs typeface="ＭＳ Ｐゴシック" charset="0"/>
              </a:rPr>
              <a:t> to the transition </a:t>
            </a:r>
            <a:r>
              <a:rPr lang="fr-FR" dirty="0" err="1">
                <a:latin typeface="Arial" charset="0"/>
                <a:ea typeface="ＭＳ Ｐゴシック" charset="0"/>
                <a:cs typeface="ＭＳ Ｐゴシック" charset="0"/>
              </a:rPr>
              <a:t>probabilities</a:t>
            </a:r>
            <a:endParaRPr lang="fr-FR" dirty="0">
              <a:latin typeface="Arial" charset="0"/>
              <a:ea typeface="ＭＳ Ｐゴシック" charset="0"/>
              <a:cs typeface="ＭＳ Ｐゴシック" charset="0"/>
            </a:endParaRPr>
          </a:p>
        </p:txBody>
      </p:sp>
      <p:pic>
        <p:nvPicPr>
          <p:cNvPr id="110596" name="Picture 4" descr="&#10;image-598.pdf                                                  0012E11E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4876800"/>
            <a:ext cx="53086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7" name="Picture 5" descr="&#10;image-600.pdf                                                  0012E11E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390776"/>
            <a:ext cx="5791200" cy="1266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04896729"/>
      </p:ext>
    </p:extLst>
  </p:cSld>
  <p:clrMapOvr>
    <a:masterClrMapping/>
  </p:clrMapOvr>
  <p:timing>
    <p:tnLst>
      <p:par>
        <p:cTn id="1" dur="indefinite" restart="never" nodeType="tmRoot"/>
      </p:par>
    </p:tn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2965F2E-1710-6345-8A80-7A83A3DD3630}" type="slidenum">
              <a:rPr lang="fr-FR" sz="1400">
                <a:latin typeface="Arial" charset="0"/>
              </a:rPr>
              <a:pPr eaLnBrk="1" hangingPunct="1"/>
              <a:t>737</a:t>
            </a:fld>
            <a:endParaRPr lang="fr-FR" sz="1400">
              <a:latin typeface="Arial" charset="0"/>
            </a:endParaRPr>
          </a:p>
        </p:txBody>
      </p:sp>
      <p:sp>
        <p:nvSpPr>
          <p:cNvPr id="111618"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1619" name="Rectangle 3"/>
          <p:cNvSpPr>
            <a:spLocks noGrp="1" noChangeArrowheads="1"/>
          </p:cNvSpPr>
          <p:nvPr>
            <p:ph type="body" idx="1"/>
          </p:nvPr>
        </p:nvSpPr>
        <p:spPr>
          <a:xfrm>
            <a:off x="1173163" y="1752600"/>
            <a:ext cx="7772400" cy="5105400"/>
          </a:xfrm>
        </p:spPr>
        <p:txBody>
          <a:bodyPr/>
          <a:lstStyle/>
          <a:p>
            <a:pPr eaLnBrk="1" hangingPunct="1"/>
            <a:r>
              <a:rPr lang="fr-FR" dirty="0">
                <a:latin typeface="Arial" charset="0"/>
                <a:ea typeface="ＭＳ Ｐゴシック" charset="0"/>
                <a:cs typeface="ＭＳ Ｐゴシック" charset="0"/>
              </a:rPr>
              <a:t>This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equation</a:t>
            </a:r>
            <a:r>
              <a:rPr lang="fr-FR" dirty="0">
                <a:latin typeface="Arial" charset="0"/>
                <a:ea typeface="ＭＳ Ｐゴシック" charset="0"/>
                <a:cs typeface="ＭＳ Ｐゴシック" charset="0"/>
              </a:rPr>
              <a:t> of a </a:t>
            </a:r>
            <a:r>
              <a:rPr lang="fr-FR" dirty="0">
                <a:solidFill>
                  <a:srgbClr val="0076A3"/>
                </a:solidFill>
                <a:latin typeface="Arial" charset="0"/>
                <a:ea typeface="ＭＳ Ｐゴシック" charset="0"/>
                <a:cs typeface="ＭＳ Ｐゴシック" charset="0"/>
              </a:rPr>
              <a:t>Markov model </a:t>
            </a:r>
            <a:r>
              <a:rPr lang="fr-FR" dirty="0">
                <a:latin typeface="Arial" charset="0"/>
                <a:ea typeface="ＭＳ Ｐゴシック" charset="0"/>
                <a:cs typeface="ＭＳ Ｐゴシック" charset="0"/>
              </a:rPr>
              <a:t>of </a:t>
            </a:r>
            <a:r>
              <a:rPr lang="fr-FR" dirty="0" err="1">
                <a:solidFill>
                  <a:srgbClr val="0076A3"/>
                </a:solidFill>
                <a:latin typeface="Arial" charset="0"/>
                <a:ea typeface="ＭＳ Ｐゴシック" charset="0"/>
                <a:cs typeface="ＭＳ Ｐゴシック" charset="0"/>
              </a:rPr>
              <a:t>random</a:t>
            </a:r>
            <a:r>
              <a:rPr lang="fr-FR" dirty="0">
                <a:solidFill>
                  <a:srgbClr val="0076A3"/>
                </a:solidFill>
                <a:latin typeface="Arial" charset="0"/>
                <a:ea typeface="ＭＳ Ｐゴシック" charset="0"/>
                <a:cs typeface="ＭＳ Ｐゴシック" charset="0"/>
              </a:rPr>
              <a:t> surf </a:t>
            </a:r>
            <a:r>
              <a:rPr lang="fr-FR" dirty="0" err="1">
                <a:latin typeface="Arial" charset="0"/>
                <a:ea typeface="ＭＳ Ｐゴシック" charset="0"/>
                <a:cs typeface="ＭＳ Ｐゴシック" charset="0"/>
              </a:rPr>
              <a:t>through</a:t>
            </a:r>
            <a:r>
              <a:rPr lang="fr-FR" dirty="0">
                <a:latin typeface="Arial" charset="0"/>
                <a:ea typeface="ＭＳ Ｐゴシック" charset="0"/>
                <a:cs typeface="ＭＳ Ｐゴシック" charset="0"/>
              </a:rPr>
              <a:t> the web</a:t>
            </a:r>
          </a:p>
          <a:p>
            <a:pPr eaLnBrk="1" hangingPunct="1"/>
            <a:r>
              <a:rPr lang="fr-FR" dirty="0">
                <a:latin typeface="Arial" charset="0"/>
                <a:ea typeface="ＭＳ Ｐゴシック" charset="0"/>
                <a:cs typeface="ＭＳ Ｐゴシック" charset="0"/>
              </a:rPr>
              <a:t>This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exactly</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same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equation</a:t>
            </a:r>
            <a:r>
              <a:rPr lang="fr-FR" dirty="0">
                <a:latin typeface="Arial" charset="0"/>
                <a:ea typeface="ＭＳ Ｐゴシック" charset="0"/>
                <a:cs typeface="ＭＳ Ｐゴシック" charset="0"/>
              </a:rPr>
              <a:t> as </a:t>
            </a:r>
            <a:r>
              <a:rPr lang="fr-FR" dirty="0" err="1">
                <a:latin typeface="Arial" charset="0"/>
                <a:ea typeface="ＭＳ Ｐゴシック" charset="0"/>
                <a:cs typeface="ＭＳ Ｐゴシック" charset="0"/>
              </a:rPr>
              <a:t>before</a:t>
            </a:r>
            <a:r>
              <a:rPr lang="fr-FR" dirty="0">
                <a:latin typeface="Arial" charset="0"/>
                <a:ea typeface="ＭＳ Ｐゴシック" charset="0"/>
                <a:cs typeface="ＭＳ Ｐゴシック" charset="0"/>
              </a:rPr>
              <a:t>:</a:t>
            </a:r>
            <a:endParaRPr lang="fr-FR" i="1" dirty="0">
              <a:latin typeface="Times"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p:txBody>
      </p:sp>
      <p:pic>
        <p:nvPicPr>
          <p:cNvPr id="111620" name="Picture 4" descr="&#10;image-596.pdf                                                  0012E11E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314950"/>
            <a:ext cx="210820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621" name="Picture 5" descr="&#10;image-613.pdf                                                  0015B946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3963988"/>
            <a:ext cx="2413000" cy="1065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69806428"/>
      </p:ext>
    </p:extLst>
  </p:cSld>
  <p:clrMapOvr>
    <a:masterClrMapping/>
  </p:clrMapOvr>
  <p:timing>
    <p:tnLst>
      <p:par>
        <p:cTn id="1" dur="indefinite" restart="never" nodeType="tmRoot"/>
      </p:par>
    </p:tn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F83748E-96E2-154E-9084-629B9205CCB5}" type="slidenum">
              <a:rPr lang="fr-FR" sz="1400">
                <a:latin typeface="Arial" charset="0"/>
              </a:rPr>
              <a:pPr eaLnBrk="1" hangingPunct="1"/>
              <a:t>738</a:t>
            </a:fld>
            <a:endParaRPr lang="fr-FR" sz="1400">
              <a:latin typeface="Arial" charset="0"/>
            </a:endParaRPr>
          </a:p>
        </p:txBody>
      </p:sp>
      <p:sp>
        <p:nvSpPr>
          <p:cNvPr id="112642"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2643" name="Rectangle 3"/>
          <p:cNvSpPr>
            <a:spLocks noGrp="1" noChangeArrowheads="1"/>
          </p:cNvSpPr>
          <p:nvPr>
            <p:ph type="body" idx="1"/>
          </p:nvPr>
        </p:nvSpPr>
        <p:spPr/>
        <p:txBody>
          <a:bodyPr/>
          <a:lstStyle/>
          <a:p>
            <a:pPr eaLnBrk="1" hangingPunct="1"/>
            <a:r>
              <a:rPr lang="fr-FR">
                <a:latin typeface="Arial" charset="0"/>
                <a:ea typeface="ＭＳ Ｐゴシック" charset="0"/>
                <a:cs typeface="ＭＳ Ｐゴシック" charset="0"/>
              </a:rPr>
              <a:t>If we denote element </a:t>
            </a:r>
            <a:r>
              <a:rPr lang="fr-FR" i="1">
                <a:latin typeface="Times" charset="0"/>
                <a:ea typeface="ＭＳ Ｐゴシック" charset="0"/>
                <a:cs typeface="ＭＳ Ｐゴシック" charset="0"/>
              </a:rPr>
              <a:t>i, j</a:t>
            </a:r>
            <a:r>
              <a:rPr lang="fr-FR">
                <a:latin typeface="Arial" charset="0"/>
                <a:ea typeface="ＭＳ Ｐゴシック" charset="0"/>
                <a:cs typeface="ＭＳ Ｐゴシック" charset="0"/>
              </a:rPr>
              <a:t> of the transition probability matrix </a:t>
            </a:r>
            <a:r>
              <a:rPr lang="fr-FR" b="1">
                <a:latin typeface="Times" charset="0"/>
                <a:ea typeface="ＭＳ Ｐゴシック" charset="0"/>
                <a:cs typeface="ＭＳ Ｐゴシック" charset="0"/>
              </a:rPr>
              <a:t>P</a:t>
            </a:r>
            <a:r>
              <a:rPr lang="fr-FR">
                <a:latin typeface="Arial" charset="0"/>
                <a:ea typeface="ＭＳ Ｐゴシック" charset="0"/>
                <a:cs typeface="ＭＳ Ｐゴシック" charset="0"/>
              </a:rPr>
              <a:t> as </a:t>
            </a:r>
            <a:r>
              <a:rPr lang="fr-FR" i="1">
                <a:latin typeface="Times" charset="0"/>
                <a:ea typeface="ＭＳ Ｐゴシック" charset="0"/>
                <a:cs typeface="ＭＳ Ｐゴシック" charset="0"/>
              </a:rPr>
              <a:t>p</a:t>
            </a:r>
            <a:r>
              <a:rPr lang="fr-FR" i="1" baseline="-25000">
                <a:latin typeface="Times" charset="0"/>
                <a:ea typeface="ＭＳ Ｐゴシック" charset="0"/>
                <a:cs typeface="ＭＳ Ｐゴシック" charset="0"/>
              </a:rPr>
              <a:t>ij</a:t>
            </a:r>
            <a:endParaRPr lang="fr-FR">
              <a:latin typeface="Arial" charset="0"/>
              <a:ea typeface="ＭＳ Ｐゴシック" charset="0"/>
              <a:cs typeface="ＭＳ Ｐゴシック" charset="0"/>
            </a:endParaRPr>
          </a:p>
          <a:p>
            <a:pPr eaLnBrk="1" hangingPunct="1"/>
            <a:r>
              <a:rPr lang="fr-FR">
                <a:latin typeface="Arial" charset="0"/>
                <a:ea typeface="ＭＳ Ｐゴシック" charset="0"/>
                <a:cs typeface="ＭＳ Ｐゴシック" charset="0"/>
              </a:rPr>
              <a:t>We thus have</a:t>
            </a: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r>
              <a:rPr lang="fr-FR">
                <a:latin typeface="Arial" charset="0"/>
                <a:ea typeface="ＭＳ Ｐゴシック" charset="0"/>
                <a:cs typeface="ＭＳ Ｐゴシック" charset="0"/>
              </a:rPr>
              <a:t>And the equation can be rewritten as</a:t>
            </a:r>
          </a:p>
        </p:txBody>
      </p:sp>
      <p:pic>
        <p:nvPicPr>
          <p:cNvPr id="112644" name="Picture 4" descr="&#10;image-661.pdf                                                  0018D911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3581400"/>
            <a:ext cx="6904039"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45" name="Picture 5" descr="&#10;image-662.pdf                                                  0018D911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5029201"/>
            <a:ext cx="3962400" cy="108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93032374"/>
      </p:ext>
    </p:extLst>
  </p:cSld>
  <p:clrMapOvr>
    <a:masterClrMapping/>
  </p:clrMapOvr>
  <p:timing>
    <p:tnLst>
      <p:par>
        <p:cTn id="1" dur="indefinite" restart="never" nodeType="tmRoot"/>
      </p:par>
    </p:tn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a:spLocks noGrp="1"/>
          </p:cNvSpPr>
          <p:nvPr>
            <p:ph type="sldNum" sz="quarter" idx="12"/>
          </p:nvPr>
        </p:nvSpPr>
        <p:spPr>
          <a:xfrm>
            <a:off x="7924800" y="6324600"/>
            <a:ext cx="762000" cy="3651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7A7D231-317E-8243-B986-020D205B49EA}" type="slidenum">
              <a:rPr lang="fr-FR" sz="1400">
                <a:latin typeface="Arial" charset="0"/>
              </a:rPr>
              <a:pPr eaLnBrk="1" hangingPunct="1"/>
              <a:t>739</a:t>
            </a:fld>
            <a:endParaRPr lang="fr-FR" sz="1400">
              <a:latin typeface="Arial" charset="0"/>
            </a:endParaRPr>
          </a:p>
        </p:txBody>
      </p:sp>
      <p:sp>
        <p:nvSpPr>
          <p:cNvPr id="113666" name="Rectangle 2"/>
          <p:cNvSpPr>
            <a:spLocks noGrp="1" noChangeArrowheads="1"/>
          </p:cNvSpPr>
          <p:nvPr>
            <p:ph type="title"/>
          </p:nvPr>
        </p:nvSpPr>
        <p:spPr>
          <a:xfrm>
            <a:off x="457200" y="704088"/>
            <a:ext cx="8229600" cy="7437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3667" name="Rectangle 3"/>
          <p:cNvSpPr>
            <a:spLocks noGrp="1" noChangeArrowheads="1"/>
          </p:cNvSpPr>
          <p:nvPr>
            <p:ph type="body" idx="1"/>
          </p:nvPr>
        </p:nvSpPr>
        <p:spPr/>
        <p:txBody>
          <a:bodyPr>
            <a:normAutofit/>
          </a:bodyPr>
          <a:lstStyle/>
          <a:p>
            <a:pPr eaLnBrk="1" hangingPunct="1"/>
            <a:r>
              <a:rPr lang="fr-FR" sz="2800" dirty="0">
                <a:latin typeface="Arial" charset="0"/>
                <a:ea typeface="ＭＳ Ｐゴシック" charset="0"/>
                <a:cs typeface="ＭＳ Ｐゴシック" charset="0"/>
              </a:rPr>
              <a:t>In matrix </a:t>
            </a:r>
            <a:r>
              <a:rPr lang="fr-FR" sz="2800" dirty="0" err="1">
                <a:latin typeface="Arial" charset="0"/>
                <a:ea typeface="ＭＳ Ｐゴシック" charset="0"/>
                <a:cs typeface="ＭＳ Ｐゴシック" charset="0"/>
              </a:rPr>
              <a:t>form</a:t>
            </a:r>
            <a:r>
              <a:rPr lang="fr-FR" sz="2800" dirty="0">
                <a:latin typeface="Arial" charset="0"/>
                <a:ea typeface="ＭＳ Ｐゴシック" charset="0"/>
                <a:cs typeface="ＭＳ Ｐゴシック" charset="0"/>
              </a:rPr>
              <a:t>, if the </a:t>
            </a:r>
            <a:r>
              <a:rPr lang="fr-FR" sz="2800" dirty="0" err="1">
                <a:latin typeface="Arial" charset="0"/>
                <a:ea typeface="ＭＳ Ｐゴシック" charset="0"/>
                <a:cs typeface="ＭＳ Ｐゴシック" charset="0"/>
              </a:rPr>
              <a:t>vector</a:t>
            </a:r>
            <a:r>
              <a:rPr lang="fr-FR" sz="2800" dirty="0">
                <a:latin typeface="Arial" charset="0"/>
                <a:ea typeface="ＭＳ Ｐゴシック" charset="0"/>
                <a:cs typeface="ＭＳ Ｐゴシック" charset="0"/>
              </a:rPr>
              <a:t> </a:t>
            </a:r>
            <a:r>
              <a:rPr lang="fr-FR" sz="2800" b="1" dirty="0">
                <a:latin typeface="Times" charset="0"/>
                <a:ea typeface="ＭＳ Ｐゴシック" charset="0"/>
                <a:cs typeface="ＭＳ Ｐゴシック" charset="0"/>
              </a:rPr>
              <a:t>x</a:t>
            </a:r>
            <a:r>
              <a:rPr lang="fr-FR" sz="2800" dirty="0">
                <a:latin typeface="Arial" charset="0"/>
                <a:ea typeface="ＭＳ Ｐゴシック" charset="0"/>
                <a:cs typeface="ＭＳ Ｐゴシック" charset="0"/>
              </a:rPr>
              <a:t> has </a:t>
            </a:r>
            <a:r>
              <a:rPr lang="fr-FR" sz="2800" dirty="0" err="1">
                <a:latin typeface="Arial" charset="0"/>
                <a:ea typeface="ＭＳ Ｐゴシック" charset="0"/>
                <a:cs typeface="ＭＳ Ｐゴシック" charset="0"/>
              </a:rPr>
              <a:t>elements</a:t>
            </a:r>
            <a:r>
              <a:rPr lang="fr-FR" sz="2800" dirty="0">
                <a:latin typeface="Arial" charset="0"/>
                <a:ea typeface="ＭＳ Ｐゴシック" charset="0"/>
                <a:cs typeface="ＭＳ Ｐゴシック" charset="0"/>
              </a:rPr>
              <a:t> </a:t>
            </a:r>
            <a:r>
              <a:rPr lang="fr-FR" sz="2800" i="1" dirty="0">
                <a:latin typeface="Times" charset="0"/>
                <a:ea typeface="ＭＳ Ｐゴシック" charset="0"/>
                <a:cs typeface="ＭＳ Ｐゴシック" charset="0"/>
              </a:rPr>
              <a:t>x</a:t>
            </a:r>
            <a:r>
              <a:rPr lang="fr-FR" sz="2800" i="1" baseline="-25000" dirty="0">
                <a:latin typeface="Times" charset="0"/>
                <a:ea typeface="ＭＳ Ｐゴシック" charset="0"/>
                <a:cs typeface="ＭＳ Ｐゴシック" charset="0"/>
              </a:rPr>
              <a:t>i</a:t>
            </a:r>
          </a:p>
          <a:p>
            <a:pPr eaLnBrk="1" hangingPunct="1"/>
            <a:endParaRPr lang="fr-FR" sz="2800" i="1" baseline="-25000" dirty="0">
              <a:latin typeface="Times" charset="0"/>
              <a:ea typeface="ＭＳ Ｐゴシック" charset="0"/>
              <a:cs typeface="ＭＳ Ｐゴシック" charset="0"/>
            </a:endParaRPr>
          </a:p>
          <a:p>
            <a:pPr eaLnBrk="1" hangingPunct="1"/>
            <a:endParaRPr lang="fr-FR" sz="2800" i="1" baseline="-25000" dirty="0">
              <a:latin typeface="Times" charset="0"/>
              <a:ea typeface="ＭＳ Ｐゴシック" charset="0"/>
              <a:cs typeface="ＭＳ Ｐゴシック" charset="0"/>
            </a:endParaRPr>
          </a:p>
          <a:p>
            <a:pPr eaLnBrk="1" hangingPunct="1"/>
            <a:endParaRPr lang="fr-FR" sz="2800" i="1" baseline="-25000" dirty="0">
              <a:latin typeface="Times" charset="0"/>
              <a:ea typeface="ＭＳ Ｐゴシック" charset="0"/>
              <a:cs typeface="ＭＳ Ｐゴシック" charset="0"/>
            </a:endParaRPr>
          </a:p>
          <a:p>
            <a:pPr eaLnBrk="1" hangingPunct="1"/>
            <a:r>
              <a:rPr lang="fr-FR" sz="2800" dirty="0">
                <a:latin typeface="Arial" charset="0"/>
                <a:ea typeface="ＭＳ Ｐゴシック" charset="0"/>
                <a:cs typeface="ＭＳ Ｐゴシック" charset="0"/>
              </a:rPr>
              <a:t>The </a:t>
            </a:r>
            <a:r>
              <a:rPr lang="fr-FR" sz="2800" dirty="0" err="1">
                <a:solidFill>
                  <a:srgbClr val="0076A3"/>
                </a:solidFill>
                <a:latin typeface="Arial" charset="0"/>
                <a:ea typeface="ＭＳ Ｐゴシック" charset="0"/>
                <a:cs typeface="ＭＳ Ｐゴシック" charset="0"/>
              </a:rPr>
              <a:t>stationary</a:t>
            </a:r>
            <a:r>
              <a:rPr lang="fr-FR" sz="2800" dirty="0">
                <a:solidFill>
                  <a:srgbClr val="0076A3"/>
                </a:solidFill>
                <a:latin typeface="Arial" charset="0"/>
                <a:ea typeface="ＭＳ Ｐゴシック" charset="0"/>
                <a:cs typeface="ＭＳ Ｐゴシック" charset="0"/>
              </a:rPr>
              <a:t> distribution </a:t>
            </a:r>
            <a:r>
              <a:rPr lang="fr-FR" sz="2800" dirty="0" err="1">
                <a:latin typeface="Arial" charset="0"/>
                <a:ea typeface="ＭＳ Ｐゴシック" charset="0"/>
                <a:cs typeface="ＭＳ Ｐゴシック" charset="0"/>
              </a:rPr>
              <a:t>is</a:t>
            </a:r>
            <a:r>
              <a:rPr lang="fr-FR" sz="2800" dirty="0">
                <a:latin typeface="Arial" charset="0"/>
                <a:ea typeface="ＭＳ Ｐゴシック" charset="0"/>
                <a:cs typeface="ＭＳ Ｐゴシック" charset="0"/>
              </a:rPr>
              <a:t> </a:t>
            </a:r>
            <a:r>
              <a:rPr lang="fr-FR" sz="2800" dirty="0" err="1">
                <a:latin typeface="Arial" charset="0"/>
                <a:ea typeface="ＭＳ Ｐゴシック" charset="0"/>
                <a:cs typeface="ＭＳ Ｐゴシック" charset="0"/>
              </a:rPr>
              <a:t>given</a:t>
            </a:r>
            <a:r>
              <a:rPr lang="fr-FR" sz="2800" dirty="0">
                <a:latin typeface="Arial" charset="0"/>
                <a:ea typeface="ＭＳ Ｐゴシック" charset="0"/>
                <a:cs typeface="ＭＳ Ｐゴシック" charset="0"/>
              </a:rPr>
              <a:t> by </a:t>
            </a:r>
            <a:r>
              <a:rPr lang="fr-FR" sz="2800" b="1" dirty="0">
                <a:latin typeface="Times" charset="0"/>
                <a:ea typeface="ＭＳ Ｐゴシック" charset="0"/>
                <a:cs typeface="ＭＳ Ｐゴシック" charset="0"/>
              </a:rPr>
              <a:t>x</a:t>
            </a:r>
            <a:r>
              <a:rPr lang="fr-FR" sz="2800" dirty="0">
                <a:latin typeface="Times" charset="0"/>
                <a:ea typeface="ＭＳ Ｐゴシック" charset="0"/>
                <a:cs typeface="ＭＳ Ｐゴシック" charset="0"/>
              </a:rPr>
              <a:t>(</a:t>
            </a:r>
            <a:r>
              <a:rPr lang="fr-FR" sz="2800" i="1" dirty="0">
                <a:latin typeface="Times" charset="0"/>
                <a:ea typeface="ＭＳ Ｐゴシック" charset="0"/>
                <a:cs typeface="ＭＳ Ｐゴシック" charset="0"/>
              </a:rPr>
              <a:t>k</a:t>
            </a:r>
            <a:r>
              <a:rPr lang="fr-FR" sz="2800" dirty="0">
                <a:latin typeface="Times" charset="0"/>
                <a:ea typeface="ＭＳ Ｐゴシック" charset="0"/>
                <a:cs typeface="ＭＳ Ｐゴシック" charset="0"/>
              </a:rPr>
              <a:t>+1) = </a:t>
            </a:r>
            <a:r>
              <a:rPr lang="fr-FR" sz="2800" b="1" dirty="0">
                <a:latin typeface="Times" charset="0"/>
                <a:ea typeface="ＭＳ Ｐゴシック" charset="0"/>
                <a:cs typeface="ＭＳ Ｐゴシック" charset="0"/>
              </a:rPr>
              <a:t>x</a:t>
            </a:r>
            <a:r>
              <a:rPr lang="fr-FR" sz="2800" dirty="0">
                <a:latin typeface="Times" charset="0"/>
                <a:ea typeface="ＭＳ Ｐゴシック" charset="0"/>
                <a:cs typeface="ＭＳ Ｐゴシック" charset="0"/>
              </a:rPr>
              <a:t>(</a:t>
            </a:r>
            <a:r>
              <a:rPr lang="fr-FR" sz="2800" i="1" dirty="0">
                <a:latin typeface="Times" charset="0"/>
                <a:ea typeface="ＭＳ Ｐゴシック" charset="0"/>
                <a:cs typeface="ＭＳ Ｐゴシック" charset="0"/>
              </a:rPr>
              <a:t>k</a:t>
            </a:r>
            <a:r>
              <a:rPr lang="fr-FR" sz="2800" dirty="0">
                <a:latin typeface="Times" charset="0"/>
                <a:ea typeface="ＭＳ Ｐゴシック" charset="0"/>
                <a:cs typeface="ＭＳ Ｐゴシック" charset="0"/>
              </a:rPr>
              <a:t>)</a:t>
            </a:r>
            <a:r>
              <a:rPr lang="fr-FR" sz="2800" dirty="0">
                <a:latin typeface="Arial" charset="0"/>
                <a:ea typeface="ＭＳ Ｐゴシック" charset="0"/>
                <a:cs typeface="ＭＳ Ｐゴシック" charset="0"/>
              </a:rPr>
              <a:t>, and </a:t>
            </a:r>
            <a:r>
              <a:rPr lang="fr-FR" sz="2800" dirty="0" err="1">
                <a:latin typeface="Arial" charset="0"/>
                <a:ea typeface="ＭＳ Ｐゴシック" charset="0"/>
                <a:cs typeface="ＭＳ Ｐゴシック" charset="0"/>
              </a:rPr>
              <a:t>thus</a:t>
            </a:r>
            <a:endParaRPr lang="fr-FR" sz="2800" dirty="0">
              <a:latin typeface="Arial" charset="0"/>
              <a:ea typeface="ＭＳ Ｐゴシック" charset="0"/>
              <a:cs typeface="ＭＳ Ｐゴシック" charset="0"/>
            </a:endParaRPr>
          </a:p>
        </p:txBody>
      </p:sp>
      <p:pic>
        <p:nvPicPr>
          <p:cNvPr id="113668" name="Picture 4" descr="&#10;image-663.pdf                                                  0018D911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2667001"/>
            <a:ext cx="38227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3669" name="Picture 5" descr="&#10;image-664.pdf                                                  0018D911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724401"/>
            <a:ext cx="18288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573598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Predicates and Quantifiers</a:t>
            </a:r>
            <a:endParaRPr lang="en-US" dirty="0"/>
          </a:p>
        </p:txBody>
      </p:sp>
      <p:sp>
        <p:nvSpPr>
          <p:cNvPr id="3" name="Subtitle 2"/>
          <p:cNvSpPr>
            <a:spLocks noGrp="1"/>
          </p:cNvSpPr>
          <p:nvPr>
            <p:ph type="subTitle" idx="1"/>
          </p:nvPr>
        </p:nvSpPr>
        <p:spPr/>
        <p:txBody>
          <a:bodyPr/>
          <a:lstStyle/>
          <a:p>
            <a:r>
              <a:rPr lang="en-US" dirty="0" smtClean="0"/>
              <a:t>Section 1.4</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74</a:t>
            </a:fld>
            <a:endParaRPr lang="en-US"/>
          </a:p>
        </p:txBody>
      </p:sp>
    </p:spTree>
  </p:cSld>
  <p:clrMapOvr>
    <a:masterClrMapping/>
  </p:clrMapOvr>
  <p:timing>
    <p:tnLst>
      <p:par>
        <p:cTn id="1" dur="indefinite" restart="never" nodeType="tmRoot"/>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FCB6ABC-0C56-9D40-9B62-1BFD9C4973FC}" type="slidenum">
              <a:rPr lang="fr-FR" sz="1400">
                <a:latin typeface="Arial" charset="0"/>
              </a:rPr>
              <a:pPr eaLnBrk="1" hangingPunct="1"/>
              <a:t>740</a:t>
            </a:fld>
            <a:endParaRPr lang="fr-FR" sz="1400">
              <a:latin typeface="Arial" charset="0"/>
            </a:endParaRPr>
          </a:p>
        </p:txBody>
      </p:sp>
      <p:sp>
        <p:nvSpPr>
          <p:cNvPr id="114690"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4691" name="Rectangle 3"/>
          <p:cNvSpPr>
            <a:spLocks noGrp="1" noChangeArrowheads="1"/>
          </p:cNvSpPr>
          <p:nvPr>
            <p:ph type="body" idx="1"/>
          </p:nvPr>
        </p:nvSpPr>
        <p:spPr/>
        <p:txBody>
          <a:bodyPr/>
          <a:lstStyle/>
          <a:p>
            <a:pPr eaLnBrk="1" hangingPunct="1"/>
            <a:r>
              <a:rPr lang="fr-FR" i="1" dirty="0">
                <a:latin typeface="Times" charset="0"/>
                <a:ea typeface="ＭＳ Ｐゴシック" charset="0"/>
                <a:cs typeface="ＭＳ Ｐゴシック" charset="0"/>
              </a:rPr>
              <a:t>x</a:t>
            </a:r>
            <a:r>
              <a:rPr lang="fr-FR" i="1" baseline="-25000" dirty="0">
                <a:latin typeface="Times" charset="0"/>
                <a:ea typeface="ＭＳ Ｐゴシック" charset="0"/>
                <a:cs typeface="ＭＳ Ｐゴシック" charset="0"/>
              </a:rPr>
              <a:t>i</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then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be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viewed</a:t>
            </a:r>
            <a:r>
              <a:rPr lang="fr-FR" dirty="0">
                <a:latin typeface="Arial" charset="0"/>
                <a:ea typeface="ＭＳ Ｐゴシック" charset="0"/>
                <a:cs typeface="ＭＳ Ｐゴシック" charset="0"/>
              </a:rPr>
              <a:t> as the </a:t>
            </a:r>
            <a:r>
              <a:rPr lang="fr-FR" dirty="0" err="1">
                <a:latin typeface="Arial" charset="0"/>
                <a:ea typeface="ＭＳ Ｐゴシック" charset="0"/>
                <a:cs typeface="ＭＳ Ｐゴシック" charset="0"/>
              </a:rPr>
              <a:t>probability</a:t>
            </a:r>
            <a:r>
              <a:rPr lang="fr-FR" dirty="0">
                <a:latin typeface="Arial" charset="0"/>
                <a:ea typeface="ＭＳ Ｐゴシック" charset="0"/>
                <a:cs typeface="ＭＳ Ｐゴシック" charset="0"/>
              </a:rPr>
              <a:t> of </a:t>
            </a:r>
            <a:r>
              <a:rPr lang="fr-FR" dirty="0" err="1">
                <a:latin typeface="Arial" charset="0"/>
                <a:ea typeface="ＭＳ Ｐゴシック" charset="0"/>
                <a:cs typeface="ＭＳ Ｐゴシック" charset="0"/>
              </a:rPr>
              <a:t>being</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at</a:t>
            </a:r>
            <a:r>
              <a:rPr lang="fr-FR" dirty="0">
                <a:latin typeface="Arial" charset="0"/>
                <a:ea typeface="ＭＳ Ｐゴシック" charset="0"/>
                <a:cs typeface="ＭＳ Ｐゴシック" charset="0"/>
              </a:rPr>
              <a:t> page </a:t>
            </a:r>
            <a:r>
              <a:rPr lang="fr-FR" i="1" dirty="0">
                <a:latin typeface="Times" charset="0"/>
                <a:ea typeface="ＭＳ Ｐゴシック" charset="0"/>
                <a:cs typeface="ＭＳ Ｐゴシック" charset="0"/>
              </a:rPr>
              <a:t>i</a:t>
            </a:r>
            <a:endParaRPr lang="fr-FR" dirty="0">
              <a:latin typeface="Arial" charset="0"/>
              <a:ea typeface="ＭＳ Ｐゴシック" charset="0"/>
              <a:cs typeface="ＭＳ Ｐゴシック" charset="0"/>
            </a:endParaRPr>
          </a:p>
          <a:p>
            <a:pPr lvl="1" eaLnBrk="1" hangingPunct="1"/>
            <a:r>
              <a:rPr lang="fr-FR" dirty="0">
                <a:latin typeface="Arial" charset="0"/>
                <a:ea typeface="ＭＳ Ｐゴシック" charset="0"/>
              </a:rPr>
              <a:t>The solution to </a:t>
            </a:r>
            <a:r>
              <a:rPr lang="fr-FR" dirty="0" err="1">
                <a:latin typeface="Arial" charset="0"/>
                <a:ea typeface="ＭＳ Ｐゴシック" charset="0"/>
              </a:rPr>
              <a:t>these</a:t>
            </a:r>
            <a:r>
              <a:rPr lang="fr-FR" dirty="0">
                <a:latin typeface="Arial" charset="0"/>
                <a:ea typeface="ＭＳ Ｐゴシック" charset="0"/>
              </a:rPr>
              <a:t> </a:t>
            </a:r>
            <a:r>
              <a:rPr lang="fr-FR" dirty="0" err="1">
                <a:latin typeface="Arial" charset="0"/>
                <a:ea typeface="ＭＳ Ｐゴシック" charset="0"/>
              </a:rPr>
              <a:t>equations</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the </a:t>
            </a:r>
            <a:r>
              <a:rPr lang="fr-FR" dirty="0" err="1">
                <a:solidFill>
                  <a:srgbClr val="0076A3"/>
                </a:solidFill>
                <a:latin typeface="Arial" charset="0"/>
                <a:ea typeface="ＭＳ Ｐゴシック" charset="0"/>
              </a:rPr>
              <a:t>stationary</a:t>
            </a:r>
            <a:r>
              <a:rPr lang="fr-FR" dirty="0">
                <a:solidFill>
                  <a:srgbClr val="0076A3"/>
                </a:solidFill>
                <a:latin typeface="Arial" charset="0"/>
                <a:ea typeface="ＭＳ Ｐゴシック" charset="0"/>
              </a:rPr>
              <a:t> distribution </a:t>
            </a:r>
            <a:r>
              <a:rPr lang="fr-FR" dirty="0">
                <a:latin typeface="Arial" charset="0"/>
                <a:ea typeface="ＭＳ Ｐゴシック" charset="0"/>
              </a:rPr>
              <a:t>of the </a:t>
            </a:r>
            <a:r>
              <a:rPr lang="fr-FR" dirty="0" err="1">
                <a:latin typeface="Arial" charset="0"/>
                <a:ea typeface="ＭＳ Ｐゴシック" charset="0"/>
              </a:rPr>
              <a:t>random</a:t>
            </a:r>
            <a:r>
              <a:rPr lang="fr-FR" dirty="0">
                <a:latin typeface="Arial" charset="0"/>
                <a:ea typeface="ＭＳ Ｐゴシック" charset="0"/>
              </a:rPr>
              <a:t> surf</a:t>
            </a:r>
          </a:p>
          <a:p>
            <a:pPr lvl="1" eaLnBrk="1" hangingPunct="1"/>
            <a:r>
              <a:rPr lang="fr-FR" dirty="0" err="1">
                <a:latin typeface="Arial" charset="0"/>
                <a:ea typeface="ＭＳ Ｐゴシック" charset="0"/>
              </a:rPr>
              <a:t>Which</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the </a:t>
            </a:r>
            <a:r>
              <a:rPr lang="fr-FR" dirty="0" err="1">
                <a:latin typeface="Arial" charset="0"/>
                <a:ea typeface="ＭＳ Ｐゴシック" charset="0"/>
              </a:rPr>
              <a:t>probability</a:t>
            </a:r>
            <a:r>
              <a:rPr lang="fr-FR" dirty="0">
                <a:latin typeface="Arial" charset="0"/>
                <a:ea typeface="ＭＳ Ｐゴシック" charset="0"/>
              </a:rPr>
              <a:t> of </a:t>
            </a:r>
            <a:r>
              <a:rPr lang="fr-FR" dirty="0" err="1">
                <a:latin typeface="Arial" charset="0"/>
                <a:ea typeface="ＭＳ Ｐゴシック" charset="0"/>
              </a:rPr>
              <a:t>finding</a:t>
            </a:r>
            <a:r>
              <a:rPr lang="fr-FR" dirty="0">
                <a:latin typeface="Arial" charset="0"/>
                <a:ea typeface="ＭＳ Ｐゴシック" charset="0"/>
              </a:rPr>
              <a:t> the surfer on page </a:t>
            </a:r>
            <a:r>
              <a:rPr lang="fr-FR" i="1" dirty="0">
                <a:latin typeface="Times" charset="0"/>
                <a:ea typeface="ＭＳ Ｐゴシック" charset="0"/>
              </a:rPr>
              <a:t>i </a:t>
            </a:r>
            <a:r>
              <a:rPr lang="fr-FR" dirty="0">
                <a:latin typeface="Arial" charset="0"/>
                <a:ea typeface="ＭＳ Ｐゴシック" charset="0"/>
              </a:rPr>
              <a:t>on the </a:t>
            </a:r>
            <a:r>
              <a:rPr lang="fr-FR" dirty="0">
                <a:solidFill>
                  <a:srgbClr val="0076A3"/>
                </a:solidFill>
                <a:latin typeface="Arial" charset="0"/>
                <a:ea typeface="ＭＳ Ｐゴシック" charset="0"/>
              </a:rPr>
              <a:t>long-</a:t>
            </a:r>
            <a:r>
              <a:rPr lang="fr-FR" dirty="0" err="1">
                <a:solidFill>
                  <a:srgbClr val="0076A3"/>
                </a:solidFill>
                <a:latin typeface="Arial" charset="0"/>
                <a:ea typeface="ＭＳ Ｐゴシック" charset="0"/>
              </a:rPr>
              <a:t>term</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behaviour</a:t>
            </a:r>
            <a:r>
              <a:rPr lang="fr-FR" dirty="0">
                <a:solidFill>
                  <a:srgbClr val="0076A3"/>
                </a:solidFill>
                <a:latin typeface="Arial" charset="0"/>
                <a:ea typeface="ＭＳ Ｐゴシック" charset="0"/>
              </a:rPr>
              <a:t> </a:t>
            </a:r>
          </a:p>
          <a:p>
            <a:pPr eaLnBrk="1" hangingPunct="1"/>
            <a:r>
              <a:rPr lang="fr-FR" dirty="0">
                <a:latin typeface="Arial" charset="0"/>
                <a:ea typeface="ＭＳ Ｐゴシック" charset="0"/>
                <a:cs typeface="ＭＳ Ｐゴシック" charset="0"/>
              </a:rPr>
              <a:t>The « </a:t>
            </a:r>
            <a:r>
              <a:rPr lang="fr-FR" dirty="0" err="1">
                <a:latin typeface="Arial" charset="0"/>
                <a:ea typeface="ＭＳ Ｐゴシック" charset="0"/>
                <a:cs typeface="ＭＳ Ｐゴシック" charset="0"/>
              </a:rPr>
              <a:t>most</a:t>
            </a:r>
            <a:r>
              <a:rPr lang="fr-FR" dirty="0">
                <a:latin typeface="Arial" charset="0"/>
                <a:ea typeface="ＭＳ Ｐゴシック" charset="0"/>
                <a:cs typeface="ＭＳ Ｐゴシック" charset="0"/>
              </a:rPr>
              <a:t> probable page »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the best </a:t>
            </a:r>
            <a:r>
              <a:rPr lang="fr-FR" dirty="0" err="1">
                <a:latin typeface="Arial" charset="0"/>
                <a:ea typeface="ＭＳ Ｐゴシック" charset="0"/>
                <a:cs typeface="ＭＳ Ｐゴシック" charset="0"/>
              </a:rPr>
              <a:t>ranked</a:t>
            </a:r>
            <a:endParaRPr lang="fr-FR"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881007489"/>
      </p:ext>
    </p:extLst>
  </p:cSld>
  <p:clrMapOvr>
    <a:masterClrMapping/>
  </p:clrMapOvr>
  <p:timing>
    <p:tnLst>
      <p:par>
        <p:cTn id="1" dur="indefinite" restart="never" nodeType="tmRoot"/>
      </p:par>
    </p:tn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39F094A2-1924-B641-9255-1FA23B0BD125}" type="slidenum">
              <a:rPr lang="fr-FR" sz="1400">
                <a:latin typeface="Arial" charset="0"/>
              </a:rPr>
              <a:pPr eaLnBrk="1" hangingPunct="1"/>
              <a:t>741</a:t>
            </a:fld>
            <a:endParaRPr lang="fr-FR" sz="1400">
              <a:latin typeface="Arial" charset="0"/>
            </a:endParaRPr>
          </a:p>
        </p:txBody>
      </p:sp>
      <p:sp>
        <p:nvSpPr>
          <p:cNvPr id="115714"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fr-FR" dirty="0">
              <a:latin typeface="Times New Roman" charset="0"/>
              <a:ea typeface="ＭＳ Ｐゴシック" charset="0"/>
              <a:cs typeface="ＭＳ Ｐゴシック" charset="0"/>
            </a:endParaRPr>
          </a:p>
        </p:txBody>
      </p:sp>
      <p:sp>
        <p:nvSpPr>
          <p:cNvPr id="115715" name="Rectangle 3"/>
          <p:cNvSpPr>
            <a:spLocks noGrp="1" noChangeArrowheads="1"/>
          </p:cNvSpPr>
          <p:nvPr>
            <p:ph type="body" idx="1"/>
          </p:nvPr>
        </p:nvSpPr>
        <p:spPr>
          <a:xfrm>
            <a:off x="1173163" y="1981200"/>
            <a:ext cx="7772400" cy="4876800"/>
          </a:xfrm>
        </p:spPr>
        <p:txBody>
          <a:bodyPr/>
          <a:lstStyle/>
          <a:p>
            <a:pPr eaLnBrk="1" hangingPunct="1"/>
            <a:r>
              <a:rPr lang="fr-FR" dirty="0">
                <a:latin typeface="Arial" charset="0"/>
                <a:ea typeface="ＭＳ Ｐゴシック" charset="0"/>
                <a:cs typeface="ＭＳ Ｐゴシック" charset="0"/>
              </a:rPr>
              <a:t>The PageRank scores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be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obtained</a:t>
            </a:r>
            <a:r>
              <a:rPr lang="fr-FR" dirty="0">
                <a:latin typeface="Arial" charset="0"/>
                <a:ea typeface="ＭＳ Ｐゴシック" charset="0"/>
                <a:cs typeface="ＭＳ Ｐゴシック" charset="0"/>
              </a:rPr>
              <a:t> </a:t>
            </a:r>
          </a:p>
          <a:p>
            <a:pPr lvl="1" eaLnBrk="1" hangingPunct="1"/>
            <a:r>
              <a:rPr lang="fr-FR" dirty="0">
                <a:latin typeface="Arial" charset="0"/>
                <a:ea typeface="ＭＳ Ｐゴシック" charset="0"/>
              </a:rPr>
              <a:t>By </a:t>
            </a:r>
            <a:r>
              <a:rPr lang="fr-FR" dirty="0" err="1">
                <a:latin typeface="Arial" charset="0"/>
                <a:ea typeface="ＭＳ Ｐゴシック" charset="0"/>
              </a:rPr>
              <a:t>computing</a:t>
            </a:r>
            <a:r>
              <a:rPr lang="fr-FR" dirty="0">
                <a:latin typeface="Arial" charset="0"/>
                <a:ea typeface="ＭＳ Ｐゴシック" charset="0"/>
              </a:rPr>
              <a:t> </a:t>
            </a:r>
            <a:r>
              <a:rPr lang="fr-FR" dirty="0">
                <a:solidFill>
                  <a:srgbClr val="0076A3"/>
                </a:solidFill>
                <a:latin typeface="Arial" charset="0"/>
                <a:ea typeface="ＭＳ Ｐゴシック" charset="0"/>
              </a:rPr>
              <a:t>the </a:t>
            </a:r>
            <a:r>
              <a:rPr lang="fr-FR" dirty="0" err="1">
                <a:solidFill>
                  <a:srgbClr val="0076A3"/>
                </a:solidFill>
                <a:latin typeface="Arial" charset="0"/>
                <a:ea typeface="ＭＳ Ｐゴシック" charset="0"/>
              </a:rPr>
              <a:t>left</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eigenvector</a:t>
            </a:r>
            <a:r>
              <a:rPr lang="fr-FR" dirty="0">
                <a:solidFill>
                  <a:srgbClr val="0076A3"/>
                </a:solidFill>
                <a:latin typeface="Arial" charset="0"/>
                <a:ea typeface="ＭＳ Ｐゴシック" charset="0"/>
              </a:rPr>
              <a:t> </a:t>
            </a:r>
            <a:r>
              <a:rPr lang="fr-FR" dirty="0">
                <a:latin typeface="Arial" charset="0"/>
                <a:ea typeface="ＭＳ Ｐゴシック" charset="0"/>
              </a:rPr>
              <a:t>of the matrix </a:t>
            </a:r>
            <a:r>
              <a:rPr lang="fr-FR" b="1" dirty="0">
                <a:latin typeface="Times" charset="0"/>
                <a:ea typeface="ＭＳ Ｐゴシック" charset="0"/>
              </a:rPr>
              <a:t>P</a:t>
            </a:r>
            <a:r>
              <a:rPr lang="fr-FR" dirty="0">
                <a:latin typeface="Arial" charset="0"/>
                <a:ea typeface="ＭＳ Ｐゴシック" charset="0"/>
              </a:rPr>
              <a:t> </a:t>
            </a:r>
            <a:r>
              <a:rPr lang="fr-FR" dirty="0" err="1">
                <a:latin typeface="Arial" charset="0"/>
                <a:ea typeface="ＭＳ Ｐゴシック" charset="0"/>
              </a:rPr>
              <a:t>corresponding</a:t>
            </a:r>
            <a:r>
              <a:rPr lang="fr-FR" dirty="0">
                <a:latin typeface="Arial" charset="0"/>
                <a:ea typeface="ＭＳ Ｐゴシック" charset="0"/>
              </a:rPr>
              <a:t> to </a:t>
            </a:r>
            <a:r>
              <a:rPr lang="fr-FR" dirty="0" err="1">
                <a:solidFill>
                  <a:srgbClr val="0076A3"/>
                </a:solidFill>
                <a:latin typeface="Arial" charset="0"/>
                <a:ea typeface="ＭＳ Ｐゴシック" charset="0"/>
              </a:rPr>
              <a:t>eigenvalue</a:t>
            </a:r>
            <a:r>
              <a:rPr lang="fr-FR" dirty="0">
                <a:solidFill>
                  <a:srgbClr val="0076A3"/>
                </a:solidFill>
                <a:latin typeface="Arial" charset="0"/>
                <a:ea typeface="ＭＳ Ｐゴシック" charset="0"/>
              </a:rPr>
              <a:t> 1</a:t>
            </a:r>
          </a:p>
          <a:p>
            <a:pPr lvl="1" eaLnBrk="1" hangingPunct="1"/>
            <a:r>
              <a:rPr lang="fr-FR" dirty="0" err="1">
                <a:latin typeface="Arial" charset="0"/>
                <a:ea typeface="ＭＳ Ｐゴシック" charset="0"/>
              </a:rPr>
              <a:t>Which</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the right </a:t>
            </a:r>
            <a:r>
              <a:rPr lang="fr-FR" dirty="0" err="1">
                <a:latin typeface="Arial" charset="0"/>
                <a:ea typeface="ＭＳ Ｐゴシック" charset="0"/>
              </a:rPr>
              <a:t>eigenvector</a:t>
            </a:r>
            <a:r>
              <a:rPr lang="fr-FR" dirty="0">
                <a:latin typeface="Arial" charset="0"/>
                <a:ea typeface="ＭＳ Ｐゴシック" charset="0"/>
              </a:rPr>
              <a:t> of </a:t>
            </a:r>
            <a:r>
              <a:rPr lang="fr-FR" b="1" dirty="0">
                <a:latin typeface="Times" charset="0"/>
                <a:ea typeface="ＭＳ Ｐゴシック" charset="0"/>
              </a:rPr>
              <a:t>P</a:t>
            </a:r>
            <a:r>
              <a:rPr lang="fr-FR" baseline="30000" dirty="0">
                <a:latin typeface="Times" charset="0"/>
                <a:ea typeface="ＭＳ Ｐゴシック" charset="0"/>
              </a:rPr>
              <a:t>T</a:t>
            </a:r>
            <a:endParaRPr lang="fr-FR" dirty="0">
              <a:latin typeface="Arial" charset="0"/>
              <a:ea typeface="ＭＳ Ｐゴシック" charset="0"/>
            </a:endParaRPr>
          </a:p>
          <a:p>
            <a:pPr lvl="1" eaLnBrk="1" hangingPunct="1"/>
            <a:r>
              <a:rPr lang="fr-FR" dirty="0" err="1">
                <a:latin typeface="Arial" charset="0"/>
                <a:ea typeface="ＭＳ Ｐゴシック" charset="0"/>
              </a:rPr>
              <a:t>Where</a:t>
            </a:r>
            <a:r>
              <a:rPr lang="fr-FR" dirty="0">
                <a:latin typeface="Arial" charset="0"/>
                <a:ea typeface="ＭＳ Ｐゴシック" charset="0"/>
              </a:rPr>
              <a:t> </a:t>
            </a:r>
            <a:r>
              <a:rPr lang="fr-FR" b="1" dirty="0">
                <a:latin typeface="Times" charset="0"/>
                <a:ea typeface="ＭＳ Ｐゴシック" charset="0"/>
              </a:rPr>
              <a:t>P</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t>
            </a:r>
            <a:r>
              <a:rPr lang="fr-FR" dirty="0">
                <a:solidFill>
                  <a:srgbClr val="0076A3"/>
                </a:solidFill>
                <a:latin typeface="Arial" charset="0"/>
                <a:ea typeface="ＭＳ Ｐゴシック" charset="0"/>
              </a:rPr>
              <a:t>the transition </a:t>
            </a:r>
            <a:r>
              <a:rPr lang="fr-FR" dirty="0" err="1">
                <a:solidFill>
                  <a:srgbClr val="0076A3"/>
                </a:solidFill>
                <a:latin typeface="Arial" charset="0"/>
                <a:ea typeface="ＭＳ Ｐゴシック" charset="0"/>
              </a:rPr>
              <a:t>probabilities</a:t>
            </a:r>
            <a:r>
              <a:rPr lang="fr-FR" dirty="0">
                <a:solidFill>
                  <a:srgbClr val="0076A3"/>
                </a:solidFill>
                <a:latin typeface="Arial" charset="0"/>
                <a:ea typeface="ＭＳ Ｐゴシック" charset="0"/>
              </a:rPr>
              <a:t> matrix </a:t>
            </a:r>
            <a:r>
              <a:rPr lang="fr-FR" dirty="0">
                <a:latin typeface="Arial" charset="0"/>
                <a:ea typeface="ＭＳ Ｐゴシック" charset="0"/>
              </a:rPr>
              <a:t>of the Markov </a:t>
            </a:r>
            <a:r>
              <a:rPr lang="fr-FR" dirty="0" err="1">
                <a:latin typeface="Arial" charset="0"/>
                <a:ea typeface="ＭＳ Ｐゴシック" charset="0"/>
              </a:rPr>
              <a:t>process</a:t>
            </a:r>
            <a:endParaRPr lang="fr-FR" dirty="0">
              <a:latin typeface="Arial" charset="0"/>
              <a:ea typeface="ＭＳ Ｐゴシック" charset="0"/>
            </a:endParaRPr>
          </a:p>
          <a:p>
            <a:pPr lvl="1" eaLnBrk="1" hangingPunct="1"/>
            <a:r>
              <a:rPr lang="fr-FR" dirty="0" err="1">
                <a:latin typeface="Arial" charset="0"/>
                <a:ea typeface="ＭＳ Ｐゴシック" charset="0"/>
              </a:rPr>
              <a:t>Containing</a:t>
            </a:r>
            <a:r>
              <a:rPr lang="fr-FR" dirty="0">
                <a:latin typeface="Arial" charset="0"/>
                <a:ea typeface="ＭＳ Ｐゴシック" charset="0"/>
              </a:rPr>
              <a:t> the transition </a:t>
            </a:r>
            <a:r>
              <a:rPr lang="fr-FR" dirty="0" err="1">
                <a:latin typeface="Arial" charset="0"/>
                <a:ea typeface="ＭＳ Ｐゴシック" charset="0"/>
              </a:rPr>
              <a:t>probabilities</a:t>
            </a:r>
            <a:endParaRPr lang="fr-FR" dirty="0">
              <a:latin typeface="Arial" charset="0"/>
              <a:ea typeface="ＭＳ Ｐゴシック" charset="0"/>
            </a:endParaRPr>
          </a:p>
          <a:p>
            <a:pPr eaLnBrk="1" hangingPunct="1"/>
            <a:r>
              <a:rPr lang="fr-FR" dirty="0">
                <a:latin typeface="Arial" charset="0"/>
                <a:ea typeface="ＭＳ Ｐゴシック" charset="0"/>
                <a:cs typeface="ＭＳ Ｐゴシック" charset="0"/>
              </a:rPr>
              <a:t>If the graph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undirected</a:t>
            </a:r>
            <a:r>
              <a:rPr lang="fr-FR" dirty="0">
                <a:latin typeface="Arial" charset="0"/>
                <a:ea typeface="ＭＳ Ｐゴシック" charset="0"/>
                <a:cs typeface="ＭＳ Ｐゴシック" charset="0"/>
              </a:rPr>
              <a:t>, the scores are </a:t>
            </a:r>
            <a:r>
              <a:rPr lang="fr-FR" dirty="0" err="1">
                <a:latin typeface="Arial" charset="0"/>
                <a:ea typeface="ＭＳ Ｐゴシック" charset="0"/>
                <a:cs typeface="ＭＳ Ｐゴシック" charset="0"/>
              </a:rPr>
              <a:t>simply</a:t>
            </a:r>
            <a:r>
              <a:rPr lang="fr-FR" dirty="0">
                <a:latin typeface="Arial" charset="0"/>
                <a:ea typeface="ＭＳ Ｐゴシック" charset="0"/>
                <a:cs typeface="ＭＳ Ｐゴシック" charset="0"/>
              </a:rPr>
              <a:t> the </a:t>
            </a:r>
            <a:r>
              <a:rPr lang="fr-FR" dirty="0" err="1">
                <a:solidFill>
                  <a:srgbClr val="0076A3"/>
                </a:solidFill>
                <a:latin typeface="Arial" charset="0"/>
                <a:ea typeface="ＭＳ Ｐゴシック" charset="0"/>
                <a:cs typeface="ＭＳ Ｐゴシック" charset="0"/>
              </a:rPr>
              <a:t>indegrees</a:t>
            </a:r>
            <a:r>
              <a:rPr lang="fr-FR" dirty="0">
                <a:solidFill>
                  <a:srgbClr val="0076A3"/>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of the </a:t>
            </a:r>
            <a:r>
              <a:rPr lang="fr-FR" dirty="0" err="1">
                <a:latin typeface="Arial" charset="0"/>
                <a:ea typeface="ＭＳ Ｐゴシック" charset="0"/>
                <a:cs typeface="ＭＳ Ｐゴシック" charset="0"/>
              </a:rPr>
              <a:t>nodes</a:t>
            </a:r>
            <a:endParaRPr lang="fr-FR"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4627231"/>
      </p:ext>
    </p:extLst>
  </p:cSld>
  <p:clrMapOvr>
    <a:masterClrMapping/>
  </p:clrMapOvr>
  <p:timing>
    <p:tnLst>
      <p:par>
        <p:cTn id="1" dur="indefinite" restart="never" nodeType="tmRoot"/>
      </p:par>
    </p:tn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457200" y="704088"/>
            <a:ext cx="8229600" cy="667512"/>
          </a:xfrm>
        </p:spPr>
        <p:txBody>
          <a:bodyPr>
            <a:normAutofit fontScale="90000"/>
          </a:bodyPr>
          <a:lstStyle/>
          <a:p>
            <a:r>
              <a:rPr lang="fr-FR" dirty="0">
                <a:latin typeface="Times New Roman" charset="0"/>
                <a:ea typeface="ＭＳ Ｐゴシック" charset="0"/>
                <a:cs typeface="ＭＳ Ｐゴシック" charset="0"/>
              </a:rPr>
              <a:t>The basic PageRank </a:t>
            </a:r>
            <a:r>
              <a:rPr lang="fr-FR" dirty="0" err="1">
                <a:latin typeface="Times New Roman" charset="0"/>
                <a:ea typeface="ＭＳ Ｐゴシック" charset="0"/>
                <a:cs typeface="ＭＳ Ｐゴシック" charset="0"/>
              </a:rPr>
              <a:t>algorithm</a:t>
            </a:r>
            <a:endParaRPr lang="en-US" dirty="0">
              <a:latin typeface="Times New Roman" charset="0"/>
              <a:ea typeface="ＭＳ Ｐゴシック" charset="0"/>
              <a:cs typeface="ＭＳ Ｐゴシック" charset="0"/>
            </a:endParaRPr>
          </a:p>
        </p:txBody>
      </p:sp>
      <p:sp>
        <p:nvSpPr>
          <p:cNvPr id="116738" name="Content Placeholder 2"/>
          <p:cNvSpPr>
            <a:spLocks noGrp="1"/>
          </p:cNvSpPr>
          <p:nvPr>
            <p:ph idx="1"/>
          </p:nvPr>
        </p:nvSpPr>
        <p:spPr/>
        <p:txBody>
          <a:bodyPr/>
          <a:lstStyle/>
          <a:p>
            <a:r>
              <a:rPr lang="en-US" dirty="0">
                <a:latin typeface="Arial" charset="0"/>
                <a:ea typeface="ＭＳ Ｐゴシック" charset="0"/>
                <a:cs typeface="ＭＳ Ｐゴシック" charset="0"/>
              </a:rPr>
              <a:t>For that purpose, we can use the well-known </a:t>
            </a:r>
            <a:r>
              <a:rPr lang="en-US" dirty="0">
                <a:solidFill>
                  <a:srgbClr val="0076A3"/>
                </a:solidFill>
                <a:latin typeface="Arial" charset="0"/>
                <a:ea typeface="ＭＳ Ｐゴシック" charset="0"/>
                <a:cs typeface="ＭＳ Ｐゴシック" charset="0"/>
              </a:rPr>
              <a:t>power method</a:t>
            </a:r>
          </a:p>
          <a:p>
            <a:r>
              <a:rPr lang="en-US" dirty="0">
                <a:latin typeface="Arial" charset="0"/>
                <a:ea typeface="ＭＳ Ｐゴシック" charset="0"/>
                <a:cs typeface="ＭＳ Ｐゴシック" charset="0"/>
              </a:rPr>
              <a:t>The computation of the dominant right eigenvector </a:t>
            </a:r>
            <a:r>
              <a:rPr lang="en-US" b="1" dirty="0">
                <a:latin typeface="Times New Roman" charset="0"/>
                <a:ea typeface="ＭＳ Ｐゴシック" charset="0"/>
                <a:cs typeface="ＭＳ Ｐゴシック" charset="0"/>
              </a:rPr>
              <a:t>x</a:t>
            </a:r>
            <a:r>
              <a:rPr lang="en-US" dirty="0">
                <a:latin typeface="Arial" charset="0"/>
                <a:ea typeface="ＭＳ Ｐゴシック" charset="0"/>
                <a:cs typeface="ＭＳ Ｐゴシック" charset="0"/>
              </a:rPr>
              <a:t> of a matrix </a:t>
            </a:r>
            <a:r>
              <a:rPr lang="en-US" b="1" dirty="0">
                <a:latin typeface="Times New Roman" charset="0"/>
                <a:ea typeface="ＭＳ Ｐゴシック" charset="0"/>
                <a:cs typeface="ＭＳ Ｐゴシック" charset="0"/>
              </a:rPr>
              <a:t>M</a:t>
            </a:r>
            <a:r>
              <a:rPr lang="en-US" dirty="0">
                <a:latin typeface="Arial" charset="0"/>
                <a:ea typeface="ＭＳ Ｐゴシック" charset="0"/>
                <a:cs typeface="ＭＳ Ｐゴシック" charset="0"/>
              </a:rPr>
              <a:t> iterates</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And, in our case, </a:t>
            </a:r>
            <a:r>
              <a:rPr lang="en-US" b="1" dirty="0">
                <a:latin typeface="Times New Roman" charset="0"/>
                <a:ea typeface="ＭＳ Ｐゴシック" charset="0"/>
                <a:cs typeface="ＭＳ Ｐゴシック" charset="0"/>
              </a:rPr>
              <a:t>M</a:t>
            </a:r>
            <a:r>
              <a:rPr lang="en-US" dirty="0">
                <a:latin typeface="Times New Roman" charset="0"/>
                <a:ea typeface="ＭＳ Ｐゴシック" charset="0"/>
                <a:cs typeface="ＭＳ Ｐゴシック" charset="0"/>
              </a:rPr>
              <a:t> = </a:t>
            </a:r>
            <a:r>
              <a:rPr lang="en-US" b="1" dirty="0">
                <a:latin typeface="Times New Roman" charset="0"/>
                <a:ea typeface="ＭＳ Ｐゴシック" charset="0"/>
                <a:cs typeface="ＭＳ Ｐゴシック" charset="0"/>
              </a:rPr>
              <a:t>P</a:t>
            </a:r>
            <a:r>
              <a:rPr lang="en-US" baseline="30000" dirty="0">
                <a:latin typeface="Times New Roman" charset="0"/>
                <a:ea typeface="ＭＳ Ｐゴシック" charset="0"/>
                <a:cs typeface="ＭＳ Ｐゴシック" charset="0"/>
              </a:rPr>
              <a:t>T</a:t>
            </a:r>
          </a:p>
        </p:txBody>
      </p:sp>
      <p:sp>
        <p:nvSpPr>
          <p:cNvPr id="116739"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33B259B-F328-C74A-BCF7-3568A2F3D41C}" type="slidenum">
              <a:rPr lang="fr-FR" sz="1400">
                <a:latin typeface="Arial" charset="0"/>
              </a:rPr>
              <a:pPr eaLnBrk="1" hangingPunct="1"/>
              <a:t>742</a:t>
            </a:fld>
            <a:endParaRPr lang="fr-FR" sz="1400">
              <a:latin typeface="Arial" charset="0"/>
            </a:endParaRPr>
          </a:p>
        </p:txBody>
      </p:sp>
      <p:pic>
        <p:nvPicPr>
          <p:cNvPr id="11674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733800"/>
            <a:ext cx="1600200" cy="125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97016960"/>
      </p:ext>
    </p:extLst>
  </p:cSld>
  <p:clrMapOvr>
    <a:masterClrMapping/>
  </p:clrMapOvr>
  <p:timing>
    <p:tnLst>
      <p:par>
        <p:cTn id="1" dur="indefinite" restart="never" nodeType="tmRoot"/>
      </p:par>
    </p:tn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287CE9A-DF15-1049-854F-E77C2AC2BCC7}" type="slidenum">
              <a:rPr lang="fr-FR" sz="1400">
                <a:latin typeface="Arial" charset="0"/>
              </a:rPr>
              <a:pPr eaLnBrk="1" hangingPunct="1"/>
              <a:t>743</a:t>
            </a:fld>
            <a:endParaRPr lang="fr-FR" sz="1400">
              <a:latin typeface="Arial" charset="0"/>
            </a:endParaRPr>
          </a:p>
        </p:txBody>
      </p:sp>
      <p:sp>
        <p:nvSpPr>
          <p:cNvPr id="117762" name="Rectangle 2"/>
          <p:cNvSpPr>
            <a:spLocks noGrp="1" noChangeArrowheads="1"/>
          </p:cNvSpPr>
          <p:nvPr>
            <p:ph type="title"/>
          </p:nvPr>
        </p:nvSpPr>
        <p:spPr>
          <a:xfrm>
            <a:off x="457200" y="704088"/>
            <a:ext cx="8229600" cy="667512"/>
          </a:xfrm>
        </p:spPr>
        <p:txBody>
          <a:bodyPr>
            <a:normAutofit fontScale="90000"/>
          </a:bodyPr>
          <a:lstStyle/>
          <a:p>
            <a:pPr eaLnBrk="1" hangingPunct="1"/>
            <a:r>
              <a:rPr lang="fr-FR" dirty="0" err="1">
                <a:latin typeface="Times New Roman" charset="0"/>
                <a:ea typeface="ＭＳ Ｐゴシック" charset="0"/>
                <a:cs typeface="ＭＳ Ｐゴシック" charset="0"/>
              </a:rPr>
              <a:t>Adjustments</a:t>
            </a:r>
            <a:r>
              <a:rPr lang="fr-FR" dirty="0">
                <a:latin typeface="Times New Roman" charset="0"/>
                <a:ea typeface="ＭＳ Ｐゴシック" charset="0"/>
                <a:cs typeface="ＭＳ Ｐゴシック" charset="0"/>
              </a:rPr>
              <a:t> to the basic model</a:t>
            </a:r>
          </a:p>
        </p:txBody>
      </p:sp>
      <p:sp>
        <p:nvSpPr>
          <p:cNvPr id="117763" name="Rectangle 3"/>
          <p:cNvSpPr>
            <a:spLocks noGrp="1" noChangeArrowheads="1"/>
          </p:cNvSpPr>
          <p:nvPr>
            <p:ph type="body" idx="1"/>
          </p:nvPr>
        </p:nvSpPr>
        <p:spPr>
          <a:xfrm>
            <a:off x="1173163" y="1981200"/>
            <a:ext cx="7772400" cy="4724400"/>
          </a:xfrm>
        </p:spPr>
        <p:txBody>
          <a:bodyPr/>
          <a:lstStyle/>
          <a:p>
            <a:pPr eaLnBrk="1" hangingPunct="1"/>
            <a:r>
              <a:rPr lang="fr-FR" dirty="0" err="1">
                <a:latin typeface="Arial" charset="0"/>
                <a:ea typeface="ＭＳ Ｐゴシック" charset="0"/>
                <a:cs typeface="ＭＳ Ｐゴシック" charset="0"/>
              </a:rPr>
              <a:t>However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there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 </a:t>
            </a:r>
            <a:r>
              <a:rPr lang="fr-FR" dirty="0" err="1">
                <a:latin typeface="Arial" charset="0"/>
                <a:ea typeface="ＭＳ Ｐゴシック" charset="0"/>
                <a:cs typeface="ＭＳ Ｐゴシック" charset="0"/>
              </a:rPr>
              <a:t>problem</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with</a:t>
            </a:r>
            <a:endParaRPr lang="fr-FR" dirty="0">
              <a:latin typeface="Arial" charset="0"/>
              <a:ea typeface="ＭＳ Ｐゴシック" charset="0"/>
              <a:cs typeface="ＭＳ Ｐゴシック" charset="0"/>
            </a:endParaRPr>
          </a:p>
          <a:p>
            <a:pPr lvl="1" eaLnBrk="1" hangingPunct="1"/>
            <a:r>
              <a:rPr lang="fr-FR" dirty="0" err="1">
                <a:solidFill>
                  <a:srgbClr val="0076A3"/>
                </a:solidFill>
                <a:latin typeface="Arial" charset="0"/>
                <a:ea typeface="ＭＳ Ｐゴシック" charset="0"/>
              </a:rPr>
              <a:t>Dangling</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nodes</a:t>
            </a:r>
            <a:endParaRPr lang="fr-FR" dirty="0">
              <a:solidFill>
                <a:srgbClr val="0076A3"/>
              </a:solidFill>
              <a:latin typeface="Arial" charset="0"/>
              <a:ea typeface="ＭＳ Ｐゴシック" charset="0"/>
            </a:endParaRPr>
          </a:p>
          <a:p>
            <a:pPr lvl="1" eaLnBrk="1" hangingPunct="1"/>
            <a:r>
              <a:rPr lang="fr-FR" dirty="0">
                <a:latin typeface="Arial" charset="0"/>
                <a:ea typeface="ＭＳ Ｐゴシック" charset="0"/>
              </a:rPr>
              <a:t>That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nodes</a:t>
            </a:r>
            <a:r>
              <a:rPr lang="fr-FR" dirty="0">
                <a:latin typeface="Arial" charset="0"/>
                <a:ea typeface="ＭＳ Ｐゴシック" charset="0"/>
              </a:rPr>
              <a:t> </a:t>
            </a:r>
            <a:r>
              <a:rPr lang="fr-FR" dirty="0" err="1">
                <a:latin typeface="Arial" charset="0"/>
                <a:ea typeface="ＭＳ Ｐゴシック" charset="0"/>
              </a:rPr>
              <a:t>without</a:t>
            </a:r>
            <a:r>
              <a:rPr lang="fr-FR" dirty="0">
                <a:latin typeface="Arial" charset="0"/>
                <a:ea typeface="ＭＳ Ｐゴシック" charset="0"/>
              </a:rPr>
              <a:t> </a:t>
            </a:r>
            <a:r>
              <a:rPr lang="fr-FR" dirty="0" err="1">
                <a:latin typeface="Arial" charset="0"/>
                <a:ea typeface="ＭＳ Ｐゴシック" charset="0"/>
              </a:rPr>
              <a:t>any</a:t>
            </a:r>
            <a:r>
              <a:rPr lang="fr-FR" dirty="0">
                <a:latin typeface="Arial" charset="0"/>
                <a:ea typeface="ＭＳ Ｐゴシック" charset="0"/>
              </a:rPr>
              <a:t> </a:t>
            </a:r>
            <a:r>
              <a:rPr lang="fr-FR" dirty="0" err="1">
                <a:latin typeface="Arial" charset="0"/>
                <a:ea typeface="ＭＳ Ｐゴシック" charset="0"/>
              </a:rPr>
              <a:t>outgoing</a:t>
            </a:r>
            <a:r>
              <a:rPr lang="fr-FR" dirty="0">
                <a:latin typeface="Arial" charset="0"/>
                <a:ea typeface="ＭＳ Ｐゴシック" charset="0"/>
              </a:rPr>
              <a:t> </a:t>
            </a:r>
            <a:r>
              <a:rPr lang="fr-FR" dirty="0" err="1">
                <a:latin typeface="Arial" charset="0"/>
                <a:ea typeface="ＭＳ Ｐゴシック" charset="0"/>
              </a:rPr>
              <a:t>link</a:t>
            </a:r>
            <a:endParaRPr lang="fr-FR" dirty="0">
              <a:latin typeface="Arial" charset="0"/>
              <a:ea typeface="ＭＳ Ｐゴシック" charset="0"/>
            </a:endParaRPr>
          </a:p>
          <a:p>
            <a:pPr eaLnBrk="1" hangingPunct="1"/>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this</a:t>
            </a:r>
            <a:r>
              <a:rPr lang="fr-FR" dirty="0">
                <a:latin typeface="Arial" charset="0"/>
                <a:ea typeface="ＭＳ Ｐゴシック" charset="0"/>
                <a:cs typeface="ＭＳ Ｐゴシック" charset="0"/>
              </a:rPr>
              <a:t> case, the </a:t>
            </a:r>
            <a:r>
              <a:rPr lang="fr-FR" b="1" dirty="0">
                <a:latin typeface="Times" charset="0"/>
                <a:ea typeface="ＭＳ Ｐゴシック" charset="0"/>
                <a:cs typeface="ＭＳ Ｐゴシック" charset="0"/>
              </a:rPr>
              <a:t>P</a:t>
            </a:r>
            <a:r>
              <a:rPr lang="fr-FR" dirty="0">
                <a:latin typeface="Arial" charset="0"/>
                <a:ea typeface="ＭＳ Ｐゴシック" charset="0"/>
                <a:cs typeface="ＭＳ Ｐゴシック" charset="0"/>
              </a:rPr>
              <a:t> matrix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no more </a:t>
            </a:r>
            <a:r>
              <a:rPr lang="fr-FR" dirty="0" err="1">
                <a:solidFill>
                  <a:srgbClr val="0076A3"/>
                </a:solidFill>
                <a:latin typeface="Arial" charset="0"/>
                <a:ea typeface="ＭＳ Ｐゴシック" charset="0"/>
                <a:cs typeface="ＭＳ Ｐゴシック" charset="0"/>
              </a:rPr>
              <a:t>stochastic</a:t>
            </a:r>
            <a:endParaRPr lang="fr-FR" dirty="0">
              <a:solidFill>
                <a:srgbClr val="0076A3"/>
              </a:solidFill>
              <a:latin typeface="Arial" charset="0"/>
              <a:ea typeface="ＭＳ Ｐゴシック" charset="0"/>
              <a:cs typeface="ＭＳ Ｐゴシック" charset="0"/>
            </a:endParaRPr>
          </a:p>
          <a:p>
            <a:pPr lvl="1" eaLnBrk="1" hangingPunct="1"/>
            <a:r>
              <a:rPr lang="fr-FR" dirty="0" err="1">
                <a:latin typeface="Arial" charset="0"/>
                <a:ea typeface="ＭＳ Ｐゴシック" charset="0"/>
              </a:rPr>
              <a:t>Rows</a:t>
            </a:r>
            <a:r>
              <a:rPr lang="fr-FR" dirty="0">
                <a:latin typeface="Arial" charset="0"/>
                <a:ea typeface="ＭＳ Ｐゴシック" charset="0"/>
              </a:rPr>
              <a:t> do not </a:t>
            </a:r>
            <a:r>
              <a:rPr lang="fr-FR" dirty="0" err="1">
                <a:latin typeface="Arial" charset="0"/>
                <a:ea typeface="ＭＳ Ｐゴシック" charset="0"/>
              </a:rPr>
              <a:t>sum</a:t>
            </a:r>
            <a:r>
              <a:rPr lang="fr-FR" dirty="0">
                <a:latin typeface="Arial" charset="0"/>
                <a:ea typeface="ＭＳ Ｐゴシック" charset="0"/>
              </a:rPr>
              <a:t> to one</a:t>
            </a:r>
          </a:p>
          <a:p>
            <a:pPr eaLnBrk="1" hangingPunct="1"/>
            <a:r>
              <a:rPr lang="fr-FR" dirty="0" err="1">
                <a:latin typeface="Arial" charset="0"/>
                <a:ea typeface="ＭＳ Ｐゴシック" charset="0"/>
                <a:cs typeface="ＭＳ Ｐゴシック" charset="0"/>
              </a:rPr>
              <a:t>Moreover</a:t>
            </a:r>
            <a:r>
              <a:rPr lang="fr-FR" dirty="0">
                <a:latin typeface="Arial" charset="0"/>
                <a:ea typeface="ＭＳ Ｐゴシック" charset="0"/>
                <a:cs typeface="ＭＳ Ｐゴシック" charset="0"/>
              </a:rPr>
              <a:t>, the graph </a:t>
            </a:r>
            <a:r>
              <a:rPr lang="fr-FR" dirty="0" err="1">
                <a:latin typeface="Arial" charset="0"/>
                <a:ea typeface="ＭＳ Ｐゴシック" charset="0"/>
                <a:cs typeface="ＭＳ Ｐゴシック" charset="0"/>
              </a:rPr>
              <a:t>could</a:t>
            </a:r>
            <a:r>
              <a:rPr lang="fr-FR" dirty="0">
                <a:latin typeface="Arial" charset="0"/>
                <a:ea typeface="ＭＳ Ｐゴシック" charset="0"/>
                <a:cs typeface="ＭＳ Ｐゴシック" charset="0"/>
              </a:rPr>
              <a:t> have </a:t>
            </a:r>
            <a:r>
              <a:rPr lang="fr-FR" dirty="0" err="1">
                <a:solidFill>
                  <a:srgbClr val="0076A3"/>
                </a:solidFill>
                <a:latin typeface="Arial" charset="0"/>
                <a:ea typeface="ＭＳ Ｐゴシック" charset="0"/>
                <a:cs typeface="ＭＳ Ｐゴシック" charset="0"/>
              </a:rPr>
              <a:t>separate</a:t>
            </a:r>
            <a:r>
              <a:rPr lang="fr-FR" dirty="0">
                <a:solidFill>
                  <a:srgbClr val="0076A3"/>
                </a:solidFill>
                <a:latin typeface="Arial" charset="0"/>
                <a:ea typeface="ＭＳ Ｐゴシック" charset="0"/>
                <a:cs typeface="ＭＳ Ｐゴシック" charset="0"/>
              </a:rPr>
              <a:t> components</a:t>
            </a:r>
          </a:p>
        </p:txBody>
      </p:sp>
    </p:spTree>
    <p:extLst>
      <p:ext uri="{BB962C8B-B14F-4D97-AF65-F5344CB8AC3E}">
        <p14:creationId xmlns:p14="http://schemas.microsoft.com/office/powerpoint/2010/main" val="2141067750"/>
      </p:ext>
    </p:extLst>
  </p:cSld>
  <p:clrMapOvr>
    <a:masterClrMapping/>
  </p:clrMapOvr>
  <p:timing>
    <p:tnLst>
      <p:par>
        <p:cTn id="1" dur="indefinite" restart="never" nodeType="tmRoot"/>
      </p:par>
    </p:tn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DB63B8E1-DDB8-FB4C-9F2F-6218974BA1B4}" type="slidenum">
              <a:rPr lang="fr-FR" sz="1400">
                <a:latin typeface="Arial" charset="0"/>
              </a:rPr>
              <a:pPr eaLnBrk="1" hangingPunct="1"/>
              <a:t>744</a:t>
            </a:fld>
            <a:endParaRPr lang="fr-FR" sz="1400">
              <a:latin typeface="Arial" charset="0"/>
            </a:endParaRPr>
          </a:p>
        </p:txBody>
      </p:sp>
      <p:sp>
        <p:nvSpPr>
          <p:cNvPr id="118786" name="Rectangle 2"/>
          <p:cNvSpPr>
            <a:spLocks noGrp="1" noChangeArrowheads="1"/>
          </p:cNvSpPr>
          <p:nvPr>
            <p:ph type="title"/>
          </p:nvPr>
        </p:nvSpPr>
        <p:spPr>
          <a:xfrm>
            <a:off x="457200" y="704088"/>
            <a:ext cx="8229600" cy="667512"/>
          </a:xfrm>
        </p:spPr>
        <p:txBody>
          <a:bodyPr>
            <a:normAutofit fontScale="90000"/>
          </a:bodyPr>
          <a:lstStyle/>
          <a:p>
            <a:pPr eaLnBrk="1" hangingPunct="1"/>
            <a:r>
              <a:rPr lang="fr-FR" dirty="0" err="1">
                <a:latin typeface="Times New Roman" charset="0"/>
                <a:ea typeface="ＭＳ Ｐゴシック" charset="0"/>
                <a:cs typeface="ＭＳ Ｐゴシック" charset="0"/>
              </a:rPr>
              <a:t>Adjustments</a:t>
            </a:r>
            <a:r>
              <a:rPr lang="fr-FR" dirty="0">
                <a:latin typeface="Times New Roman" charset="0"/>
                <a:ea typeface="ＭＳ Ｐゴシック" charset="0"/>
                <a:cs typeface="ＭＳ Ｐゴシック" charset="0"/>
              </a:rPr>
              <a:t> to the basic model</a:t>
            </a:r>
          </a:p>
        </p:txBody>
      </p:sp>
      <p:sp>
        <p:nvSpPr>
          <p:cNvPr id="118787" name="Rectangle 3"/>
          <p:cNvSpPr>
            <a:spLocks noGrp="1" noChangeArrowheads="1"/>
          </p:cNvSpPr>
          <p:nvPr>
            <p:ph type="body" idx="1"/>
          </p:nvPr>
        </p:nvSpPr>
        <p:spPr>
          <a:xfrm>
            <a:off x="1173163" y="1676400"/>
            <a:ext cx="7772400" cy="5181600"/>
          </a:xfrm>
        </p:spPr>
        <p:txBody>
          <a:bodyPr/>
          <a:lstStyle/>
          <a:p>
            <a:pPr eaLnBrk="1" hangingPunct="1"/>
            <a:r>
              <a:rPr lang="fr-FR" dirty="0">
                <a:latin typeface="Arial" charset="0"/>
                <a:ea typeface="ＭＳ Ｐゴシック" charset="0"/>
                <a:cs typeface="ＭＳ Ｐゴシック" charset="0"/>
              </a:rPr>
              <a:t>One </a:t>
            </a:r>
            <a:r>
              <a:rPr lang="fr-FR" dirty="0" err="1">
                <a:latin typeface="Arial" charset="0"/>
                <a:ea typeface="ＭＳ Ｐゴシック" charset="0"/>
                <a:cs typeface="ＭＳ Ｐゴシック" charset="0"/>
              </a:rPr>
              <a:t>potential</a:t>
            </a:r>
            <a:r>
              <a:rPr lang="fr-FR" dirty="0">
                <a:latin typeface="Arial" charset="0"/>
                <a:ea typeface="ＭＳ Ｐゴシック" charset="0"/>
                <a:cs typeface="ＭＳ Ｐゴシック" charset="0"/>
              </a:rPr>
              <a:t> solution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allow</a:t>
            </a:r>
            <a:r>
              <a:rPr lang="fr-FR" dirty="0">
                <a:latin typeface="Arial" charset="0"/>
                <a:ea typeface="ＭＳ Ｐゴシック" charset="0"/>
                <a:cs typeface="ＭＳ Ｐゴシック" charset="0"/>
              </a:rPr>
              <a:t> to jump to </a:t>
            </a:r>
            <a:r>
              <a:rPr lang="fr-FR" dirty="0" err="1">
                <a:latin typeface="Arial" charset="0"/>
                <a:ea typeface="ＭＳ Ｐゴシック" charset="0"/>
                <a:cs typeface="ＭＳ Ｐゴシック" charset="0"/>
              </a:rPr>
              <a:t>any</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node</a:t>
            </a:r>
            <a:r>
              <a:rPr lang="fr-FR" dirty="0">
                <a:latin typeface="Arial" charset="0"/>
                <a:ea typeface="ＭＳ Ｐゴシック" charset="0"/>
                <a:cs typeface="ＭＳ Ｐゴシック" charset="0"/>
              </a:rPr>
              <a:t> of the graph</a:t>
            </a:r>
          </a:p>
          <a:p>
            <a:pPr lvl="1" eaLnBrk="1" hangingPunct="1"/>
            <a:r>
              <a:rPr lang="fr-FR" dirty="0" err="1">
                <a:latin typeface="Arial" charset="0"/>
                <a:ea typeface="ＭＳ Ｐゴシック" charset="0"/>
              </a:rPr>
              <a:t>With</a:t>
            </a:r>
            <a:r>
              <a:rPr lang="fr-FR" dirty="0">
                <a:latin typeface="Arial" charset="0"/>
                <a:ea typeface="ＭＳ Ｐゴシック" charset="0"/>
              </a:rPr>
              <a:t> </a:t>
            </a:r>
            <a:r>
              <a:rPr lang="fr-FR" dirty="0" err="1">
                <a:latin typeface="Arial" charset="0"/>
                <a:ea typeface="ＭＳ Ｐゴシック" charset="0"/>
              </a:rPr>
              <a:t>some</a:t>
            </a:r>
            <a:r>
              <a:rPr lang="fr-FR" dirty="0">
                <a:latin typeface="Arial" charset="0"/>
                <a:ea typeface="ＭＳ Ｐゴシック" charset="0"/>
              </a:rPr>
              <a:t> non-</a:t>
            </a:r>
            <a:r>
              <a:rPr lang="fr-FR" dirty="0" err="1">
                <a:latin typeface="Arial" charset="0"/>
                <a:ea typeface="ＭＳ Ｐゴシック" charset="0"/>
              </a:rPr>
              <a:t>zero</a:t>
            </a:r>
            <a:r>
              <a:rPr lang="fr-FR" dirty="0">
                <a:latin typeface="Arial" charset="0"/>
                <a:ea typeface="ＭＳ Ｐゴシック" charset="0"/>
              </a:rPr>
              <a:t> </a:t>
            </a:r>
            <a:r>
              <a:rPr lang="fr-FR" dirty="0" err="1">
                <a:latin typeface="Arial" charset="0"/>
                <a:ea typeface="ＭＳ Ｐゴシック" charset="0"/>
              </a:rPr>
              <a:t>probability</a:t>
            </a:r>
            <a:r>
              <a:rPr lang="fr-FR" dirty="0">
                <a:latin typeface="Arial" charset="0"/>
                <a:ea typeface="ＭＳ Ｐゴシック" charset="0"/>
              </a:rPr>
              <a:t> (</a:t>
            </a:r>
            <a:r>
              <a:rPr lang="fr-FR" dirty="0" err="1">
                <a:solidFill>
                  <a:srgbClr val="0076A3"/>
                </a:solidFill>
                <a:latin typeface="Arial" charset="0"/>
                <a:ea typeface="ＭＳ Ｐゴシック" charset="0"/>
              </a:rPr>
              <a:t>teleportation</a:t>
            </a:r>
            <a:r>
              <a:rPr lang="fr-FR" dirty="0">
                <a:latin typeface="Arial" charset="0"/>
                <a:ea typeface="ＭＳ Ｐゴシック" charset="0"/>
              </a:rPr>
              <a:t>)</a:t>
            </a:r>
          </a:p>
          <a:p>
            <a:pPr eaLnBrk="1" hangingPunct="1"/>
            <a:r>
              <a:rPr lang="fr-FR" dirty="0" err="1">
                <a:latin typeface="Arial" charset="0"/>
                <a:ea typeface="ＭＳ Ｐゴシック" charset="0"/>
                <a:cs typeface="ＭＳ Ｐゴシック" charset="0"/>
              </a:rPr>
              <a:t>Thus</a:t>
            </a:r>
            <a:r>
              <a:rPr lang="fr-FR" dirty="0">
                <a:latin typeface="Arial" charset="0"/>
                <a:ea typeface="ＭＳ Ｐゴシック" charset="0"/>
                <a:cs typeface="ＭＳ Ｐゴシック" charset="0"/>
              </a:rPr>
              <a:t>,</a:t>
            </a: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lvl="1" eaLnBrk="1" hangingPunct="1">
              <a:buFontTx/>
              <a:buNone/>
            </a:pPr>
            <a:r>
              <a:rPr lang="fr-FR" dirty="0">
                <a:latin typeface="Arial" charset="0"/>
                <a:ea typeface="ＭＳ Ｐゴシック" charset="0"/>
              </a:rPr>
              <a:t>	</a:t>
            </a:r>
            <a:r>
              <a:rPr lang="fr-FR" dirty="0" err="1">
                <a:latin typeface="Arial" charset="0"/>
                <a:ea typeface="ＭＳ Ｐゴシック" charset="0"/>
              </a:rPr>
              <a:t>where</a:t>
            </a:r>
            <a:r>
              <a:rPr lang="fr-FR" dirty="0">
                <a:latin typeface="Arial" charset="0"/>
                <a:ea typeface="ＭＳ Ｐゴシック" charset="0"/>
              </a:rPr>
              <a:t> </a:t>
            </a:r>
            <a:r>
              <a:rPr lang="fr-FR" b="1" dirty="0">
                <a:latin typeface="Times" charset="0"/>
                <a:ea typeface="ＭＳ Ｐゴシック" charset="0"/>
              </a:rPr>
              <a:t>G</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called</a:t>
            </a:r>
            <a:r>
              <a:rPr lang="fr-FR" dirty="0">
                <a:latin typeface="Arial" charset="0"/>
                <a:ea typeface="ＭＳ Ｐゴシック" charset="0"/>
              </a:rPr>
              <a:t> the </a:t>
            </a:r>
            <a:r>
              <a:rPr lang="fr-FR" dirty="0">
                <a:solidFill>
                  <a:srgbClr val="0076A3"/>
                </a:solidFill>
                <a:latin typeface="Arial" charset="0"/>
                <a:ea typeface="ＭＳ Ｐゴシック" charset="0"/>
              </a:rPr>
              <a:t>Google matrix</a:t>
            </a:r>
            <a:r>
              <a:rPr lang="fr-FR" dirty="0">
                <a:latin typeface="Arial" charset="0"/>
                <a:ea typeface="ＭＳ Ｐゴシック" charset="0"/>
              </a:rPr>
              <a:t>, </a:t>
            </a:r>
            <a:r>
              <a:rPr lang="fr-FR" b="1" dirty="0">
                <a:latin typeface="Times" charset="0"/>
                <a:ea typeface="ＭＳ Ｐゴシック" charset="0"/>
              </a:rPr>
              <a:t>e</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 </a:t>
            </a:r>
            <a:r>
              <a:rPr lang="fr-FR" dirty="0" err="1">
                <a:latin typeface="Arial" charset="0"/>
                <a:ea typeface="ＭＳ Ｐゴシック" charset="0"/>
              </a:rPr>
              <a:t>column</a:t>
            </a:r>
            <a:r>
              <a:rPr lang="fr-FR" dirty="0">
                <a:latin typeface="Arial" charset="0"/>
                <a:ea typeface="ＭＳ Ｐゴシック" charset="0"/>
              </a:rPr>
              <a:t> </a:t>
            </a:r>
            <a:r>
              <a:rPr lang="fr-FR" dirty="0" err="1">
                <a:latin typeface="Arial" charset="0"/>
                <a:ea typeface="ＭＳ Ｐゴシック" charset="0"/>
              </a:rPr>
              <a:t>vector</a:t>
            </a:r>
            <a:r>
              <a:rPr lang="fr-FR" dirty="0">
                <a:latin typeface="Arial" charset="0"/>
                <a:ea typeface="ＭＳ Ｐゴシック" charset="0"/>
              </a:rPr>
              <a:t> full of 1</a:t>
            </a:r>
            <a:r>
              <a:rPr lang="ja-JP" altLang="fr-FR" dirty="0">
                <a:latin typeface="Arial" charset="0"/>
                <a:ea typeface="ＭＳ Ｐゴシック" charset="0"/>
              </a:rPr>
              <a:t>’</a:t>
            </a:r>
            <a:r>
              <a:rPr lang="fr-FR" altLang="ja-JP" dirty="0">
                <a:latin typeface="Arial" charset="0"/>
                <a:ea typeface="ＭＳ Ｐゴシック" charset="0"/>
              </a:rPr>
              <a:t>s and </a:t>
            </a:r>
            <a:r>
              <a:rPr lang="fr-FR" altLang="ja-JP" dirty="0">
                <a:latin typeface="Times" charset="0"/>
                <a:ea typeface="ＭＳ Ｐゴシック" charset="0"/>
              </a:rPr>
              <a:t>0 &lt; </a:t>
            </a:r>
            <a:r>
              <a:rPr lang="fr-FR" altLang="ja-JP" i="1" dirty="0">
                <a:latin typeface="Symbol" charset="0"/>
                <a:ea typeface="ＭＳ Ｐゴシック" charset="0"/>
              </a:rPr>
              <a:t>a</a:t>
            </a:r>
            <a:r>
              <a:rPr lang="fr-FR" altLang="ja-JP" dirty="0">
                <a:latin typeface="Times" charset="0"/>
                <a:ea typeface="ＭＳ Ｐゴシック" charset="0"/>
              </a:rPr>
              <a:t> &lt; 1</a:t>
            </a:r>
            <a:endParaRPr lang="fr-FR" dirty="0">
              <a:latin typeface="Arial" charset="0"/>
              <a:ea typeface="ＭＳ Ｐゴシック" charset="0"/>
            </a:endParaRPr>
          </a:p>
        </p:txBody>
      </p:sp>
      <p:pic>
        <p:nvPicPr>
          <p:cNvPr id="118788" name="Picture 4" descr="&#10;image-955.pdf                                                  003EF96B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352801"/>
            <a:ext cx="44196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19321153"/>
      </p:ext>
    </p:extLst>
  </p:cSld>
  <p:clrMapOvr>
    <a:masterClrMapping/>
  </p:clrMapOvr>
  <p:timing>
    <p:tnLst>
      <p:par>
        <p:cTn id="1" dur="indefinite" restart="never" nodeType="tmRoot"/>
      </p:par>
    </p:tn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a:xfrm>
            <a:off x="457200" y="704088"/>
            <a:ext cx="8229600" cy="667512"/>
          </a:xfrm>
        </p:spPr>
        <p:txBody>
          <a:bodyPr>
            <a:normAutofit fontScale="90000"/>
          </a:bodyPr>
          <a:lstStyle/>
          <a:p>
            <a:r>
              <a:rPr lang="fr-FR" dirty="0" err="1">
                <a:latin typeface="Times New Roman" charset="0"/>
                <a:ea typeface="ＭＳ Ｐゴシック" charset="0"/>
                <a:cs typeface="ＭＳ Ｐゴシック" charset="0"/>
              </a:rPr>
              <a:t>Adjustments</a:t>
            </a:r>
            <a:r>
              <a:rPr lang="fr-FR" dirty="0">
                <a:latin typeface="Times New Roman" charset="0"/>
                <a:ea typeface="ＭＳ Ｐゴシック" charset="0"/>
                <a:cs typeface="ＭＳ Ｐゴシック" charset="0"/>
              </a:rPr>
              <a:t> to the basic model</a:t>
            </a:r>
            <a:endParaRPr lang="en-US" dirty="0">
              <a:latin typeface="Times New Roman" charset="0"/>
              <a:ea typeface="ＭＳ Ｐゴシック" charset="0"/>
              <a:cs typeface="ＭＳ Ｐゴシック" charset="0"/>
            </a:endParaRPr>
          </a:p>
        </p:txBody>
      </p:sp>
      <p:sp>
        <p:nvSpPr>
          <p:cNvPr id="119810" name="Content Placeholder 2"/>
          <p:cNvSpPr>
            <a:spLocks noGrp="1"/>
          </p:cNvSpPr>
          <p:nvPr>
            <p:ph idx="1"/>
          </p:nvPr>
        </p:nvSpPr>
        <p:spPr/>
        <p:txBody>
          <a:bodyPr/>
          <a:lstStyle/>
          <a:p>
            <a:r>
              <a:rPr lang="en-US">
                <a:latin typeface="Arial" charset="0"/>
                <a:ea typeface="ＭＳ Ｐゴシック" charset="0"/>
                <a:cs typeface="ＭＳ Ｐゴシック" charset="0"/>
              </a:rPr>
              <a:t>Moreover, the dangling nodes are made absorbing</a:t>
            </a:r>
          </a:p>
          <a:p>
            <a:pPr lvl="1"/>
            <a:r>
              <a:rPr lang="en-US">
                <a:latin typeface="Arial" charset="0"/>
                <a:ea typeface="ＭＳ Ｐゴシック" charset="0"/>
              </a:rPr>
              <a:t>That is, if </a:t>
            </a:r>
            <a:r>
              <a:rPr lang="en-US" i="1">
                <a:latin typeface="Times New Roman" charset="0"/>
                <a:ea typeface="ＭＳ Ｐゴシック" charset="0"/>
              </a:rPr>
              <a:t>i</a:t>
            </a:r>
            <a:r>
              <a:rPr lang="en-US">
                <a:latin typeface="Arial" charset="0"/>
                <a:ea typeface="ＭＳ Ｐゴシック" charset="0"/>
              </a:rPr>
              <a:t> is a dangling node, </a:t>
            </a:r>
            <a:r>
              <a:rPr lang="en-US" i="1">
                <a:latin typeface="Times New Roman" charset="0"/>
                <a:ea typeface="ＭＳ Ｐゴシック" charset="0"/>
              </a:rPr>
              <a:t>p</a:t>
            </a:r>
            <a:r>
              <a:rPr lang="en-US" i="1" baseline="-25000">
                <a:latin typeface="Times New Roman" charset="0"/>
                <a:ea typeface="ＭＳ Ｐゴシック" charset="0"/>
              </a:rPr>
              <a:t>ii</a:t>
            </a:r>
            <a:r>
              <a:rPr lang="en-US">
                <a:latin typeface="Times New Roman" charset="0"/>
                <a:ea typeface="ＭＳ Ｐゴシック" charset="0"/>
              </a:rPr>
              <a:t> = 1</a:t>
            </a:r>
            <a:r>
              <a:rPr lang="en-US">
                <a:latin typeface="Arial" charset="0"/>
                <a:ea typeface="ＭＳ Ｐゴシック" charset="0"/>
              </a:rPr>
              <a:t> and </a:t>
            </a:r>
            <a:r>
              <a:rPr lang="en-US" i="1">
                <a:latin typeface="Times New Roman" charset="0"/>
                <a:ea typeface="ＭＳ Ｐゴシック" charset="0"/>
              </a:rPr>
              <a:t>p</a:t>
            </a:r>
            <a:r>
              <a:rPr lang="en-US" i="1" baseline="-25000">
                <a:latin typeface="Times New Roman" charset="0"/>
                <a:ea typeface="ＭＳ Ｐゴシック" charset="0"/>
              </a:rPr>
              <a:t>ij</a:t>
            </a:r>
            <a:r>
              <a:rPr lang="en-US">
                <a:latin typeface="Times New Roman" charset="0"/>
                <a:ea typeface="ＭＳ Ｐゴシック" charset="0"/>
              </a:rPr>
              <a:t> = 0</a:t>
            </a:r>
            <a:r>
              <a:rPr lang="en-US">
                <a:latin typeface="Arial" charset="0"/>
                <a:ea typeface="ＭＳ Ｐゴシック" charset="0"/>
              </a:rPr>
              <a:t> for </a:t>
            </a:r>
            <a:r>
              <a:rPr lang="en-US" i="1">
                <a:latin typeface="Times New Roman" charset="0"/>
                <a:ea typeface="ＭＳ Ｐゴシック" charset="0"/>
              </a:rPr>
              <a:t>i</a:t>
            </a:r>
            <a:r>
              <a:rPr lang="en-US">
                <a:latin typeface="Times New Roman" charset="0"/>
                <a:ea typeface="ＭＳ Ｐゴシック" charset="0"/>
              </a:rPr>
              <a:t> ≠ </a:t>
            </a:r>
            <a:r>
              <a:rPr lang="en-US" i="1">
                <a:latin typeface="Times New Roman" charset="0"/>
                <a:ea typeface="ＭＳ Ｐゴシック" charset="0"/>
              </a:rPr>
              <a:t>j</a:t>
            </a:r>
          </a:p>
          <a:p>
            <a:r>
              <a:rPr lang="en-US">
                <a:latin typeface="Arial" charset="0"/>
                <a:ea typeface="ＭＳ Ｐゴシック" charset="0"/>
                <a:cs typeface="ＭＳ Ｐゴシック" charset="0"/>
              </a:rPr>
              <a:t>So that the row sum is equal to 1</a:t>
            </a:r>
          </a:p>
          <a:p>
            <a:r>
              <a:rPr lang="en-US">
                <a:latin typeface="Arial" charset="0"/>
                <a:ea typeface="ＭＳ Ｐゴシック" charset="0"/>
                <a:cs typeface="ＭＳ Ｐゴシック" charset="0"/>
              </a:rPr>
              <a:t>And since there is a transportation probability, random walkers will be able to escape from these dangling nodes</a:t>
            </a:r>
          </a:p>
          <a:p>
            <a:endParaRPr lang="en-US" i="1">
              <a:latin typeface="Times New Roman" charset="0"/>
              <a:ea typeface="ＭＳ Ｐゴシック" charset="0"/>
              <a:cs typeface="ＭＳ Ｐゴシック" charset="0"/>
            </a:endParaRPr>
          </a:p>
        </p:txBody>
      </p:sp>
      <p:sp>
        <p:nvSpPr>
          <p:cNvPr id="119811"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0FFD425-36CA-0D41-A431-C7BF0FB78C23}" type="slidenum">
              <a:rPr lang="fr-FR" sz="1400">
                <a:latin typeface="Arial" charset="0"/>
              </a:rPr>
              <a:pPr eaLnBrk="1" hangingPunct="1"/>
              <a:t>745</a:t>
            </a:fld>
            <a:endParaRPr lang="fr-FR" sz="1400">
              <a:latin typeface="Arial" charset="0"/>
            </a:endParaRPr>
          </a:p>
        </p:txBody>
      </p:sp>
    </p:spTree>
    <p:extLst>
      <p:ext uri="{BB962C8B-B14F-4D97-AF65-F5344CB8AC3E}">
        <p14:creationId xmlns:p14="http://schemas.microsoft.com/office/powerpoint/2010/main" val="31878717"/>
      </p:ext>
    </p:extLst>
  </p:cSld>
  <p:clrMapOvr>
    <a:masterClrMapping/>
  </p:clrMapOvr>
  <p:timing>
    <p:tnLst>
      <p:par>
        <p:cTn id="1" dur="indefinite" restart="never" nodeType="tmRoot"/>
      </p:par>
    </p:tn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92DDC4E6-0956-9947-8A4F-D7AA0EB67876}" type="slidenum">
              <a:rPr lang="fr-FR" sz="1400">
                <a:latin typeface="Arial" charset="0"/>
              </a:rPr>
              <a:pPr eaLnBrk="1" hangingPunct="1"/>
              <a:t>746</a:t>
            </a:fld>
            <a:endParaRPr lang="fr-FR" sz="1400">
              <a:latin typeface="Arial" charset="0"/>
            </a:endParaRPr>
          </a:p>
        </p:txBody>
      </p:sp>
      <p:sp>
        <p:nvSpPr>
          <p:cNvPr id="120834"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err="1">
                <a:latin typeface="Times New Roman" charset="0"/>
                <a:ea typeface="ＭＳ Ｐゴシック" charset="0"/>
                <a:cs typeface="ＭＳ Ｐゴシック" charset="0"/>
              </a:rPr>
              <a:t>Adjustments</a:t>
            </a:r>
            <a:r>
              <a:rPr lang="fr-FR" dirty="0">
                <a:latin typeface="Times New Roman" charset="0"/>
                <a:ea typeface="ＭＳ Ｐゴシック" charset="0"/>
                <a:cs typeface="ＭＳ Ｐゴシック" charset="0"/>
              </a:rPr>
              <a:t> to the basic model</a:t>
            </a:r>
          </a:p>
        </p:txBody>
      </p:sp>
      <p:sp>
        <p:nvSpPr>
          <p:cNvPr id="120835" name="Rectangle 3"/>
          <p:cNvSpPr>
            <a:spLocks noGrp="1" noChangeArrowheads="1"/>
          </p:cNvSpPr>
          <p:nvPr>
            <p:ph type="body" idx="1"/>
          </p:nvPr>
        </p:nvSpPr>
        <p:spPr>
          <a:xfrm>
            <a:off x="1173163" y="1981200"/>
            <a:ext cx="7772400" cy="4876800"/>
          </a:xfrm>
        </p:spPr>
        <p:txBody>
          <a:bodyPr/>
          <a:lstStyle/>
          <a:p>
            <a:pPr eaLnBrk="1" hangingPunct="1"/>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this</a:t>
            </a:r>
            <a:r>
              <a:rPr lang="fr-FR" dirty="0">
                <a:latin typeface="Arial" charset="0"/>
                <a:ea typeface="ＭＳ Ｐゴシック" charset="0"/>
                <a:cs typeface="ＭＳ Ｐゴシック" charset="0"/>
              </a:rPr>
              <a:t> case,</a:t>
            </a:r>
          </a:p>
          <a:p>
            <a:pPr lvl="1" eaLnBrk="1" hangingPunct="1"/>
            <a:r>
              <a:rPr lang="fr-FR" dirty="0">
                <a:latin typeface="Arial" charset="0"/>
                <a:ea typeface="ＭＳ Ｐゴシック" charset="0"/>
              </a:rPr>
              <a:t>The matrix </a:t>
            </a:r>
            <a:r>
              <a:rPr lang="fr-FR" dirty="0" err="1">
                <a:latin typeface="Arial" charset="0"/>
                <a:ea typeface="ＭＳ Ｐゴシック" charset="0"/>
              </a:rPr>
              <a:t>is</a:t>
            </a:r>
            <a:r>
              <a:rPr lang="fr-FR" dirty="0">
                <a:latin typeface="Arial" charset="0"/>
                <a:ea typeface="ＭＳ Ｐゴシック" charset="0"/>
              </a:rPr>
              <a:t> </a:t>
            </a:r>
            <a:r>
              <a:rPr lang="fr-FR" dirty="0" err="1">
                <a:solidFill>
                  <a:srgbClr val="0076A3"/>
                </a:solidFill>
                <a:latin typeface="Arial" charset="0"/>
                <a:ea typeface="ＭＳ Ｐゴシック" charset="0"/>
              </a:rPr>
              <a:t>stochastic</a:t>
            </a:r>
            <a:endParaRPr lang="fr-FR" dirty="0">
              <a:solidFill>
                <a:srgbClr val="0076A3"/>
              </a:solidFill>
              <a:latin typeface="Arial" charset="0"/>
              <a:ea typeface="ＭＳ Ｐゴシック" charset="0"/>
            </a:endParaRPr>
          </a:p>
          <a:p>
            <a:pPr lvl="1" eaLnBrk="1" hangingPunct="1"/>
            <a:r>
              <a:rPr lang="fr-FR" dirty="0">
                <a:latin typeface="Arial" charset="0"/>
                <a:ea typeface="ＭＳ Ｐゴシック" charset="0"/>
              </a:rPr>
              <a:t>The matrix </a:t>
            </a:r>
            <a:r>
              <a:rPr lang="fr-FR" dirty="0" err="1">
                <a:latin typeface="Arial" charset="0"/>
                <a:ea typeface="ＭＳ Ｐゴシック" charset="0"/>
              </a:rPr>
              <a:t>is</a:t>
            </a:r>
            <a:r>
              <a:rPr lang="fr-FR" dirty="0">
                <a:latin typeface="Arial" charset="0"/>
                <a:ea typeface="ＭＳ Ｐゴシック" charset="0"/>
              </a:rPr>
              <a:t> </a:t>
            </a:r>
            <a:r>
              <a:rPr lang="fr-FR" dirty="0" err="1">
                <a:solidFill>
                  <a:srgbClr val="0076A3"/>
                </a:solidFill>
                <a:latin typeface="Arial" charset="0"/>
                <a:ea typeface="ＭＳ Ｐゴシック" charset="0"/>
              </a:rPr>
              <a:t>irreducible</a:t>
            </a:r>
            <a:r>
              <a:rPr lang="fr-FR" dirty="0">
                <a:solidFill>
                  <a:srgbClr val="0076A3"/>
                </a:solidFill>
                <a:latin typeface="Arial" charset="0"/>
                <a:ea typeface="ＭＳ Ｐゴシック" charset="0"/>
              </a:rPr>
              <a:t> </a:t>
            </a:r>
            <a:r>
              <a:rPr lang="fr-FR" dirty="0">
                <a:latin typeface="Arial" charset="0"/>
                <a:ea typeface="ＭＳ Ｐゴシック" charset="0"/>
              </a:rPr>
              <a:t>(no </a:t>
            </a:r>
            <a:r>
              <a:rPr lang="fr-FR" dirty="0" err="1">
                <a:latin typeface="Arial" charset="0"/>
                <a:ea typeface="ＭＳ Ｐゴシック" charset="0"/>
              </a:rPr>
              <a:t>separate</a:t>
            </a:r>
            <a:r>
              <a:rPr lang="fr-FR" dirty="0">
                <a:latin typeface="Arial" charset="0"/>
                <a:ea typeface="ＭＳ Ｐゴシック" charset="0"/>
              </a:rPr>
              <a:t> component)</a:t>
            </a:r>
          </a:p>
          <a:p>
            <a:pPr lvl="1" eaLnBrk="1" hangingPunct="1"/>
            <a:r>
              <a:rPr lang="fr-FR" dirty="0">
                <a:latin typeface="Arial" charset="0"/>
                <a:ea typeface="ＭＳ Ｐゴシック" charset="0"/>
              </a:rPr>
              <a:t>The matrix </a:t>
            </a:r>
            <a:r>
              <a:rPr lang="fr-FR" dirty="0" err="1">
                <a:latin typeface="Arial" charset="0"/>
                <a:ea typeface="ＭＳ Ｐゴシック" charset="0"/>
              </a:rPr>
              <a:t>is</a:t>
            </a:r>
            <a:r>
              <a:rPr lang="fr-FR" dirty="0">
                <a:latin typeface="Arial" charset="0"/>
                <a:ea typeface="ＭＳ Ｐゴシック" charset="0"/>
              </a:rPr>
              <a:t> </a:t>
            </a:r>
            <a:r>
              <a:rPr lang="fr-FR" dirty="0" err="1">
                <a:solidFill>
                  <a:srgbClr val="0076A3"/>
                </a:solidFill>
                <a:latin typeface="Arial" charset="0"/>
                <a:ea typeface="ＭＳ Ｐゴシック" charset="0"/>
              </a:rPr>
              <a:t>aperiodic</a:t>
            </a:r>
            <a:endParaRPr lang="fr-FR" dirty="0">
              <a:solidFill>
                <a:srgbClr val="0076A3"/>
              </a:solidFill>
              <a:latin typeface="Arial" charset="0"/>
              <a:ea typeface="ＭＳ Ｐゴシック" charset="0"/>
            </a:endParaRPr>
          </a:p>
          <a:p>
            <a:pPr eaLnBrk="1" hangingPunct="1"/>
            <a:r>
              <a:rPr lang="fr-FR" dirty="0" err="1">
                <a:latin typeface="Arial" charset="0"/>
                <a:ea typeface="ＭＳ Ｐゴシック" charset="0"/>
                <a:cs typeface="ＭＳ Ｐゴシック" charset="0"/>
              </a:rPr>
              <a:t>Then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there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 unique </a:t>
            </a:r>
            <a:r>
              <a:rPr lang="fr-FR" dirty="0" err="1">
                <a:latin typeface="Arial" charset="0"/>
                <a:ea typeface="ＭＳ Ｐゴシック" charset="0"/>
                <a:cs typeface="ＭＳ Ｐゴシック" charset="0"/>
              </a:rPr>
              <a:t>eigenvector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associated</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eigenvalue</a:t>
            </a:r>
            <a:r>
              <a:rPr lang="fr-FR" dirty="0">
                <a:latin typeface="Arial" charset="0"/>
                <a:ea typeface="ＭＳ Ｐゴシック" charset="0"/>
                <a:cs typeface="ＭＳ Ｐゴシック" charset="0"/>
              </a:rPr>
              <a:t> 1</a:t>
            </a:r>
          </a:p>
          <a:p>
            <a:pPr eaLnBrk="1" hangingPunct="1"/>
            <a:r>
              <a:rPr lang="fr-FR" dirty="0" err="1">
                <a:latin typeface="Arial" charset="0"/>
                <a:ea typeface="ＭＳ Ｐゴシック" charset="0"/>
                <a:cs typeface="ＭＳ Ｐゴシック" charset="0"/>
              </a:rPr>
              <a:t>However</a:t>
            </a:r>
            <a:r>
              <a:rPr lang="fr-FR" dirty="0">
                <a:latin typeface="Arial" charset="0"/>
                <a:ea typeface="ＭＳ Ｐゴシック" charset="0"/>
                <a:cs typeface="ＭＳ Ｐゴシック" charset="0"/>
              </a:rPr>
              <a:t>, </a:t>
            </a:r>
            <a:r>
              <a:rPr lang="fr-FR" b="1" dirty="0">
                <a:latin typeface="Times" charset="0"/>
                <a:ea typeface="ＭＳ Ｐゴシック" charset="0"/>
                <a:cs typeface="ＭＳ Ｐゴシック" charset="0"/>
              </a:rPr>
              <a:t>G</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no more </a:t>
            </a:r>
            <a:r>
              <a:rPr lang="fr-FR" dirty="0" err="1">
                <a:solidFill>
                  <a:srgbClr val="0076A3"/>
                </a:solidFill>
                <a:latin typeface="Arial" charset="0"/>
                <a:ea typeface="ＭＳ Ｐゴシック" charset="0"/>
                <a:cs typeface="ＭＳ Ｐゴシック" charset="0"/>
              </a:rPr>
              <a:t>sparse</a:t>
            </a:r>
            <a:r>
              <a:rPr lang="fr-FR" dirty="0">
                <a:solidFill>
                  <a:srgbClr val="0076A3"/>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a:t>
            </a:r>
          </a:p>
        </p:txBody>
      </p:sp>
    </p:spTree>
    <p:extLst>
      <p:ext uri="{BB962C8B-B14F-4D97-AF65-F5344CB8AC3E}">
        <p14:creationId xmlns:p14="http://schemas.microsoft.com/office/powerpoint/2010/main" val="2500192873"/>
      </p:ext>
    </p:extLst>
  </p:cSld>
  <p:clrMapOvr>
    <a:masterClrMapping/>
  </p:clrMapOvr>
  <p:timing>
    <p:tnLst>
      <p:par>
        <p:cTn id="1" dur="indefinite" restart="never" nodeType="tmRoot"/>
      </p:par>
    </p:tn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B2CC31E-CCFD-B449-A488-2B746CD7019B}" type="slidenum">
              <a:rPr lang="fr-FR" sz="1400">
                <a:latin typeface="Arial" charset="0"/>
              </a:rPr>
              <a:pPr eaLnBrk="1" hangingPunct="1"/>
              <a:t>747</a:t>
            </a:fld>
            <a:endParaRPr lang="fr-FR" sz="1400">
              <a:latin typeface="Arial" charset="0"/>
            </a:endParaRPr>
          </a:p>
        </p:txBody>
      </p:sp>
      <p:sp>
        <p:nvSpPr>
          <p:cNvPr id="121858"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err="1">
                <a:latin typeface="Times New Roman" charset="0"/>
                <a:ea typeface="ＭＳ Ｐゴシック" charset="0"/>
                <a:cs typeface="ＭＳ Ｐゴシック" charset="0"/>
              </a:rPr>
              <a:t>Computing</a:t>
            </a:r>
            <a:r>
              <a:rPr lang="fr-FR" dirty="0">
                <a:latin typeface="Times New Roman" charset="0"/>
                <a:ea typeface="ＭＳ Ｐゴシック" charset="0"/>
                <a:cs typeface="ＭＳ Ｐゴシック" charset="0"/>
              </a:rPr>
              <a:t> PageRank</a:t>
            </a:r>
          </a:p>
        </p:txBody>
      </p:sp>
      <p:sp>
        <p:nvSpPr>
          <p:cNvPr id="121859" name="Rectangle 3"/>
          <p:cNvSpPr>
            <a:spLocks noGrp="1" noChangeArrowheads="1"/>
          </p:cNvSpPr>
          <p:nvPr>
            <p:ph type="body" idx="1"/>
          </p:nvPr>
        </p:nvSpPr>
        <p:spPr>
          <a:xfrm>
            <a:off x="1173163" y="1981200"/>
            <a:ext cx="7772400" cy="4876800"/>
          </a:xfrm>
        </p:spPr>
        <p:txBody>
          <a:bodyPr/>
          <a:lstStyle/>
          <a:p>
            <a:pPr eaLnBrk="1" hangingPunct="1"/>
            <a:r>
              <a:rPr lang="fr-FR" dirty="0">
                <a:latin typeface="Arial" charset="0"/>
                <a:ea typeface="ＭＳ Ｐゴシック" charset="0"/>
                <a:cs typeface="ＭＳ Ｐゴシック" charset="0"/>
              </a:rPr>
              <a:t>The </a:t>
            </a:r>
            <a:r>
              <a:rPr lang="fr-FR" dirty="0" err="1">
                <a:latin typeface="Arial" charset="0"/>
                <a:ea typeface="ＭＳ Ｐゴシック" charset="0"/>
                <a:cs typeface="ＭＳ Ｐゴシック" charset="0"/>
              </a:rPr>
              <a:t>problem</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thus</a:t>
            </a:r>
            <a:r>
              <a:rPr lang="fr-FR" dirty="0">
                <a:latin typeface="Arial" charset="0"/>
                <a:ea typeface="ＭＳ Ｐゴシック" charset="0"/>
                <a:cs typeface="ＭＳ Ｐゴシック" charset="0"/>
              </a:rPr>
              <a:t> to </a:t>
            </a:r>
            <a:r>
              <a:rPr lang="fr-FR" dirty="0" err="1">
                <a:latin typeface="Arial" charset="0"/>
                <a:ea typeface="ＭＳ Ｐゴシック" charset="0"/>
                <a:cs typeface="ＭＳ Ｐゴシック" charset="0"/>
              </a:rPr>
              <a:t>find</a:t>
            </a:r>
            <a:r>
              <a:rPr lang="fr-FR" dirty="0">
                <a:latin typeface="Arial" charset="0"/>
                <a:ea typeface="ＭＳ Ｐゴシック" charset="0"/>
                <a:cs typeface="ＭＳ Ｐゴシック" charset="0"/>
              </a:rPr>
              <a:t> the </a:t>
            </a:r>
            <a:r>
              <a:rPr lang="fr-FR" dirty="0" err="1">
                <a:solidFill>
                  <a:srgbClr val="0076A3"/>
                </a:solidFill>
                <a:latin typeface="Arial" charset="0"/>
                <a:ea typeface="ＭＳ Ｐゴシック" charset="0"/>
                <a:cs typeface="ＭＳ Ｐゴシック" charset="0"/>
              </a:rPr>
              <a:t>left</a:t>
            </a:r>
            <a:r>
              <a:rPr lang="fr-FR" dirty="0">
                <a:solidFill>
                  <a:srgbClr val="0076A3"/>
                </a:solidFill>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eigenvector</a:t>
            </a:r>
            <a:r>
              <a:rPr lang="fr-FR" dirty="0">
                <a:solidFill>
                  <a:srgbClr val="0076A3"/>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of </a:t>
            </a:r>
            <a:r>
              <a:rPr lang="fr-FR" b="1" dirty="0">
                <a:latin typeface="Times" charset="0"/>
                <a:ea typeface="ＭＳ Ｐゴシック" charset="0"/>
                <a:cs typeface="ＭＳ Ｐゴシック" charset="0"/>
              </a:rPr>
              <a:t>G </a:t>
            </a:r>
          </a:p>
          <a:p>
            <a:pPr lvl="1" eaLnBrk="1" hangingPunct="1"/>
            <a:r>
              <a:rPr lang="fr-FR" dirty="0" err="1">
                <a:latin typeface="Arial" charset="0"/>
                <a:ea typeface="ＭＳ Ｐゴシック" charset="0"/>
              </a:rPr>
              <a:t>corresponding</a:t>
            </a:r>
            <a:r>
              <a:rPr lang="fr-FR" dirty="0">
                <a:latin typeface="Arial" charset="0"/>
                <a:ea typeface="ＭＳ Ｐゴシック" charset="0"/>
              </a:rPr>
              <a:t> to the </a:t>
            </a:r>
            <a:r>
              <a:rPr lang="fr-FR" dirty="0" err="1">
                <a:latin typeface="Arial" charset="0"/>
                <a:ea typeface="ＭＳ Ｐゴシック" charset="0"/>
              </a:rPr>
              <a:t>eigenvalue</a:t>
            </a:r>
            <a:r>
              <a:rPr lang="fr-FR" dirty="0">
                <a:latin typeface="Arial" charset="0"/>
                <a:ea typeface="ＭＳ Ｐゴシック" charset="0"/>
              </a:rPr>
              <a:t> 1</a:t>
            </a:r>
          </a:p>
          <a:p>
            <a:pPr lvl="1" eaLnBrk="1" hangingPunct="1"/>
            <a:r>
              <a:rPr lang="fr-FR" dirty="0" err="1">
                <a:latin typeface="Arial" charset="0"/>
                <a:ea typeface="ＭＳ Ｐゴシック" charset="0"/>
              </a:rPr>
              <a:t>instead</a:t>
            </a:r>
            <a:r>
              <a:rPr lang="fr-FR" dirty="0">
                <a:latin typeface="Arial" charset="0"/>
                <a:ea typeface="ＭＳ Ｐゴシック" charset="0"/>
              </a:rPr>
              <a:t> of </a:t>
            </a:r>
            <a:r>
              <a:rPr lang="fr-FR" b="1" dirty="0">
                <a:latin typeface="Times" charset="0"/>
                <a:ea typeface="ＭＳ Ｐゴシック" charset="0"/>
              </a:rPr>
              <a:t>P </a:t>
            </a:r>
            <a:endParaRPr lang="fr-FR" dirty="0">
              <a:latin typeface="Arial" charset="0"/>
              <a:ea typeface="ＭＳ Ｐゴシック" charset="0"/>
            </a:endParaRPr>
          </a:p>
          <a:p>
            <a:pPr eaLnBrk="1" hangingPunct="1"/>
            <a:endParaRPr lang="fr-FR" dirty="0">
              <a:latin typeface="Arial" charset="0"/>
              <a:ea typeface="ＭＳ Ｐゴシック" charset="0"/>
              <a:cs typeface="ＭＳ Ｐゴシック" charset="0"/>
            </a:endParaRPr>
          </a:p>
          <a:p>
            <a:pPr lvl="1" eaLnBrk="1" hangingPunct="1"/>
            <a:r>
              <a:rPr lang="fr-FR" dirty="0" err="1">
                <a:latin typeface="Arial" charset="0"/>
                <a:ea typeface="ＭＳ Ｐゴシック" charset="0"/>
              </a:rPr>
              <a:t>with</a:t>
            </a:r>
            <a:r>
              <a:rPr lang="fr-FR" dirty="0">
                <a:latin typeface="Arial" charset="0"/>
                <a:ea typeface="ＭＳ Ｐゴシック" charset="0"/>
              </a:rPr>
              <a:t> the </a:t>
            </a:r>
            <a:r>
              <a:rPr lang="fr-FR" dirty="0" err="1">
                <a:latin typeface="Arial" charset="0"/>
                <a:ea typeface="ＭＳ Ｐゴシック" charset="0"/>
              </a:rPr>
              <a:t>normalization</a:t>
            </a:r>
            <a:r>
              <a:rPr lang="fr-FR" dirty="0">
                <a:latin typeface="Arial" charset="0"/>
                <a:ea typeface="ＭＳ Ｐゴシック" charset="0"/>
              </a:rPr>
              <a:t> </a:t>
            </a:r>
          </a:p>
          <a:p>
            <a:pPr eaLnBrk="1" hangingPunct="1"/>
            <a:r>
              <a:rPr lang="fr-FR" dirty="0">
                <a:latin typeface="Arial" charset="0"/>
                <a:ea typeface="ＭＳ Ｐゴシック" charset="0"/>
                <a:cs typeface="ＭＳ Ｐゴシック" charset="0"/>
              </a:rPr>
              <a:t>One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use the standard </a:t>
            </a:r>
            <a:r>
              <a:rPr lang="fr-FR" dirty="0">
                <a:solidFill>
                  <a:schemeClr val="bg2"/>
                </a:solidFill>
                <a:latin typeface="Arial" charset="0"/>
                <a:ea typeface="ＭＳ Ｐゴシック" charset="0"/>
                <a:cs typeface="ＭＳ Ｐゴシック" charset="0"/>
              </a:rPr>
              <a:t>power </a:t>
            </a:r>
            <a:r>
              <a:rPr lang="fr-FR" dirty="0" err="1">
                <a:solidFill>
                  <a:schemeClr val="bg2"/>
                </a:solidFill>
                <a:latin typeface="Arial" charset="0"/>
                <a:ea typeface="ＭＳ Ｐゴシック" charset="0"/>
                <a:cs typeface="ＭＳ Ｐゴシック" charset="0"/>
              </a:rPr>
              <a:t>method</a:t>
            </a:r>
            <a:endParaRPr lang="fr-FR" dirty="0">
              <a:solidFill>
                <a:schemeClr val="bg2"/>
              </a:solidFill>
              <a:latin typeface="Arial" charset="0"/>
              <a:ea typeface="ＭＳ Ｐゴシック" charset="0"/>
              <a:cs typeface="ＭＳ Ｐゴシック" charset="0"/>
            </a:endParaRPr>
          </a:p>
        </p:txBody>
      </p:sp>
      <p:pic>
        <p:nvPicPr>
          <p:cNvPr id="121860" name="Picture 4" descr="&#10;image-958.pdf                                                  003EFFC6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3733801"/>
            <a:ext cx="21463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861" name="Picture 5" descr="&#10;image-963.pdf                                                  003EFFC6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648201"/>
            <a:ext cx="3429000" cy="44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21573891"/>
      </p:ext>
    </p:extLst>
  </p:cSld>
  <p:clrMapOvr>
    <a:masterClrMapping/>
  </p:clrMapOvr>
  <p:timing>
    <p:tnLst>
      <p:par>
        <p:cTn id="1" dur="indefinite" restart="never" nodeType="tmRoot"/>
      </p:par>
    </p:tn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3173D06-1997-BE4E-8CD1-1959D6FE9374}" type="slidenum">
              <a:rPr lang="fr-FR" sz="1400">
                <a:latin typeface="Arial" charset="0"/>
              </a:rPr>
              <a:pPr eaLnBrk="1" hangingPunct="1"/>
              <a:t>748</a:t>
            </a:fld>
            <a:endParaRPr lang="fr-FR" sz="1400">
              <a:latin typeface="Arial" charset="0"/>
            </a:endParaRPr>
          </a:p>
        </p:txBody>
      </p:sp>
      <p:sp>
        <p:nvSpPr>
          <p:cNvPr id="122882" name="Rectangle 2"/>
          <p:cNvSpPr>
            <a:spLocks noGrp="1" noChangeArrowheads="1"/>
          </p:cNvSpPr>
          <p:nvPr>
            <p:ph type="title"/>
          </p:nvPr>
        </p:nvSpPr>
        <p:spPr>
          <a:xfrm>
            <a:off x="457200" y="704088"/>
            <a:ext cx="8229600" cy="667512"/>
          </a:xfrm>
        </p:spPr>
        <p:txBody>
          <a:bodyPr>
            <a:normAutofit fontScale="90000"/>
          </a:bodyPr>
          <a:lstStyle/>
          <a:p>
            <a:pPr eaLnBrk="1" hangingPunct="1"/>
            <a:r>
              <a:rPr lang="fr-FR" dirty="0" err="1">
                <a:latin typeface="Times New Roman" charset="0"/>
                <a:ea typeface="ＭＳ Ｐゴシック" charset="0"/>
                <a:cs typeface="ＭＳ Ｐゴシック" charset="0"/>
              </a:rPr>
              <a:t>Computing</a:t>
            </a:r>
            <a:r>
              <a:rPr lang="fr-FR" dirty="0">
                <a:latin typeface="Times New Roman" charset="0"/>
                <a:ea typeface="ＭＳ Ｐゴシック" charset="0"/>
                <a:cs typeface="ＭＳ Ｐゴシック" charset="0"/>
              </a:rPr>
              <a:t> PageRank</a:t>
            </a:r>
          </a:p>
        </p:txBody>
      </p:sp>
      <p:sp>
        <p:nvSpPr>
          <p:cNvPr id="122883" name="Rectangle 3"/>
          <p:cNvSpPr>
            <a:spLocks noGrp="1" noChangeArrowheads="1"/>
          </p:cNvSpPr>
          <p:nvPr>
            <p:ph type="body" idx="1"/>
          </p:nvPr>
        </p:nvSpPr>
        <p:spPr>
          <a:xfrm>
            <a:off x="1173163" y="1981200"/>
            <a:ext cx="7772400" cy="4876800"/>
          </a:xfrm>
        </p:spPr>
        <p:txBody>
          <a:bodyPr/>
          <a:lstStyle/>
          <a:p>
            <a:pPr eaLnBrk="1" hangingPunct="1"/>
            <a:r>
              <a:rPr lang="fr-FR" dirty="0" err="1">
                <a:latin typeface="Arial" charset="0"/>
                <a:ea typeface="ＭＳ Ｐゴシック" charset="0"/>
                <a:cs typeface="ＭＳ Ｐゴシック" charset="0"/>
              </a:rPr>
              <a:t>Fortunately</a:t>
            </a:r>
            <a:r>
              <a:rPr lang="fr-FR" dirty="0">
                <a:latin typeface="Arial" charset="0"/>
                <a:ea typeface="ＭＳ Ｐゴシック" charset="0"/>
                <a:cs typeface="ＭＳ Ｐゴシック" charset="0"/>
              </a:rPr>
              <a:t>, the power </a:t>
            </a:r>
            <a:r>
              <a:rPr lang="fr-FR" dirty="0" err="1">
                <a:latin typeface="Arial" charset="0"/>
                <a:ea typeface="ＭＳ Ｐゴシック" charset="0"/>
                <a:cs typeface="ＭＳ Ｐゴシック" charset="0"/>
              </a:rPr>
              <a:t>method</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results</a:t>
            </a:r>
            <a:r>
              <a:rPr lang="fr-FR" dirty="0">
                <a:latin typeface="Arial" charset="0"/>
                <a:ea typeface="ＭＳ Ｐゴシック" charset="0"/>
                <a:cs typeface="ＭＳ Ｐゴシック" charset="0"/>
              </a:rPr>
              <a:t> in </a:t>
            </a:r>
            <a:r>
              <a:rPr lang="fr-FR" dirty="0" err="1">
                <a:solidFill>
                  <a:srgbClr val="0076A3"/>
                </a:solidFill>
                <a:latin typeface="Arial" charset="0"/>
                <a:ea typeface="ＭＳ Ｐゴシック" charset="0"/>
                <a:cs typeface="ＭＳ Ｐゴシック" charset="0"/>
              </a:rPr>
              <a:t>sparse</a:t>
            </a:r>
            <a:r>
              <a:rPr lang="fr-FR" dirty="0">
                <a:solidFill>
                  <a:srgbClr val="0076A3"/>
                </a:solidFill>
                <a:latin typeface="Arial" charset="0"/>
                <a:ea typeface="ＭＳ Ｐゴシック" charset="0"/>
                <a:cs typeface="ＭＳ Ｐゴシック" charset="0"/>
              </a:rPr>
              <a:t> matrix multiplication </a:t>
            </a:r>
            <a:r>
              <a:rPr lang="fr-FR" dirty="0" err="1">
                <a:latin typeface="Arial" charset="0"/>
                <a:ea typeface="ＭＳ Ｐゴシック" charset="0"/>
                <a:cs typeface="ＭＳ Ｐゴシック" charset="0"/>
              </a:rPr>
              <a:t>only</a:t>
            </a:r>
            <a:r>
              <a:rPr lang="fr-FR" dirty="0">
                <a:latin typeface="Arial" charset="0"/>
                <a:ea typeface="ＭＳ Ｐゴシック" charset="0"/>
                <a:cs typeface="ＭＳ Ｐゴシック" charset="0"/>
              </a:rPr>
              <a:t>:</a:t>
            </a: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lvl="1" eaLnBrk="1" hangingPunct="1"/>
            <a:r>
              <a:rPr lang="fr-FR" dirty="0" err="1">
                <a:latin typeface="Arial" charset="0"/>
                <a:ea typeface="ＭＳ Ｐゴシック" charset="0"/>
              </a:rPr>
              <a:t>where</a:t>
            </a:r>
            <a:r>
              <a:rPr lang="fr-FR" dirty="0">
                <a:latin typeface="Arial" charset="0"/>
                <a:ea typeface="ＭＳ Ｐゴシック" charset="0"/>
              </a:rPr>
              <a:t> </a:t>
            </a:r>
            <a:r>
              <a:rPr lang="fr-FR" b="1" dirty="0">
                <a:latin typeface="Times" charset="0"/>
                <a:ea typeface="ＭＳ Ｐゴシック" charset="0"/>
              </a:rPr>
              <a:t>x</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normalized</a:t>
            </a:r>
            <a:r>
              <a:rPr lang="fr-FR" dirty="0">
                <a:latin typeface="Arial" charset="0"/>
                <a:ea typeface="ＭＳ Ｐゴシック" charset="0"/>
              </a:rPr>
              <a:t> </a:t>
            </a:r>
            <a:r>
              <a:rPr lang="fr-FR" dirty="0" err="1">
                <a:latin typeface="Arial" charset="0"/>
                <a:ea typeface="ＭＳ Ｐゴシック" charset="0"/>
              </a:rPr>
              <a:t>after</a:t>
            </a:r>
            <a:r>
              <a:rPr lang="fr-FR" dirty="0">
                <a:latin typeface="Arial" charset="0"/>
                <a:ea typeface="ＭＳ Ｐゴシック" charset="0"/>
              </a:rPr>
              <a:t> </a:t>
            </a:r>
            <a:r>
              <a:rPr lang="fr-FR" dirty="0" err="1">
                <a:latin typeface="Arial" charset="0"/>
                <a:ea typeface="ＭＳ Ｐゴシック" charset="0"/>
              </a:rPr>
              <a:t>each</a:t>
            </a:r>
            <a:r>
              <a:rPr lang="fr-FR" dirty="0">
                <a:latin typeface="Arial" charset="0"/>
                <a:ea typeface="ＭＳ Ｐゴシック" charset="0"/>
              </a:rPr>
              <a:t> </a:t>
            </a:r>
            <a:r>
              <a:rPr lang="fr-FR" dirty="0" err="1">
                <a:latin typeface="Arial" charset="0"/>
                <a:ea typeface="ＭＳ Ｐゴシック" charset="0"/>
              </a:rPr>
              <a:t>iteration</a:t>
            </a:r>
            <a:endParaRPr lang="fr-FR" dirty="0">
              <a:latin typeface="Arial" charset="0"/>
              <a:ea typeface="ＭＳ Ｐゴシック" charset="0"/>
            </a:endParaRPr>
          </a:p>
        </p:txBody>
      </p:sp>
      <p:pic>
        <p:nvPicPr>
          <p:cNvPr id="122884" name="Picture 4" descr="&#10;image-956.pdf                                                  003EF96B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429001"/>
            <a:ext cx="7315200" cy="227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2526753"/>
      </p:ext>
    </p:extLst>
  </p:cSld>
  <p:clrMapOvr>
    <a:masterClrMapping/>
  </p:clrMapOvr>
  <p:timing>
    <p:tnLst>
      <p:par>
        <p:cTn id="1" dur="indefinite" restart="never" nodeType="tmRoot"/>
      </p:par>
    </p:tn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0C6ABA66-FD30-B64E-A3E8-81B3C0A66D91}" type="slidenum">
              <a:rPr lang="fr-FR" sz="1400">
                <a:latin typeface="Arial" charset="0"/>
              </a:rPr>
              <a:pPr eaLnBrk="1" hangingPunct="1"/>
              <a:t>749</a:t>
            </a:fld>
            <a:endParaRPr lang="fr-FR" sz="1400">
              <a:latin typeface="Arial" charset="0"/>
            </a:endParaRPr>
          </a:p>
        </p:txBody>
      </p:sp>
      <p:sp>
        <p:nvSpPr>
          <p:cNvPr id="123906" name="Rectangle 2"/>
          <p:cNvSpPr>
            <a:spLocks noGrp="1" noChangeArrowheads="1"/>
          </p:cNvSpPr>
          <p:nvPr>
            <p:ph type="title"/>
          </p:nvPr>
        </p:nvSpPr>
        <p:spPr>
          <a:xfrm>
            <a:off x="457200" y="704088"/>
            <a:ext cx="8229600" cy="591312"/>
          </a:xfrm>
        </p:spPr>
        <p:txBody>
          <a:bodyPr>
            <a:normAutofit fontScale="90000"/>
          </a:bodyPr>
          <a:lstStyle/>
          <a:p>
            <a:pPr eaLnBrk="1" hangingPunct="1"/>
            <a:r>
              <a:rPr lang="fr-FR" dirty="0" err="1">
                <a:latin typeface="Times New Roman" charset="0"/>
                <a:ea typeface="ＭＳ Ｐゴシック" charset="0"/>
                <a:cs typeface="ＭＳ Ｐゴシック" charset="0"/>
              </a:rPr>
              <a:t>Personalization</a:t>
            </a:r>
            <a:r>
              <a:rPr lang="fr-FR" dirty="0">
                <a:latin typeface="Times New Roman" charset="0"/>
                <a:ea typeface="ＭＳ Ｐゴシック" charset="0"/>
                <a:cs typeface="ＭＳ Ｐゴシック" charset="0"/>
              </a:rPr>
              <a:t> in PageRank</a:t>
            </a:r>
          </a:p>
        </p:txBody>
      </p:sp>
      <p:sp>
        <p:nvSpPr>
          <p:cNvPr id="123907" name="Rectangle 3"/>
          <p:cNvSpPr>
            <a:spLocks noGrp="1" noChangeArrowheads="1"/>
          </p:cNvSpPr>
          <p:nvPr>
            <p:ph type="body" idx="1"/>
          </p:nvPr>
        </p:nvSpPr>
        <p:spPr>
          <a:xfrm>
            <a:off x="1173163" y="1676400"/>
            <a:ext cx="7772400" cy="5181600"/>
          </a:xfrm>
        </p:spPr>
        <p:txBody>
          <a:bodyPr/>
          <a:lstStyle/>
          <a:p>
            <a:pPr eaLnBrk="1" hangingPunct="1"/>
            <a:r>
              <a:rPr lang="fr-FR" dirty="0">
                <a:latin typeface="Arial" charset="0"/>
                <a:ea typeface="ＭＳ Ｐゴシック" charset="0"/>
                <a:cs typeface="ＭＳ Ｐゴシック" charset="0"/>
              </a:rPr>
              <a:t>How </a:t>
            </a:r>
            <a:r>
              <a:rPr lang="fr-FR" dirty="0" err="1">
                <a:latin typeface="Arial" charset="0"/>
                <a:ea typeface="ＭＳ Ｐゴシック" charset="0"/>
                <a:cs typeface="ＭＳ Ｐゴシック" charset="0"/>
              </a:rPr>
              <a:t>can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we</a:t>
            </a:r>
            <a:r>
              <a:rPr lang="fr-FR" dirty="0">
                <a:latin typeface="Arial" charset="0"/>
                <a:ea typeface="ＭＳ Ｐゴシック" charset="0"/>
                <a:cs typeface="ＭＳ Ｐゴシック" charset="0"/>
              </a:rPr>
              <a:t> </a:t>
            </a:r>
            <a:r>
              <a:rPr lang="fr-FR" dirty="0" err="1">
                <a:solidFill>
                  <a:srgbClr val="0076A3"/>
                </a:solidFill>
                <a:latin typeface="Arial" charset="0"/>
                <a:ea typeface="ＭＳ Ｐゴシック" charset="0"/>
                <a:cs typeface="ＭＳ Ｐゴシック" charset="0"/>
              </a:rPr>
              <a:t>favour</a:t>
            </a:r>
            <a:r>
              <a:rPr lang="fr-FR" dirty="0">
                <a:solidFill>
                  <a:srgbClr val="0076A3"/>
                </a:solidFill>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some</a:t>
            </a:r>
            <a:r>
              <a:rPr lang="fr-FR" dirty="0">
                <a:latin typeface="Arial" charset="0"/>
                <a:ea typeface="ＭＳ Ｐゴシック" charset="0"/>
                <a:cs typeface="ＭＳ Ｐゴシック" charset="0"/>
              </a:rPr>
              <a:t> pages in a </a:t>
            </a:r>
            <a:r>
              <a:rPr lang="fr-FR" dirty="0" err="1">
                <a:latin typeface="Arial" charset="0"/>
                <a:ea typeface="ＭＳ Ｐゴシック" charset="0"/>
                <a:cs typeface="ＭＳ Ｐゴシック" charset="0"/>
              </a:rPr>
              <a:t>natural</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way</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advertising</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etc</a:t>
            </a:r>
            <a:r>
              <a:rPr lang="fr-FR" dirty="0">
                <a:latin typeface="Arial" charset="0"/>
                <a:ea typeface="ＭＳ Ｐゴシック" charset="0"/>
                <a:cs typeface="ＭＳ Ｐゴシック" charset="0"/>
              </a:rPr>
              <a:t>) ?</a:t>
            </a:r>
          </a:p>
          <a:p>
            <a:pPr eaLnBrk="1" hangingPunct="1"/>
            <a:endParaRPr lang="fr-FR" dirty="0">
              <a:latin typeface="Arial" charset="0"/>
              <a:ea typeface="ＭＳ Ｐゴシック" charset="0"/>
              <a:cs typeface="ＭＳ Ｐゴシック" charset="0"/>
            </a:endParaRPr>
          </a:p>
          <a:p>
            <a:pPr eaLnBrk="1" hangingPunct="1"/>
            <a:r>
              <a:rPr lang="fr-FR" dirty="0" err="1">
                <a:latin typeface="Arial" charset="0"/>
                <a:ea typeface="ＭＳ Ｐゴシック" charset="0"/>
                <a:cs typeface="ＭＳ Ｐゴシック" charset="0"/>
              </a:rPr>
              <a:t>Rather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than</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using</a:t>
            </a:r>
            <a:r>
              <a:rPr lang="fr-FR" dirty="0">
                <a:latin typeface="Arial" charset="0"/>
                <a:ea typeface="ＭＳ Ｐゴシック" charset="0"/>
                <a:cs typeface="ＭＳ Ｐゴシック" charset="0"/>
              </a:rPr>
              <a:t> </a:t>
            </a:r>
            <a:r>
              <a:rPr lang="fr-FR" b="1" dirty="0" err="1">
                <a:latin typeface="Times" charset="0"/>
                <a:ea typeface="ＭＳ Ｐゴシック" charset="0"/>
                <a:cs typeface="ＭＳ Ｐゴシック" charset="0"/>
              </a:rPr>
              <a:t>ee</a:t>
            </a:r>
            <a:r>
              <a:rPr lang="fr-FR" baseline="30000" dirty="0" err="1">
                <a:latin typeface="Times" charset="0"/>
                <a:ea typeface="ＭＳ Ｐゴシック" charset="0"/>
                <a:cs typeface="ＭＳ Ｐゴシック" charset="0"/>
              </a:rPr>
              <a:t>T</a:t>
            </a:r>
            <a:r>
              <a:rPr lang="fr-FR" dirty="0">
                <a:latin typeface="Times" charset="0"/>
                <a:ea typeface="ＭＳ Ｐゴシック" charset="0"/>
                <a:cs typeface="ＭＳ Ｐゴシック" charset="0"/>
              </a:rPr>
              <a:t>/</a:t>
            </a:r>
            <a:r>
              <a:rPr lang="fr-FR" i="1" dirty="0">
                <a:latin typeface="Times" charset="0"/>
                <a:ea typeface="ＭＳ Ｐゴシック" charset="0"/>
                <a:cs typeface="ＭＳ Ｐゴシック" charset="0"/>
              </a:rPr>
              <a:t>n</a:t>
            </a:r>
            <a:r>
              <a:rPr lang="fr-FR" dirty="0">
                <a:latin typeface="Arial" charset="0"/>
                <a:ea typeface="ＭＳ Ｐゴシック" charset="0"/>
                <a:cs typeface="ＭＳ Ｐゴシック" charset="0"/>
              </a:rPr>
              <a:t>,</a:t>
            </a:r>
          </a:p>
          <a:p>
            <a:pPr eaLnBrk="1" hangingPunct="1"/>
            <a:r>
              <a:rPr lang="fr-FR" dirty="0">
                <a:latin typeface="Arial" charset="0"/>
                <a:ea typeface="ＭＳ Ｐゴシック" charset="0"/>
                <a:cs typeface="ＭＳ Ｐゴシック" charset="0"/>
              </a:rPr>
              <a:t>use </a:t>
            </a:r>
            <a:r>
              <a:rPr lang="fr-FR" b="1" dirty="0" err="1">
                <a:latin typeface="Times" charset="0"/>
                <a:ea typeface="ＭＳ Ｐゴシック" charset="0"/>
                <a:cs typeface="ＭＳ Ｐゴシック" charset="0"/>
              </a:rPr>
              <a:t>ev</a:t>
            </a:r>
            <a:r>
              <a:rPr lang="fr-FR" baseline="30000" dirty="0" err="1">
                <a:latin typeface="Times" charset="0"/>
                <a:ea typeface="ＭＳ Ｐゴシック" charset="0"/>
                <a:cs typeface="ＭＳ Ｐゴシック" charset="0"/>
              </a:rPr>
              <a:t>T</a:t>
            </a:r>
            <a:r>
              <a:rPr lang="fr-FR" i="1" dirty="0">
                <a:latin typeface="Times" charset="0"/>
                <a:ea typeface="ＭＳ Ｐゴシック" charset="0"/>
                <a:cs typeface="ＭＳ Ｐゴシック" charset="0"/>
              </a:rPr>
              <a:t> </a:t>
            </a:r>
            <a:r>
              <a:rPr lang="fr-FR" dirty="0" err="1">
                <a:latin typeface="Arial" charset="0"/>
                <a:ea typeface="ＭＳ Ｐゴシック" charset="0"/>
                <a:cs typeface="ＭＳ Ｐゴシック" charset="0"/>
              </a:rPr>
              <a:t>where</a:t>
            </a:r>
            <a:r>
              <a:rPr lang="fr-FR" dirty="0">
                <a:latin typeface="Arial" charset="0"/>
                <a:ea typeface="ＭＳ Ｐゴシック" charset="0"/>
                <a:cs typeface="ＭＳ Ｐゴシック" charset="0"/>
              </a:rPr>
              <a:t> </a:t>
            </a:r>
          </a:p>
          <a:p>
            <a:pPr lvl="1" eaLnBrk="1" hangingPunct="1"/>
            <a:r>
              <a:rPr lang="fr-FR" b="1" dirty="0">
                <a:latin typeface="Times" charset="0"/>
                <a:ea typeface="ＭＳ Ｐゴシック" charset="0"/>
              </a:rPr>
              <a:t>v</a:t>
            </a:r>
            <a:r>
              <a:rPr lang="fr-FR" dirty="0">
                <a:latin typeface="Times" charset="0"/>
                <a:ea typeface="ＭＳ Ｐゴシック" charset="0"/>
              </a:rPr>
              <a:t> &gt; 0</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 </a:t>
            </a:r>
            <a:r>
              <a:rPr lang="fr-FR" dirty="0" err="1">
                <a:solidFill>
                  <a:srgbClr val="0076A3"/>
                </a:solidFill>
                <a:latin typeface="Arial" charset="0"/>
                <a:ea typeface="ＭＳ Ｐゴシック" charset="0"/>
              </a:rPr>
              <a:t>probability</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vector</a:t>
            </a:r>
            <a:r>
              <a:rPr lang="fr-FR" dirty="0">
                <a:solidFill>
                  <a:srgbClr val="0076A3"/>
                </a:solidFill>
                <a:latin typeface="Arial" charset="0"/>
                <a:ea typeface="ＭＳ Ｐゴシック" charset="0"/>
              </a:rPr>
              <a:t> </a:t>
            </a:r>
            <a:r>
              <a:rPr lang="fr-FR" dirty="0">
                <a:latin typeface="Arial" charset="0"/>
                <a:ea typeface="ＭＳ Ｐゴシック" charset="0"/>
              </a:rPr>
              <a:t>(</a:t>
            </a:r>
            <a:r>
              <a:rPr lang="fr-FR" b="1" dirty="0" err="1">
                <a:latin typeface="Times" charset="0"/>
                <a:ea typeface="ＭＳ Ｐゴシック" charset="0"/>
              </a:rPr>
              <a:t>v</a:t>
            </a:r>
            <a:r>
              <a:rPr lang="fr-FR" baseline="30000" dirty="0" err="1">
                <a:latin typeface="Times" charset="0"/>
                <a:ea typeface="ＭＳ Ｐゴシック" charset="0"/>
              </a:rPr>
              <a:t>T</a:t>
            </a:r>
            <a:r>
              <a:rPr lang="fr-FR" b="1" dirty="0" err="1">
                <a:latin typeface="Times" charset="0"/>
                <a:ea typeface="ＭＳ Ｐゴシック" charset="0"/>
              </a:rPr>
              <a:t>e</a:t>
            </a:r>
            <a:r>
              <a:rPr lang="fr-FR" baseline="30000" dirty="0">
                <a:latin typeface="Times" charset="0"/>
                <a:ea typeface="ＭＳ Ｐゴシック" charset="0"/>
              </a:rPr>
              <a:t> </a:t>
            </a:r>
            <a:r>
              <a:rPr lang="fr-FR" dirty="0">
                <a:latin typeface="Times" charset="0"/>
                <a:ea typeface="ＭＳ Ｐゴシック" charset="0"/>
              </a:rPr>
              <a:t>= 1</a:t>
            </a:r>
            <a:r>
              <a:rPr lang="fr-FR" dirty="0">
                <a:latin typeface="Arial" charset="0"/>
                <a:ea typeface="ＭＳ Ｐゴシック" charset="0"/>
              </a:rPr>
              <a:t>)</a:t>
            </a:r>
          </a:p>
          <a:p>
            <a:pPr lvl="1" eaLnBrk="1" hangingPunct="1"/>
            <a:r>
              <a:rPr lang="fr-FR" dirty="0" err="1">
                <a:latin typeface="Arial" charset="0"/>
                <a:ea typeface="ＭＳ Ｐゴシック" charset="0"/>
              </a:rPr>
              <a:t>Which</a:t>
            </a:r>
            <a:r>
              <a:rPr lang="fr-FR" dirty="0">
                <a:latin typeface="Arial" charset="0"/>
                <a:ea typeface="ＭＳ Ｐゴシック" charset="0"/>
              </a:rPr>
              <a:t> </a:t>
            </a:r>
            <a:r>
              <a:rPr lang="fr-FR" dirty="0" err="1">
                <a:latin typeface="Arial" charset="0"/>
                <a:ea typeface="ＭＳ Ｐゴシック" charset="0"/>
              </a:rPr>
              <a:t>is</a:t>
            </a:r>
            <a:r>
              <a:rPr lang="fr-FR" dirty="0">
                <a:latin typeface="Arial" charset="0"/>
                <a:ea typeface="ＭＳ Ｐゴシック" charset="0"/>
              </a:rPr>
              <a:t> </a:t>
            </a:r>
            <a:r>
              <a:rPr lang="fr-FR" dirty="0" err="1">
                <a:latin typeface="Arial" charset="0"/>
                <a:ea typeface="ＭＳ Ｐゴシック" charset="0"/>
              </a:rPr>
              <a:t>called</a:t>
            </a:r>
            <a:r>
              <a:rPr lang="fr-FR" dirty="0">
                <a:latin typeface="Arial" charset="0"/>
                <a:ea typeface="ＭＳ Ｐゴシック" charset="0"/>
              </a:rPr>
              <a:t> the </a:t>
            </a:r>
            <a:r>
              <a:rPr lang="fr-FR" dirty="0" err="1">
                <a:solidFill>
                  <a:srgbClr val="0076A3"/>
                </a:solidFill>
                <a:latin typeface="Arial" charset="0"/>
                <a:ea typeface="ＭＳ Ｐゴシック" charset="0"/>
              </a:rPr>
              <a:t>personalization</a:t>
            </a:r>
            <a:r>
              <a:rPr lang="fr-FR" dirty="0">
                <a:solidFill>
                  <a:srgbClr val="0076A3"/>
                </a:solidFill>
                <a:latin typeface="Arial" charset="0"/>
                <a:ea typeface="ＭＳ Ｐゴシック" charset="0"/>
              </a:rPr>
              <a:t> </a:t>
            </a:r>
            <a:r>
              <a:rPr lang="fr-FR" dirty="0" err="1">
                <a:solidFill>
                  <a:srgbClr val="0076A3"/>
                </a:solidFill>
                <a:latin typeface="Arial" charset="0"/>
                <a:ea typeface="ＭＳ Ｐゴシック" charset="0"/>
              </a:rPr>
              <a:t>vector</a:t>
            </a:r>
            <a:endParaRPr lang="fr-FR" dirty="0">
              <a:solidFill>
                <a:srgbClr val="0076A3"/>
              </a:solidFill>
              <a:latin typeface="Arial" charset="0"/>
              <a:ea typeface="ＭＳ Ｐゴシック" charset="0"/>
            </a:endParaRPr>
          </a:p>
          <a:p>
            <a:pPr eaLnBrk="1" hangingPunct="1"/>
            <a:r>
              <a:rPr lang="fr-FR" dirty="0">
                <a:latin typeface="Arial" charset="0"/>
                <a:ea typeface="ＭＳ Ｐゴシック" charset="0"/>
                <a:cs typeface="ＭＳ Ｐゴシック" charset="0"/>
              </a:rPr>
              <a:t>It </a:t>
            </a:r>
            <a:r>
              <a:rPr lang="fr-FR" dirty="0" err="1">
                <a:latin typeface="Arial" charset="0"/>
                <a:ea typeface="ＭＳ Ｐゴシック" charset="0"/>
                <a:cs typeface="ＭＳ Ｐゴシック" charset="0"/>
              </a:rPr>
              <a:t>contains</a:t>
            </a:r>
            <a:r>
              <a:rPr lang="fr-FR" dirty="0">
                <a:latin typeface="Arial" charset="0"/>
                <a:ea typeface="ＭＳ Ｐゴシック" charset="0"/>
                <a:cs typeface="ＭＳ Ｐゴシック" charset="0"/>
              </a:rPr>
              <a:t> the </a:t>
            </a:r>
            <a:r>
              <a:rPr lang="fr-FR" dirty="0">
                <a:solidFill>
                  <a:srgbClr val="0076A3"/>
                </a:solidFill>
                <a:latin typeface="Arial" charset="0"/>
                <a:ea typeface="ＭＳ Ｐゴシック" charset="0"/>
                <a:cs typeface="ＭＳ Ｐゴシック" charset="0"/>
              </a:rPr>
              <a:t>a priori </a:t>
            </a:r>
            <a:r>
              <a:rPr lang="fr-FR" dirty="0" err="1">
                <a:solidFill>
                  <a:srgbClr val="0076A3"/>
                </a:solidFill>
                <a:latin typeface="Arial" charset="0"/>
                <a:ea typeface="ＭＳ Ｐゴシック" charset="0"/>
                <a:cs typeface="ＭＳ Ｐゴシック" charset="0"/>
              </a:rPr>
              <a:t>probability</a:t>
            </a:r>
            <a:r>
              <a:rPr lang="fr-FR" dirty="0">
                <a:solidFill>
                  <a:srgbClr val="0076A3"/>
                </a:solidFill>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of jumping to </a:t>
            </a:r>
            <a:r>
              <a:rPr lang="fr-FR" dirty="0" err="1">
                <a:latin typeface="Arial" charset="0"/>
                <a:ea typeface="ＭＳ Ｐゴシック" charset="0"/>
                <a:cs typeface="ＭＳ Ｐゴシック" charset="0"/>
              </a:rPr>
              <a:t>any</a:t>
            </a:r>
            <a:r>
              <a:rPr lang="fr-FR" dirty="0">
                <a:latin typeface="Arial" charset="0"/>
                <a:ea typeface="ＭＳ Ｐゴシック" charset="0"/>
                <a:cs typeface="ＭＳ Ｐゴシック" charset="0"/>
              </a:rPr>
              <a:t> page</a:t>
            </a:r>
          </a:p>
        </p:txBody>
      </p:sp>
    </p:spTree>
    <p:extLst>
      <p:ext uri="{BB962C8B-B14F-4D97-AF65-F5344CB8AC3E}">
        <p14:creationId xmlns:p14="http://schemas.microsoft.com/office/powerpoint/2010/main" val="42437548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Predicates </a:t>
            </a:r>
          </a:p>
          <a:p>
            <a:r>
              <a:rPr lang="en-US" dirty="0" smtClean="0"/>
              <a:t>Variables</a:t>
            </a:r>
          </a:p>
          <a:p>
            <a:r>
              <a:rPr lang="en-US" dirty="0" smtClean="0"/>
              <a:t>Quantifiers</a:t>
            </a:r>
          </a:p>
          <a:p>
            <a:pPr lvl="1"/>
            <a:r>
              <a:rPr lang="en-US" dirty="0" smtClean="0"/>
              <a:t>Universal Quantifier</a:t>
            </a:r>
          </a:p>
          <a:p>
            <a:pPr lvl="1"/>
            <a:r>
              <a:rPr lang="en-US" dirty="0" smtClean="0"/>
              <a:t>Existential Quantifier</a:t>
            </a:r>
          </a:p>
          <a:p>
            <a:r>
              <a:rPr lang="en-US" dirty="0" smtClean="0"/>
              <a:t>Negating Quantifiers</a:t>
            </a:r>
          </a:p>
          <a:p>
            <a:pPr lvl="1"/>
            <a:r>
              <a:rPr lang="en-US" dirty="0" smtClean="0"/>
              <a:t>De Morgan’s Laws for Quantifiers</a:t>
            </a:r>
          </a:p>
          <a:p>
            <a:r>
              <a:rPr lang="en-US" dirty="0" smtClean="0"/>
              <a:t>Translating English to Logic</a:t>
            </a:r>
          </a:p>
          <a:p>
            <a:r>
              <a:rPr lang="en-US" dirty="0" smtClean="0"/>
              <a:t>Logic Programming (</a:t>
            </a:r>
            <a:r>
              <a:rPr lang="en-US" i="1" dirty="0" smtClean="0"/>
              <a:t>optional</a:t>
            </a:r>
            <a:r>
              <a:rPr lang="en-US" dirty="0" smtClean="0"/>
              <a:t>)</a:t>
            </a:r>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75</a:t>
            </a:fld>
            <a:endParaRPr lang="en-US"/>
          </a:p>
        </p:txBody>
      </p:sp>
    </p:spTree>
  </p:cSld>
  <p:clrMapOvr>
    <a:masterClrMapping/>
  </p:clrMapOvr>
  <p:timing>
    <p:tnLst>
      <p:par>
        <p:cTn id="1" dur="indefinite" restart="never" nodeType="tmRoot"/>
      </p:par>
    </p:tn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6FDCB15-81F1-E14E-8904-BBF0E87D3761}" type="slidenum">
              <a:rPr lang="fr-FR" sz="1400">
                <a:latin typeface="Arial" charset="0"/>
              </a:rPr>
              <a:pPr eaLnBrk="1" hangingPunct="1"/>
              <a:t>750</a:t>
            </a:fld>
            <a:endParaRPr lang="fr-FR" sz="1400">
              <a:latin typeface="Arial" charset="0"/>
            </a:endParaRPr>
          </a:p>
        </p:txBody>
      </p:sp>
      <p:sp>
        <p:nvSpPr>
          <p:cNvPr id="124930" name="Rectangle 2"/>
          <p:cNvSpPr>
            <a:spLocks noGrp="1" noChangeArrowheads="1"/>
          </p:cNvSpPr>
          <p:nvPr>
            <p:ph type="title"/>
          </p:nvPr>
        </p:nvSpPr>
        <p:spPr>
          <a:xfrm>
            <a:off x="457200" y="704088"/>
            <a:ext cx="8229600" cy="667512"/>
          </a:xfrm>
        </p:spPr>
        <p:txBody>
          <a:bodyPr>
            <a:normAutofit fontScale="90000"/>
          </a:bodyPr>
          <a:lstStyle/>
          <a:p>
            <a:pPr eaLnBrk="1" hangingPunct="1"/>
            <a:r>
              <a:rPr lang="fr-FR" dirty="0" err="1">
                <a:latin typeface="Times New Roman" charset="0"/>
                <a:ea typeface="ＭＳ Ｐゴシック" charset="0"/>
                <a:cs typeface="ＭＳ Ｐゴシック" charset="0"/>
              </a:rPr>
              <a:t>Personalization</a:t>
            </a:r>
            <a:r>
              <a:rPr lang="fr-FR" dirty="0">
                <a:latin typeface="Times New Roman" charset="0"/>
                <a:ea typeface="ＭＳ Ｐゴシック" charset="0"/>
                <a:cs typeface="ＭＳ Ｐゴシック" charset="0"/>
              </a:rPr>
              <a:t> in PageRank</a:t>
            </a:r>
          </a:p>
        </p:txBody>
      </p:sp>
      <p:sp>
        <p:nvSpPr>
          <p:cNvPr id="124931" name="Rectangle 3"/>
          <p:cNvSpPr>
            <a:spLocks noGrp="1" noChangeArrowheads="1"/>
          </p:cNvSpPr>
          <p:nvPr>
            <p:ph type="body" idx="1"/>
          </p:nvPr>
        </p:nvSpPr>
        <p:spPr/>
        <p:txBody>
          <a:bodyPr/>
          <a:lstStyle/>
          <a:p>
            <a:pPr eaLnBrk="1" hangingPunct="1"/>
            <a:r>
              <a:rPr lang="fr-FR">
                <a:latin typeface="Arial" charset="0"/>
                <a:ea typeface="ＭＳ Ｐゴシック" charset="0"/>
                <a:cs typeface="ＭＳ Ｐゴシック" charset="0"/>
              </a:rPr>
              <a:t>The Google matrix thus becomes</a:t>
            </a: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eaLnBrk="1" hangingPunct="1"/>
            <a:endParaRPr lang="fr-FR">
              <a:latin typeface="Arial" charset="0"/>
              <a:ea typeface="ＭＳ Ｐゴシック" charset="0"/>
              <a:cs typeface="ＭＳ Ｐゴシック" charset="0"/>
            </a:endParaRPr>
          </a:p>
          <a:p>
            <a:pPr lvl="1" eaLnBrk="1" hangingPunct="1"/>
            <a:r>
              <a:rPr lang="fr-FR">
                <a:latin typeface="Arial" charset="0"/>
                <a:ea typeface="ＭＳ Ｐゴシック" charset="0"/>
              </a:rPr>
              <a:t>Where </a:t>
            </a:r>
            <a:r>
              <a:rPr lang="fr-FR" b="1">
                <a:latin typeface="Times" charset="0"/>
                <a:ea typeface="ＭＳ Ｐゴシック" charset="0"/>
              </a:rPr>
              <a:t>v</a:t>
            </a:r>
            <a:r>
              <a:rPr lang="fr-FR">
                <a:latin typeface="Arial" charset="0"/>
                <a:ea typeface="ＭＳ Ｐゴシック" charset="0"/>
              </a:rPr>
              <a:t> is provided a priori</a:t>
            </a:r>
          </a:p>
        </p:txBody>
      </p:sp>
      <p:pic>
        <p:nvPicPr>
          <p:cNvPr id="124932" name="Picture 4" descr="&#10;image-960.pdf                                                  003EFFC6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95600"/>
            <a:ext cx="4470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55507069"/>
      </p:ext>
    </p:extLst>
  </p:cSld>
  <p:clrMapOvr>
    <a:masterClrMapping/>
  </p:clrMapOvr>
  <p:timing>
    <p:tnLst>
      <p:par>
        <p:cTn id="1" dur="indefinite" restart="never" nodeType="tmRoot"/>
      </p:par>
    </p:tn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9ED570FB-E702-7444-BB5E-4876DBEBBD21}" type="slidenum">
              <a:rPr lang="fr-FR" sz="1400">
                <a:latin typeface="Arial" charset="0"/>
              </a:rPr>
              <a:pPr eaLnBrk="1" hangingPunct="1"/>
              <a:t>751</a:t>
            </a:fld>
            <a:endParaRPr lang="fr-FR" sz="1400">
              <a:latin typeface="Arial" charset="0"/>
            </a:endParaRPr>
          </a:p>
        </p:txBody>
      </p:sp>
      <p:sp>
        <p:nvSpPr>
          <p:cNvPr id="125954" name="Rectangle 2"/>
          <p:cNvSpPr>
            <a:spLocks noGrp="1" noChangeArrowheads="1"/>
          </p:cNvSpPr>
          <p:nvPr>
            <p:ph type="title"/>
          </p:nvPr>
        </p:nvSpPr>
        <p:spPr/>
        <p:txBody>
          <a:bodyPr>
            <a:normAutofit fontScale="90000"/>
          </a:bodyPr>
          <a:lstStyle/>
          <a:p>
            <a:pPr eaLnBrk="1" hangingPunct="1"/>
            <a:r>
              <a:rPr lang="fr-FR">
                <a:latin typeface="Times New Roman" charset="0"/>
                <a:ea typeface="ＭＳ Ｐゴシック" charset="0"/>
                <a:cs typeface="ＭＳ Ｐゴシック" charset="0"/>
              </a:rPr>
              <a:t>The PageRank problem as a sparse linear system</a:t>
            </a:r>
          </a:p>
        </p:txBody>
      </p:sp>
      <p:sp>
        <p:nvSpPr>
          <p:cNvPr id="125955" name="Rectangle 3"/>
          <p:cNvSpPr>
            <a:spLocks noGrp="1" noChangeArrowheads="1"/>
          </p:cNvSpPr>
          <p:nvPr>
            <p:ph type="body" idx="1"/>
          </p:nvPr>
        </p:nvSpPr>
        <p:spPr>
          <a:xfrm>
            <a:off x="1173163" y="1981200"/>
            <a:ext cx="7772400" cy="4876800"/>
          </a:xfrm>
        </p:spPr>
        <p:txBody>
          <a:bodyPr/>
          <a:lstStyle/>
          <a:p>
            <a:pPr eaLnBrk="1" hangingPunct="1"/>
            <a:r>
              <a:rPr lang="fr-FR">
                <a:latin typeface="Arial" charset="0"/>
                <a:ea typeface="ＭＳ Ｐゴシック" charset="0"/>
                <a:cs typeface="ＭＳ Ｐゴシック" charset="0"/>
              </a:rPr>
              <a:t>Here is an alternative formulation of the PageRank problem</a:t>
            </a:r>
          </a:p>
          <a:p>
            <a:pPr lvl="1" eaLnBrk="1" hangingPunct="1"/>
            <a:r>
              <a:rPr lang="fr-FR">
                <a:latin typeface="Arial" charset="0"/>
                <a:ea typeface="ＭＳ Ｐゴシック" charset="0"/>
              </a:rPr>
              <a:t>As a sparse linear system</a:t>
            </a:r>
          </a:p>
        </p:txBody>
      </p:sp>
      <p:pic>
        <p:nvPicPr>
          <p:cNvPr id="125956" name="Picture 4" descr="&#10;image-964.pdf                                                  003EFFC6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657600"/>
            <a:ext cx="5181600" cy="291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61768366"/>
      </p:ext>
    </p:extLst>
  </p:cSld>
  <p:clrMapOvr>
    <a:masterClrMapping/>
  </p:clrMapOvr>
  <p:timing>
    <p:tnLst>
      <p:par>
        <p:cTn id="1" dur="indefinite" restart="never" nodeType="tmRoot"/>
      </p:par>
    </p:tn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EF1E3C0-2DFF-144C-A74C-C5DDA173844F}" type="slidenum">
              <a:rPr lang="fr-FR" sz="1400">
                <a:latin typeface="Arial" charset="0"/>
              </a:rPr>
              <a:pPr eaLnBrk="1" hangingPunct="1"/>
              <a:t>752</a:t>
            </a:fld>
            <a:endParaRPr lang="fr-FR" sz="1400">
              <a:latin typeface="Arial" charset="0"/>
            </a:endParaRPr>
          </a:p>
        </p:txBody>
      </p:sp>
      <p:sp>
        <p:nvSpPr>
          <p:cNvPr id="126978" name="Rectangle 2"/>
          <p:cNvSpPr>
            <a:spLocks noGrp="1" noChangeArrowheads="1"/>
          </p:cNvSpPr>
          <p:nvPr>
            <p:ph type="title"/>
          </p:nvPr>
        </p:nvSpPr>
        <p:spPr/>
        <p:txBody>
          <a:bodyPr>
            <a:normAutofit fontScale="90000"/>
          </a:bodyPr>
          <a:lstStyle/>
          <a:p>
            <a:pPr eaLnBrk="1" hangingPunct="1"/>
            <a:r>
              <a:rPr lang="fr-FR">
                <a:latin typeface="Times New Roman" charset="0"/>
                <a:ea typeface="ＭＳ Ｐゴシック" charset="0"/>
                <a:cs typeface="ＭＳ Ｐゴシック" charset="0"/>
              </a:rPr>
              <a:t>The PageRank problem as a sparse linear system</a:t>
            </a:r>
          </a:p>
        </p:txBody>
      </p:sp>
      <p:sp>
        <p:nvSpPr>
          <p:cNvPr id="126979" name="Rectangle 3"/>
          <p:cNvSpPr>
            <a:spLocks noGrp="1" noChangeArrowheads="1"/>
          </p:cNvSpPr>
          <p:nvPr>
            <p:ph type="body" idx="1"/>
          </p:nvPr>
        </p:nvSpPr>
        <p:spPr/>
        <p:txBody>
          <a:bodyPr/>
          <a:lstStyle/>
          <a:p>
            <a:pPr eaLnBrk="1" hangingPunct="1"/>
            <a:r>
              <a:rPr lang="fr-FR" dirty="0">
                <a:latin typeface="Arial" charset="0"/>
                <a:ea typeface="ＭＳ Ｐゴシック" charset="0"/>
                <a:cs typeface="ＭＳ Ｐゴシック" charset="0"/>
              </a:rPr>
              <a:t>In </a:t>
            </a:r>
            <a:r>
              <a:rPr lang="fr-FR" dirty="0" err="1">
                <a:latin typeface="Arial" charset="0"/>
                <a:ea typeface="ＭＳ Ｐゴシック" charset="0"/>
                <a:cs typeface="ＭＳ Ｐゴシック" charset="0"/>
              </a:rPr>
              <a:t>other</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words</a:t>
            </a:r>
            <a:r>
              <a:rPr lang="fr-FR" dirty="0">
                <a:latin typeface="Arial" charset="0"/>
                <a:ea typeface="ＭＳ Ｐゴシック" charset="0"/>
                <a:cs typeface="ＭＳ Ｐゴシック" charset="0"/>
              </a:rPr>
              <a:t>, the </a:t>
            </a:r>
            <a:r>
              <a:rPr lang="fr-FR" dirty="0" err="1">
                <a:latin typeface="Arial" charset="0"/>
                <a:ea typeface="ＭＳ Ｐゴシック" charset="0"/>
                <a:cs typeface="ＭＳ Ｐゴシック" charset="0"/>
              </a:rPr>
              <a:t>problem</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is</a:t>
            </a:r>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a:latin typeface="Arial" charset="0"/>
              <a:ea typeface="ＭＳ Ｐゴシック" charset="0"/>
              <a:cs typeface="ＭＳ Ｐゴシック" charset="0"/>
            </a:endParaRPr>
          </a:p>
          <a:p>
            <a:pPr eaLnBrk="1" hangingPunct="1"/>
            <a:endParaRPr lang="fr-FR" dirty="0" smtClean="0">
              <a:latin typeface="Arial" charset="0"/>
              <a:ea typeface="ＭＳ Ｐゴシック" charset="0"/>
              <a:cs typeface="ＭＳ Ｐゴシック" charset="0"/>
            </a:endParaRPr>
          </a:p>
          <a:p>
            <a:pPr eaLnBrk="1" hangingPunct="1"/>
            <a:r>
              <a:rPr lang="fr-FR" dirty="0" err="1" smtClean="0">
                <a:latin typeface="Arial" charset="0"/>
                <a:ea typeface="ＭＳ Ｐゴシック" charset="0"/>
                <a:cs typeface="ＭＳ Ｐゴシック" charset="0"/>
              </a:rPr>
              <a:t>Which</a:t>
            </a:r>
            <a:r>
              <a:rPr lang="fr-FR" dirty="0" smtClean="0">
                <a:latin typeface="Arial" charset="0"/>
                <a:ea typeface="ＭＳ Ｐゴシック" charset="0"/>
                <a:cs typeface="ＭＳ Ｐゴシック" charset="0"/>
              </a:rPr>
              <a:t> </a:t>
            </a:r>
            <a:r>
              <a:rPr lang="fr-FR" dirty="0">
                <a:latin typeface="Arial" charset="0"/>
                <a:ea typeface="ＭＳ Ｐゴシック" charset="0"/>
                <a:cs typeface="ＭＳ Ｐゴシック" charset="0"/>
              </a:rPr>
              <a:t>has been </a:t>
            </a:r>
            <a:r>
              <a:rPr lang="fr-FR" dirty="0" err="1">
                <a:latin typeface="Arial" charset="0"/>
                <a:ea typeface="ＭＳ Ｐゴシック" charset="0"/>
                <a:cs typeface="ＭＳ Ｐゴシック" charset="0"/>
              </a:rPr>
              <a:t>shown</a:t>
            </a:r>
            <a:r>
              <a:rPr lang="fr-FR" dirty="0">
                <a:latin typeface="Arial" charset="0"/>
                <a:ea typeface="ＭＳ Ｐゴシック" charset="0"/>
                <a:cs typeface="ＭＳ Ｐゴシック" charset="0"/>
              </a:rPr>
              <a:t> (Del Corso, </a:t>
            </a:r>
            <a:r>
              <a:rPr lang="fr-FR" dirty="0" err="1">
                <a:latin typeface="Arial" charset="0"/>
                <a:ea typeface="ＭＳ Ｐゴシック" charset="0"/>
                <a:cs typeface="ＭＳ Ｐゴシック" charset="0"/>
              </a:rPr>
              <a:t>Gulli</a:t>
            </a:r>
            <a:r>
              <a:rPr lang="fr-FR" dirty="0">
                <a:latin typeface="Arial" charset="0"/>
                <a:ea typeface="ＭＳ Ｐゴシック" charset="0"/>
                <a:cs typeface="ＭＳ Ｐゴシック" charset="0"/>
              </a:rPr>
              <a:t> &amp; Romani, 2005; </a:t>
            </a:r>
            <a:r>
              <a:rPr lang="fr-FR" dirty="0" err="1">
                <a:latin typeface="Arial" charset="0"/>
                <a:ea typeface="ＭＳ Ｐゴシック" charset="0"/>
                <a:cs typeface="ＭＳ Ｐゴシック" charset="0"/>
              </a:rPr>
              <a:t>Langville</a:t>
            </a:r>
            <a:r>
              <a:rPr lang="fr-FR" dirty="0">
                <a:latin typeface="Arial" charset="0"/>
                <a:ea typeface="ＭＳ Ｐゴシック" charset="0"/>
                <a:cs typeface="ＭＳ Ｐゴシック" charset="0"/>
              </a:rPr>
              <a:t> &amp; Meyer, 2006) to </a:t>
            </a:r>
            <a:r>
              <a:rPr lang="fr-FR" dirty="0" err="1">
                <a:latin typeface="Arial" charset="0"/>
                <a:ea typeface="ＭＳ Ｐゴシック" charset="0"/>
                <a:cs typeface="ＭＳ Ｐゴシック" charset="0"/>
              </a:rPr>
              <a:t>be</a:t>
            </a:r>
            <a:r>
              <a:rPr lang="fr-FR" dirty="0">
                <a:latin typeface="Arial" charset="0"/>
                <a:ea typeface="ＭＳ Ｐゴシック" charset="0"/>
                <a:cs typeface="ＭＳ Ｐゴシック" charset="0"/>
              </a:rPr>
              <a:t> </a:t>
            </a:r>
            <a:r>
              <a:rPr lang="fr-FR" dirty="0" err="1">
                <a:latin typeface="Arial" charset="0"/>
                <a:ea typeface="ＭＳ Ｐゴシック" charset="0"/>
                <a:cs typeface="ＭＳ Ｐゴシック" charset="0"/>
              </a:rPr>
              <a:t>equivalent</a:t>
            </a:r>
            <a:r>
              <a:rPr lang="fr-FR" dirty="0">
                <a:latin typeface="Arial" charset="0"/>
                <a:ea typeface="ＭＳ Ｐゴシック" charset="0"/>
                <a:cs typeface="ＭＳ Ｐゴシック" charset="0"/>
              </a:rPr>
              <a:t> to</a:t>
            </a:r>
          </a:p>
        </p:txBody>
      </p:sp>
      <p:pic>
        <p:nvPicPr>
          <p:cNvPr id="126980" name="Picture 4" descr="&#10;image-965.pdf                                                  003EFFC6HDX                            BA1FE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2936876"/>
            <a:ext cx="6783388"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81" name="Picture 5" descr="&#10;image-967.pdf                                                  003EFFC6HDX                            BA1FE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297488"/>
            <a:ext cx="7696200" cy="417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0687280"/>
      </p:ext>
    </p:extLst>
  </p:cSld>
  <p:clrMapOvr>
    <a:masterClrMapping/>
  </p:clrMapOvr>
  <p:timing>
    <p:tnLst>
      <p:par>
        <p:cTn id="1" dur="indefinite" restart="never" nodeType="tmRoot"/>
      </p:par>
    </p:tn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Trees</a:t>
            </a:r>
            <a:endParaRPr lang="en-US" dirty="0"/>
          </a:p>
        </p:txBody>
      </p:sp>
      <p:sp>
        <p:nvSpPr>
          <p:cNvPr id="3" name="Subtitle 2"/>
          <p:cNvSpPr>
            <a:spLocks noGrp="1"/>
          </p:cNvSpPr>
          <p:nvPr>
            <p:ph type="subTitle" idx="1"/>
          </p:nvPr>
        </p:nvSpPr>
        <p:spPr/>
        <p:txBody>
          <a:bodyPr/>
          <a:lstStyle/>
          <a:p>
            <a:r>
              <a:rPr lang="en-US" dirty="0" smtClean="0"/>
              <a:t>Chapter </a:t>
            </a:r>
            <a:r>
              <a:rPr lang="en-US" dirty="0" smtClean="0">
                <a:latin typeface="Cambria Math" pitchFamily="18" charset="0"/>
                <a:ea typeface="Cambria Math" pitchFamily="18" charset="0"/>
              </a:rPr>
              <a:t>11</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753</a:t>
            </a:fld>
            <a:endParaRPr lang="en-US"/>
          </a:p>
        </p:txBody>
      </p:sp>
    </p:spTree>
  </p:cSld>
  <p:clrMapOvr>
    <a:masterClrMapping/>
  </p:clrMapOvr>
  <p:timing>
    <p:tnLst>
      <p:par>
        <p:cTn id="1" dur="indefinite" restart="never" nodeType="tmRoot"/>
      </p:par>
    </p:tn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Introduction to Trees</a:t>
            </a:r>
          </a:p>
          <a:p>
            <a:r>
              <a:rPr lang="en-US" dirty="0" smtClean="0"/>
              <a:t>Applications of Trees</a:t>
            </a:r>
            <a:r>
              <a:rPr lang="en-US" dirty="0"/>
              <a:t> (</a:t>
            </a:r>
            <a:r>
              <a:rPr lang="en-US" i="1" dirty="0"/>
              <a:t>not currently included in overheads</a:t>
            </a:r>
            <a:r>
              <a:rPr lang="en-US" dirty="0"/>
              <a:t>)</a:t>
            </a:r>
            <a:endParaRPr lang="en-US" dirty="0" smtClean="0"/>
          </a:p>
          <a:p>
            <a:r>
              <a:rPr lang="en-US" dirty="0" smtClean="0"/>
              <a:t>Tree Traversal</a:t>
            </a:r>
          </a:p>
          <a:p>
            <a:r>
              <a:rPr lang="en-US" dirty="0" smtClean="0"/>
              <a:t>Spanning Trees</a:t>
            </a:r>
          </a:p>
          <a:p>
            <a:r>
              <a:rPr lang="en-US" dirty="0" smtClean="0"/>
              <a:t>Minimum Spanning Trees (</a:t>
            </a:r>
            <a:r>
              <a:rPr lang="en-US" i="1" dirty="0" smtClean="0"/>
              <a:t>not currently included in overheads</a:t>
            </a:r>
            <a:r>
              <a:rPr lang="en-US" dirty="0" smtClean="0"/>
              <a:t>)</a:t>
            </a:r>
          </a:p>
          <a:p>
            <a:endParaRPr lang="en-US" dirty="0" smtClean="0"/>
          </a:p>
          <a:p>
            <a:endParaRPr lang="en-US" dirty="0" smtClean="0"/>
          </a:p>
          <a:p>
            <a:pPr>
              <a:buNone/>
            </a:pPr>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754</a:t>
            </a:fld>
            <a:endParaRPr lang="en-US"/>
          </a:p>
        </p:txBody>
      </p:sp>
    </p:spTree>
  </p:cSld>
  <p:clrMapOvr>
    <a:masterClrMapping/>
  </p:clrMapOvr>
  <p:timing>
    <p:tnLst>
      <p:par>
        <p:cTn id="1" dur="indefinite" restart="never" nodeType="tmRoot"/>
      </p:par>
    </p:tn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Trees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11.1</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755</a:t>
            </a:fld>
            <a:endParaRPr lang="en-US"/>
          </a:p>
        </p:txBody>
      </p:sp>
    </p:spTree>
    <p:extLst>
      <p:ext uri="{BB962C8B-B14F-4D97-AF65-F5344CB8AC3E}">
        <p14:creationId xmlns:p14="http://schemas.microsoft.com/office/powerpoint/2010/main" val="770756"/>
      </p:ext>
    </p:extLst>
  </p:cSld>
  <p:clrMapOvr>
    <a:masterClrMapping/>
  </p:clrMapOvr>
  <p:timing>
    <p:tnLst>
      <p:par>
        <p:cTn id="1" dur="indefinite" restart="never" nodeType="tmRoot"/>
      </p:par>
    </p:tn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Introduction to Trees</a:t>
            </a:r>
          </a:p>
          <a:p>
            <a:r>
              <a:rPr lang="en-US" dirty="0" smtClean="0"/>
              <a:t>Rooted Trees</a:t>
            </a:r>
          </a:p>
          <a:p>
            <a:r>
              <a:rPr lang="en-US" dirty="0" smtClean="0"/>
              <a:t>Trees as Models</a:t>
            </a:r>
          </a:p>
          <a:p>
            <a:r>
              <a:rPr lang="en-US" dirty="0" smtClean="0"/>
              <a:t>Properties of Trees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756</a:t>
            </a:fld>
            <a:endParaRPr lang="en-US"/>
          </a:p>
        </p:txBody>
      </p:sp>
    </p:spTree>
    <p:extLst>
      <p:ext uri="{BB962C8B-B14F-4D97-AF65-F5344CB8AC3E}">
        <p14:creationId xmlns:p14="http://schemas.microsoft.com/office/powerpoint/2010/main" val="1395825459"/>
      </p:ext>
    </p:extLst>
  </p:cSld>
  <p:clrMapOvr>
    <a:masterClrMapping/>
  </p:clrMapOvr>
  <p:timing>
    <p:tnLst>
      <p:par>
        <p:cTn id="1" dur="indefinite" restart="never" nodeType="tmRoot"/>
      </p:par>
    </p:tn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Trees</a:t>
            </a:r>
            <a:endParaRPr lang="en-US" dirty="0"/>
          </a:p>
        </p:txBody>
      </p:sp>
      <p:sp>
        <p:nvSpPr>
          <p:cNvPr id="3" name="Content Placeholder 2"/>
          <p:cNvSpPr>
            <a:spLocks noGrp="1"/>
          </p:cNvSpPr>
          <p:nvPr>
            <p:ph idx="1"/>
          </p:nvPr>
        </p:nvSpPr>
        <p:spPr/>
        <p:txBody>
          <a:bodyPr>
            <a:normAutofit fontScale="62500" lnSpcReduction="20000"/>
          </a:bodyPr>
          <a:lstStyle/>
          <a:p>
            <a:pPr indent="0">
              <a:buNone/>
            </a:pPr>
            <a:r>
              <a:rPr lang="en-US" b="1" dirty="0" smtClean="0"/>
              <a:t>Definition</a:t>
            </a:r>
            <a:r>
              <a:rPr lang="en-US" dirty="0" smtClean="0"/>
              <a:t>: A </a:t>
            </a:r>
            <a:r>
              <a:rPr lang="en-US" i="1" dirty="0" smtClean="0"/>
              <a:t>tree</a:t>
            </a:r>
            <a:r>
              <a:rPr lang="en-US" dirty="0" smtClean="0"/>
              <a:t> is a connected undirected graph with no simple circuits.</a:t>
            </a:r>
          </a:p>
          <a:p>
            <a:pPr indent="0">
              <a:buNone/>
            </a:pPr>
            <a:endParaRPr lang="en-US" dirty="0"/>
          </a:p>
          <a:p>
            <a:pPr indent="0">
              <a:buNone/>
            </a:pPr>
            <a:endParaRPr lang="en-US" dirty="0" smtClean="0"/>
          </a:p>
          <a:p>
            <a:pPr indent="0">
              <a:buNone/>
            </a:pPr>
            <a:r>
              <a:rPr lang="en-US" b="1" dirty="0" smtClean="0"/>
              <a:t>Example</a:t>
            </a:r>
            <a:r>
              <a:rPr lang="en-US" dirty="0" smtClean="0"/>
              <a:t>: Which of these                                                                                                                                      graphs are trees?</a:t>
            </a:r>
          </a:p>
          <a:p>
            <a:pPr indent="0">
              <a:buNone/>
            </a:pPr>
            <a:endParaRPr lang="en-US" dirty="0" smtClean="0"/>
          </a:p>
          <a:p>
            <a:pPr indent="0">
              <a:buNone/>
            </a:pPr>
            <a:endParaRPr lang="en-US" dirty="0" smtClean="0"/>
          </a:p>
          <a:p>
            <a:pPr indent="0">
              <a:buNone/>
            </a:pPr>
            <a:endParaRPr lang="en-US" dirty="0"/>
          </a:p>
          <a:p>
            <a:pPr indent="0">
              <a:buNone/>
            </a:pPr>
            <a:r>
              <a:rPr lang="en-US" b="1" dirty="0" smtClean="0"/>
              <a:t>Solution</a:t>
            </a:r>
            <a:r>
              <a:rPr lang="en-US" dirty="0" smtClean="0"/>
              <a:t>: </a:t>
            </a:r>
            <a:r>
              <a:rPr lang="en-US" i="1" dirty="0" smtClean="0"/>
              <a:t>G</a:t>
            </a:r>
            <a:r>
              <a:rPr lang="en-US" baseline="-25000" dirty="0" smtClean="0">
                <a:latin typeface="Cambria Math" pitchFamily="18" charset="0"/>
                <a:ea typeface="Cambria Math" pitchFamily="18" charset="0"/>
              </a:rPr>
              <a:t>1</a:t>
            </a:r>
            <a:r>
              <a:rPr lang="en-US" dirty="0" smtClean="0"/>
              <a:t> and </a:t>
            </a:r>
            <a:r>
              <a:rPr lang="en-US" i="1" dirty="0" smtClean="0"/>
              <a:t>G</a:t>
            </a:r>
            <a:r>
              <a:rPr lang="en-US" baseline="-25000" dirty="0" smtClean="0">
                <a:latin typeface="Cambria Math" pitchFamily="18" charset="0"/>
                <a:ea typeface="Cambria Math" pitchFamily="18" charset="0"/>
              </a:rPr>
              <a:t>2</a:t>
            </a:r>
            <a:r>
              <a:rPr lang="en-US" dirty="0" smtClean="0"/>
              <a:t> are trees</a:t>
            </a:r>
            <a:r>
              <a:rPr lang="en-US" dirty="0"/>
              <a:t> </a:t>
            </a:r>
            <a:r>
              <a:rPr lang="en-US" dirty="0" smtClean="0"/>
              <a:t>- both are connected and have no simple circuits. Because </a:t>
            </a:r>
            <a:r>
              <a:rPr lang="en-US" i="1" dirty="0" smtClean="0"/>
              <a:t>e</a:t>
            </a:r>
            <a:r>
              <a:rPr lang="en-US" dirty="0" smtClean="0"/>
              <a:t>, </a:t>
            </a:r>
            <a:r>
              <a:rPr lang="en-US" i="1" dirty="0" smtClean="0"/>
              <a:t>b</a:t>
            </a:r>
            <a:r>
              <a:rPr lang="en-US" dirty="0" smtClean="0"/>
              <a:t>, </a:t>
            </a:r>
            <a:r>
              <a:rPr lang="en-US" i="1" dirty="0" smtClean="0"/>
              <a:t>a</a:t>
            </a:r>
            <a:r>
              <a:rPr lang="en-US" dirty="0" smtClean="0"/>
              <a:t>, </a:t>
            </a:r>
            <a:r>
              <a:rPr lang="en-US" i="1" dirty="0" smtClean="0"/>
              <a:t>d</a:t>
            </a:r>
            <a:r>
              <a:rPr lang="en-US" dirty="0" smtClean="0"/>
              <a:t>, </a:t>
            </a:r>
            <a:r>
              <a:rPr lang="en-US" i="1" dirty="0" smtClean="0"/>
              <a:t>e</a:t>
            </a:r>
            <a:r>
              <a:rPr lang="en-US" dirty="0" smtClean="0"/>
              <a:t> is a simple circuit, </a:t>
            </a:r>
            <a:r>
              <a:rPr lang="en-US" i="1" dirty="0"/>
              <a:t>G</a:t>
            </a:r>
            <a:r>
              <a:rPr lang="en-US" baseline="-25000" dirty="0">
                <a:latin typeface="Cambria Math" pitchFamily="18" charset="0"/>
                <a:ea typeface="Cambria Math" pitchFamily="18" charset="0"/>
              </a:rPr>
              <a:t>3</a:t>
            </a:r>
            <a:r>
              <a:rPr lang="en-US" dirty="0"/>
              <a:t> is not a </a:t>
            </a:r>
            <a:r>
              <a:rPr lang="en-US" dirty="0" smtClean="0"/>
              <a:t>tree. </a:t>
            </a:r>
            <a:r>
              <a:rPr lang="en-US" i="1" dirty="0" smtClean="0"/>
              <a:t>G</a:t>
            </a:r>
            <a:r>
              <a:rPr lang="en-US" baseline="-25000" dirty="0" smtClean="0">
                <a:latin typeface="Cambria Math" pitchFamily="18" charset="0"/>
                <a:ea typeface="Cambria Math" pitchFamily="18" charset="0"/>
              </a:rPr>
              <a:t>4</a:t>
            </a:r>
            <a:r>
              <a:rPr lang="en-US" dirty="0" smtClean="0"/>
              <a:t> is not a tree because it is not connected.</a:t>
            </a:r>
          </a:p>
          <a:p>
            <a:pPr indent="0">
              <a:buNone/>
            </a:pPr>
            <a:endParaRPr lang="en-US" dirty="0"/>
          </a:p>
          <a:p>
            <a:pPr indent="0">
              <a:buNone/>
            </a:pPr>
            <a:r>
              <a:rPr lang="en-US" b="1" dirty="0" smtClean="0"/>
              <a:t>Definition</a:t>
            </a:r>
            <a:r>
              <a:rPr lang="en-US" dirty="0" smtClean="0"/>
              <a:t>: A </a:t>
            </a:r>
            <a:r>
              <a:rPr lang="en-US" i="1" dirty="0"/>
              <a:t>forest</a:t>
            </a:r>
            <a:r>
              <a:rPr lang="en-US" dirty="0"/>
              <a:t> is a graph that has no simple circuit, </a:t>
            </a:r>
            <a:r>
              <a:rPr lang="en-US" dirty="0" smtClean="0"/>
              <a:t>                                                                                                   but </a:t>
            </a:r>
            <a:r>
              <a:rPr lang="en-US" dirty="0"/>
              <a:t>is not </a:t>
            </a:r>
            <a:r>
              <a:rPr lang="en-US" dirty="0" smtClean="0"/>
              <a:t>connected. Each </a:t>
            </a:r>
            <a:r>
              <a:rPr lang="en-US" dirty="0"/>
              <a:t>of the connected </a:t>
            </a:r>
            <a:r>
              <a:rPr lang="en-US" dirty="0" smtClean="0"/>
              <a:t>                                                                                   components </a:t>
            </a:r>
            <a:r>
              <a:rPr lang="en-US" dirty="0"/>
              <a:t>in a forest is a </a:t>
            </a:r>
            <a:r>
              <a:rPr lang="en-US" dirty="0" smtClean="0"/>
              <a:t>tree.</a:t>
            </a:r>
          </a:p>
          <a:p>
            <a:pPr indent="0">
              <a:buNone/>
            </a:pPr>
            <a:endParaRPr lang="en-US" dirty="0"/>
          </a:p>
          <a:p>
            <a:pPr indent="0">
              <a:buNone/>
            </a:pPr>
            <a:r>
              <a:rPr lang="en-US" dirty="0" smtClean="0"/>
              <a:t> </a:t>
            </a:r>
            <a:endParaRPr lang="en-US" dirty="0"/>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2286000"/>
            <a:ext cx="3207026" cy="147332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5061204"/>
            <a:ext cx="3581400" cy="1644396"/>
          </a:xfrm>
          <a:prstGeom prst="rect">
            <a:avLst/>
          </a:prstGeom>
        </p:spPr>
      </p:pic>
      <p:sp>
        <p:nvSpPr>
          <p:cNvPr id="6" name="Slide Number Placeholder 5"/>
          <p:cNvSpPr>
            <a:spLocks noGrp="1"/>
          </p:cNvSpPr>
          <p:nvPr>
            <p:ph type="sldNum" sz="quarter" idx="12"/>
          </p:nvPr>
        </p:nvSpPr>
        <p:spPr/>
        <p:txBody>
          <a:bodyPr/>
          <a:lstStyle/>
          <a:p>
            <a:fld id="{8CD41AC4-40F7-4FE0-8905-74C6698904F3}" type="slidenum">
              <a:rPr lang="en-US" smtClean="0"/>
              <a:pPr/>
              <a:t>757</a:t>
            </a:fld>
            <a:endParaRPr lang="en-US"/>
          </a:p>
        </p:txBody>
      </p:sp>
    </p:spTree>
    <p:extLst>
      <p:ext uri="{BB962C8B-B14F-4D97-AF65-F5344CB8AC3E}">
        <p14:creationId xmlns:p14="http://schemas.microsoft.com/office/powerpoint/2010/main" val="243793957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Trees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70000" lnSpcReduction="20000"/>
          </a:bodyPr>
          <a:lstStyle/>
          <a:p>
            <a:pPr indent="0">
              <a:buNone/>
            </a:pPr>
            <a:r>
              <a:rPr lang="en-US" b="1" dirty="0" smtClean="0"/>
              <a:t>Theorem</a:t>
            </a:r>
            <a:r>
              <a:rPr lang="en-US" dirty="0" smtClean="0"/>
              <a:t>: An undirected graph is a tree if and only if there is a unique simple path between any two of its vertices. </a:t>
            </a:r>
          </a:p>
          <a:p>
            <a:pPr indent="0">
              <a:buNone/>
            </a:pPr>
            <a:endParaRPr lang="en-US" dirty="0"/>
          </a:p>
          <a:p>
            <a:pPr indent="0">
              <a:buNone/>
            </a:pPr>
            <a:r>
              <a:rPr lang="en-US" b="1" i="1" dirty="0" smtClean="0"/>
              <a:t>Proof</a:t>
            </a:r>
            <a:r>
              <a:rPr lang="en-US" dirty="0" smtClean="0"/>
              <a:t>: </a:t>
            </a:r>
            <a:r>
              <a:rPr lang="en-US" dirty="0"/>
              <a:t>A</a:t>
            </a:r>
            <a:r>
              <a:rPr lang="en-US" dirty="0" smtClean="0"/>
              <a:t>ssume that </a:t>
            </a:r>
            <a:r>
              <a:rPr lang="en-US" i="1" dirty="0" smtClean="0"/>
              <a:t>T</a:t>
            </a:r>
            <a:r>
              <a:rPr lang="en-US" dirty="0" smtClean="0"/>
              <a:t> is a tree. Then </a:t>
            </a:r>
            <a:r>
              <a:rPr lang="en-US" i="1" dirty="0" smtClean="0"/>
              <a:t>T</a:t>
            </a:r>
            <a:r>
              <a:rPr lang="en-US" dirty="0" smtClean="0"/>
              <a:t> is connected with no simple circuits. Hence, if  </a:t>
            </a:r>
            <a:r>
              <a:rPr lang="en-US" i="1" dirty="0" smtClean="0"/>
              <a:t>x</a:t>
            </a:r>
            <a:r>
              <a:rPr lang="en-US" dirty="0" smtClean="0"/>
              <a:t> and </a:t>
            </a:r>
            <a:r>
              <a:rPr lang="en-US" i="1" dirty="0" smtClean="0"/>
              <a:t>y</a:t>
            </a:r>
            <a:r>
              <a:rPr lang="en-US" dirty="0" smtClean="0"/>
              <a:t> are distinct vertices of </a:t>
            </a:r>
            <a:r>
              <a:rPr lang="en-US" i="1" dirty="0" smtClean="0"/>
              <a:t>T</a:t>
            </a:r>
            <a:r>
              <a:rPr lang="en-US" dirty="0" smtClean="0"/>
              <a:t>, there is a simple path between them. This path must be unique - for if there were a second path, there would be a simple circuit in </a:t>
            </a:r>
            <a:r>
              <a:rPr lang="en-US" i="1" dirty="0" smtClean="0"/>
              <a:t>T</a:t>
            </a:r>
            <a:r>
              <a:rPr lang="en-US" dirty="0" smtClean="0"/>
              <a:t>. Hence, there is a unique simple path between any two vertices of a tree.</a:t>
            </a:r>
          </a:p>
          <a:p>
            <a:pPr indent="0">
              <a:buNone/>
            </a:pPr>
            <a:endParaRPr lang="en-US" dirty="0" smtClean="0"/>
          </a:p>
          <a:p>
            <a:pPr indent="0">
              <a:buNone/>
            </a:pPr>
            <a:r>
              <a:rPr lang="en-US" dirty="0" smtClean="0"/>
              <a:t>Now assume that there is a unique simple path between any two vertices of a graph </a:t>
            </a:r>
            <a:r>
              <a:rPr lang="en-US" i="1" dirty="0" smtClean="0"/>
              <a:t>T</a:t>
            </a:r>
            <a:r>
              <a:rPr lang="en-US" dirty="0" smtClean="0"/>
              <a:t>. Then </a:t>
            </a:r>
            <a:r>
              <a:rPr lang="en-US" i="1" dirty="0" smtClean="0"/>
              <a:t>T</a:t>
            </a:r>
            <a:r>
              <a:rPr lang="en-US" dirty="0" smtClean="0"/>
              <a:t> is connected because there is a path between any two of its vertices.  Furthermore, </a:t>
            </a:r>
            <a:r>
              <a:rPr lang="en-US" i="1" dirty="0" smtClean="0"/>
              <a:t>T</a:t>
            </a:r>
            <a:r>
              <a:rPr lang="en-US" dirty="0" smtClean="0"/>
              <a:t> can have no simple circuits since if there were a simple circuit, there would be two paths between some two vertices. </a:t>
            </a:r>
          </a:p>
          <a:p>
            <a:pPr indent="0">
              <a:buNone/>
            </a:pPr>
            <a:endParaRPr lang="en-US" dirty="0"/>
          </a:p>
          <a:p>
            <a:pPr indent="0">
              <a:buNone/>
            </a:pPr>
            <a:r>
              <a:rPr lang="en-US" dirty="0" smtClean="0"/>
              <a:t>Hence, a graph with a unique simple path between any two vertices is a tree.</a:t>
            </a:r>
          </a:p>
        </p:txBody>
      </p:sp>
      <p:sp>
        <p:nvSpPr>
          <p:cNvPr id="4" name="Isosceles Triangle 3"/>
          <p:cNvSpPr/>
          <p:nvPr/>
        </p:nvSpPr>
        <p:spPr>
          <a:xfrm rot="5400000" flipV="1">
            <a:off x="84582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758</a:t>
            </a:fld>
            <a:endParaRPr lang="en-US"/>
          </a:p>
        </p:txBody>
      </p:sp>
    </p:spTree>
    <p:extLst>
      <p:ext uri="{BB962C8B-B14F-4D97-AF65-F5344CB8AC3E}">
        <p14:creationId xmlns:p14="http://schemas.microsoft.com/office/powerpoint/2010/main" val="205030025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Trees as Models</a:t>
            </a:r>
            <a:endParaRPr lang="en-US" dirty="0"/>
          </a:p>
        </p:txBody>
      </p:sp>
      <p:sp>
        <p:nvSpPr>
          <p:cNvPr id="3" name="Content Placeholder 2"/>
          <p:cNvSpPr>
            <a:spLocks noGrp="1"/>
          </p:cNvSpPr>
          <p:nvPr>
            <p:ph idx="1"/>
          </p:nvPr>
        </p:nvSpPr>
        <p:spPr>
          <a:xfrm>
            <a:off x="457200" y="1935480"/>
            <a:ext cx="4419600" cy="4389120"/>
          </a:xfrm>
        </p:spPr>
        <p:txBody>
          <a:bodyPr>
            <a:normAutofit fontScale="62500" lnSpcReduction="20000"/>
          </a:bodyPr>
          <a:lstStyle/>
          <a:p>
            <a:r>
              <a:rPr lang="en-US" dirty="0"/>
              <a:t>Trees are used as models in </a:t>
            </a:r>
            <a:r>
              <a:rPr lang="en-US" dirty="0" smtClean="0"/>
              <a:t>computer science, chemistry, geology, botany,  psychology, and many other areas.</a:t>
            </a:r>
          </a:p>
          <a:p>
            <a:r>
              <a:rPr lang="en-US" dirty="0" smtClean="0"/>
              <a:t>Trees were introduced by the mathematician  </a:t>
            </a:r>
            <a:r>
              <a:rPr lang="en-US" dirty="0" err="1" smtClean="0"/>
              <a:t>Cayley</a:t>
            </a:r>
            <a:r>
              <a:rPr lang="en-US" dirty="0" smtClean="0"/>
              <a:t> in </a:t>
            </a:r>
            <a:r>
              <a:rPr lang="en-US" dirty="0" smtClean="0">
                <a:latin typeface="Cambria Math" pitchFamily="18" charset="0"/>
                <a:ea typeface="Cambria Math" pitchFamily="18" charset="0"/>
              </a:rPr>
              <a:t>1857 </a:t>
            </a:r>
            <a:r>
              <a:rPr lang="en-US" dirty="0" smtClean="0"/>
              <a:t>in his work counting the number of isomers of saturated hydrocarbons. The two isomers of butane are shown at the right. </a:t>
            </a:r>
          </a:p>
          <a:p>
            <a:r>
              <a:rPr lang="en-US" dirty="0" smtClean="0"/>
              <a:t>The organization of a  computer file system into directories, subdirectories, and files is </a:t>
            </a:r>
            <a:r>
              <a:rPr lang="en-US" dirty="0"/>
              <a:t>naturally </a:t>
            </a:r>
            <a:r>
              <a:rPr lang="en-US" dirty="0" smtClean="0"/>
              <a:t>represented </a:t>
            </a:r>
            <a:r>
              <a:rPr lang="en-US" dirty="0"/>
              <a:t>as a tree. </a:t>
            </a:r>
            <a:endParaRPr lang="en-US" dirty="0" smtClean="0"/>
          </a:p>
          <a:p>
            <a:r>
              <a:rPr lang="en-US" dirty="0" smtClean="0"/>
              <a:t>Trees are used to represent the structure of organizations.   </a:t>
            </a:r>
          </a:p>
          <a:p>
            <a:endParaRPr lang="en-US" dirty="0"/>
          </a:p>
          <a:p>
            <a:endParaRPr lang="en-US" dirty="0" smtClean="0"/>
          </a:p>
          <a:p>
            <a:pPr marL="0" indent="0">
              <a:buNone/>
            </a:pPr>
            <a:r>
              <a:rPr lang="en-US" dirty="0" smtClean="0"/>
              <a:t>                                                                                         </a:t>
            </a:r>
            <a:endParaRPr lang="en-US" dirty="0"/>
          </a:p>
          <a:p>
            <a:pPr marL="0" indent="0">
              <a:buNone/>
            </a:pPr>
            <a:r>
              <a:rPr lang="en-US" dirty="0" smtClean="0"/>
              <a:t> </a:t>
            </a:r>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4716449"/>
            <a:ext cx="4838700" cy="164048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3625265"/>
            <a:ext cx="3528060" cy="2177796"/>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717089"/>
            <a:ext cx="2590800" cy="19081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6200" y="381000"/>
            <a:ext cx="883158" cy="1030986"/>
          </a:xfrm>
          <a:prstGeom prst="rect">
            <a:avLst/>
          </a:prstGeom>
        </p:spPr>
      </p:pic>
      <p:sp>
        <p:nvSpPr>
          <p:cNvPr id="7" name="TextBox 6"/>
          <p:cNvSpPr txBox="1"/>
          <p:nvPr/>
        </p:nvSpPr>
        <p:spPr>
          <a:xfrm>
            <a:off x="5791200" y="533400"/>
            <a:ext cx="1676400" cy="646331"/>
          </a:xfrm>
          <a:prstGeom prst="rect">
            <a:avLst/>
          </a:prstGeom>
          <a:noFill/>
        </p:spPr>
        <p:txBody>
          <a:bodyPr wrap="square" rtlCol="0">
            <a:spAutoFit/>
          </a:bodyPr>
          <a:lstStyle/>
          <a:p>
            <a:r>
              <a:rPr lang="en-US" dirty="0" smtClean="0"/>
              <a:t>Arthur </a:t>
            </a:r>
            <a:r>
              <a:rPr lang="en-US" dirty="0" err="1" smtClean="0"/>
              <a:t>Cayley</a:t>
            </a:r>
            <a:endParaRPr lang="en-US" dirty="0" smtClean="0"/>
          </a:p>
          <a:p>
            <a:r>
              <a:rPr lang="en-US" dirty="0" smtClean="0"/>
              <a:t>(</a:t>
            </a:r>
            <a:r>
              <a:rPr lang="en-US" dirty="0" smtClean="0">
                <a:latin typeface="Cambria Math" pitchFamily="18" charset="0"/>
                <a:ea typeface="Cambria Math" pitchFamily="18" charset="0"/>
              </a:rPr>
              <a:t>1821-1895</a:t>
            </a:r>
            <a:r>
              <a:rPr lang="en-US" dirty="0" smtClean="0"/>
              <a:t>)</a:t>
            </a:r>
            <a:endParaRPr lang="en-US"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759</a:t>
            </a:fld>
            <a:endParaRPr lang="en-US"/>
          </a:p>
        </p:txBody>
      </p:sp>
    </p:spTree>
    <p:extLst>
      <p:ext uri="{BB962C8B-B14F-4D97-AF65-F5344CB8AC3E}">
        <p14:creationId xmlns:p14="http://schemas.microsoft.com/office/powerpoint/2010/main" val="3756210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Propositional Logic Not Enough</a:t>
            </a:r>
            <a:endParaRPr lang="en-US" dirty="0"/>
          </a:p>
        </p:txBody>
      </p:sp>
      <p:sp>
        <p:nvSpPr>
          <p:cNvPr id="3" name="Content Placeholder 2"/>
          <p:cNvSpPr>
            <a:spLocks noGrp="1"/>
          </p:cNvSpPr>
          <p:nvPr>
            <p:ph idx="1"/>
          </p:nvPr>
        </p:nvSpPr>
        <p:spPr/>
        <p:txBody>
          <a:bodyPr>
            <a:normAutofit/>
          </a:bodyPr>
          <a:lstStyle/>
          <a:p>
            <a:r>
              <a:rPr lang="en-US" dirty="0" smtClean="0"/>
              <a:t>If we have: </a:t>
            </a:r>
          </a:p>
          <a:p>
            <a:pPr lvl="1">
              <a:buNone/>
            </a:pPr>
            <a:r>
              <a:rPr lang="en-US" dirty="0" smtClean="0"/>
              <a:t>“All men are mortal.”</a:t>
            </a:r>
          </a:p>
          <a:p>
            <a:pPr lvl="1">
              <a:buNone/>
            </a:pPr>
            <a:r>
              <a:rPr lang="en-US" dirty="0" smtClean="0"/>
              <a:t>“Socrates is a man.”</a:t>
            </a:r>
          </a:p>
          <a:p>
            <a:r>
              <a:rPr lang="en-US" dirty="0" smtClean="0"/>
              <a:t>Does it follow that “Socrates is mortal?”</a:t>
            </a:r>
          </a:p>
          <a:p>
            <a:r>
              <a:rPr lang="en-US" dirty="0" smtClean="0"/>
              <a:t>Can’t  be represented in propositional logic. Need a language that talks about objects, their properties, and their relations. </a:t>
            </a:r>
          </a:p>
          <a:p>
            <a:r>
              <a:rPr lang="en-US" dirty="0" smtClean="0"/>
              <a:t>Later we’ll see how to draw inferences.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76</a:t>
            </a:fld>
            <a:endParaRPr lang="en-US"/>
          </a:p>
        </p:txBody>
      </p:sp>
    </p:spTree>
  </p:cSld>
  <p:clrMapOvr>
    <a:masterClrMapping/>
  </p:clrMapOvr>
  <p:timing>
    <p:tnLst>
      <p:par>
        <p:cTn id="1" dur="indefinite" restart="never" nodeType="tmRoot"/>
      </p:par>
    </p:tn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Trees as Models</a:t>
            </a:r>
            <a:endParaRPr lang="en-US" dirty="0"/>
          </a:p>
        </p:txBody>
      </p:sp>
      <p:sp>
        <p:nvSpPr>
          <p:cNvPr id="3" name="Content Placeholder 2"/>
          <p:cNvSpPr>
            <a:spLocks noGrp="1"/>
          </p:cNvSpPr>
          <p:nvPr>
            <p:ph idx="1"/>
          </p:nvPr>
        </p:nvSpPr>
        <p:spPr>
          <a:xfrm>
            <a:off x="457200" y="1935480"/>
            <a:ext cx="8153400" cy="4389120"/>
          </a:xfrm>
        </p:spPr>
        <p:txBody>
          <a:bodyPr>
            <a:normAutofit/>
          </a:bodyPr>
          <a:lstStyle/>
          <a:p>
            <a:r>
              <a:rPr lang="en-US" sz="2000" dirty="0"/>
              <a:t>Trees are </a:t>
            </a:r>
            <a:r>
              <a:rPr lang="en-US" sz="2000" dirty="0" smtClean="0"/>
              <a:t>also widely used in game </a:t>
            </a:r>
            <a:r>
              <a:rPr lang="en-US" sz="2000" dirty="0"/>
              <a:t>theory. Assume there are two </a:t>
            </a:r>
            <a:r>
              <a:rPr lang="en-US" sz="2000" dirty="0" smtClean="0"/>
              <a:t>opponents.</a:t>
            </a:r>
          </a:p>
          <a:p>
            <a:r>
              <a:rPr lang="en-US" sz="2000" dirty="0" smtClean="0"/>
              <a:t>We </a:t>
            </a:r>
            <a:r>
              <a:rPr lang="en-US" sz="2000" dirty="0"/>
              <a:t>model such games using </a:t>
            </a:r>
            <a:r>
              <a:rPr lang="en-US" sz="2000" b="1" dirty="0"/>
              <a:t>game </a:t>
            </a:r>
            <a:r>
              <a:rPr lang="en-US" sz="2000" b="1" dirty="0" smtClean="0"/>
              <a:t>trees.</a:t>
            </a:r>
          </a:p>
          <a:p>
            <a:r>
              <a:rPr lang="en-US" sz="2000" dirty="0"/>
              <a:t>T</a:t>
            </a:r>
            <a:r>
              <a:rPr lang="en-US" sz="2000" dirty="0" smtClean="0"/>
              <a:t>he </a:t>
            </a:r>
            <a:r>
              <a:rPr lang="en-US" sz="2000" dirty="0"/>
              <a:t>vertices of these trees represent the positions that a game can be in as it </a:t>
            </a:r>
            <a:r>
              <a:rPr lang="en-US" sz="2000" dirty="0" smtClean="0"/>
              <a:t>progresses.</a:t>
            </a:r>
          </a:p>
          <a:p>
            <a:r>
              <a:rPr lang="en-US" sz="2000" dirty="0"/>
              <a:t>T</a:t>
            </a:r>
            <a:r>
              <a:rPr lang="en-US" sz="2000" dirty="0" smtClean="0"/>
              <a:t>he </a:t>
            </a:r>
            <a:r>
              <a:rPr lang="en-US" sz="2000" dirty="0"/>
              <a:t>edges represent legal moves between these </a:t>
            </a:r>
            <a:r>
              <a:rPr lang="en-US" sz="2000" dirty="0" smtClean="0"/>
              <a:t>positions.</a:t>
            </a:r>
            <a:endParaRPr lang="en-US" sz="2000" dirty="0"/>
          </a:p>
          <a:p>
            <a:endParaRPr lang="en-US" sz="2000" dirty="0"/>
          </a:p>
          <a:p>
            <a:endParaRPr lang="en-US" sz="2000" dirty="0"/>
          </a:p>
        </p:txBody>
      </p:sp>
      <p:pic>
        <p:nvPicPr>
          <p:cNvPr id="10" name="Picture 2" descr="ch11figures_Part25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078314"/>
            <a:ext cx="4267200" cy="274793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8CD41AC4-40F7-4FE0-8905-74C6698904F3}" type="slidenum">
              <a:rPr lang="en-US" smtClean="0"/>
              <a:pPr/>
              <a:t>760</a:t>
            </a:fld>
            <a:endParaRPr lang="en-US"/>
          </a:p>
        </p:txBody>
      </p:sp>
    </p:spTree>
    <p:extLst>
      <p:ext uri="{BB962C8B-B14F-4D97-AF65-F5344CB8AC3E}">
        <p14:creationId xmlns:p14="http://schemas.microsoft.com/office/powerpoint/2010/main" val="124509809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Trees as Models</a:t>
            </a:r>
            <a:endParaRPr lang="en-US" dirty="0"/>
          </a:p>
        </p:txBody>
      </p:sp>
      <p:sp>
        <p:nvSpPr>
          <p:cNvPr id="3" name="Content Placeholder 2"/>
          <p:cNvSpPr>
            <a:spLocks noGrp="1"/>
          </p:cNvSpPr>
          <p:nvPr>
            <p:ph idx="1"/>
          </p:nvPr>
        </p:nvSpPr>
        <p:spPr>
          <a:xfrm>
            <a:off x="457200" y="1935480"/>
            <a:ext cx="7467600" cy="4389120"/>
          </a:xfrm>
        </p:spPr>
        <p:txBody>
          <a:bodyPr>
            <a:normAutofit/>
          </a:bodyPr>
          <a:lstStyle/>
          <a:p>
            <a:r>
              <a:rPr lang="en-US" sz="2000" dirty="0" smtClean="0"/>
              <a:t>Examples: game of </a:t>
            </a:r>
            <a:r>
              <a:rPr lang="en-US" sz="2000" dirty="0" err="1"/>
              <a:t>n</a:t>
            </a:r>
            <a:r>
              <a:rPr lang="en-US" sz="2000" dirty="0" err="1" smtClean="0"/>
              <a:t>im</a:t>
            </a:r>
            <a:r>
              <a:rPr lang="en-US" sz="2000" dirty="0" smtClean="0"/>
              <a:t> and tic-tac-toe.</a:t>
            </a:r>
          </a:p>
          <a:p>
            <a:endParaRPr lang="en-US" sz="2000" dirty="0"/>
          </a:p>
          <a:p>
            <a:endParaRPr lang="en-US" sz="2000" dirty="0"/>
          </a:p>
        </p:txBody>
      </p:sp>
      <p:pic>
        <p:nvPicPr>
          <p:cNvPr id="5" name="Picture 2" descr="ch11figures_Part26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25" y="2887663"/>
            <a:ext cx="5745163" cy="358933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8CD41AC4-40F7-4FE0-8905-74C6698904F3}" type="slidenum">
              <a:rPr lang="en-US" smtClean="0"/>
              <a:pPr/>
              <a:t>761</a:t>
            </a:fld>
            <a:endParaRPr lang="en-US"/>
          </a:p>
        </p:txBody>
      </p:sp>
    </p:spTree>
    <p:extLst>
      <p:ext uri="{BB962C8B-B14F-4D97-AF65-F5344CB8AC3E}">
        <p14:creationId xmlns:p14="http://schemas.microsoft.com/office/powerpoint/2010/main" val="390228645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Rooted Trees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A </a:t>
            </a:r>
            <a:r>
              <a:rPr lang="en-US" i="1" dirty="0" smtClean="0"/>
              <a:t>rooted tree </a:t>
            </a:r>
            <a:r>
              <a:rPr lang="en-US" dirty="0" smtClean="0"/>
              <a:t>is a tree in which one vertex has been designated as the </a:t>
            </a:r>
            <a:r>
              <a:rPr lang="en-US" i="1" dirty="0" smtClean="0"/>
              <a:t>root</a:t>
            </a:r>
            <a:r>
              <a:rPr lang="en-US" dirty="0" smtClean="0"/>
              <a:t> and every edge is directed away from the root.</a:t>
            </a:r>
          </a:p>
          <a:p>
            <a:pPr indent="0">
              <a:buNone/>
            </a:pPr>
            <a:endParaRPr lang="en-US" dirty="0"/>
          </a:p>
          <a:p>
            <a:pPr indent="0">
              <a:buNone/>
            </a:pPr>
            <a:r>
              <a:rPr lang="en-US" dirty="0" smtClean="0"/>
              <a:t>An </a:t>
            </a:r>
            <a:r>
              <a:rPr lang="en-US" dirty="0" err="1" smtClean="0"/>
              <a:t>unrooted</a:t>
            </a:r>
            <a:r>
              <a:rPr lang="en-US" dirty="0" smtClean="0"/>
              <a:t> tree is converted into different rooted trees when different vertices are chosen as the root.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876800"/>
            <a:ext cx="3756660" cy="1259586"/>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762</a:t>
            </a:fld>
            <a:endParaRPr lang="en-US"/>
          </a:p>
        </p:txBody>
      </p:sp>
    </p:spTree>
    <p:extLst>
      <p:ext uri="{BB962C8B-B14F-4D97-AF65-F5344CB8AC3E}">
        <p14:creationId xmlns:p14="http://schemas.microsoft.com/office/powerpoint/2010/main" val="351220507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Rooted Tree Terminology</a:t>
            </a:r>
            <a:endParaRPr lang="en-US" dirty="0"/>
          </a:p>
        </p:txBody>
      </p:sp>
      <p:sp>
        <p:nvSpPr>
          <p:cNvPr id="3" name="Content Placeholder 2"/>
          <p:cNvSpPr>
            <a:spLocks noGrp="1"/>
          </p:cNvSpPr>
          <p:nvPr>
            <p:ph idx="1"/>
          </p:nvPr>
        </p:nvSpPr>
        <p:spPr>
          <a:xfrm>
            <a:off x="457200" y="1935480"/>
            <a:ext cx="8077200" cy="4389120"/>
          </a:xfrm>
        </p:spPr>
        <p:txBody>
          <a:bodyPr>
            <a:normAutofit fontScale="55000" lnSpcReduction="20000"/>
          </a:bodyPr>
          <a:lstStyle/>
          <a:p>
            <a:r>
              <a:rPr lang="en-US" dirty="0" smtClean="0"/>
              <a:t>Terminology for rooted trees is a                                                                                                                              mix from botany and                                                                                                                                     genealogy (such as this family tree                                                                                                                                    of the Bernoulli family of                                                                                                          mathematicians).</a:t>
            </a:r>
          </a:p>
          <a:p>
            <a:endParaRPr lang="en-US" dirty="0"/>
          </a:p>
          <a:p>
            <a:pPr marL="0" indent="0">
              <a:buNone/>
            </a:pPr>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a:t>If </a:t>
            </a:r>
            <a:r>
              <a:rPr lang="en-US" i="1" dirty="0"/>
              <a:t>v</a:t>
            </a:r>
            <a:r>
              <a:rPr lang="en-US" dirty="0"/>
              <a:t> is a vertex </a:t>
            </a:r>
            <a:r>
              <a:rPr lang="en-US" dirty="0" smtClean="0"/>
              <a:t>of a rooted tree other </a:t>
            </a:r>
            <a:r>
              <a:rPr lang="en-US" dirty="0"/>
              <a:t>than the root, the </a:t>
            </a:r>
            <a:r>
              <a:rPr lang="en-US" i="1" dirty="0"/>
              <a:t>parent</a:t>
            </a:r>
            <a:r>
              <a:rPr lang="en-US" dirty="0"/>
              <a:t> of </a:t>
            </a:r>
            <a:r>
              <a:rPr lang="en-US" i="1" dirty="0"/>
              <a:t>v</a:t>
            </a:r>
            <a:r>
              <a:rPr lang="en-US" dirty="0"/>
              <a:t> is the unique vertex </a:t>
            </a:r>
            <a:r>
              <a:rPr lang="en-US" i="1" dirty="0"/>
              <a:t>u</a:t>
            </a:r>
            <a:r>
              <a:rPr lang="en-US" dirty="0"/>
              <a:t> such that there is a directed edge from </a:t>
            </a:r>
            <a:r>
              <a:rPr lang="en-US" i="1" dirty="0"/>
              <a:t>u</a:t>
            </a:r>
            <a:r>
              <a:rPr lang="en-US" dirty="0"/>
              <a:t> to </a:t>
            </a:r>
            <a:r>
              <a:rPr lang="en-US" i="1" dirty="0"/>
              <a:t>v</a:t>
            </a:r>
            <a:r>
              <a:rPr lang="en-US" dirty="0"/>
              <a:t>. </a:t>
            </a:r>
            <a:r>
              <a:rPr lang="en-US" dirty="0" smtClean="0"/>
              <a:t>When </a:t>
            </a:r>
            <a:r>
              <a:rPr lang="en-US" i="1" dirty="0"/>
              <a:t>u</a:t>
            </a:r>
            <a:r>
              <a:rPr lang="en-US" dirty="0"/>
              <a:t> is a parent of </a:t>
            </a:r>
            <a:r>
              <a:rPr lang="en-US" i="1" dirty="0"/>
              <a:t>v</a:t>
            </a:r>
            <a:r>
              <a:rPr lang="en-US" dirty="0"/>
              <a:t>, </a:t>
            </a:r>
            <a:r>
              <a:rPr lang="en-US" i="1" dirty="0"/>
              <a:t>v</a:t>
            </a:r>
            <a:r>
              <a:rPr lang="en-US" dirty="0"/>
              <a:t> is called a </a:t>
            </a:r>
            <a:r>
              <a:rPr lang="en-US" i="1" dirty="0"/>
              <a:t>child</a:t>
            </a:r>
            <a:r>
              <a:rPr lang="en-US" dirty="0"/>
              <a:t> of </a:t>
            </a:r>
            <a:r>
              <a:rPr lang="en-US" i="1" dirty="0"/>
              <a:t>u</a:t>
            </a:r>
            <a:r>
              <a:rPr lang="en-US" dirty="0"/>
              <a:t>. Vertices with the same parent are called </a:t>
            </a:r>
            <a:r>
              <a:rPr lang="en-US" i="1" dirty="0"/>
              <a:t>siblings</a:t>
            </a:r>
            <a:r>
              <a:rPr lang="en-US" dirty="0"/>
              <a:t>.</a:t>
            </a:r>
          </a:p>
          <a:p>
            <a:r>
              <a:rPr lang="en-US" dirty="0"/>
              <a:t>The </a:t>
            </a:r>
            <a:r>
              <a:rPr lang="en-US" i="1" dirty="0"/>
              <a:t>ancestors</a:t>
            </a:r>
            <a:r>
              <a:rPr lang="en-US" dirty="0"/>
              <a:t> of a vertex </a:t>
            </a:r>
            <a:r>
              <a:rPr lang="en-US" dirty="0" smtClean="0"/>
              <a:t>are the vertices </a:t>
            </a:r>
            <a:r>
              <a:rPr lang="en-US" dirty="0"/>
              <a:t>in the path from the root to this vertex, excluding the vertex itself and including the root. The </a:t>
            </a:r>
            <a:r>
              <a:rPr lang="en-US" i="1" dirty="0"/>
              <a:t>descendants </a:t>
            </a:r>
            <a:r>
              <a:rPr lang="en-US" dirty="0"/>
              <a:t>of a vertex </a:t>
            </a:r>
            <a:r>
              <a:rPr lang="en-US" i="1" dirty="0"/>
              <a:t>v</a:t>
            </a:r>
            <a:r>
              <a:rPr lang="en-US" dirty="0"/>
              <a:t> are those vertices that have </a:t>
            </a:r>
            <a:r>
              <a:rPr lang="en-US" i="1" dirty="0"/>
              <a:t>v</a:t>
            </a:r>
            <a:r>
              <a:rPr lang="en-US" dirty="0"/>
              <a:t> as an ancestor.</a:t>
            </a:r>
          </a:p>
          <a:p>
            <a:r>
              <a:rPr lang="en-US" dirty="0"/>
              <a:t>A vertex of a rooted tree </a:t>
            </a:r>
            <a:r>
              <a:rPr lang="en-US" dirty="0" smtClean="0"/>
              <a:t>with no children is </a:t>
            </a:r>
            <a:r>
              <a:rPr lang="en-US" dirty="0"/>
              <a:t>called a </a:t>
            </a:r>
            <a:r>
              <a:rPr lang="en-US" i="1" dirty="0" smtClean="0"/>
              <a:t>leaf</a:t>
            </a:r>
            <a:r>
              <a:rPr lang="en-US" dirty="0" smtClean="0"/>
              <a:t>. </a:t>
            </a:r>
            <a:r>
              <a:rPr lang="en-US" dirty="0"/>
              <a:t>Vertices that have children are called </a:t>
            </a:r>
            <a:r>
              <a:rPr lang="en-US" i="1" dirty="0"/>
              <a:t>internal vertices</a:t>
            </a:r>
            <a:r>
              <a:rPr lang="en-US" dirty="0"/>
              <a:t>.</a:t>
            </a:r>
          </a:p>
          <a:p>
            <a:r>
              <a:rPr lang="en-US" dirty="0"/>
              <a:t>If </a:t>
            </a:r>
            <a:r>
              <a:rPr lang="en-US" i="1" dirty="0"/>
              <a:t>a</a:t>
            </a:r>
            <a:r>
              <a:rPr lang="en-US" dirty="0"/>
              <a:t> is a vertex in a tree, the </a:t>
            </a:r>
            <a:r>
              <a:rPr lang="en-US" i="1" dirty="0" err="1"/>
              <a:t>subtree</a:t>
            </a:r>
            <a:r>
              <a:rPr lang="en-US" i="1" dirty="0"/>
              <a:t> </a:t>
            </a:r>
            <a:r>
              <a:rPr lang="en-US" dirty="0"/>
              <a:t>with </a:t>
            </a:r>
            <a:r>
              <a:rPr lang="en-US" i="1" dirty="0"/>
              <a:t>a</a:t>
            </a:r>
            <a:r>
              <a:rPr lang="en-US" dirty="0"/>
              <a:t> as its root is the </a:t>
            </a:r>
            <a:r>
              <a:rPr lang="en-US" dirty="0" err="1"/>
              <a:t>subgraph</a:t>
            </a:r>
            <a:r>
              <a:rPr lang="en-US" dirty="0"/>
              <a:t> of the tree consisting of </a:t>
            </a:r>
            <a:r>
              <a:rPr lang="en-US" i="1" dirty="0"/>
              <a:t>a</a:t>
            </a:r>
            <a:r>
              <a:rPr lang="en-US" dirty="0"/>
              <a:t> and its descendants and all edges incident to these descendants.  </a:t>
            </a:r>
          </a:p>
          <a:p>
            <a:pPr marL="0" indent="0">
              <a:buNone/>
            </a:pP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1905000"/>
            <a:ext cx="4315206" cy="2058924"/>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763</a:t>
            </a:fld>
            <a:endParaRPr lang="en-US"/>
          </a:p>
        </p:txBody>
      </p:sp>
    </p:spTree>
    <p:extLst>
      <p:ext uri="{BB962C8B-B14F-4D97-AF65-F5344CB8AC3E}">
        <p14:creationId xmlns:p14="http://schemas.microsoft.com/office/powerpoint/2010/main" val="370489258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for Rooted Trees</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1871952"/>
            <a:ext cx="2158746" cy="1977390"/>
          </a:xfrm>
          <a:prstGeom prst="rect">
            <a:avLst/>
          </a:prstGeom>
        </p:spPr>
      </p:pic>
      <p:sp>
        <p:nvSpPr>
          <p:cNvPr id="9" name="Content Placeholder 8"/>
          <p:cNvSpPr>
            <a:spLocks noGrp="1"/>
          </p:cNvSpPr>
          <p:nvPr>
            <p:ph idx="1"/>
          </p:nvPr>
        </p:nvSpPr>
        <p:spPr>
          <a:xfrm>
            <a:off x="609600" y="1981200"/>
            <a:ext cx="6019800" cy="4389120"/>
          </a:xfrm>
        </p:spPr>
        <p:txBody>
          <a:bodyPr>
            <a:normAutofit fontScale="70000" lnSpcReduction="20000"/>
          </a:bodyPr>
          <a:lstStyle/>
          <a:p>
            <a:pPr marL="0" indent="0">
              <a:buNone/>
            </a:pPr>
            <a:endParaRPr lang="en-US" dirty="0" smtClean="0"/>
          </a:p>
          <a:p>
            <a:pPr indent="0">
              <a:buNone/>
            </a:pPr>
            <a:r>
              <a:rPr lang="en-US" b="1" dirty="0" smtClean="0"/>
              <a:t>Example</a:t>
            </a:r>
            <a:r>
              <a:rPr lang="en-US" dirty="0" smtClean="0"/>
              <a:t>: In the rooted tree </a:t>
            </a:r>
            <a:r>
              <a:rPr lang="en-US" i="1" dirty="0" smtClean="0"/>
              <a:t>T</a:t>
            </a:r>
            <a:r>
              <a:rPr lang="en-US" dirty="0" smtClean="0"/>
              <a:t> (with root </a:t>
            </a:r>
            <a:r>
              <a:rPr lang="en-US" i="1" dirty="0" smtClean="0"/>
              <a:t>a</a:t>
            </a:r>
            <a:r>
              <a:rPr lang="en-US" dirty="0" smtClean="0"/>
              <a:t>): </a:t>
            </a:r>
          </a:p>
          <a:p>
            <a:pPr marL="845820" indent="-571500">
              <a:buFont typeface="Wingdings 2"/>
              <a:buAutoNum type="romanLcParenBoth"/>
            </a:pPr>
            <a:r>
              <a:rPr lang="en-US" dirty="0" smtClean="0"/>
              <a:t>Find </a:t>
            </a:r>
            <a:r>
              <a:rPr lang="en-US" dirty="0"/>
              <a:t>the parent of </a:t>
            </a:r>
            <a:r>
              <a:rPr lang="en-US" i="1" dirty="0"/>
              <a:t>c</a:t>
            </a:r>
            <a:r>
              <a:rPr lang="en-US" dirty="0"/>
              <a:t>, the children of </a:t>
            </a:r>
            <a:r>
              <a:rPr lang="en-US" i="1" dirty="0"/>
              <a:t>g</a:t>
            </a:r>
            <a:r>
              <a:rPr lang="en-US" dirty="0"/>
              <a:t>, the siblings   of </a:t>
            </a:r>
            <a:r>
              <a:rPr lang="en-US" i="1" dirty="0"/>
              <a:t>h</a:t>
            </a:r>
            <a:r>
              <a:rPr lang="en-US" dirty="0"/>
              <a:t>, </a:t>
            </a:r>
            <a:r>
              <a:rPr lang="en-US" dirty="0" smtClean="0"/>
              <a:t>the </a:t>
            </a:r>
            <a:r>
              <a:rPr lang="en-US" dirty="0"/>
              <a:t>ancestors of </a:t>
            </a:r>
            <a:r>
              <a:rPr lang="en-US" i="1" dirty="0"/>
              <a:t>e</a:t>
            </a:r>
            <a:r>
              <a:rPr lang="en-US" dirty="0"/>
              <a:t>,  and </a:t>
            </a:r>
            <a:r>
              <a:rPr lang="en-US" dirty="0" smtClean="0"/>
              <a:t>the </a:t>
            </a:r>
            <a:r>
              <a:rPr lang="en-US" dirty="0"/>
              <a:t>descendants of </a:t>
            </a:r>
            <a:r>
              <a:rPr lang="en-US" i="1" dirty="0"/>
              <a:t>b</a:t>
            </a:r>
            <a:r>
              <a:rPr lang="en-US" dirty="0"/>
              <a:t>. </a:t>
            </a:r>
          </a:p>
          <a:p>
            <a:pPr marL="845820" indent="-571500">
              <a:buFont typeface="Wingdings 2"/>
              <a:buAutoNum type="romanLcParenBoth"/>
            </a:pPr>
            <a:r>
              <a:rPr lang="en-US" dirty="0" smtClean="0"/>
              <a:t>Find </a:t>
            </a:r>
            <a:r>
              <a:rPr lang="en-US" dirty="0"/>
              <a:t>all internal </a:t>
            </a:r>
            <a:r>
              <a:rPr lang="en-US" dirty="0" smtClean="0"/>
              <a:t>vertices  </a:t>
            </a:r>
            <a:r>
              <a:rPr lang="en-US" dirty="0"/>
              <a:t>and all leaves</a:t>
            </a:r>
            <a:r>
              <a:rPr lang="en-US" dirty="0" smtClean="0"/>
              <a:t>.</a:t>
            </a:r>
          </a:p>
          <a:p>
            <a:pPr marL="845820" indent="-571500">
              <a:buFont typeface="Wingdings 2"/>
              <a:buAutoNum type="romanLcParenBoth"/>
            </a:pPr>
            <a:r>
              <a:rPr lang="en-US" dirty="0" smtClean="0"/>
              <a:t>What </a:t>
            </a:r>
            <a:r>
              <a:rPr lang="en-US" dirty="0"/>
              <a:t>is the </a:t>
            </a:r>
            <a:r>
              <a:rPr lang="en-US" dirty="0" err="1"/>
              <a:t>subtree</a:t>
            </a:r>
            <a:r>
              <a:rPr lang="en-US" dirty="0"/>
              <a:t> rooted at </a:t>
            </a:r>
            <a:r>
              <a:rPr lang="en-US" i="1" dirty="0"/>
              <a:t>G</a:t>
            </a:r>
            <a:r>
              <a:rPr lang="en-US" dirty="0"/>
              <a:t>?</a:t>
            </a:r>
          </a:p>
          <a:p>
            <a:pPr indent="0">
              <a:buNone/>
            </a:pPr>
            <a:endParaRPr lang="en-US" dirty="0"/>
          </a:p>
          <a:p>
            <a:pPr marL="845820" indent="-571500">
              <a:buAutoNum type="romanLcParenBoth"/>
            </a:pPr>
            <a:endParaRPr lang="en-US" dirty="0" smtClean="0"/>
          </a:p>
          <a:p>
            <a:pPr indent="0">
              <a:buNone/>
            </a:pPr>
            <a:r>
              <a:rPr lang="en-US" b="1" dirty="0" smtClean="0"/>
              <a:t>Solution</a:t>
            </a:r>
            <a:r>
              <a:rPr lang="en-US" dirty="0" smtClean="0"/>
              <a:t>: </a:t>
            </a:r>
          </a:p>
          <a:p>
            <a:pPr marL="845820" indent="-571500">
              <a:buClr>
                <a:srgbClr val="0BD0D9"/>
              </a:buClr>
              <a:buFont typeface="Wingdings 2"/>
              <a:buAutoNum type="romanLcParenBoth"/>
            </a:pPr>
            <a:r>
              <a:rPr lang="en-US" dirty="0" smtClean="0">
                <a:solidFill>
                  <a:prstClr val="black"/>
                </a:solidFill>
              </a:rPr>
              <a:t>The </a:t>
            </a:r>
            <a:r>
              <a:rPr lang="en-US" dirty="0">
                <a:solidFill>
                  <a:prstClr val="black"/>
                </a:solidFill>
              </a:rPr>
              <a:t>parent of </a:t>
            </a:r>
            <a:r>
              <a:rPr lang="en-US" i="1" dirty="0">
                <a:solidFill>
                  <a:prstClr val="black"/>
                </a:solidFill>
              </a:rPr>
              <a:t>c</a:t>
            </a:r>
            <a:r>
              <a:rPr lang="en-US" dirty="0">
                <a:solidFill>
                  <a:prstClr val="black"/>
                </a:solidFill>
              </a:rPr>
              <a:t> is </a:t>
            </a:r>
            <a:r>
              <a:rPr lang="en-US" i="1" dirty="0">
                <a:solidFill>
                  <a:prstClr val="black"/>
                </a:solidFill>
              </a:rPr>
              <a:t>b</a:t>
            </a:r>
            <a:r>
              <a:rPr lang="en-US" dirty="0">
                <a:solidFill>
                  <a:prstClr val="black"/>
                </a:solidFill>
              </a:rPr>
              <a:t>. The children of </a:t>
            </a:r>
            <a:r>
              <a:rPr lang="en-US" i="1" dirty="0">
                <a:solidFill>
                  <a:prstClr val="black"/>
                </a:solidFill>
              </a:rPr>
              <a:t>g</a:t>
            </a:r>
            <a:r>
              <a:rPr lang="en-US" dirty="0">
                <a:solidFill>
                  <a:prstClr val="black"/>
                </a:solidFill>
              </a:rPr>
              <a:t> are </a:t>
            </a:r>
            <a:r>
              <a:rPr lang="en-US" i="1" dirty="0">
                <a:solidFill>
                  <a:prstClr val="black"/>
                </a:solidFill>
              </a:rPr>
              <a:t>h</a:t>
            </a:r>
            <a:r>
              <a:rPr lang="en-US" dirty="0">
                <a:solidFill>
                  <a:prstClr val="black"/>
                </a:solidFill>
              </a:rPr>
              <a:t>,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siblings of </a:t>
            </a:r>
            <a:r>
              <a:rPr lang="en-US" i="1" dirty="0">
                <a:solidFill>
                  <a:prstClr val="black"/>
                </a:solidFill>
              </a:rPr>
              <a:t>h</a:t>
            </a:r>
            <a:r>
              <a:rPr lang="en-US" dirty="0">
                <a:solidFill>
                  <a:prstClr val="black"/>
                </a:solidFill>
              </a:rPr>
              <a:t> are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ancestors of </a:t>
            </a:r>
            <a:r>
              <a:rPr lang="en-US" i="1" dirty="0">
                <a:solidFill>
                  <a:prstClr val="black"/>
                </a:solidFill>
              </a:rPr>
              <a:t>e</a:t>
            </a:r>
            <a:r>
              <a:rPr lang="en-US" dirty="0">
                <a:solidFill>
                  <a:prstClr val="black"/>
                </a:solidFill>
              </a:rPr>
              <a:t> are c, </a:t>
            </a:r>
            <a:r>
              <a:rPr lang="en-US" i="1" dirty="0">
                <a:solidFill>
                  <a:prstClr val="black"/>
                </a:solidFill>
              </a:rPr>
              <a:t>b</a:t>
            </a:r>
            <a:r>
              <a:rPr lang="en-US" dirty="0">
                <a:solidFill>
                  <a:prstClr val="black"/>
                </a:solidFill>
              </a:rPr>
              <a:t>, and </a:t>
            </a:r>
            <a:r>
              <a:rPr lang="en-US" i="1" dirty="0">
                <a:solidFill>
                  <a:prstClr val="black"/>
                </a:solidFill>
              </a:rPr>
              <a:t>a</a:t>
            </a:r>
            <a:r>
              <a:rPr lang="en-US" dirty="0">
                <a:solidFill>
                  <a:prstClr val="black"/>
                </a:solidFill>
              </a:rPr>
              <a:t>. The descendants of </a:t>
            </a:r>
            <a:r>
              <a:rPr lang="en-US" i="1" dirty="0">
                <a:solidFill>
                  <a:prstClr val="black"/>
                </a:solidFill>
              </a:rPr>
              <a:t>b</a:t>
            </a:r>
            <a:r>
              <a:rPr lang="en-US" dirty="0">
                <a:solidFill>
                  <a:prstClr val="black"/>
                </a:solidFill>
              </a:rPr>
              <a:t> are </a:t>
            </a:r>
            <a:r>
              <a:rPr lang="en-US" i="1" dirty="0">
                <a:solidFill>
                  <a:prstClr val="black"/>
                </a:solidFill>
              </a:rPr>
              <a:t>c</a:t>
            </a:r>
            <a:r>
              <a:rPr lang="en-US" dirty="0">
                <a:solidFill>
                  <a:prstClr val="black"/>
                </a:solidFill>
              </a:rPr>
              <a:t>, </a:t>
            </a:r>
            <a:r>
              <a:rPr lang="en-US" i="1" dirty="0">
                <a:solidFill>
                  <a:prstClr val="black"/>
                </a:solidFill>
              </a:rPr>
              <a:t>d</a:t>
            </a:r>
            <a:r>
              <a:rPr lang="en-US" dirty="0">
                <a:solidFill>
                  <a:prstClr val="black"/>
                </a:solidFill>
              </a:rPr>
              <a:t>, and </a:t>
            </a:r>
            <a:r>
              <a:rPr lang="en-US" i="1" dirty="0">
                <a:solidFill>
                  <a:prstClr val="black"/>
                </a:solidFill>
              </a:rPr>
              <a:t>e</a:t>
            </a:r>
            <a:r>
              <a:rPr lang="en-US" dirty="0">
                <a:solidFill>
                  <a:prstClr val="black"/>
                </a:solidFill>
              </a:rPr>
              <a:t>. </a:t>
            </a:r>
            <a:endParaRPr lang="en-US" dirty="0" smtClean="0">
              <a:solidFill>
                <a:prstClr val="black"/>
              </a:solidFill>
            </a:endParaRPr>
          </a:p>
          <a:p>
            <a:pPr marL="845820" indent="-571500">
              <a:buClr>
                <a:srgbClr val="0BD0D9"/>
              </a:buClr>
              <a:buFont typeface="Wingdings 2"/>
              <a:buAutoNum type="romanLcParenBoth"/>
            </a:pPr>
            <a:r>
              <a:rPr lang="en-US" dirty="0"/>
              <a:t>The internal vertices are </a:t>
            </a:r>
            <a:r>
              <a:rPr lang="en-US" i="1" dirty="0"/>
              <a:t>a</a:t>
            </a:r>
            <a:r>
              <a:rPr lang="en-US" dirty="0"/>
              <a:t>, </a:t>
            </a:r>
            <a:r>
              <a:rPr lang="en-US" i="1" dirty="0"/>
              <a:t>b</a:t>
            </a:r>
            <a:r>
              <a:rPr lang="en-US" dirty="0"/>
              <a:t>, </a:t>
            </a:r>
            <a:r>
              <a:rPr lang="en-US" i="1" dirty="0"/>
              <a:t>c</a:t>
            </a:r>
            <a:r>
              <a:rPr lang="en-US" dirty="0"/>
              <a:t>, </a:t>
            </a:r>
            <a:r>
              <a:rPr lang="en-US" i="1" dirty="0"/>
              <a:t>g</a:t>
            </a:r>
            <a:r>
              <a:rPr lang="en-US" dirty="0"/>
              <a:t>, </a:t>
            </a:r>
            <a:r>
              <a:rPr lang="en-US" i="1" dirty="0"/>
              <a:t>h</a:t>
            </a:r>
            <a:r>
              <a:rPr lang="en-US" dirty="0"/>
              <a:t>, and </a:t>
            </a:r>
            <a:r>
              <a:rPr lang="en-US" i="1" dirty="0"/>
              <a:t>j</a:t>
            </a:r>
            <a:r>
              <a:rPr lang="en-US" dirty="0"/>
              <a:t>. The leaves are </a:t>
            </a:r>
            <a:r>
              <a:rPr lang="en-US" i="1" dirty="0"/>
              <a:t>d</a:t>
            </a:r>
            <a:r>
              <a:rPr lang="en-US" dirty="0"/>
              <a:t>, </a:t>
            </a:r>
            <a:r>
              <a:rPr lang="en-US" i="1" dirty="0"/>
              <a:t>e</a:t>
            </a:r>
            <a:r>
              <a:rPr lang="en-US" dirty="0"/>
              <a:t>, </a:t>
            </a:r>
            <a:r>
              <a:rPr lang="en-US" i="1" dirty="0"/>
              <a:t>f</a:t>
            </a:r>
            <a:r>
              <a:rPr lang="en-US" dirty="0"/>
              <a:t>, </a:t>
            </a:r>
            <a:r>
              <a:rPr lang="en-US" i="1" dirty="0" err="1"/>
              <a:t>i</a:t>
            </a:r>
            <a:r>
              <a:rPr lang="en-US" dirty="0"/>
              <a:t>, </a:t>
            </a:r>
            <a:r>
              <a:rPr lang="en-US" i="1" dirty="0"/>
              <a:t>k</a:t>
            </a:r>
            <a:r>
              <a:rPr lang="en-US" dirty="0"/>
              <a:t>, </a:t>
            </a:r>
            <a:r>
              <a:rPr lang="en-US" i="1" dirty="0"/>
              <a:t>l</a:t>
            </a:r>
            <a:r>
              <a:rPr lang="en-US" dirty="0"/>
              <a:t>, and </a:t>
            </a:r>
            <a:r>
              <a:rPr lang="en-US" i="1" dirty="0"/>
              <a:t>m</a:t>
            </a:r>
            <a:r>
              <a:rPr lang="en-US" dirty="0"/>
              <a:t>.  </a:t>
            </a:r>
            <a:endParaRPr lang="en-US" dirty="0" smtClean="0">
              <a:solidFill>
                <a:prstClr val="black"/>
              </a:solidFill>
            </a:endParaRPr>
          </a:p>
          <a:p>
            <a:pPr marL="845820" indent="-571500">
              <a:buClr>
                <a:srgbClr val="0BD0D9"/>
              </a:buClr>
              <a:buFont typeface="Wingdings 2"/>
              <a:buAutoNum type="romanLcParenBoth"/>
            </a:pPr>
            <a:r>
              <a:rPr lang="en-US" dirty="0" smtClean="0"/>
              <a:t>We display the </a:t>
            </a:r>
            <a:r>
              <a:rPr lang="en-US" dirty="0" err="1"/>
              <a:t>subtree</a:t>
            </a:r>
            <a:r>
              <a:rPr lang="en-US" dirty="0"/>
              <a:t> rooted </a:t>
            </a:r>
            <a:r>
              <a:rPr lang="en-US" dirty="0" smtClean="0"/>
              <a:t>at </a:t>
            </a:r>
            <a:r>
              <a:rPr lang="en-US" i="1" dirty="0" smtClean="0"/>
              <a:t>g</a:t>
            </a:r>
            <a:r>
              <a:rPr lang="en-US" dirty="0" smtClean="0"/>
              <a:t>.</a:t>
            </a:r>
            <a:endParaRPr lang="en-US" dirty="0"/>
          </a:p>
          <a:p>
            <a:pPr marL="1211580" lvl="1" indent="-571500">
              <a:buClr>
                <a:srgbClr val="0BD0D9"/>
              </a:buClr>
              <a:buFont typeface="Wingdings 2"/>
              <a:buAutoNum type="romanLcParenBoth"/>
            </a:pPr>
            <a:endParaRPr lang="en-US" dirty="0" smtClean="0"/>
          </a:p>
        </p:txBody>
      </p:sp>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800" y="4724400"/>
            <a:ext cx="1084326" cy="1405890"/>
          </a:xfrm>
          <a:prstGeom prst="rect">
            <a:avLst/>
          </a:prstGeom>
        </p:spPr>
      </p:pic>
      <p:sp>
        <p:nvSpPr>
          <p:cNvPr id="3" name="Slide Number Placeholder 2"/>
          <p:cNvSpPr>
            <a:spLocks noGrp="1"/>
          </p:cNvSpPr>
          <p:nvPr>
            <p:ph type="sldNum" sz="quarter" idx="12"/>
          </p:nvPr>
        </p:nvSpPr>
        <p:spPr/>
        <p:txBody>
          <a:bodyPr/>
          <a:lstStyle/>
          <a:p>
            <a:fld id="{8CD41AC4-40F7-4FE0-8905-74C6698904F3}" type="slidenum">
              <a:rPr lang="en-US" smtClean="0"/>
              <a:pPr/>
              <a:t>764</a:t>
            </a:fld>
            <a:endParaRPr lang="en-US"/>
          </a:p>
        </p:txBody>
      </p:sp>
    </p:spTree>
    <p:extLst>
      <p:ext uri="{BB962C8B-B14F-4D97-AF65-F5344CB8AC3E}">
        <p14:creationId xmlns:p14="http://schemas.microsoft.com/office/powerpoint/2010/main" val="51619361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m</a:t>
            </a:r>
            <a:r>
              <a:rPr lang="en-US" dirty="0" smtClean="0"/>
              <a:t>-</a:t>
            </a:r>
            <a:r>
              <a:rPr lang="en-US" dirty="0" err="1" smtClean="0"/>
              <a:t>ary</a:t>
            </a:r>
            <a:r>
              <a:rPr lang="en-US" dirty="0" smtClean="0"/>
              <a:t> Rooted Trees</a:t>
            </a:r>
            <a:endParaRPr lang="en-US" dirty="0"/>
          </a:p>
        </p:txBody>
      </p:sp>
      <p:sp>
        <p:nvSpPr>
          <p:cNvPr id="3" name="Content Placeholder 2"/>
          <p:cNvSpPr>
            <a:spLocks noGrp="1"/>
          </p:cNvSpPr>
          <p:nvPr>
            <p:ph idx="1"/>
          </p:nvPr>
        </p:nvSpPr>
        <p:spPr/>
        <p:txBody>
          <a:bodyPr>
            <a:normAutofit fontScale="25000" lnSpcReduction="20000"/>
          </a:bodyPr>
          <a:lstStyle/>
          <a:p>
            <a:pPr indent="0">
              <a:buNone/>
            </a:pPr>
            <a:r>
              <a:rPr lang="en-US" sz="7200" b="1" dirty="0" smtClean="0"/>
              <a:t>Definition</a:t>
            </a:r>
            <a:r>
              <a:rPr lang="en-US" sz="7200" dirty="0" smtClean="0"/>
              <a:t>: A rooted tree is called an </a:t>
            </a:r>
            <a:r>
              <a:rPr lang="en-US" sz="7200" i="1" dirty="0" smtClean="0"/>
              <a:t>m-</a:t>
            </a:r>
            <a:r>
              <a:rPr lang="en-US" sz="7200" i="1" dirty="0" err="1" smtClean="0"/>
              <a:t>ary</a:t>
            </a:r>
            <a:r>
              <a:rPr lang="en-US" sz="7200" i="1" dirty="0" smtClean="0"/>
              <a:t> tree </a:t>
            </a:r>
            <a:r>
              <a:rPr lang="en-US" sz="7200" dirty="0" smtClean="0"/>
              <a:t>if every internal vertex has no more than </a:t>
            </a:r>
            <a:r>
              <a:rPr lang="en-US" sz="7200" i="1" dirty="0" smtClean="0"/>
              <a:t>m</a:t>
            </a:r>
            <a:r>
              <a:rPr lang="en-US" sz="7200" dirty="0" smtClean="0"/>
              <a:t> children. The tree is called a </a:t>
            </a:r>
            <a:r>
              <a:rPr lang="en-US" sz="7200" i="1" dirty="0" smtClean="0"/>
              <a:t>full m-</a:t>
            </a:r>
            <a:r>
              <a:rPr lang="en-US" sz="7200" i="1" dirty="0" err="1" smtClean="0"/>
              <a:t>ary</a:t>
            </a:r>
            <a:r>
              <a:rPr lang="en-US" sz="7200" i="1" dirty="0" smtClean="0"/>
              <a:t> tree </a:t>
            </a:r>
            <a:r>
              <a:rPr lang="en-US" sz="7200" dirty="0" smtClean="0"/>
              <a:t>if every internal vertex has exactly </a:t>
            </a:r>
            <a:r>
              <a:rPr lang="en-US" sz="7200" i="1" dirty="0" smtClean="0"/>
              <a:t>m</a:t>
            </a:r>
            <a:r>
              <a:rPr lang="en-US" sz="7200" dirty="0" smtClean="0"/>
              <a:t> children. An </a:t>
            </a:r>
            <a:r>
              <a:rPr lang="en-US" sz="7200" i="1" dirty="0" smtClean="0"/>
              <a:t>m</a:t>
            </a:r>
            <a:r>
              <a:rPr lang="en-US" sz="7200" dirty="0" smtClean="0"/>
              <a:t>-</a:t>
            </a:r>
            <a:r>
              <a:rPr lang="en-US" sz="7200" dirty="0" err="1" smtClean="0"/>
              <a:t>ary</a:t>
            </a:r>
            <a:r>
              <a:rPr lang="en-US" sz="7200" dirty="0" smtClean="0"/>
              <a:t> tree with </a:t>
            </a:r>
            <a:r>
              <a:rPr lang="en-US" sz="7200" i="1" dirty="0" smtClean="0"/>
              <a:t>m</a:t>
            </a:r>
            <a:r>
              <a:rPr lang="en-US" sz="7200" dirty="0" smtClean="0"/>
              <a:t> = </a:t>
            </a:r>
            <a:r>
              <a:rPr lang="en-US" sz="7200" dirty="0" smtClean="0">
                <a:latin typeface="Cambria Math" pitchFamily="18" charset="0"/>
                <a:ea typeface="Cambria Math" pitchFamily="18" charset="0"/>
              </a:rPr>
              <a:t>2</a:t>
            </a:r>
            <a:r>
              <a:rPr lang="en-US" sz="7200" dirty="0" smtClean="0"/>
              <a:t> is called a </a:t>
            </a:r>
            <a:r>
              <a:rPr lang="en-US" sz="7200" i="1" dirty="0" smtClean="0"/>
              <a:t>binary</a:t>
            </a:r>
            <a:r>
              <a:rPr lang="en-US" sz="7200" dirty="0" smtClean="0"/>
              <a:t> tree.</a:t>
            </a:r>
          </a:p>
          <a:p>
            <a:pPr indent="0">
              <a:buNone/>
            </a:pPr>
            <a:endParaRPr lang="en-US" sz="7200" dirty="0" smtClean="0"/>
          </a:p>
          <a:p>
            <a:pPr indent="0">
              <a:buNone/>
            </a:pPr>
            <a:r>
              <a:rPr lang="en-US" sz="7200" b="1" dirty="0" smtClean="0"/>
              <a:t>Example</a:t>
            </a:r>
            <a:r>
              <a:rPr lang="en-US" sz="7200" dirty="0" smtClean="0"/>
              <a:t>: Are the following rooted trees full </a:t>
            </a:r>
            <a:r>
              <a:rPr lang="en-US" sz="7200" i="1" dirty="0" smtClean="0"/>
              <a:t>m</a:t>
            </a:r>
            <a:r>
              <a:rPr lang="en-US" sz="7200" dirty="0" smtClean="0"/>
              <a:t>-</a:t>
            </a:r>
            <a:r>
              <a:rPr lang="en-US" sz="7200" dirty="0" err="1" smtClean="0"/>
              <a:t>ary</a:t>
            </a:r>
            <a:r>
              <a:rPr lang="en-US" sz="7200" dirty="0" smtClean="0"/>
              <a:t> trees for some positive integer </a:t>
            </a:r>
            <a:r>
              <a:rPr lang="en-US" sz="7200" i="1" dirty="0" smtClean="0"/>
              <a:t>m</a:t>
            </a:r>
            <a:r>
              <a:rPr lang="en-US" sz="7200" dirty="0" smtClean="0"/>
              <a:t>?</a:t>
            </a:r>
          </a:p>
          <a:p>
            <a:pPr indent="0">
              <a:buNone/>
            </a:pPr>
            <a:endParaRPr lang="en-US" sz="5500" dirty="0"/>
          </a:p>
          <a:p>
            <a:pPr indent="0">
              <a:buNone/>
            </a:pPr>
            <a:endParaRPr lang="en-US" sz="5500" dirty="0" smtClean="0"/>
          </a:p>
          <a:p>
            <a:pPr indent="0">
              <a:buNone/>
            </a:pPr>
            <a:endParaRPr lang="en-US" sz="5500" dirty="0"/>
          </a:p>
          <a:p>
            <a:pPr indent="0">
              <a:buNone/>
            </a:pPr>
            <a:endParaRPr lang="en-US" sz="5500" dirty="0" smtClean="0"/>
          </a:p>
          <a:p>
            <a:pPr indent="0">
              <a:buNone/>
            </a:pPr>
            <a:endParaRPr lang="en-US" sz="5500" dirty="0" smtClean="0"/>
          </a:p>
          <a:p>
            <a:pPr indent="0">
              <a:buNone/>
            </a:pPr>
            <a:endParaRPr lang="en-US" sz="5500" dirty="0"/>
          </a:p>
          <a:p>
            <a:pPr indent="0">
              <a:buNone/>
            </a:pPr>
            <a:endParaRPr lang="en-US" sz="5500" dirty="0" smtClean="0"/>
          </a:p>
          <a:p>
            <a:pPr indent="0">
              <a:buNone/>
            </a:pPr>
            <a:endParaRPr lang="en-US" sz="5500" dirty="0"/>
          </a:p>
          <a:p>
            <a:pPr indent="0">
              <a:buNone/>
            </a:pPr>
            <a:r>
              <a:rPr lang="en-US" sz="7200" b="1" dirty="0" smtClean="0"/>
              <a:t>Solution</a:t>
            </a:r>
            <a:r>
              <a:rPr lang="en-US" sz="7200" dirty="0" smtClean="0"/>
              <a:t>: </a:t>
            </a:r>
            <a:r>
              <a:rPr lang="en-US" sz="7200" i="1" dirty="0" smtClean="0"/>
              <a:t>T</a:t>
            </a:r>
            <a:r>
              <a:rPr lang="en-US" sz="7200" baseline="-25000" dirty="0" smtClean="0">
                <a:latin typeface="Cambria Math" pitchFamily="18" charset="0"/>
                <a:ea typeface="Cambria Math" pitchFamily="18" charset="0"/>
              </a:rPr>
              <a:t>1</a:t>
            </a:r>
            <a:r>
              <a:rPr lang="en-US" sz="7200" dirty="0" smtClean="0"/>
              <a:t> is a full binary tree because each of its internal vertices has two children. </a:t>
            </a:r>
            <a:r>
              <a:rPr lang="en-US" sz="7200" i="1" dirty="0" smtClean="0"/>
              <a:t>T</a:t>
            </a:r>
            <a:r>
              <a:rPr lang="en-US" sz="7200" baseline="-25000" dirty="0" smtClean="0">
                <a:latin typeface="Cambria Math" pitchFamily="18" charset="0"/>
                <a:ea typeface="Cambria Math" pitchFamily="18" charset="0"/>
              </a:rPr>
              <a:t>2</a:t>
            </a:r>
            <a:r>
              <a:rPr lang="en-US" sz="7200" baseline="-25000" dirty="0" smtClean="0"/>
              <a:t> </a:t>
            </a:r>
            <a:r>
              <a:rPr lang="en-US" sz="7200" dirty="0" smtClean="0"/>
              <a:t>is a full </a:t>
            </a:r>
            <a:r>
              <a:rPr lang="en-US" sz="7200" dirty="0" smtClean="0">
                <a:latin typeface="Cambria Math" pitchFamily="18" charset="0"/>
                <a:ea typeface="Cambria Math" pitchFamily="18" charset="0"/>
              </a:rPr>
              <a:t>3</a:t>
            </a:r>
            <a:r>
              <a:rPr lang="en-US" sz="7200" dirty="0" smtClean="0"/>
              <a:t>-ary tree because each of its internal vertices has three children. In </a:t>
            </a:r>
            <a:r>
              <a:rPr lang="en-US" sz="7200" i="1" dirty="0" smtClean="0"/>
              <a:t>T</a:t>
            </a:r>
            <a:r>
              <a:rPr lang="en-US" sz="7200" baseline="-25000" dirty="0" smtClean="0">
                <a:latin typeface="Cambria Math" pitchFamily="18" charset="0"/>
                <a:ea typeface="Cambria Math" pitchFamily="18" charset="0"/>
              </a:rPr>
              <a:t>3</a:t>
            </a:r>
            <a:r>
              <a:rPr lang="en-US" sz="7200" dirty="0" smtClean="0"/>
              <a:t> each internal vertex has five children, so </a:t>
            </a:r>
            <a:r>
              <a:rPr lang="en-US" sz="7200" i="1" dirty="0" smtClean="0"/>
              <a:t>T</a:t>
            </a:r>
            <a:r>
              <a:rPr lang="en-US" sz="7200" baseline="-25000" dirty="0" smtClean="0">
                <a:latin typeface="Cambria Math" pitchFamily="18" charset="0"/>
                <a:ea typeface="Cambria Math" pitchFamily="18" charset="0"/>
              </a:rPr>
              <a:t>3</a:t>
            </a:r>
            <a:r>
              <a:rPr lang="en-US" sz="7200" dirty="0" smtClean="0"/>
              <a:t> is a full </a:t>
            </a:r>
            <a:r>
              <a:rPr lang="en-US" sz="7200" dirty="0" smtClean="0">
                <a:latin typeface="Cambria Math" pitchFamily="18" charset="0"/>
                <a:ea typeface="Cambria Math" pitchFamily="18" charset="0"/>
              </a:rPr>
              <a:t>5</a:t>
            </a:r>
            <a:r>
              <a:rPr lang="en-US" sz="7200" dirty="0" smtClean="0"/>
              <a:t>-ary tree. </a:t>
            </a:r>
            <a:r>
              <a:rPr lang="en-US" sz="7200" i="1" dirty="0" smtClean="0"/>
              <a:t>T</a:t>
            </a:r>
            <a:r>
              <a:rPr lang="en-US" sz="7200" baseline="-25000" dirty="0" smtClean="0">
                <a:latin typeface="Cambria Math" pitchFamily="18" charset="0"/>
                <a:ea typeface="Cambria Math" pitchFamily="18" charset="0"/>
              </a:rPr>
              <a:t>4</a:t>
            </a:r>
            <a:r>
              <a:rPr lang="en-US" sz="7200" baseline="-25000" dirty="0" smtClean="0"/>
              <a:t> </a:t>
            </a:r>
            <a:r>
              <a:rPr lang="en-US" sz="7200" dirty="0" smtClean="0"/>
              <a:t>is not a full </a:t>
            </a:r>
            <a:r>
              <a:rPr lang="en-US" sz="7200" i="1" dirty="0" smtClean="0"/>
              <a:t>m</a:t>
            </a:r>
            <a:r>
              <a:rPr lang="en-US" sz="7200" dirty="0" smtClean="0"/>
              <a:t>-</a:t>
            </a:r>
            <a:r>
              <a:rPr lang="en-US" sz="7200" dirty="0" err="1" smtClean="0"/>
              <a:t>ary</a:t>
            </a:r>
            <a:r>
              <a:rPr lang="en-US" sz="7200" dirty="0" smtClean="0"/>
              <a:t> tree for any m because some of its internal vertices have two children and others have three children.</a:t>
            </a:r>
            <a:endParaRPr lang="en-US" sz="7200" dirty="0"/>
          </a:p>
          <a:p>
            <a:pPr indent="0">
              <a:buNone/>
            </a:pPr>
            <a:endParaRPr lang="en-US" sz="7200" dirty="0" smtClean="0"/>
          </a:p>
          <a:p>
            <a:pPr indent="0">
              <a:buNone/>
            </a:pPr>
            <a:endParaRPr lang="en-US" sz="7200" dirty="0"/>
          </a:p>
          <a:p>
            <a:pPr indent="0">
              <a:buNone/>
            </a:pPr>
            <a:endParaRPr lang="en-US" dirty="0" smtClean="0"/>
          </a:p>
          <a:p>
            <a:pPr indent="0">
              <a:buNone/>
            </a:pPr>
            <a:r>
              <a:rPr lang="en-US" dirty="0"/>
              <a:t> </a:t>
            </a:r>
            <a:endParaRPr lang="en-US" dirty="0" smtClean="0"/>
          </a:p>
          <a:p>
            <a:pPr indent="0">
              <a:buNone/>
            </a:pPr>
            <a:r>
              <a:rPr lang="en-US" dirty="0"/>
              <a:t> </a:t>
            </a:r>
            <a:endParaRPr lang="en-US" dirty="0" smtClean="0"/>
          </a:p>
          <a:p>
            <a:pPr indent="0">
              <a:buNone/>
            </a:pPr>
            <a:r>
              <a:rPr lang="en-US" dirty="0"/>
              <a:t> </a:t>
            </a:r>
            <a:endParaRPr lang="en-US" dirty="0" smtClean="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3733800"/>
            <a:ext cx="5778246" cy="113157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765</a:t>
            </a:fld>
            <a:endParaRPr lang="en-US"/>
          </a:p>
        </p:txBody>
      </p:sp>
    </p:spTree>
    <p:extLst>
      <p:ext uri="{BB962C8B-B14F-4D97-AF65-F5344CB8AC3E}">
        <p14:creationId xmlns:p14="http://schemas.microsoft.com/office/powerpoint/2010/main" val="222770033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Ordered Rooted Trees</a:t>
            </a:r>
            <a:endParaRPr lang="en-US" dirty="0"/>
          </a:p>
        </p:txBody>
      </p:sp>
      <p:sp>
        <p:nvSpPr>
          <p:cNvPr id="3" name="Content Placeholder 2"/>
          <p:cNvSpPr>
            <a:spLocks noGrp="1"/>
          </p:cNvSpPr>
          <p:nvPr>
            <p:ph idx="1"/>
          </p:nvPr>
        </p:nvSpPr>
        <p:spPr>
          <a:ln>
            <a:solidFill>
              <a:schemeClr val="bg1"/>
            </a:solidFill>
          </a:ln>
        </p:spPr>
        <p:txBody>
          <a:bodyPr>
            <a:noAutofit/>
          </a:bodyPr>
          <a:lstStyle/>
          <a:p>
            <a:pPr indent="0">
              <a:buNone/>
            </a:pPr>
            <a:r>
              <a:rPr lang="en-US" sz="1400" b="1" dirty="0" smtClean="0"/>
              <a:t>Definition</a:t>
            </a:r>
            <a:r>
              <a:rPr lang="en-US" sz="1400" dirty="0" smtClean="0"/>
              <a:t>: An </a:t>
            </a:r>
            <a:r>
              <a:rPr lang="en-US" sz="1400" i="1" dirty="0" smtClean="0"/>
              <a:t>ordered rooted tree </a:t>
            </a:r>
            <a:r>
              <a:rPr lang="en-US" sz="1400" dirty="0" smtClean="0"/>
              <a:t>is a rooted tree where the children of each internal vertex are ordered.</a:t>
            </a:r>
          </a:p>
          <a:p>
            <a:pPr lvl="1"/>
            <a:r>
              <a:rPr lang="en-US" sz="1400" dirty="0" smtClean="0"/>
              <a:t>We draw ordered rooted trees so that the children of each internal vertex are shown in order from left to right.</a:t>
            </a:r>
          </a:p>
          <a:p>
            <a:pPr marL="393192" lvl="1" indent="0">
              <a:buNone/>
            </a:pPr>
            <a:endParaRPr lang="en-US" sz="1400" dirty="0" smtClean="0"/>
          </a:p>
          <a:p>
            <a:pPr marL="274320" lvl="1" indent="0">
              <a:spcBef>
                <a:spcPts val="0"/>
              </a:spcBef>
              <a:buNone/>
            </a:pPr>
            <a:r>
              <a:rPr lang="en-US" sz="1400" b="1" dirty="0" smtClean="0"/>
              <a:t>Definition</a:t>
            </a:r>
            <a:r>
              <a:rPr lang="en-US" sz="1400" dirty="0"/>
              <a:t>: A </a:t>
            </a:r>
            <a:r>
              <a:rPr lang="en-US" sz="1400" i="1" dirty="0"/>
              <a:t>binary tree </a:t>
            </a:r>
            <a:r>
              <a:rPr lang="en-US" sz="1400" dirty="0"/>
              <a:t>is an </a:t>
            </a:r>
            <a:r>
              <a:rPr lang="en-US" sz="1400" dirty="0" smtClean="0"/>
              <a:t>ordered </a:t>
            </a:r>
            <a:r>
              <a:rPr lang="en-US" sz="1400" dirty="0"/>
              <a:t>rooted where </a:t>
            </a:r>
            <a:r>
              <a:rPr lang="en-US" sz="1400" dirty="0" smtClean="0"/>
              <a:t>each </a:t>
            </a:r>
            <a:r>
              <a:rPr lang="en-US" sz="1400" dirty="0"/>
              <a:t>internal vertex has at most two children.   If an internal vertex of a binary tree has two children, the first is called the </a:t>
            </a:r>
            <a:r>
              <a:rPr lang="en-US" sz="1400" i="1" dirty="0"/>
              <a:t>left child </a:t>
            </a:r>
            <a:r>
              <a:rPr lang="en-US" sz="1400" dirty="0"/>
              <a:t>and the second the </a:t>
            </a:r>
            <a:r>
              <a:rPr lang="en-US" sz="1400" i="1" dirty="0"/>
              <a:t>right </a:t>
            </a:r>
            <a:r>
              <a:rPr lang="en-US" sz="1400" i="1" dirty="0" smtClean="0"/>
              <a:t>child</a:t>
            </a:r>
            <a:r>
              <a:rPr lang="en-US" sz="1400" dirty="0" smtClean="0"/>
              <a:t>.</a:t>
            </a:r>
            <a:r>
              <a:rPr lang="en-US" sz="1400" dirty="0"/>
              <a:t> </a:t>
            </a:r>
            <a:r>
              <a:rPr lang="en-US" sz="1400" dirty="0" smtClean="0"/>
              <a:t>The tree rooted at the left child of a vertex is called the </a:t>
            </a:r>
            <a:r>
              <a:rPr lang="en-US" sz="1400" i="1" dirty="0" smtClean="0"/>
              <a:t>left </a:t>
            </a:r>
            <a:r>
              <a:rPr lang="en-US" sz="1400" i="1" dirty="0" err="1" smtClean="0"/>
              <a:t>subtree</a:t>
            </a:r>
            <a:r>
              <a:rPr lang="en-US" sz="1400" i="1" dirty="0" smtClean="0"/>
              <a:t> </a:t>
            </a:r>
            <a:r>
              <a:rPr lang="en-US" sz="1400" dirty="0" smtClean="0"/>
              <a:t>of this vertex, and the tree rooted at the right child of a vertex is called the </a:t>
            </a:r>
            <a:r>
              <a:rPr lang="en-US" sz="1400" i="1" dirty="0" smtClean="0"/>
              <a:t>right </a:t>
            </a:r>
            <a:r>
              <a:rPr lang="en-US" sz="1400" i="1" dirty="0" err="1" smtClean="0"/>
              <a:t>subtree</a:t>
            </a:r>
            <a:r>
              <a:rPr lang="en-US" sz="1400" i="1" dirty="0" smtClean="0"/>
              <a:t> </a:t>
            </a:r>
            <a:r>
              <a:rPr lang="en-US" sz="1400" dirty="0" smtClean="0"/>
              <a:t>of this vertex.</a:t>
            </a:r>
          </a:p>
          <a:p>
            <a:pPr lvl="1"/>
            <a:endParaRPr lang="en-US" sz="1400" dirty="0" smtClean="0"/>
          </a:p>
          <a:p>
            <a:pPr indent="0">
              <a:buNone/>
            </a:pPr>
            <a:r>
              <a:rPr lang="en-US" sz="1400" b="1" dirty="0" smtClean="0"/>
              <a:t>Example</a:t>
            </a:r>
            <a:r>
              <a:rPr lang="en-US" sz="1400" dirty="0" smtClean="0"/>
              <a:t>:  Consider the binary tree </a:t>
            </a:r>
            <a:r>
              <a:rPr lang="en-US" sz="1400" i="1" dirty="0" smtClean="0"/>
              <a:t>T</a:t>
            </a:r>
            <a:r>
              <a:rPr lang="en-US" sz="1400" dirty="0" smtClean="0"/>
              <a:t>. </a:t>
            </a:r>
          </a:p>
          <a:p>
            <a:pPr indent="0">
              <a:buNone/>
            </a:pPr>
            <a:r>
              <a:rPr lang="en-US" sz="1400" dirty="0"/>
              <a:t> </a:t>
            </a:r>
            <a:r>
              <a:rPr lang="en-US" sz="1400" dirty="0" smtClean="0"/>
              <a:t> </a:t>
            </a:r>
            <a:r>
              <a:rPr lang="en-US" sz="1400" dirty="0" smtClean="0">
                <a:solidFill>
                  <a:schemeClr val="accent2"/>
                </a:solidFill>
              </a:rPr>
              <a:t>(</a:t>
            </a:r>
            <a:r>
              <a:rPr lang="en-US" sz="1400" i="1" dirty="0" err="1" smtClean="0">
                <a:solidFill>
                  <a:schemeClr val="accent2"/>
                </a:solidFill>
              </a:rPr>
              <a:t>i</a:t>
            </a:r>
            <a:r>
              <a:rPr lang="en-US" sz="1400" dirty="0" smtClean="0">
                <a:solidFill>
                  <a:schemeClr val="accent2"/>
                </a:solidFill>
              </a:rPr>
              <a:t>)</a:t>
            </a:r>
            <a:r>
              <a:rPr lang="en-US" sz="1400" dirty="0" smtClean="0"/>
              <a:t>  What are the left and right children of </a:t>
            </a:r>
            <a:r>
              <a:rPr lang="en-US" sz="1400" i="1" dirty="0" smtClean="0"/>
              <a:t>d</a:t>
            </a:r>
            <a:r>
              <a:rPr lang="en-US" sz="1400" dirty="0" smtClean="0"/>
              <a:t>? </a:t>
            </a:r>
          </a:p>
          <a:p>
            <a:pPr indent="0">
              <a:buNone/>
            </a:pPr>
            <a:r>
              <a:rPr lang="en-US" sz="1400" dirty="0"/>
              <a:t> </a:t>
            </a:r>
            <a:r>
              <a:rPr lang="en-US" sz="1400" dirty="0" smtClean="0">
                <a:solidFill>
                  <a:schemeClr val="accent2"/>
                </a:solidFill>
              </a:rPr>
              <a:t>(</a:t>
            </a:r>
            <a:r>
              <a:rPr lang="en-US" sz="1400" i="1" dirty="0" smtClean="0">
                <a:solidFill>
                  <a:schemeClr val="accent2"/>
                </a:solidFill>
              </a:rPr>
              <a:t>ii</a:t>
            </a:r>
            <a:r>
              <a:rPr lang="en-US" sz="1400" dirty="0" smtClean="0">
                <a:solidFill>
                  <a:schemeClr val="accent2"/>
                </a:solidFill>
              </a:rPr>
              <a:t>)  </a:t>
            </a:r>
            <a:r>
              <a:rPr lang="en-US" sz="1400" dirty="0" smtClean="0"/>
              <a:t>What are the left and right </a:t>
            </a:r>
            <a:r>
              <a:rPr lang="en-US" sz="1400" dirty="0" err="1" smtClean="0"/>
              <a:t>subtrees</a:t>
            </a:r>
            <a:r>
              <a:rPr lang="en-US" sz="1400" dirty="0" smtClean="0"/>
              <a:t> of </a:t>
            </a:r>
            <a:r>
              <a:rPr lang="en-US" sz="1400" i="1" dirty="0" smtClean="0"/>
              <a:t>c</a:t>
            </a:r>
            <a:r>
              <a:rPr lang="en-US" sz="1400" dirty="0" smtClean="0"/>
              <a:t>?</a:t>
            </a:r>
          </a:p>
          <a:p>
            <a:pPr indent="0">
              <a:lnSpc>
                <a:spcPts val="1400"/>
              </a:lnSpc>
              <a:buNone/>
            </a:pPr>
            <a:r>
              <a:rPr lang="en-US" sz="1400" b="1" dirty="0" smtClean="0"/>
              <a:t>Solution</a:t>
            </a:r>
            <a:r>
              <a:rPr lang="en-US" sz="1400" dirty="0" smtClean="0"/>
              <a:t>: </a:t>
            </a:r>
          </a:p>
          <a:p>
            <a:pPr indent="0">
              <a:lnSpc>
                <a:spcPct val="150000"/>
              </a:lnSpc>
              <a:buNone/>
            </a:pPr>
            <a:r>
              <a:rPr lang="en-US" sz="1400" dirty="0"/>
              <a:t> </a:t>
            </a:r>
            <a:r>
              <a:rPr lang="en-US" sz="1400" dirty="0" smtClean="0"/>
              <a:t>  </a:t>
            </a:r>
            <a:r>
              <a:rPr lang="en-US" sz="1400" dirty="0" smtClean="0">
                <a:solidFill>
                  <a:schemeClr val="accent2"/>
                </a:solidFill>
              </a:rPr>
              <a:t>(</a:t>
            </a:r>
            <a:r>
              <a:rPr lang="en-US" sz="1400" i="1" dirty="0" err="1" smtClean="0">
                <a:solidFill>
                  <a:schemeClr val="accent2"/>
                </a:solidFill>
              </a:rPr>
              <a:t>i</a:t>
            </a:r>
            <a:r>
              <a:rPr lang="en-US" sz="1400" dirty="0" smtClean="0">
                <a:solidFill>
                  <a:schemeClr val="accent2"/>
                </a:solidFill>
              </a:rPr>
              <a:t>) </a:t>
            </a:r>
            <a:r>
              <a:rPr lang="en-US" sz="1400" dirty="0" smtClean="0"/>
              <a:t>The left child of </a:t>
            </a:r>
            <a:r>
              <a:rPr lang="en-US" sz="1400" i="1" dirty="0" smtClean="0"/>
              <a:t>d</a:t>
            </a:r>
            <a:r>
              <a:rPr lang="en-US" sz="1400" dirty="0" smtClean="0"/>
              <a:t> is </a:t>
            </a:r>
            <a:r>
              <a:rPr lang="en-US" sz="1400" i="1" dirty="0" smtClean="0"/>
              <a:t>f</a:t>
            </a:r>
            <a:r>
              <a:rPr lang="en-US" sz="1400" dirty="0" smtClean="0"/>
              <a:t> and the right child is </a:t>
            </a:r>
            <a:r>
              <a:rPr lang="en-US" sz="1400" i="1" dirty="0" smtClean="0"/>
              <a:t>g</a:t>
            </a:r>
            <a:r>
              <a:rPr lang="en-US" sz="1400" dirty="0" smtClean="0"/>
              <a:t>. </a:t>
            </a:r>
          </a:p>
          <a:p>
            <a:pPr indent="0">
              <a:lnSpc>
                <a:spcPts val="1300"/>
              </a:lnSpc>
              <a:buNone/>
            </a:pPr>
            <a:r>
              <a:rPr lang="en-US" sz="1400" dirty="0"/>
              <a:t> </a:t>
            </a:r>
            <a:r>
              <a:rPr lang="en-US" sz="1400" dirty="0" smtClean="0"/>
              <a:t> </a:t>
            </a:r>
            <a:r>
              <a:rPr lang="en-US" sz="1400" dirty="0" smtClean="0">
                <a:solidFill>
                  <a:schemeClr val="accent2"/>
                </a:solidFill>
              </a:rPr>
              <a:t>(</a:t>
            </a:r>
            <a:r>
              <a:rPr lang="en-US" sz="1400" i="1" dirty="0" smtClean="0">
                <a:solidFill>
                  <a:schemeClr val="accent2"/>
                </a:solidFill>
              </a:rPr>
              <a:t>ii</a:t>
            </a:r>
            <a:r>
              <a:rPr lang="en-US" sz="1400" dirty="0" smtClean="0">
                <a:solidFill>
                  <a:schemeClr val="accent2"/>
                </a:solidFill>
              </a:rPr>
              <a:t>) </a:t>
            </a:r>
            <a:r>
              <a:rPr lang="en-US" sz="1400" dirty="0" smtClean="0"/>
              <a:t>The left and right </a:t>
            </a:r>
            <a:r>
              <a:rPr lang="en-US" sz="1400" dirty="0" err="1" smtClean="0"/>
              <a:t>subtrees</a:t>
            </a:r>
            <a:r>
              <a:rPr lang="en-US" sz="1400" dirty="0" smtClean="0"/>
              <a:t> of </a:t>
            </a:r>
            <a:r>
              <a:rPr lang="en-US" sz="1400" i="1" dirty="0" smtClean="0"/>
              <a:t>c</a:t>
            </a:r>
            <a:r>
              <a:rPr lang="en-US" sz="1400" dirty="0" smtClean="0"/>
              <a:t> are displayed in                                                                                     </a:t>
            </a:r>
          </a:p>
          <a:p>
            <a:pPr indent="0">
              <a:lnSpc>
                <a:spcPts val="1300"/>
              </a:lnSpc>
              <a:buNone/>
            </a:pPr>
            <a:r>
              <a:rPr lang="en-US" sz="1400" dirty="0"/>
              <a:t> </a:t>
            </a:r>
            <a:r>
              <a:rPr lang="en-US" sz="1400" dirty="0" smtClean="0"/>
              <a:t>       (b) and (c).</a:t>
            </a:r>
            <a:endParaRPr lang="en-US" sz="1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6157" y="4495800"/>
            <a:ext cx="3042666" cy="1645158"/>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766</a:t>
            </a:fld>
            <a:endParaRPr lang="en-US"/>
          </a:p>
        </p:txBody>
      </p:sp>
    </p:spTree>
    <p:extLst>
      <p:ext uri="{BB962C8B-B14F-4D97-AF65-F5344CB8AC3E}">
        <p14:creationId xmlns:p14="http://schemas.microsoft.com/office/powerpoint/2010/main" val="361542203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Trees</a:t>
            </a:r>
            <a:endParaRPr lang="en-US" dirty="0"/>
          </a:p>
        </p:txBody>
      </p:sp>
      <p:sp>
        <p:nvSpPr>
          <p:cNvPr id="3" name="Content Placeholder 2"/>
          <p:cNvSpPr>
            <a:spLocks noGrp="1"/>
          </p:cNvSpPr>
          <p:nvPr>
            <p:ph idx="1"/>
          </p:nvPr>
        </p:nvSpPr>
        <p:spPr/>
        <p:txBody>
          <a:bodyPr>
            <a:normAutofit fontScale="92500" lnSpcReduction="20000"/>
          </a:bodyPr>
          <a:lstStyle/>
          <a:p>
            <a:pPr indent="0">
              <a:buNone/>
            </a:pPr>
            <a:r>
              <a:rPr lang="en-US" b="1" dirty="0" smtClean="0"/>
              <a:t>Theorem </a:t>
            </a:r>
            <a:r>
              <a:rPr lang="en-US" b="1" dirty="0" smtClean="0">
                <a:latin typeface="Cambria Math" pitchFamily="18" charset="0"/>
                <a:ea typeface="Cambria Math" pitchFamily="18" charset="0"/>
              </a:rPr>
              <a:t>2</a:t>
            </a:r>
            <a:r>
              <a:rPr lang="en-US" dirty="0" smtClean="0"/>
              <a:t>: A tree with </a:t>
            </a:r>
            <a:r>
              <a:rPr lang="en-US" i="1" dirty="0" smtClean="0"/>
              <a:t>n</a:t>
            </a:r>
            <a:r>
              <a:rPr lang="en-US" dirty="0" smtClean="0"/>
              <a:t> vertices has </a:t>
            </a:r>
            <a:r>
              <a:rPr lang="en-US" i="1" dirty="0" smtClean="0"/>
              <a:t>n</a:t>
            </a:r>
            <a:r>
              <a:rPr lang="en-US" dirty="0" smtClean="0"/>
              <a:t> </a:t>
            </a:r>
            <a:r>
              <a:rPr lang="en-US" dirty="0" smtClean="0">
                <a:latin typeface="Cambria Math"/>
                <a:ea typeface="Cambria Math"/>
              </a:rPr>
              <a:t>− </a:t>
            </a:r>
            <a:r>
              <a:rPr lang="en-US" dirty="0" smtClean="0">
                <a:latin typeface="Cambria Math" pitchFamily="18" charset="0"/>
                <a:ea typeface="Cambria Math" pitchFamily="18" charset="0"/>
              </a:rPr>
              <a:t>1</a:t>
            </a:r>
            <a:r>
              <a:rPr lang="en-US" dirty="0" smtClean="0"/>
              <a:t> edges.</a:t>
            </a:r>
          </a:p>
          <a:p>
            <a:pPr indent="0">
              <a:buNone/>
            </a:pPr>
            <a:endParaRPr lang="en-US" dirty="0" smtClean="0"/>
          </a:p>
          <a:p>
            <a:pPr indent="0">
              <a:buNone/>
            </a:pPr>
            <a:r>
              <a:rPr lang="en-US" b="1" i="1" dirty="0" smtClean="0"/>
              <a:t>Proof</a:t>
            </a:r>
            <a:r>
              <a:rPr lang="en-US" dirty="0"/>
              <a:t> </a:t>
            </a:r>
            <a:r>
              <a:rPr lang="en-US" b="1" dirty="0" smtClean="0"/>
              <a:t>(</a:t>
            </a:r>
            <a:r>
              <a:rPr lang="en-US" b="1" i="1" dirty="0" smtClean="0"/>
              <a:t>by mathematical induction</a:t>
            </a:r>
            <a:r>
              <a:rPr lang="en-US" b="1" dirty="0" smtClean="0"/>
              <a:t>):</a:t>
            </a:r>
          </a:p>
          <a:p>
            <a:pPr indent="0">
              <a:buNone/>
            </a:pPr>
            <a:r>
              <a:rPr lang="en-US" i="1" dirty="0" smtClean="0"/>
              <a:t>BASIS STEP</a:t>
            </a:r>
            <a:r>
              <a:rPr lang="en-US" dirty="0" smtClean="0"/>
              <a:t>: When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a tree with one vertex has no edges. Hence, the theorem holds when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a:t>
            </a:r>
          </a:p>
          <a:p>
            <a:pPr indent="0">
              <a:buNone/>
            </a:pPr>
            <a:r>
              <a:rPr lang="en-US" i="1" dirty="0" smtClean="0"/>
              <a:t>INDUCTIVE STEP</a:t>
            </a:r>
            <a:r>
              <a:rPr lang="en-US" dirty="0" smtClean="0"/>
              <a:t>: Assume that every tree with </a:t>
            </a:r>
            <a:r>
              <a:rPr lang="en-US" i="1" dirty="0" smtClean="0"/>
              <a:t>k</a:t>
            </a:r>
            <a:r>
              <a:rPr lang="en-US" dirty="0" smtClean="0"/>
              <a:t> vertices has  </a:t>
            </a:r>
            <a:r>
              <a:rPr lang="en-US" i="1" dirty="0" smtClean="0"/>
              <a:t>k</a:t>
            </a:r>
            <a:r>
              <a:rPr lang="en-US" dirty="0" smtClean="0"/>
              <a:t> </a:t>
            </a:r>
            <a:r>
              <a:rPr lang="en-US" dirty="0">
                <a:latin typeface="Cambria Math"/>
                <a:ea typeface="Cambria Math"/>
              </a:rPr>
              <a:t>− </a:t>
            </a:r>
            <a:r>
              <a:rPr lang="en-US" dirty="0">
                <a:latin typeface="Cambria Math" pitchFamily="18" charset="0"/>
                <a:ea typeface="Cambria Math" pitchFamily="18" charset="0"/>
              </a:rPr>
              <a:t>1</a:t>
            </a:r>
            <a:r>
              <a:rPr lang="en-US" dirty="0"/>
              <a:t> edges</a:t>
            </a:r>
            <a:r>
              <a:rPr lang="en-US" dirty="0" smtClean="0"/>
              <a:t>. </a:t>
            </a:r>
          </a:p>
          <a:p>
            <a:pPr indent="0">
              <a:buNone/>
            </a:pPr>
            <a:r>
              <a:rPr lang="en-US" dirty="0" smtClean="0"/>
              <a:t>Suppose that a tree </a:t>
            </a:r>
            <a:r>
              <a:rPr lang="en-US" i="1" dirty="0" smtClean="0"/>
              <a:t>T</a:t>
            </a:r>
            <a:r>
              <a:rPr lang="en-US" dirty="0" smtClean="0"/>
              <a:t> has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vertices and that </a:t>
            </a:r>
            <a:r>
              <a:rPr lang="en-US" i="1" dirty="0" smtClean="0"/>
              <a:t>v</a:t>
            </a:r>
            <a:r>
              <a:rPr lang="en-US" dirty="0" smtClean="0"/>
              <a:t> is a leaf of </a:t>
            </a:r>
            <a:r>
              <a:rPr lang="en-US" i="1" dirty="0" smtClean="0"/>
              <a:t>T</a:t>
            </a:r>
            <a:r>
              <a:rPr lang="en-US" dirty="0" smtClean="0"/>
              <a:t>. </a:t>
            </a:r>
            <a:r>
              <a:rPr lang="en-US" dirty="0"/>
              <a:t>L</a:t>
            </a:r>
            <a:r>
              <a:rPr lang="en-US" dirty="0" smtClean="0"/>
              <a:t>et </a:t>
            </a:r>
            <a:r>
              <a:rPr lang="en-US" i="1" dirty="0" smtClean="0"/>
              <a:t>w </a:t>
            </a:r>
            <a:r>
              <a:rPr lang="en-US" dirty="0" smtClean="0"/>
              <a:t>be the parent of </a:t>
            </a:r>
            <a:r>
              <a:rPr lang="en-US" i="1" dirty="0" smtClean="0"/>
              <a:t>v</a:t>
            </a:r>
            <a:r>
              <a:rPr lang="en-US" dirty="0" smtClean="0"/>
              <a:t>. Removing the vertex </a:t>
            </a:r>
            <a:r>
              <a:rPr lang="en-US" i="1" dirty="0" smtClean="0"/>
              <a:t>v</a:t>
            </a:r>
            <a:r>
              <a:rPr lang="en-US" dirty="0" smtClean="0"/>
              <a:t> and the edge connecting </a:t>
            </a:r>
            <a:r>
              <a:rPr lang="en-US" i="1" dirty="0" smtClean="0"/>
              <a:t>w</a:t>
            </a:r>
            <a:r>
              <a:rPr lang="en-US" dirty="0" smtClean="0"/>
              <a:t> to </a:t>
            </a:r>
            <a:r>
              <a:rPr lang="en-US" i="1" dirty="0" smtClean="0"/>
              <a:t>v</a:t>
            </a:r>
            <a:r>
              <a:rPr lang="en-US" dirty="0" smtClean="0"/>
              <a:t> produces a tree </a:t>
            </a:r>
            <a:r>
              <a:rPr lang="en-US" i="1" dirty="0" smtClean="0"/>
              <a:t>T</a:t>
            </a:r>
            <a:r>
              <a:rPr lang="en-US" dirty="0">
                <a:latin typeface="Cambria Math"/>
                <a:ea typeface="Cambria Math"/>
              </a:rPr>
              <a:t>′</a:t>
            </a:r>
            <a:r>
              <a:rPr lang="en-US" dirty="0" smtClean="0"/>
              <a:t> with </a:t>
            </a:r>
            <a:r>
              <a:rPr lang="en-US" i="1" dirty="0" smtClean="0"/>
              <a:t>k</a:t>
            </a:r>
            <a:r>
              <a:rPr lang="en-US" dirty="0" smtClean="0"/>
              <a:t> vertices. By the inductive hypothesis, </a:t>
            </a:r>
            <a:r>
              <a:rPr lang="en-US" i="1" dirty="0" smtClean="0"/>
              <a:t>T</a:t>
            </a:r>
            <a:r>
              <a:rPr lang="en-US" dirty="0" smtClean="0">
                <a:latin typeface="Cambria Math"/>
                <a:ea typeface="Cambria Math"/>
              </a:rPr>
              <a:t>′</a:t>
            </a:r>
            <a:r>
              <a:rPr lang="en-US" dirty="0" smtClean="0"/>
              <a:t> has </a:t>
            </a:r>
            <a:r>
              <a:rPr lang="en-US" i="1" dirty="0" smtClean="0"/>
              <a:t>k</a:t>
            </a:r>
            <a:r>
              <a:rPr lang="en-US" dirty="0" smtClean="0"/>
              <a:t> </a:t>
            </a:r>
            <a:r>
              <a:rPr lang="en-US" dirty="0">
                <a:latin typeface="Cambria Math"/>
                <a:ea typeface="Cambria Math"/>
              </a:rPr>
              <a:t>− </a:t>
            </a:r>
            <a:r>
              <a:rPr lang="en-US" dirty="0">
                <a:latin typeface="Cambria Math" pitchFamily="18" charset="0"/>
                <a:ea typeface="Cambria Math" pitchFamily="18" charset="0"/>
              </a:rPr>
              <a:t>1</a:t>
            </a:r>
            <a:r>
              <a:rPr lang="en-US" dirty="0"/>
              <a:t> </a:t>
            </a:r>
            <a:r>
              <a:rPr lang="en-US" dirty="0" smtClean="0"/>
              <a:t>edges. Because </a:t>
            </a:r>
            <a:r>
              <a:rPr lang="en-US" i="1" dirty="0" smtClean="0"/>
              <a:t>T</a:t>
            </a:r>
            <a:r>
              <a:rPr lang="en-US" dirty="0" smtClean="0"/>
              <a:t> has one more edge  than </a:t>
            </a:r>
            <a:r>
              <a:rPr lang="en-US" i="1" dirty="0" smtClean="0"/>
              <a:t>T</a:t>
            </a:r>
            <a:r>
              <a:rPr lang="en-US" dirty="0" smtClean="0">
                <a:latin typeface="Cambria Math"/>
                <a:ea typeface="Cambria Math"/>
              </a:rPr>
              <a:t>′</a:t>
            </a:r>
            <a:r>
              <a:rPr lang="en-US" dirty="0" smtClean="0"/>
              <a:t>, we see</a:t>
            </a:r>
            <a:r>
              <a:rPr lang="en-US" dirty="0"/>
              <a:t> </a:t>
            </a:r>
            <a:r>
              <a:rPr lang="en-US" dirty="0" smtClean="0"/>
              <a:t>that </a:t>
            </a:r>
            <a:r>
              <a:rPr lang="en-US" i="1" dirty="0" smtClean="0"/>
              <a:t>T</a:t>
            </a:r>
            <a:r>
              <a:rPr lang="en-US" dirty="0" smtClean="0"/>
              <a:t> has </a:t>
            </a:r>
            <a:r>
              <a:rPr lang="en-US" i="1" dirty="0" smtClean="0"/>
              <a:t>k</a:t>
            </a:r>
            <a:r>
              <a:rPr lang="en-US" dirty="0" smtClean="0"/>
              <a:t> edges. This completes the inductive step.</a:t>
            </a:r>
            <a:endParaRPr lang="en-US" dirty="0"/>
          </a:p>
          <a:p>
            <a:pPr indent="0">
              <a:buNone/>
            </a:pPr>
            <a:endParaRPr lang="en-US" dirty="0"/>
          </a:p>
        </p:txBody>
      </p:sp>
      <p:sp>
        <p:nvSpPr>
          <p:cNvPr id="4" name="Isosceles Triangle 3"/>
          <p:cNvSpPr/>
          <p:nvPr/>
        </p:nvSpPr>
        <p:spPr>
          <a:xfrm rot="5400000" flipV="1">
            <a:off x="8295863"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767</a:t>
            </a:fld>
            <a:endParaRPr lang="en-US"/>
          </a:p>
        </p:txBody>
      </p:sp>
    </p:spTree>
    <p:extLst>
      <p:ext uri="{BB962C8B-B14F-4D97-AF65-F5344CB8AC3E}">
        <p14:creationId xmlns:p14="http://schemas.microsoft.com/office/powerpoint/2010/main" val="196650679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Counting Vertices in Full </a:t>
            </a:r>
            <a:r>
              <a:rPr lang="en-US" i="1" dirty="0" smtClean="0"/>
              <a:t>m</a:t>
            </a:r>
            <a:r>
              <a:rPr lang="en-US" dirty="0" smtClean="0"/>
              <a:t>-</a:t>
            </a:r>
            <a:r>
              <a:rPr lang="en-US" dirty="0" err="1" smtClean="0"/>
              <a:t>Ary</a:t>
            </a:r>
            <a:r>
              <a:rPr lang="en-US" dirty="0" smtClean="0"/>
              <a:t> Trees</a:t>
            </a:r>
            <a:endParaRPr lang="en-US" dirty="0"/>
          </a:p>
        </p:txBody>
      </p:sp>
      <p:sp>
        <p:nvSpPr>
          <p:cNvPr id="3" name="Content Placeholder 2"/>
          <p:cNvSpPr>
            <a:spLocks noGrp="1"/>
          </p:cNvSpPr>
          <p:nvPr>
            <p:ph idx="1"/>
          </p:nvPr>
        </p:nvSpPr>
        <p:spPr/>
        <p:txBody>
          <a:bodyPr>
            <a:normAutofit/>
          </a:bodyPr>
          <a:lstStyle/>
          <a:p>
            <a:pPr indent="0">
              <a:buNone/>
            </a:pPr>
            <a:r>
              <a:rPr lang="en-US" b="1" dirty="0"/>
              <a:t>Theorem </a:t>
            </a:r>
            <a:r>
              <a:rPr lang="en-US" b="1" dirty="0" smtClean="0">
                <a:latin typeface="Cambria Math" pitchFamily="18" charset="0"/>
                <a:ea typeface="Cambria Math" pitchFamily="18" charset="0"/>
              </a:rPr>
              <a:t>3</a:t>
            </a:r>
            <a:r>
              <a:rPr lang="en-US" dirty="0" smtClean="0"/>
              <a:t>: </a:t>
            </a:r>
            <a:r>
              <a:rPr lang="en-US" dirty="0"/>
              <a:t>A </a:t>
            </a:r>
            <a:r>
              <a:rPr lang="en-US" dirty="0" smtClean="0"/>
              <a:t>full </a:t>
            </a:r>
            <a:r>
              <a:rPr lang="en-US" i="1" dirty="0" smtClean="0"/>
              <a:t>m</a:t>
            </a:r>
            <a:r>
              <a:rPr lang="en-US" dirty="0" smtClean="0"/>
              <a:t>-</a:t>
            </a:r>
            <a:r>
              <a:rPr lang="en-US" dirty="0" err="1" smtClean="0"/>
              <a:t>ary</a:t>
            </a:r>
            <a:r>
              <a:rPr lang="en-US" dirty="0" smtClean="0"/>
              <a:t> tree </a:t>
            </a:r>
            <a:r>
              <a:rPr lang="en-US" dirty="0"/>
              <a:t>with </a:t>
            </a:r>
            <a:r>
              <a:rPr lang="en-US" i="1" dirty="0" err="1" smtClean="0"/>
              <a:t>i</a:t>
            </a:r>
            <a:r>
              <a:rPr lang="en-US" dirty="0" smtClean="0"/>
              <a:t> internal vertices </a:t>
            </a:r>
            <a:r>
              <a:rPr lang="en-US" dirty="0"/>
              <a:t>has </a:t>
            </a:r>
            <a:r>
              <a:rPr lang="en-US" dirty="0" smtClean="0"/>
              <a:t> </a:t>
            </a:r>
            <a:r>
              <a:rPr lang="en-US" i="1" dirty="0" smtClean="0"/>
              <a:t>n = m </a:t>
            </a:r>
            <a:r>
              <a:rPr lang="en-US" i="1" dirty="0" err="1" smtClean="0"/>
              <a:t>i</a:t>
            </a:r>
            <a:r>
              <a:rPr lang="en-US" i="1" dirty="0" smtClean="0"/>
              <a:t> </a:t>
            </a:r>
            <a:r>
              <a:rPr lang="en-US" dirty="0" smtClean="0"/>
              <a:t> </a:t>
            </a:r>
            <a:r>
              <a:rPr lang="en-US" dirty="0" smtClean="0">
                <a:latin typeface="Cambria Math"/>
                <a:ea typeface="Cambria Math"/>
              </a:rPr>
              <a:t>+ </a:t>
            </a:r>
            <a:r>
              <a:rPr lang="en-US" dirty="0">
                <a:latin typeface="Cambria Math" pitchFamily="18" charset="0"/>
                <a:ea typeface="Cambria Math" pitchFamily="18" charset="0"/>
              </a:rPr>
              <a:t>1</a:t>
            </a:r>
            <a:r>
              <a:rPr lang="en-US" dirty="0"/>
              <a:t> </a:t>
            </a:r>
            <a:r>
              <a:rPr lang="en-US" dirty="0" smtClean="0"/>
              <a:t>vertices.</a:t>
            </a:r>
            <a:endParaRPr lang="en-US" dirty="0"/>
          </a:p>
          <a:p>
            <a:pPr indent="0">
              <a:buNone/>
            </a:pPr>
            <a:r>
              <a:rPr lang="en-US" b="1" i="1" dirty="0"/>
              <a:t>Proof</a:t>
            </a:r>
            <a:r>
              <a:rPr lang="en-US" dirty="0"/>
              <a:t> </a:t>
            </a:r>
            <a:r>
              <a:rPr lang="en-US" dirty="0" smtClean="0"/>
              <a:t>: Every vertex, except the root, is the child of an internal vertex. Because each of the </a:t>
            </a:r>
            <a:r>
              <a:rPr lang="en-US" i="1" dirty="0" err="1" smtClean="0"/>
              <a:t>i</a:t>
            </a:r>
            <a:r>
              <a:rPr lang="en-US" dirty="0" smtClean="0"/>
              <a:t> internal vertices has </a:t>
            </a:r>
            <a:r>
              <a:rPr lang="en-US" i="1" dirty="0" smtClean="0"/>
              <a:t>m</a:t>
            </a:r>
            <a:r>
              <a:rPr lang="en-US" dirty="0" smtClean="0"/>
              <a:t> children, there are </a:t>
            </a:r>
            <a:r>
              <a:rPr lang="en-US" i="1" dirty="0" smtClean="0"/>
              <a:t>m </a:t>
            </a:r>
            <a:r>
              <a:rPr lang="en-US" i="1" dirty="0" err="1" smtClean="0"/>
              <a:t>i</a:t>
            </a:r>
            <a:r>
              <a:rPr lang="en-US" dirty="0" smtClean="0"/>
              <a:t> vertices in the tree other than the root. Hence, the tree contains </a:t>
            </a:r>
            <a:r>
              <a:rPr lang="en-US" i="1" dirty="0"/>
              <a:t>n = mi </a:t>
            </a:r>
            <a:r>
              <a:rPr lang="en-US" dirty="0"/>
              <a:t> </a:t>
            </a:r>
            <a:r>
              <a:rPr lang="en-US" dirty="0">
                <a:latin typeface="Cambria Math"/>
                <a:ea typeface="Cambria Math"/>
              </a:rPr>
              <a:t>+ </a:t>
            </a:r>
            <a:r>
              <a:rPr lang="en-US" dirty="0">
                <a:latin typeface="Cambria Math" pitchFamily="18" charset="0"/>
                <a:ea typeface="Cambria Math" pitchFamily="18" charset="0"/>
              </a:rPr>
              <a:t>1</a:t>
            </a:r>
            <a:r>
              <a:rPr lang="en-US" dirty="0"/>
              <a:t> vertices.</a:t>
            </a:r>
          </a:p>
          <a:p>
            <a:pPr indent="0">
              <a:buNone/>
            </a:pPr>
            <a:endParaRPr lang="en-US" dirty="0"/>
          </a:p>
          <a:p>
            <a:pPr marL="0" indent="0">
              <a:buNone/>
            </a:pPr>
            <a:endParaRPr lang="en-US" dirty="0"/>
          </a:p>
        </p:txBody>
      </p:sp>
      <p:sp>
        <p:nvSpPr>
          <p:cNvPr id="4" name="Isosceles Triangle 3"/>
          <p:cNvSpPr/>
          <p:nvPr/>
        </p:nvSpPr>
        <p:spPr>
          <a:xfrm rot="5400000" flipV="1">
            <a:off x="8116961" y="4572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768</a:t>
            </a:fld>
            <a:endParaRPr lang="en-US"/>
          </a:p>
        </p:txBody>
      </p:sp>
    </p:spTree>
    <p:extLst>
      <p:ext uri="{BB962C8B-B14F-4D97-AF65-F5344CB8AC3E}">
        <p14:creationId xmlns:p14="http://schemas.microsoft.com/office/powerpoint/2010/main" val="67720376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Counting Vertices in Full </a:t>
            </a:r>
            <a:r>
              <a:rPr lang="en-US" i="1" dirty="0" smtClean="0"/>
              <a:t>m</a:t>
            </a:r>
            <a:r>
              <a:rPr lang="en-US" dirty="0" smtClean="0"/>
              <a:t>-</a:t>
            </a:r>
            <a:r>
              <a:rPr lang="en-US" dirty="0" err="1" smtClean="0"/>
              <a:t>Ary</a:t>
            </a:r>
            <a:r>
              <a:rPr lang="en-US" dirty="0" smtClean="0"/>
              <a:t> Trees (</a:t>
            </a:r>
            <a:r>
              <a:rPr lang="en-US" i="1" dirty="0" smtClean="0"/>
              <a:t>continued</a:t>
            </a:r>
            <a:r>
              <a:rPr lang="en-US" dirty="0" smtClean="0"/>
              <a:t>)</a:t>
            </a:r>
            <a:endParaRPr lang="en-US" dirty="0"/>
          </a:p>
        </p:txBody>
      </p:sp>
      <p:sp>
        <p:nvSpPr>
          <p:cNvPr id="3" name="Content Placeholder 2"/>
          <p:cNvSpPr>
            <a:spLocks noGrp="1"/>
          </p:cNvSpPr>
          <p:nvPr>
            <p:ph idx="1"/>
          </p:nvPr>
        </p:nvSpPr>
        <p:spPr>
          <a:solidFill>
            <a:schemeClr val="bg1"/>
          </a:solidFill>
          <a:ln>
            <a:solidFill>
              <a:schemeClr val="bg1"/>
            </a:solidFill>
          </a:ln>
        </p:spPr>
        <p:txBody>
          <a:bodyPr>
            <a:normAutofit fontScale="92500" lnSpcReduction="10000"/>
          </a:bodyPr>
          <a:lstStyle/>
          <a:p>
            <a:pPr indent="0">
              <a:buNone/>
            </a:pPr>
            <a:r>
              <a:rPr lang="en-US" b="1" dirty="0" smtClean="0"/>
              <a:t>Theorem </a:t>
            </a:r>
            <a:r>
              <a:rPr lang="en-US" b="1" dirty="0" smtClean="0">
                <a:latin typeface="Cambria Math" pitchFamily="18" charset="0"/>
                <a:ea typeface="Cambria Math" pitchFamily="18" charset="0"/>
              </a:rPr>
              <a:t>4</a:t>
            </a:r>
            <a:r>
              <a:rPr lang="en-US" dirty="0" smtClean="0"/>
              <a:t>: </a:t>
            </a:r>
            <a:r>
              <a:rPr lang="en-US" dirty="0"/>
              <a:t>A full </a:t>
            </a:r>
            <a:r>
              <a:rPr lang="en-US" i="1" dirty="0"/>
              <a:t>m</a:t>
            </a:r>
            <a:r>
              <a:rPr lang="en-US" dirty="0"/>
              <a:t>-</a:t>
            </a:r>
            <a:r>
              <a:rPr lang="en-US" dirty="0" err="1"/>
              <a:t>ary</a:t>
            </a:r>
            <a:r>
              <a:rPr lang="en-US" dirty="0"/>
              <a:t> tree with </a:t>
            </a:r>
          </a:p>
          <a:p>
            <a:pPr lvl="1" indent="0">
              <a:buNone/>
            </a:pPr>
            <a:r>
              <a:rPr lang="en-US" dirty="0" smtClean="0">
                <a:solidFill>
                  <a:schemeClr val="accent1"/>
                </a:solidFill>
              </a:rPr>
              <a:t>(</a:t>
            </a:r>
            <a:r>
              <a:rPr lang="en-US" i="1" dirty="0" err="1" smtClean="0">
                <a:solidFill>
                  <a:schemeClr val="accent1"/>
                </a:solidFill>
              </a:rPr>
              <a:t>i</a:t>
            </a:r>
            <a:r>
              <a:rPr lang="en-US" dirty="0" smtClean="0">
                <a:solidFill>
                  <a:schemeClr val="accent1"/>
                </a:solidFill>
              </a:rPr>
              <a:t>)</a:t>
            </a:r>
            <a:r>
              <a:rPr lang="en-US" i="1" dirty="0" smtClean="0"/>
              <a:t> </a:t>
            </a:r>
          </a:p>
          <a:p>
            <a:pPr lvl="1" indent="0">
              <a:buNone/>
            </a:pPr>
            <a:endParaRPr lang="en-US" i="1" dirty="0" smtClean="0">
              <a:latin typeface="Cambria Math"/>
              <a:ea typeface="Cambria Math"/>
            </a:endParaRPr>
          </a:p>
          <a:p>
            <a:pPr lvl="1" indent="0">
              <a:buNone/>
            </a:pPr>
            <a:r>
              <a:rPr lang="en-US" dirty="0" smtClean="0">
                <a:solidFill>
                  <a:schemeClr val="accent1"/>
                </a:solidFill>
                <a:ea typeface="Cambria Math"/>
              </a:rPr>
              <a:t>(</a:t>
            </a:r>
            <a:r>
              <a:rPr lang="en-US" i="1" dirty="0" smtClean="0">
                <a:solidFill>
                  <a:schemeClr val="accent1"/>
                </a:solidFill>
                <a:ea typeface="Cambria Math"/>
              </a:rPr>
              <a:t>ii</a:t>
            </a:r>
            <a:r>
              <a:rPr lang="en-US" dirty="0" smtClean="0">
                <a:solidFill>
                  <a:schemeClr val="accent1"/>
                </a:solidFill>
                <a:ea typeface="Cambria Math"/>
              </a:rPr>
              <a:t>)</a:t>
            </a:r>
          </a:p>
          <a:p>
            <a:pPr lvl="1" indent="0">
              <a:buNone/>
            </a:pPr>
            <a:endParaRPr lang="en-US" dirty="0">
              <a:solidFill>
                <a:schemeClr val="accent1"/>
              </a:solidFill>
              <a:ea typeface="Cambria Math"/>
            </a:endParaRPr>
          </a:p>
          <a:p>
            <a:pPr lvl="1" indent="0">
              <a:buNone/>
            </a:pPr>
            <a:r>
              <a:rPr lang="en-US" dirty="0" smtClean="0">
                <a:solidFill>
                  <a:schemeClr val="accent1"/>
                </a:solidFill>
                <a:ea typeface="Cambria Math"/>
              </a:rPr>
              <a:t>(</a:t>
            </a:r>
            <a:r>
              <a:rPr lang="en-US" i="1" dirty="0" smtClean="0">
                <a:solidFill>
                  <a:schemeClr val="accent1"/>
                </a:solidFill>
                <a:ea typeface="Cambria Math"/>
              </a:rPr>
              <a:t>iii</a:t>
            </a:r>
            <a:r>
              <a:rPr lang="en-US" dirty="0" smtClean="0">
                <a:solidFill>
                  <a:schemeClr val="accent1"/>
                </a:solidFill>
                <a:ea typeface="Cambria Math"/>
              </a:rPr>
              <a:t>)</a:t>
            </a:r>
          </a:p>
          <a:p>
            <a:pPr indent="0">
              <a:buNone/>
            </a:pPr>
            <a:endParaRPr lang="en-US" dirty="0"/>
          </a:p>
          <a:p>
            <a:pPr indent="0">
              <a:buNone/>
            </a:pPr>
            <a:r>
              <a:rPr lang="en-US" b="1" i="1" dirty="0"/>
              <a:t>Proof</a:t>
            </a:r>
            <a:r>
              <a:rPr lang="en-US" dirty="0"/>
              <a:t> </a:t>
            </a:r>
            <a:r>
              <a:rPr lang="en-US" b="1" dirty="0" smtClean="0"/>
              <a:t>(</a:t>
            </a:r>
            <a:r>
              <a:rPr lang="en-US" b="1" i="1" dirty="0" smtClean="0"/>
              <a:t>of part </a:t>
            </a:r>
            <a:r>
              <a:rPr lang="en-US" b="1" i="1" dirty="0" err="1" smtClean="0"/>
              <a:t>i</a:t>
            </a:r>
            <a:r>
              <a:rPr lang="en-US" b="1" dirty="0" smtClean="0"/>
              <a:t>): </a:t>
            </a:r>
            <a:r>
              <a:rPr lang="en-US" dirty="0" smtClean="0"/>
              <a:t>Solving for </a:t>
            </a:r>
            <a:r>
              <a:rPr lang="en-US" i="1" dirty="0" err="1" smtClean="0"/>
              <a:t>i</a:t>
            </a:r>
            <a:r>
              <a:rPr lang="en-US" dirty="0" smtClean="0"/>
              <a:t> in </a:t>
            </a:r>
            <a:r>
              <a:rPr lang="en-US" i="1" dirty="0" smtClean="0"/>
              <a:t>n</a:t>
            </a:r>
            <a:r>
              <a:rPr lang="en-US" dirty="0" smtClean="0"/>
              <a:t> = </a:t>
            </a:r>
            <a:r>
              <a:rPr lang="en-US" i="1" dirty="0" smtClean="0"/>
              <a:t>mi </a:t>
            </a:r>
            <a:r>
              <a:rPr lang="en-US" dirty="0" smtClean="0"/>
              <a:t>+ </a:t>
            </a:r>
            <a:r>
              <a:rPr lang="en-US" dirty="0" smtClean="0">
                <a:latin typeface="Cambria Math" pitchFamily="18" charset="0"/>
                <a:ea typeface="Cambria Math" pitchFamily="18" charset="0"/>
              </a:rPr>
              <a:t>1</a:t>
            </a:r>
            <a:r>
              <a:rPr lang="en-US" dirty="0" smtClean="0"/>
              <a:t> (from Theorem </a:t>
            </a:r>
            <a:r>
              <a:rPr lang="en-US" dirty="0" smtClean="0">
                <a:latin typeface="Cambria Math" pitchFamily="18" charset="0"/>
                <a:ea typeface="Cambria Math" pitchFamily="18" charset="0"/>
              </a:rPr>
              <a:t>3</a:t>
            </a:r>
            <a:r>
              <a:rPr lang="en-US" dirty="0" smtClean="0"/>
              <a:t>) gives</a:t>
            </a:r>
            <a:r>
              <a:rPr lang="en-US" i="1" dirty="0" smtClean="0"/>
              <a:t> </a:t>
            </a:r>
            <a:r>
              <a:rPr lang="en-US" i="1" dirty="0" err="1" smtClean="0"/>
              <a:t>i</a:t>
            </a:r>
            <a:r>
              <a:rPr lang="en-US" i="1" dirty="0" smtClean="0"/>
              <a:t> </a:t>
            </a:r>
            <a:r>
              <a:rPr lang="en-US" dirty="0" smtClean="0"/>
              <a:t>= (</a:t>
            </a:r>
            <a:r>
              <a:rPr lang="en-US" i="1" dirty="0" smtClean="0">
                <a:latin typeface="Cambria Math"/>
                <a:ea typeface="Cambria Math"/>
              </a:rPr>
              <a:t>n</a:t>
            </a:r>
            <a:r>
              <a:rPr lang="en-US" dirty="0" smtClean="0">
                <a:latin typeface="Cambria Math"/>
                <a:ea typeface="Cambria Math"/>
              </a:rPr>
              <a:t>  </a:t>
            </a:r>
            <a:r>
              <a:rPr lang="en-US" dirty="0">
                <a:latin typeface="Cambria Math"/>
                <a:ea typeface="Cambria Math"/>
              </a:rPr>
              <a:t>− 1</a:t>
            </a:r>
            <a:r>
              <a:rPr lang="en-US" dirty="0" smtClean="0">
                <a:latin typeface="Cambria Math"/>
                <a:ea typeface="Cambria Math"/>
              </a:rPr>
              <a:t>)/</a:t>
            </a:r>
            <a:r>
              <a:rPr lang="en-US" i="1" dirty="0" smtClean="0">
                <a:latin typeface="Cambria Math"/>
                <a:ea typeface="Cambria Math"/>
              </a:rPr>
              <a:t>m</a:t>
            </a:r>
            <a:r>
              <a:rPr lang="en-US" dirty="0" smtClean="0">
                <a:latin typeface="Cambria Math"/>
                <a:ea typeface="Cambria Math"/>
              </a:rPr>
              <a:t>.  Since each vertex is either a leaf or an internal vertex,  </a:t>
            </a:r>
            <a:r>
              <a:rPr lang="en-US" i="1" dirty="0" smtClean="0">
                <a:ea typeface="Cambria Math"/>
              </a:rPr>
              <a:t>n</a:t>
            </a:r>
            <a:r>
              <a:rPr lang="en-US" dirty="0" smtClean="0">
                <a:latin typeface="Cambria Math"/>
                <a:ea typeface="Cambria Math"/>
              </a:rPr>
              <a:t> = </a:t>
            </a:r>
            <a:r>
              <a:rPr lang="en-US" i="1" dirty="0" smtClean="0">
                <a:ea typeface="Cambria Math"/>
              </a:rPr>
              <a:t>l</a:t>
            </a:r>
            <a:r>
              <a:rPr lang="en-US" i="1" dirty="0" smtClean="0">
                <a:latin typeface="Cambria Math"/>
                <a:ea typeface="Cambria Math"/>
              </a:rPr>
              <a:t> </a:t>
            </a:r>
            <a:r>
              <a:rPr lang="en-US" dirty="0" smtClean="0">
                <a:latin typeface="Cambria Math"/>
                <a:ea typeface="Cambria Math"/>
              </a:rPr>
              <a:t>+ </a:t>
            </a:r>
            <a:r>
              <a:rPr lang="en-US" i="1" dirty="0" err="1" smtClean="0">
                <a:ea typeface="Cambria Math"/>
              </a:rPr>
              <a:t>i</a:t>
            </a:r>
            <a:r>
              <a:rPr lang="en-US" dirty="0" smtClean="0">
                <a:latin typeface="Cambria Math"/>
                <a:ea typeface="Cambria Math"/>
              </a:rPr>
              <a:t>. By solving for </a:t>
            </a:r>
            <a:r>
              <a:rPr lang="en-US" i="1" dirty="0" smtClean="0">
                <a:ea typeface="Cambria Math"/>
              </a:rPr>
              <a:t>l</a:t>
            </a:r>
            <a:r>
              <a:rPr lang="en-US" dirty="0" smtClean="0">
                <a:latin typeface="Cambria Math"/>
                <a:ea typeface="Cambria Math"/>
              </a:rPr>
              <a:t> and using the formula for </a:t>
            </a:r>
            <a:r>
              <a:rPr lang="en-US" i="1" dirty="0">
                <a:ea typeface="Cambria Math"/>
              </a:rPr>
              <a:t>i</a:t>
            </a:r>
            <a:r>
              <a:rPr lang="en-US" dirty="0" smtClean="0">
                <a:latin typeface="Cambria Math"/>
                <a:ea typeface="Cambria Math"/>
              </a:rPr>
              <a:t>, we see </a:t>
            </a:r>
            <a:r>
              <a:rPr lang="en-US" dirty="0" smtClean="0">
                <a:ea typeface="Cambria Math"/>
              </a:rPr>
              <a:t>that</a:t>
            </a:r>
            <a:endParaRPr lang="en-US" dirty="0"/>
          </a:p>
        </p:txBody>
      </p:sp>
      <p:sp>
        <p:nvSpPr>
          <p:cNvPr id="4" name="TextBox 3"/>
          <p:cNvSpPr txBox="1"/>
          <p:nvPr/>
        </p:nvSpPr>
        <p:spPr>
          <a:xfrm>
            <a:off x="1752600" y="2286000"/>
            <a:ext cx="4953000" cy="646331"/>
          </a:xfrm>
          <a:prstGeom prst="rect">
            <a:avLst/>
          </a:prstGeom>
          <a:noFill/>
        </p:spPr>
        <p:txBody>
          <a:bodyPr wrap="square" rtlCol="0">
            <a:spAutoFit/>
          </a:bodyPr>
          <a:lstStyle/>
          <a:p>
            <a:pPr marL="0" lvl="1"/>
            <a:r>
              <a:rPr lang="en-US" i="1" dirty="0"/>
              <a:t>n</a:t>
            </a:r>
            <a:r>
              <a:rPr lang="en-US" dirty="0"/>
              <a:t> vertices has </a:t>
            </a:r>
            <a:r>
              <a:rPr lang="en-US" i="1" dirty="0" err="1"/>
              <a:t>i</a:t>
            </a:r>
            <a:r>
              <a:rPr lang="en-US" dirty="0"/>
              <a:t> = (</a:t>
            </a:r>
            <a:r>
              <a:rPr lang="en-US" i="1" dirty="0"/>
              <a:t>n</a:t>
            </a:r>
            <a:r>
              <a:rPr lang="en-US" dirty="0"/>
              <a:t> </a:t>
            </a:r>
            <a:r>
              <a:rPr lang="en-US" dirty="0">
                <a:latin typeface="Cambria Math"/>
                <a:ea typeface="Cambria Math"/>
              </a:rPr>
              <a:t>− 1)/</a:t>
            </a:r>
            <a:r>
              <a:rPr lang="en-US" i="1" dirty="0">
                <a:latin typeface="Cambria Math"/>
                <a:ea typeface="Cambria Math"/>
              </a:rPr>
              <a:t>m</a:t>
            </a:r>
            <a:r>
              <a:rPr lang="en-US" dirty="0">
                <a:latin typeface="Cambria Math"/>
                <a:ea typeface="Cambria Math"/>
              </a:rPr>
              <a:t> internal vertices and </a:t>
            </a:r>
            <a:r>
              <a:rPr lang="en-US" dirty="0" smtClean="0">
                <a:latin typeface="Cambria Math"/>
                <a:ea typeface="Cambria Math"/>
              </a:rPr>
              <a:t> </a:t>
            </a:r>
            <a:r>
              <a:rPr lang="en-US" i="1" dirty="0">
                <a:ea typeface="Cambria Math"/>
              </a:rPr>
              <a:t>l</a:t>
            </a:r>
            <a:r>
              <a:rPr lang="en-US" dirty="0">
                <a:latin typeface="Cambria Math"/>
                <a:ea typeface="Cambria Math"/>
              </a:rPr>
              <a:t> = [(</a:t>
            </a:r>
            <a:r>
              <a:rPr lang="en-US" i="1" dirty="0">
                <a:latin typeface="Cambria Math"/>
                <a:ea typeface="Cambria Math"/>
              </a:rPr>
              <a:t>m</a:t>
            </a:r>
            <a:r>
              <a:rPr lang="en-US" dirty="0">
                <a:latin typeface="Cambria Math"/>
                <a:ea typeface="Cambria Math"/>
              </a:rPr>
              <a:t>  − 1)</a:t>
            </a:r>
            <a:r>
              <a:rPr lang="en-US" i="1" dirty="0">
                <a:latin typeface="Cambria Math"/>
                <a:ea typeface="Cambria Math"/>
              </a:rPr>
              <a:t>n</a:t>
            </a:r>
            <a:r>
              <a:rPr lang="en-US" dirty="0">
                <a:latin typeface="Cambria Math"/>
                <a:ea typeface="Cambria Math"/>
              </a:rPr>
              <a:t> + 1]/</a:t>
            </a:r>
            <a:r>
              <a:rPr lang="en-US" i="1" dirty="0">
                <a:latin typeface="Cambria Math"/>
                <a:ea typeface="Cambria Math"/>
              </a:rPr>
              <a:t>m</a:t>
            </a:r>
            <a:r>
              <a:rPr lang="en-US" dirty="0">
                <a:latin typeface="Cambria Math"/>
                <a:ea typeface="Cambria Math"/>
              </a:rPr>
              <a:t> leaves</a:t>
            </a:r>
            <a:r>
              <a:rPr lang="en-US" dirty="0" smtClean="0">
                <a:latin typeface="Cambria Math"/>
                <a:ea typeface="Cambria Math"/>
              </a:rPr>
              <a:t>,</a:t>
            </a:r>
            <a:endParaRPr lang="en-US" dirty="0">
              <a:latin typeface="Cambria Math"/>
              <a:ea typeface="Cambria Math"/>
            </a:endParaRPr>
          </a:p>
        </p:txBody>
      </p:sp>
      <p:sp>
        <p:nvSpPr>
          <p:cNvPr id="5" name="TextBox 4"/>
          <p:cNvSpPr txBox="1"/>
          <p:nvPr/>
        </p:nvSpPr>
        <p:spPr>
          <a:xfrm>
            <a:off x="1828800" y="3048000"/>
            <a:ext cx="5181600" cy="646331"/>
          </a:xfrm>
          <a:prstGeom prst="rect">
            <a:avLst/>
          </a:prstGeom>
          <a:noFill/>
        </p:spPr>
        <p:txBody>
          <a:bodyPr wrap="square" rtlCol="0">
            <a:spAutoFit/>
          </a:bodyPr>
          <a:lstStyle/>
          <a:p>
            <a:pPr marL="0" lvl="1"/>
            <a:r>
              <a:rPr lang="en-US" i="1" dirty="0" err="1">
                <a:ea typeface="Cambria Math"/>
              </a:rPr>
              <a:t>i</a:t>
            </a:r>
            <a:r>
              <a:rPr lang="en-US" dirty="0">
                <a:latin typeface="Cambria Math"/>
                <a:ea typeface="Cambria Math"/>
              </a:rPr>
              <a:t> </a:t>
            </a:r>
            <a:r>
              <a:rPr lang="en-US" dirty="0" smtClean="0">
                <a:latin typeface="Cambria Math"/>
                <a:ea typeface="Cambria Math"/>
              </a:rPr>
              <a:t> internal </a:t>
            </a:r>
            <a:r>
              <a:rPr lang="en-US" dirty="0">
                <a:latin typeface="Cambria Math"/>
                <a:ea typeface="Cambria Math"/>
              </a:rPr>
              <a:t>vertices has  </a:t>
            </a:r>
            <a:r>
              <a:rPr lang="en-US" i="1" dirty="0">
                <a:ea typeface="Cambria Math"/>
              </a:rPr>
              <a:t>n</a:t>
            </a:r>
            <a:r>
              <a:rPr lang="en-US" dirty="0">
                <a:latin typeface="Cambria Math"/>
                <a:ea typeface="Cambria Math"/>
              </a:rPr>
              <a:t> = </a:t>
            </a:r>
            <a:r>
              <a:rPr lang="en-US" i="1" dirty="0">
                <a:ea typeface="Cambria Math"/>
              </a:rPr>
              <a:t>mi</a:t>
            </a:r>
            <a:r>
              <a:rPr lang="en-US" dirty="0">
                <a:latin typeface="Cambria Math"/>
                <a:ea typeface="Cambria Math"/>
              </a:rPr>
              <a:t> + 1 vertices and                                </a:t>
            </a:r>
            <a:r>
              <a:rPr lang="en-US" i="1" dirty="0">
                <a:ea typeface="Cambria Math"/>
              </a:rPr>
              <a:t>l</a:t>
            </a:r>
            <a:r>
              <a:rPr lang="en-US" dirty="0">
                <a:ea typeface="Cambria Math"/>
              </a:rPr>
              <a:t> </a:t>
            </a:r>
            <a:r>
              <a:rPr lang="en-US" dirty="0">
                <a:latin typeface="Cambria Math"/>
                <a:ea typeface="Cambria Math"/>
              </a:rPr>
              <a:t>= (</a:t>
            </a:r>
            <a:r>
              <a:rPr lang="en-US" i="1" dirty="0">
                <a:latin typeface="Cambria Math"/>
                <a:ea typeface="Cambria Math"/>
              </a:rPr>
              <a:t>m</a:t>
            </a:r>
            <a:r>
              <a:rPr lang="en-US" dirty="0">
                <a:latin typeface="Cambria Math"/>
                <a:ea typeface="Cambria Math"/>
              </a:rPr>
              <a:t>  − 1)</a:t>
            </a:r>
            <a:r>
              <a:rPr lang="en-US" i="1" dirty="0" err="1">
                <a:latin typeface="Cambria Math"/>
                <a:ea typeface="Cambria Math"/>
              </a:rPr>
              <a:t>i</a:t>
            </a:r>
            <a:r>
              <a:rPr lang="en-US" dirty="0">
                <a:latin typeface="Cambria Math"/>
                <a:ea typeface="Cambria Math"/>
              </a:rPr>
              <a:t> + 1 leaves, </a:t>
            </a:r>
          </a:p>
        </p:txBody>
      </p:sp>
      <p:sp>
        <p:nvSpPr>
          <p:cNvPr id="6" name="TextBox 5"/>
          <p:cNvSpPr txBox="1"/>
          <p:nvPr/>
        </p:nvSpPr>
        <p:spPr>
          <a:xfrm>
            <a:off x="1828800" y="3810000"/>
            <a:ext cx="4800600" cy="646331"/>
          </a:xfrm>
          <a:prstGeom prst="rect">
            <a:avLst/>
          </a:prstGeom>
          <a:noFill/>
        </p:spPr>
        <p:txBody>
          <a:bodyPr wrap="square" rtlCol="0">
            <a:spAutoFit/>
          </a:bodyPr>
          <a:lstStyle/>
          <a:p>
            <a:pPr marL="0" lvl="1"/>
            <a:r>
              <a:rPr lang="en-US" i="1" dirty="0">
                <a:ea typeface="Cambria Math"/>
              </a:rPr>
              <a:t>l</a:t>
            </a:r>
            <a:r>
              <a:rPr lang="en-US" dirty="0">
                <a:latin typeface="Cambria Math"/>
                <a:ea typeface="Cambria Math"/>
              </a:rPr>
              <a:t> leaves has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ml</a:t>
            </a:r>
            <a:r>
              <a:rPr lang="en-US" dirty="0">
                <a:latin typeface="Cambria Math"/>
                <a:ea typeface="Cambria Math"/>
              </a:rPr>
              <a:t>  − 1)/</a:t>
            </a:r>
            <a:r>
              <a:rPr lang="en-US" dirty="0">
                <a:ea typeface="Cambria Math"/>
              </a:rPr>
              <a:t>(</a:t>
            </a:r>
            <a:r>
              <a:rPr lang="en-US" dirty="0">
                <a:latin typeface="Cambria Math"/>
                <a:ea typeface="Cambria Math"/>
              </a:rPr>
              <a:t>m − 1) vertices and                          </a:t>
            </a:r>
            <a:r>
              <a:rPr lang="en-US" i="1" dirty="0" err="1">
                <a:ea typeface="Cambria Math"/>
              </a:rPr>
              <a:t>i</a:t>
            </a:r>
            <a:r>
              <a:rPr lang="en-US" dirty="0">
                <a:latin typeface="Cambria Math"/>
                <a:ea typeface="Cambria Math"/>
              </a:rPr>
              <a:t> = (</a:t>
            </a:r>
            <a:r>
              <a:rPr lang="en-US" i="1" dirty="0">
                <a:ea typeface="Cambria Math"/>
              </a:rPr>
              <a:t>l</a:t>
            </a:r>
            <a:r>
              <a:rPr lang="en-US" dirty="0">
                <a:ea typeface="Cambria Math"/>
              </a:rPr>
              <a:t> </a:t>
            </a:r>
            <a:r>
              <a:rPr lang="en-US" dirty="0">
                <a:latin typeface="Cambria Math"/>
                <a:ea typeface="Cambria Math"/>
              </a:rPr>
              <a:t> − 1)/ (</a:t>
            </a:r>
            <a:r>
              <a:rPr lang="en-US" i="1" dirty="0">
                <a:latin typeface="Cambria Math"/>
                <a:ea typeface="Cambria Math"/>
              </a:rPr>
              <a:t>m</a:t>
            </a:r>
            <a:r>
              <a:rPr lang="en-US" dirty="0">
                <a:latin typeface="Cambria Math"/>
                <a:ea typeface="Cambria Math"/>
              </a:rPr>
              <a:t>  − 1)   internal vertices.</a:t>
            </a:r>
          </a:p>
        </p:txBody>
      </p:sp>
      <p:sp>
        <p:nvSpPr>
          <p:cNvPr id="7" name="Isosceles Triangle 6"/>
          <p:cNvSpPr/>
          <p:nvPr/>
        </p:nvSpPr>
        <p:spPr>
          <a:xfrm rot="5400000" flipV="1">
            <a:off x="8239543" y="6250632"/>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086600" y="3056205"/>
            <a:ext cx="1590263" cy="1200329"/>
          </a:xfrm>
          <a:prstGeom prst="rect">
            <a:avLst/>
          </a:prstGeom>
          <a:noFill/>
        </p:spPr>
        <p:txBody>
          <a:bodyPr wrap="square" rtlCol="0">
            <a:spAutoFit/>
          </a:bodyPr>
          <a:lstStyle/>
          <a:p>
            <a:r>
              <a:rPr lang="en-US" i="1" dirty="0"/>
              <a:t>p</a:t>
            </a:r>
            <a:r>
              <a:rPr lang="en-US" i="1" dirty="0" smtClean="0"/>
              <a:t>roofs of parts (ii) and (iii) are left as exercises</a:t>
            </a:r>
            <a:endParaRPr lang="en-US" i="1" dirty="0"/>
          </a:p>
        </p:txBody>
      </p:sp>
      <p:sp>
        <p:nvSpPr>
          <p:cNvPr id="9" name="TextBox 8"/>
          <p:cNvSpPr txBox="1"/>
          <p:nvPr/>
        </p:nvSpPr>
        <p:spPr>
          <a:xfrm>
            <a:off x="1143000" y="6096000"/>
            <a:ext cx="6629400" cy="461665"/>
          </a:xfrm>
          <a:prstGeom prst="rect">
            <a:avLst/>
          </a:prstGeom>
          <a:noFill/>
        </p:spPr>
        <p:txBody>
          <a:bodyPr wrap="square" rtlCol="0">
            <a:spAutoFit/>
          </a:bodyPr>
          <a:lstStyle/>
          <a:p>
            <a:pPr indent="0">
              <a:buNone/>
            </a:pPr>
            <a:r>
              <a:rPr lang="en-US" dirty="0" smtClean="0">
                <a:ea typeface="Cambria Math"/>
              </a:rPr>
              <a:t> </a:t>
            </a:r>
            <a:r>
              <a:rPr lang="en-US" sz="2400" i="1" dirty="0">
                <a:ea typeface="Cambria Math"/>
              </a:rPr>
              <a:t>l </a:t>
            </a:r>
            <a:r>
              <a:rPr lang="en-US" sz="2400" dirty="0">
                <a:ea typeface="Cambria Math"/>
              </a:rPr>
              <a:t>= </a:t>
            </a:r>
            <a:r>
              <a:rPr lang="en-US" sz="2400" i="1" dirty="0">
                <a:ea typeface="Cambria Math"/>
              </a:rPr>
              <a:t>n</a:t>
            </a:r>
            <a:r>
              <a:rPr lang="en-US" sz="2400" dirty="0">
                <a:ea typeface="Cambria Math"/>
              </a:rPr>
              <a:t> </a:t>
            </a:r>
            <a:r>
              <a:rPr lang="en-US" sz="2400" dirty="0">
                <a:latin typeface="Cambria Math"/>
                <a:ea typeface="Cambria Math"/>
              </a:rPr>
              <a:t>− </a:t>
            </a:r>
            <a:r>
              <a:rPr lang="en-US" sz="2400" i="1" dirty="0" err="1">
                <a:ea typeface="Cambria Math"/>
              </a:rPr>
              <a:t>i</a:t>
            </a:r>
            <a:r>
              <a:rPr lang="en-US" sz="2400" dirty="0">
                <a:ea typeface="Cambria Math"/>
              </a:rPr>
              <a:t> = </a:t>
            </a:r>
            <a:r>
              <a:rPr lang="en-US" sz="2400" i="1" dirty="0">
                <a:ea typeface="Cambria Math"/>
              </a:rPr>
              <a:t>n</a:t>
            </a:r>
            <a:r>
              <a:rPr lang="en-US" sz="2400" dirty="0">
                <a:ea typeface="Cambria Math"/>
              </a:rPr>
              <a:t> </a:t>
            </a:r>
            <a:r>
              <a:rPr lang="en-US" sz="2400" dirty="0">
                <a:latin typeface="Cambria Math"/>
                <a:ea typeface="Cambria Math"/>
              </a:rPr>
              <a:t>−</a:t>
            </a:r>
            <a:r>
              <a:rPr lang="en-US" sz="2400" dirty="0">
                <a:ea typeface="Cambria Math"/>
              </a:rPr>
              <a:t> (</a:t>
            </a:r>
            <a:r>
              <a:rPr lang="en-US" sz="2400" i="1" dirty="0">
                <a:ea typeface="Cambria Math"/>
              </a:rPr>
              <a:t>n</a:t>
            </a:r>
            <a:r>
              <a:rPr lang="en-US" sz="2400" dirty="0">
                <a:latin typeface="Cambria Math"/>
                <a:ea typeface="Cambria Math"/>
              </a:rPr>
              <a:t> −</a:t>
            </a:r>
            <a:r>
              <a:rPr lang="en-US" sz="2400" dirty="0">
                <a:ea typeface="Cambria Math"/>
              </a:rPr>
              <a:t>  </a:t>
            </a:r>
            <a:r>
              <a:rPr lang="en-US" sz="2400" dirty="0">
                <a:latin typeface="Cambria Math" pitchFamily="18" charset="0"/>
                <a:ea typeface="Cambria Math" pitchFamily="18" charset="0"/>
              </a:rPr>
              <a:t>1</a:t>
            </a:r>
            <a:r>
              <a:rPr lang="en-US" sz="2400" dirty="0">
                <a:ea typeface="Cambria Math"/>
              </a:rPr>
              <a:t>)/</a:t>
            </a:r>
            <a:r>
              <a:rPr lang="en-US" sz="2400" i="1" dirty="0">
                <a:ea typeface="Cambria Math"/>
              </a:rPr>
              <a:t>m</a:t>
            </a:r>
            <a:r>
              <a:rPr lang="en-US" sz="2400" dirty="0">
                <a:ea typeface="Cambria Math"/>
              </a:rPr>
              <a:t> =</a:t>
            </a:r>
            <a:r>
              <a:rPr lang="en-US" sz="2400" dirty="0">
                <a:latin typeface="Cambria Math"/>
                <a:ea typeface="Cambria Math"/>
              </a:rPr>
              <a:t> [(</a:t>
            </a:r>
            <a:r>
              <a:rPr lang="en-US" sz="2400" i="1" dirty="0">
                <a:latin typeface="Cambria Math"/>
                <a:ea typeface="Cambria Math"/>
              </a:rPr>
              <a:t>m</a:t>
            </a:r>
            <a:r>
              <a:rPr lang="en-US" sz="2400" dirty="0">
                <a:latin typeface="Cambria Math"/>
                <a:ea typeface="Cambria Math"/>
              </a:rPr>
              <a:t>  − 1)</a:t>
            </a:r>
            <a:r>
              <a:rPr lang="en-US" sz="2400" i="1" dirty="0">
                <a:latin typeface="Cambria Math"/>
                <a:ea typeface="Cambria Math"/>
              </a:rPr>
              <a:t>n</a:t>
            </a:r>
            <a:r>
              <a:rPr lang="en-US" sz="2400" dirty="0">
                <a:latin typeface="Cambria Math"/>
                <a:ea typeface="Cambria Math"/>
              </a:rPr>
              <a:t> + 1]/</a:t>
            </a:r>
            <a:r>
              <a:rPr lang="en-US" sz="2400" i="1" dirty="0">
                <a:latin typeface="Cambria Math"/>
                <a:ea typeface="Cambria Math"/>
              </a:rPr>
              <a:t>m</a:t>
            </a:r>
            <a:r>
              <a:rPr lang="en-US" sz="2400" dirty="0">
                <a:latin typeface="Cambria Math"/>
                <a:ea typeface="Cambria Math"/>
              </a:rPr>
              <a:t> .</a:t>
            </a:r>
            <a:endParaRPr lang="en-US" sz="2400" dirty="0"/>
          </a:p>
        </p:txBody>
      </p:sp>
      <p:sp>
        <p:nvSpPr>
          <p:cNvPr id="10" name="Slide Number Placeholder 9"/>
          <p:cNvSpPr>
            <a:spLocks noGrp="1"/>
          </p:cNvSpPr>
          <p:nvPr>
            <p:ph type="sldNum" sz="quarter" idx="12"/>
          </p:nvPr>
        </p:nvSpPr>
        <p:spPr/>
        <p:txBody>
          <a:bodyPr/>
          <a:lstStyle/>
          <a:p>
            <a:fld id="{8CD41AC4-40F7-4FE0-8905-74C6698904F3}" type="slidenum">
              <a:rPr lang="en-US" smtClean="0"/>
              <a:pPr/>
              <a:t>769</a:t>
            </a:fld>
            <a:endParaRPr lang="en-US"/>
          </a:p>
        </p:txBody>
      </p:sp>
    </p:spTree>
    <p:extLst>
      <p:ext uri="{BB962C8B-B14F-4D97-AF65-F5344CB8AC3E}">
        <p14:creationId xmlns:p14="http://schemas.microsoft.com/office/powerpoint/2010/main" val="811243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Introducing Predicate Logic</a:t>
            </a:r>
            <a:endParaRPr lang="en-US" dirty="0"/>
          </a:p>
        </p:txBody>
      </p:sp>
      <p:sp>
        <p:nvSpPr>
          <p:cNvPr id="3" name="Content Placeholder 2"/>
          <p:cNvSpPr>
            <a:spLocks noGrp="1"/>
          </p:cNvSpPr>
          <p:nvPr>
            <p:ph idx="1"/>
          </p:nvPr>
        </p:nvSpPr>
        <p:spPr/>
        <p:txBody>
          <a:bodyPr>
            <a:normAutofit/>
          </a:bodyPr>
          <a:lstStyle/>
          <a:p>
            <a:r>
              <a:rPr lang="en-US" dirty="0" smtClean="0"/>
              <a:t>Predicate logic uses the following new features:</a:t>
            </a:r>
          </a:p>
          <a:p>
            <a:pPr lvl="1"/>
            <a:r>
              <a:rPr lang="en-US" dirty="0" smtClean="0"/>
              <a:t>Variables:   </a:t>
            </a:r>
            <a:r>
              <a:rPr lang="en-US" i="1" dirty="0" smtClean="0"/>
              <a:t>x</a:t>
            </a:r>
            <a:r>
              <a:rPr lang="en-US" dirty="0" smtClean="0"/>
              <a:t>, </a:t>
            </a:r>
            <a:r>
              <a:rPr lang="en-US" i="1" dirty="0" smtClean="0"/>
              <a:t>y</a:t>
            </a:r>
            <a:r>
              <a:rPr lang="en-US" dirty="0" smtClean="0"/>
              <a:t>, </a:t>
            </a:r>
            <a:r>
              <a:rPr lang="en-US" i="1" dirty="0" smtClean="0"/>
              <a:t>z</a:t>
            </a:r>
          </a:p>
          <a:p>
            <a:pPr lvl="1"/>
            <a:r>
              <a:rPr lang="en-US" dirty="0" smtClean="0"/>
              <a:t>Predicates:</a:t>
            </a:r>
            <a:r>
              <a:rPr lang="en-US" i="1" dirty="0" smtClean="0"/>
              <a:t>  </a:t>
            </a:r>
            <a:r>
              <a:rPr lang="en-US" dirty="0" smtClean="0"/>
              <a:t> </a:t>
            </a:r>
            <a:r>
              <a:rPr lang="en-US" i="1" dirty="0" smtClean="0"/>
              <a:t>P</a:t>
            </a:r>
            <a:r>
              <a:rPr lang="en-US" dirty="0" smtClean="0"/>
              <a:t>(</a:t>
            </a:r>
            <a:r>
              <a:rPr lang="en-US" i="1" dirty="0" smtClean="0"/>
              <a:t>x</a:t>
            </a:r>
            <a:r>
              <a:rPr lang="en-US" dirty="0" smtClean="0"/>
              <a:t>), </a:t>
            </a:r>
            <a:r>
              <a:rPr lang="en-US" i="1" dirty="0" smtClean="0"/>
              <a:t>M</a:t>
            </a:r>
            <a:r>
              <a:rPr lang="en-US" dirty="0" smtClean="0"/>
              <a:t>(</a:t>
            </a:r>
            <a:r>
              <a:rPr lang="en-US" i="1" dirty="0" smtClean="0"/>
              <a:t>x</a:t>
            </a:r>
            <a:r>
              <a:rPr lang="en-US" dirty="0" smtClean="0"/>
              <a:t>)</a:t>
            </a:r>
          </a:p>
          <a:p>
            <a:pPr lvl="1"/>
            <a:r>
              <a:rPr lang="en-US" dirty="0" smtClean="0"/>
              <a:t>Quantifiers (</a:t>
            </a:r>
            <a:r>
              <a:rPr lang="en-US" i="1" dirty="0" smtClean="0"/>
              <a:t>to be covered in a few slides</a:t>
            </a:r>
            <a:r>
              <a:rPr lang="en-US" dirty="0" smtClean="0"/>
              <a:t>):</a:t>
            </a:r>
          </a:p>
          <a:p>
            <a:r>
              <a:rPr lang="en-US" i="1" dirty="0" smtClean="0"/>
              <a:t>Propositional functions</a:t>
            </a:r>
            <a:r>
              <a:rPr lang="en-US" dirty="0" smtClean="0"/>
              <a:t> are a generalization of propositions. </a:t>
            </a:r>
          </a:p>
          <a:p>
            <a:pPr lvl="1"/>
            <a:r>
              <a:rPr lang="en-US" dirty="0" smtClean="0"/>
              <a:t>They contain variables and a predicate, e.g., </a:t>
            </a:r>
            <a:r>
              <a:rPr lang="en-US" i="1" dirty="0" smtClean="0"/>
              <a:t>P</a:t>
            </a:r>
            <a:r>
              <a:rPr lang="en-US" dirty="0" smtClean="0"/>
              <a:t>(</a:t>
            </a:r>
            <a:r>
              <a:rPr lang="en-US" i="1" dirty="0" smtClean="0"/>
              <a:t>x</a:t>
            </a:r>
            <a:r>
              <a:rPr lang="en-US" dirty="0" smtClean="0"/>
              <a:t>)</a:t>
            </a:r>
          </a:p>
          <a:p>
            <a:pPr lvl="1"/>
            <a:r>
              <a:rPr lang="en-US" dirty="0" smtClean="0"/>
              <a:t>Variables can be replaced by elements from their </a:t>
            </a:r>
            <a:r>
              <a:rPr lang="en-US" i="1" dirty="0" smtClean="0"/>
              <a:t>domain</a:t>
            </a:r>
            <a:r>
              <a:rPr lang="en-US" dirty="0" smtClean="0"/>
              <a:t>.</a:t>
            </a:r>
          </a:p>
          <a:p>
            <a:pPr lvl="1"/>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77</a:t>
            </a:fld>
            <a:endParaRPr lang="en-US"/>
          </a:p>
        </p:txBody>
      </p:sp>
    </p:spTree>
  </p:cSld>
  <p:clrMapOvr>
    <a:masterClrMapping/>
  </p:clrMapOvr>
  <p:timing>
    <p:tnLst>
      <p:par>
        <p:cTn id="1" dur="indefinite" restart="never" nodeType="tmRoot"/>
      </p:par>
    </p:tn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Level of vertices and height of trees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When working with trees, we often want to have rooted trees where the </a:t>
            </a:r>
            <a:r>
              <a:rPr lang="en-US" dirty="0" err="1" smtClean="0"/>
              <a:t>subtrees</a:t>
            </a:r>
            <a:r>
              <a:rPr lang="en-US" dirty="0" smtClean="0"/>
              <a:t> at each vertex contain paths of approximately the same length.</a:t>
            </a:r>
          </a:p>
          <a:p>
            <a:r>
              <a:rPr lang="en-US" dirty="0" smtClean="0"/>
              <a:t>To make this idea precise we need some definitions:</a:t>
            </a:r>
          </a:p>
          <a:p>
            <a:pPr lvl="1"/>
            <a:r>
              <a:rPr lang="en-US" dirty="0" smtClean="0"/>
              <a:t>The </a:t>
            </a:r>
            <a:r>
              <a:rPr lang="en-US" i="1" dirty="0" smtClean="0"/>
              <a:t>level</a:t>
            </a:r>
            <a:r>
              <a:rPr lang="en-US" dirty="0" smtClean="0"/>
              <a:t> of a vertex </a:t>
            </a:r>
            <a:r>
              <a:rPr lang="en-US" i="1" dirty="0" smtClean="0"/>
              <a:t>v</a:t>
            </a:r>
            <a:r>
              <a:rPr lang="en-US" dirty="0" smtClean="0"/>
              <a:t> in a rooted tree is the length of the unique path from the root to this vertex.  </a:t>
            </a:r>
          </a:p>
          <a:p>
            <a:pPr lvl="1"/>
            <a:r>
              <a:rPr lang="en-US" dirty="0" smtClean="0"/>
              <a:t>The </a:t>
            </a:r>
            <a:r>
              <a:rPr lang="en-US" i="1" dirty="0" smtClean="0"/>
              <a:t>height</a:t>
            </a:r>
            <a:r>
              <a:rPr lang="en-US" dirty="0" smtClean="0"/>
              <a:t> of a rooted tree is the maximum of the levels of the vertices. </a:t>
            </a:r>
          </a:p>
          <a:p>
            <a:pPr indent="0">
              <a:buNone/>
            </a:pPr>
            <a:endParaRPr lang="en-US" b="1" dirty="0" smtClean="0"/>
          </a:p>
          <a:p>
            <a:pPr indent="0">
              <a:buNone/>
            </a:pPr>
            <a:r>
              <a:rPr lang="en-US" b="1" dirty="0" smtClean="0"/>
              <a:t>Example</a:t>
            </a:r>
            <a:r>
              <a:rPr lang="en-US" dirty="0" smtClean="0"/>
              <a:t>: </a:t>
            </a:r>
          </a:p>
          <a:p>
            <a:pPr indent="0">
              <a:lnSpc>
                <a:spcPts val="1200"/>
              </a:lnSpc>
              <a:buNone/>
            </a:pPr>
            <a:r>
              <a:rPr lang="en-US" dirty="0"/>
              <a:t> </a:t>
            </a:r>
            <a:r>
              <a:rPr lang="en-US" dirty="0" smtClean="0"/>
              <a:t> </a:t>
            </a:r>
            <a:r>
              <a:rPr lang="en-US" dirty="0" smtClean="0">
                <a:solidFill>
                  <a:schemeClr val="accent1"/>
                </a:solidFill>
              </a:rPr>
              <a:t>(</a:t>
            </a:r>
            <a:r>
              <a:rPr lang="en-US" i="1" dirty="0" err="1" smtClean="0">
                <a:solidFill>
                  <a:schemeClr val="accent1"/>
                </a:solidFill>
              </a:rPr>
              <a:t>i</a:t>
            </a:r>
            <a:r>
              <a:rPr lang="en-US" dirty="0" smtClean="0">
                <a:solidFill>
                  <a:schemeClr val="accent1"/>
                </a:solidFill>
              </a:rPr>
              <a:t>)  </a:t>
            </a:r>
            <a:r>
              <a:rPr lang="en-US" dirty="0" smtClean="0"/>
              <a:t>Find the level of each vertex in </a:t>
            </a:r>
          </a:p>
          <a:p>
            <a:pPr indent="0">
              <a:lnSpc>
                <a:spcPts val="1200"/>
              </a:lnSpc>
              <a:buNone/>
            </a:pPr>
            <a:r>
              <a:rPr lang="en-US" dirty="0" smtClean="0"/>
              <a:t>        the tree to the right.                        </a:t>
            </a:r>
          </a:p>
          <a:p>
            <a:pPr indent="0">
              <a:buNone/>
            </a:pPr>
            <a:r>
              <a:rPr lang="en-US" dirty="0" smtClean="0"/>
              <a:t> </a:t>
            </a:r>
            <a:r>
              <a:rPr lang="en-US" dirty="0" smtClean="0">
                <a:solidFill>
                  <a:schemeClr val="accent1"/>
                </a:solidFill>
              </a:rPr>
              <a:t>(</a:t>
            </a:r>
            <a:r>
              <a:rPr lang="en-US" i="1" dirty="0" smtClean="0">
                <a:solidFill>
                  <a:schemeClr val="accent1"/>
                </a:solidFill>
              </a:rPr>
              <a:t>ii</a:t>
            </a:r>
            <a:r>
              <a:rPr lang="en-US" dirty="0" smtClean="0">
                <a:solidFill>
                  <a:schemeClr val="accent1"/>
                </a:solidFill>
              </a:rPr>
              <a:t>)  </a:t>
            </a:r>
            <a:r>
              <a:rPr lang="en-US" dirty="0" smtClean="0"/>
              <a:t>What is the height of the tree?</a:t>
            </a:r>
          </a:p>
          <a:p>
            <a:pPr indent="0">
              <a:buNone/>
            </a:pPr>
            <a:endParaRPr lang="en-US" dirty="0"/>
          </a:p>
          <a:p>
            <a:pPr indent="0">
              <a:buNone/>
            </a:pPr>
            <a:endParaRPr lang="en-US" dirty="0" smtClean="0"/>
          </a:p>
          <a:p>
            <a:pPr indent="0">
              <a:buNone/>
            </a:pPr>
            <a:endParaRPr lang="en-US" dirty="0" smtClean="0"/>
          </a:p>
          <a:p>
            <a:pPr indent="0">
              <a:lnSpc>
                <a:spcPts val="1700"/>
              </a:lnSpc>
              <a:buNone/>
            </a:pPr>
            <a:r>
              <a:rPr lang="en-US" b="1" dirty="0" smtClean="0"/>
              <a:t>Solution</a:t>
            </a:r>
            <a:r>
              <a:rPr lang="en-US" dirty="0" smtClean="0"/>
              <a:t>: </a:t>
            </a:r>
            <a:endParaRPr lang="en-US" dirty="0"/>
          </a:p>
          <a:p>
            <a:pPr indent="0">
              <a:lnSpc>
                <a:spcPts val="1200"/>
              </a:lnSpc>
              <a:buNone/>
            </a:pPr>
            <a:r>
              <a:rPr lang="en-US" dirty="0" smtClean="0"/>
              <a:t>   </a:t>
            </a:r>
            <a:r>
              <a:rPr lang="en-US" dirty="0" smtClean="0">
                <a:solidFill>
                  <a:schemeClr val="accent1"/>
                </a:solidFill>
              </a:rPr>
              <a:t>(</a:t>
            </a:r>
            <a:r>
              <a:rPr lang="en-US" i="1" dirty="0" err="1" smtClean="0">
                <a:solidFill>
                  <a:schemeClr val="accent1"/>
                </a:solidFill>
              </a:rPr>
              <a:t>i</a:t>
            </a:r>
            <a:r>
              <a:rPr lang="en-US" dirty="0" smtClean="0">
                <a:solidFill>
                  <a:schemeClr val="accent1"/>
                </a:solidFill>
              </a:rPr>
              <a:t>)</a:t>
            </a:r>
            <a:r>
              <a:rPr lang="en-US" dirty="0" smtClean="0"/>
              <a:t>  The root </a:t>
            </a:r>
            <a:r>
              <a:rPr lang="en-US" i="1" dirty="0" smtClean="0"/>
              <a:t>a</a:t>
            </a:r>
            <a:r>
              <a:rPr lang="en-US" dirty="0" smtClean="0"/>
              <a:t> is at level </a:t>
            </a:r>
            <a:r>
              <a:rPr lang="en-US" dirty="0" smtClean="0">
                <a:latin typeface="Cambria Math" pitchFamily="18" charset="0"/>
                <a:ea typeface="Cambria Math" pitchFamily="18" charset="0"/>
              </a:rPr>
              <a:t>0</a:t>
            </a:r>
            <a:r>
              <a:rPr lang="en-US" dirty="0" smtClean="0"/>
              <a:t>.  Vertices </a:t>
            </a:r>
            <a:r>
              <a:rPr lang="en-US" i="1" dirty="0" smtClean="0"/>
              <a:t>b</a:t>
            </a:r>
            <a:r>
              <a:rPr lang="en-US" dirty="0" smtClean="0"/>
              <a:t>, </a:t>
            </a:r>
            <a:r>
              <a:rPr lang="en-US" i="1" dirty="0" smtClean="0"/>
              <a:t>j</a:t>
            </a:r>
            <a:r>
              <a:rPr lang="en-US" dirty="0" smtClean="0"/>
              <a:t>, and </a:t>
            </a:r>
            <a:r>
              <a:rPr lang="en-US" i="1" dirty="0" smtClean="0"/>
              <a:t>k</a:t>
            </a:r>
            <a:r>
              <a:rPr lang="en-US" dirty="0" smtClean="0"/>
              <a:t> are at level </a:t>
            </a:r>
            <a:r>
              <a:rPr lang="en-US" dirty="0" smtClean="0">
                <a:latin typeface="Cambria Math" pitchFamily="18" charset="0"/>
                <a:ea typeface="Cambria Math" pitchFamily="18" charset="0"/>
              </a:rPr>
              <a:t>1</a:t>
            </a:r>
            <a:r>
              <a:rPr lang="en-US" dirty="0" smtClean="0"/>
              <a:t>.  </a:t>
            </a:r>
          </a:p>
          <a:p>
            <a:pPr indent="0">
              <a:lnSpc>
                <a:spcPts val="1200"/>
              </a:lnSpc>
              <a:buNone/>
            </a:pPr>
            <a:r>
              <a:rPr lang="en-US" dirty="0"/>
              <a:t> </a:t>
            </a:r>
            <a:r>
              <a:rPr lang="en-US" dirty="0" smtClean="0"/>
              <a:t>        Vertices </a:t>
            </a:r>
            <a:r>
              <a:rPr lang="en-US" i="1" dirty="0" smtClean="0"/>
              <a:t>c</a:t>
            </a:r>
            <a:r>
              <a:rPr lang="en-US" dirty="0" smtClean="0"/>
              <a:t>, </a:t>
            </a:r>
            <a:r>
              <a:rPr lang="en-US" i="1" dirty="0" smtClean="0"/>
              <a:t>e</a:t>
            </a:r>
            <a:r>
              <a:rPr lang="en-US" dirty="0" smtClean="0"/>
              <a:t>, </a:t>
            </a:r>
            <a:r>
              <a:rPr lang="en-US" i="1" dirty="0" smtClean="0"/>
              <a:t>f</a:t>
            </a:r>
            <a:r>
              <a:rPr lang="en-US" dirty="0" smtClean="0"/>
              <a:t>, and </a:t>
            </a:r>
            <a:r>
              <a:rPr lang="en-US" i="1" dirty="0" smtClean="0"/>
              <a:t>l</a:t>
            </a:r>
            <a:r>
              <a:rPr lang="en-US" dirty="0" smtClean="0"/>
              <a:t> are at level </a:t>
            </a:r>
            <a:r>
              <a:rPr lang="en-US" dirty="0" smtClean="0">
                <a:latin typeface="Cambria Math" pitchFamily="18" charset="0"/>
                <a:ea typeface="Cambria Math" pitchFamily="18" charset="0"/>
              </a:rPr>
              <a:t>2</a:t>
            </a:r>
            <a:r>
              <a:rPr lang="en-US" dirty="0" smtClean="0"/>
              <a:t>. Vertices </a:t>
            </a:r>
            <a:r>
              <a:rPr lang="en-US" i="1" dirty="0" smtClean="0"/>
              <a:t>d</a:t>
            </a:r>
            <a:r>
              <a:rPr lang="en-US" dirty="0" smtClean="0"/>
              <a:t>, </a:t>
            </a:r>
            <a:r>
              <a:rPr lang="en-US" i="1" dirty="0" smtClean="0"/>
              <a:t>g</a:t>
            </a:r>
            <a:r>
              <a:rPr lang="en-US" dirty="0" smtClean="0"/>
              <a:t>, </a:t>
            </a:r>
            <a:r>
              <a:rPr lang="en-US" i="1" dirty="0" err="1" smtClean="0"/>
              <a:t>i</a:t>
            </a:r>
            <a:r>
              <a:rPr lang="en-US" dirty="0" smtClean="0"/>
              <a:t>, </a:t>
            </a:r>
            <a:r>
              <a:rPr lang="en-US" i="1" dirty="0" smtClean="0"/>
              <a:t>m</a:t>
            </a:r>
            <a:r>
              <a:rPr lang="en-US" dirty="0" smtClean="0"/>
              <a:t>, and </a:t>
            </a:r>
            <a:r>
              <a:rPr lang="en-US" i="1" dirty="0" smtClean="0"/>
              <a:t>n</a:t>
            </a:r>
            <a:r>
              <a:rPr lang="en-US" dirty="0" smtClean="0"/>
              <a:t> are at level </a:t>
            </a:r>
            <a:r>
              <a:rPr lang="en-US" dirty="0" smtClean="0">
                <a:latin typeface="Cambria Math" pitchFamily="18" charset="0"/>
                <a:ea typeface="Cambria Math" pitchFamily="18" charset="0"/>
              </a:rPr>
              <a:t>3</a:t>
            </a:r>
            <a:r>
              <a:rPr lang="en-US" dirty="0" smtClean="0"/>
              <a:t>. </a:t>
            </a:r>
          </a:p>
          <a:p>
            <a:pPr indent="0">
              <a:lnSpc>
                <a:spcPts val="1200"/>
              </a:lnSpc>
              <a:buNone/>
            </a:pPr>
            <a:r>
              <a:rPr lang="en-US" dirty="0"/>
              <a:t> </a:t>
            </a:r>
            <a:r>
              <a:rPr lang="en-US" dirty="0" smtClean="0"/>
              <a:t>        Vertex </a:t>
            </a:r>
            <a:r>
              <a:rPr lang="en-US" i="1" dirty="0" smtClean="0"/>
              <a:t>h</a:t>
            </a:r>
            <a:r>
              <a:rPr lang="en-US" dirty="0" smtClean="0"/>
              <a:t> is at level </a:t>
            </a:r>
            <a:r>
              <a:rPr lang="en-US" dirty="0" smtClean="0">
                <a:latin typeface="Cambria Math" pitchFamily="18" charset="0"/>
                <a:ea typeface="Cambria Math" pitchFamily="18" charset="0"/>
              </a:rPr>
              <a:t>4</a:t>
            </a:r>
            <a:r>
              <a:rPr lang="en-US" dirty="0" smtClean="0"/>
              <a:t>. </a:t>
            </a:r>
          </a:p>
          <a:p>
            <a:pPr indent="0">
              <a:lnSpc>
                <a:spcPts val="1700"/>
              </a:lnSpc>
              <a:buNone/>
            </a:pPr>
            <a:r>
              <a:rPr lang="en-US" dirty="0" smtClean="0">
                <a:solidFill>
                  <a:schemeClr val="accent1"/>
                </a:solidFill>
              </a:rPr>
              <a:t>  (</a:t>
            </a:r>
            <a:r>
              <a:rPr lang="en-US" i="1" dirty="0">
                <a:solidFill>
                  <a:schemeClr val="accent1"/>
                </a:solidFill>
              </a:rPr>
              <a:t>ii</a:t>
            </a:r>
            <a:r>
              <a:rPr lang="en-US" dirty="0">
                <a:solidFill>
                  <a:schemeClr val="accent1"/>
                </a:solidFill>
              </a:rPr>
              <a:t>) </a:t>
            </a:r>
            <a:r>
              <a:rPr lang="en-US" dirty="0" smtClean="0"/>
              <a:t>The height is </a:t>
            </a:r>
            <a:r>
              <a:rPr lang="en-US" dirty="0" smtClean="0">
                <a:latin typeface="Cambria Math" pitchFamily="18" charset="0"/>
                <a:ea typeface="Cambria Math" pitchFamily="18" charset="0"/>
              </a:rPr>
              <a:t>4</a:t>
            </a:r>
            <a:r>
              <a:rPr lang="en-US" dirty="0" smtClean="0"/>
              <a:t>, since </a:t>
            </a:r>
            <a:r>
              <a:rPr lang="en-US" dirty="0" smtClean="0">
                <a:latin typeface="Cambria Math" pitchFamily="18" charset="0"/>
                <a:ea typeface="Cambria Math" pitchFamily="18" charset="0"/>
              </a:rPr>
              <a:t>4</a:t>
            </a:r>
            <a:r>
              <a:rPr lang="en-US" dirty="0" smtClean="0"/>
              <a:t> is the largest level of any vertex. </a:t>
            </a:r>
          </a:p>
          <a:p>
            <a:pPr indent="0">
              <a:lnSpc>
                <a:spcPts val="1700"/>
              </a:lnSpc>
              <a:buNone/>
            </a:pPr>
            <a:endParaRPr lang="en-US" dirty="0" smtClean="0"/>
          </a:p>
          <a:p>
            <a:pPr indent="0">
              <a:buNone/>
            </a:pPr>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3505200"/>
            <a:ext cx="1108710" cy="1398270"/>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770</a:t>
            </a:fld>
            <a:endParaRPr lang="en-US"/>
          </a:p>
        </p:txBody>
      </p:sp>
    </p:spTree>
    <p:extLst>
      <p:ext uri="{BB962C8B-B14F-4D97-AF65-F5344CB8AC3E}">
        <p14:creationId xmlns:p14="http://schemas.microsoft.com/office/powerpoint/2010/main" val="284274064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Balanced </a:t>
            </a:r>
            <a:r>
              <a:rPr lang="en-US" i="1" dirty="0" smtClean="0"/>
              <a:t>m</a:t>
            </a:r>
            <a:r>
              <a:rPr lang="en-US" dirty="0" smtClean="0"/>
              <a:t>-</a:t>
            </a:r>
            <a:r>
              <a:rPr lang="en-US" dirty="0" err="1" smtClean="0"/>
              <a:t>Ary</a:t>
            </a:r>
            <a:r>
              <a:rPr lang="en-US" dirty="0" smtClean="0"/>
              <a:t> Trees</a:t>
            </a:r>
            <a:endParaRPr lang="en-US" dirty="0"/>
          </a:p>
        </p:txBody>
      </p:sp>
      <p:sp>
        <p:nvSpPr>
          <p:cNvPr id="3" name="Content Placeholder 2"/>
          <p:cNvSpPr>
            <a:spLocks noGrp="1"/>
          </p:cNvSpPr>
          <p:nvPr>
            <p:ph idx="1"/>
          </p:nvPr>
        </p:nvSpPr>
        <p:spPr/>
        <p:txBody>
          <a:bodyPr>
            <a:normAutofit lnSpcReduction="10000"/>
          </a:bodyPr>
          <a:lstStyle/>
          <a:p>
            <a:pPr indent="0">
              <a:buNone/>
            </a:pPr>
            <a:r>
              <a:rPr lang="en-US" b="1" dirty="0" smtClean="0"/>
              <a:t>Definition</a:t>
            </a:r>
            <a:r>
              <a:rPr lang="en-US" dirty="0" smtClean="0"/>
              <a:t>: A rooted </a:t>
            </a:r>
            <a:r>
              <a:rPr lang="en-US" i="1" dirty="0" smtClean="0"/>
              <a:t>m</a:t>
            </a:r>
            <a:r>
              <a:rPr lang="en-US" dirty="0" smtClean="0"/>
              <a:t>-</a:t>
            </a:r>
            <a:r>
              <a:rPr lang="en-US" dirty="0" err="1" smtClean="0"/>
              <a:t>ary</a:t>
            </a:r>
            <a:r>
              <a:rPr lang="en-US" dirty="0" smtClean="0"/>
              <a:t> tree of height </a:t>
            </a:r>
            <a:r>
              <a:rPr lang="en-US" i="1" dirty="0" smtClean="0"/>
              <a:t>h</a:t>
            </a:r>
            <a:r>
              <a:rPr lang="en-US" dirty="0" smtClean="0"/>
              <a:t> is </a:t>
            </a:r>
            <a:r>
              <a:rPr lang="en-US" i="1" dirty="0" smtClean="0"/>
              <a:t>balanced</a:t>
            </a:r>
            <a:r>
              <a:rPr lang="en-US" dirty="0" smtClean="0"/>
              <a:t> if all leaves are at levels </a:t>
            </a:r>
            <a:r>
              <a:rPr lang="en-US" i="1" dirty="0" smtClean="0"/>
              <a:t>h</a:t>
            </a:r>
            <a:r>
              <a:rPr lang="en-US" dirty="0" smtClean="0"/>
              <a:t> or </a:t>
            </a:r>
            <a:r>
              <a:rPr lang="en-US" i="1" dirty="0" smtClean="0"/>
              <a:t>h</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 </a:t>
            </a:r>
          </a:p>
          <a:p>
            <a:pPr indent="0">
              <a:buNone/>
            </a:pPr>
            <a:endParaRPr lang="en-US" dirty="0"/>
          </a:p>
          <a:p>
            <a:pPr indent="0">
              <a:buNone/>
            </a:pPr>
            <a:r>
              <a:rPr lang="en-US" b="1" dirty="0" smtClean="0"/>
              <a:t>Example</a:t>
            </a:r>
            <a:r>
              <a:rPr lang="en-US" dirty="0" smtClean="0"/>
              <a:t>: Which of the rooted trees shown below is balanced?</a:t>
            </a:r>
          </a:p>
          <a:p>
            <a:pPr indent="0">
              <a:buNone/>
            </a:pPr>
            <a:endParaRPr lang="en-US" dirty="0"/>
          </a:p>
          <a:p>
            <a:pPr indent="0">
              <a:buNone/>
            </a:pPr>
            <a:endParaRPr lang="en-US" dirty="0" smtClean="0"/>
          </a:p>
          <a:p>
            <a:pPr indent="0">
              <a:buNone/>
            </a:pPr>
            <a:endParaRPr lang="en-US" dirty="0"/>
          </a:p>
          <a:p>
            <a:pPr indent="0">
              <a:buNone/>
            </a:pPr>
            <a:r>
              <a:rPr lang="en-US" b="1" dirty="0" smtClean="0"/>
              <a:t>Solution</a:t>
            </a:r>
            <a:r>
              <a:rPr lang="en-US" dirty="0" smtClean="0"/>
              <a:t>: </a:t>
            </a:r>
            <a:r>
              <a:rPr lang="en-US" i="1" dirty="0" smtClean="0"/>
              <a:t>T</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smtClean="0"/>
              <a:t>and </a:t>
            </a:r>
            <a:r>
              <a:rPr lang="en-US" i="1" dirty="0" smtClean="0"/>
              <a:t>T</a:t>
            </a:r>
            <a:r>
              <a:rPr lang="en-US" baseline="-25000" dirty="0" smtClean="0">
                <a:latin typeface="Cambria Math" pitchFamily="18" charset="0"/>
                <a:ea typeface="Cambria Math" pitchFamily="18" charset="0"/>
              </a:rPr>
              <a:t>3</a:t>
            </a:r>
            <a:r>
              <a:rPr lang="en-US" dirty="0" smtClean="0"/>
              <a:t> are balanced, but </a:t>
            </a:r>
            <a:r>
              <a:rPr lang="en-US" i="1" dirty="0" smtClean="0"/>
              <a:t>T</a:t>
            </a:r>
            <a:r>
              <a:rPr lang="en-US" baseline="-25000" dirty="0" smtClean="0">
                <a:latin typeface="Cambria Math" pitchFamily="18" charset="0"/>
                <a:ea typeface="Cambria Math" pitchFamily="18" charset="0"/>
              </a:rPr>
              <a:t>2</a:t>
            </a:r>
            <a:r>
              <a:rPr lang="en-US" dirty="0" smtClean="0"/>
              <a:t> is not because it has leaves at levels </a:t>
            </a:r>
            <a:r>
              <a:rPr lang="en-US"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3</a:t>
            </a:r>
            <a:r>
              <a:rPr lang="en-US" dirty="0" smtClean="0"/>
              <a:t>, and </a:t>
            </a:r>
            <a:r>
              <a:rPr lang="en-US" dirty="0" smtClean="0">
                <a:latin typeface="Cambria Math" pitchFamily="18" charset="0"/>
                <a:ea typeface="Cambria Math" pitchFamily="18" charset="0"/>
              </a:rPr>
              <a:t>4</a:t>
            </a:r>
            <a:r>
              <a:rPr lang="en-US" dirty="0" smtClean="0"/>
              <a:t>.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3886200"/>
            <a:ext cx="5734050" cy="1216914"/>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771</a:t>
            </a:fld>
            <a:endParaRPr lang="en-US"/>
          </a:p>
        </p:txBody>
      </p:sp>
    </p:spTree>
    <p:extLst>
      <p:ext uri="{BB962C8B-B14F-4D97-AF65-F5344CB8AC3E}">
        <p14:creationId xmlns:p14="http://schemas.microsoft.com/office/powerpoint/2010/main" val="359770924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Bound for the Number of Leaves in an </a:t>
            </a:r>
            <a:r>
              <a:rPr lang="en-US" i="1" dirty="0" smtClean="0"/>
              <a:t>m</a:t>
            </a:r>
            <a:r>
              <a:rPr lang="en-US" dirty="0" smtClean="0"/>
              <a:t>-</a:t>
            </a:r>
            <a:r>
              <a:rPr lang="en-US" dirty="0" err="1" smtClean="0"/>
              <a:t>Ary</a:t>
            </a:r>
            <a:r>
              <a:rPr lang="en-US" dirty="0" smtClean="0"/>
              <a:t> Tree</a:t>
            </a:r>
            <a:endParaRPr lang="en-US" dirty="0"/>
          </a:p>
        </p:txBody>
      </p:sp>
      <p:sp>
        <p:nvSpPr>
          <p:cNvPr id="3" name="Content Placeholder 2"/>
          <p:cNvSpPr>
            <a:spLocks noGrp="1"/>
          </p:cNvSpPr>
          <p:nvPr>
            <p:ph idx="1"/>
          </p:nvPr>
        </p:nvSpPr>
        <p:spPr/>
        <p:txBody>
          <a:bodyPr>
            <a:normAutofit fontScale="55000" lnSpcReduction="20000"/>
          </a:bodyPr>
          <a:lstStyle/>
          <a:p>
            <a:pPr indent="0">
              <a:buNone/>
            </a:pPr>
            <a:r>
              <a:rPr lang="en-US" b="1" dirty="0"/>
              <a:t>Theorem </a:t>
            </a:r>
            <a:r>
              <a:rPr lang="en-US" b="1" dirty="0" smtClean="0">
                <a:latin typeface="Cambria Math" pitchFamily="18" charset="0"/>
                <a:ea typeface="Cambria Math" pitchFamily="18" charset="0"/>
              </a:rPr>
              <a:t>5</a:t>
            </a:r>
            <a:r>
              <a:rPr lang="en-US" dirty="0" smtClean="0"/>
              <a:t>: There are at most </a:t>
            </a:r>
            <a:r>
              <a:rPr lang="en-US" i="1" dirty="0" err="1" smtClean="0"/>
              <a:t>m</a:t>
            </a:r>
            <a:r>
              <a:rPr lang="en-US" i="1" baseline="30000" dirty="0" err="1" smtClean="0"/>
              <a:t>h</a:t>
            </a:r>
            <a:r>
              <a:rPr lang="en-US" dirty="0" smtClean="0"/>
              <a:t> leaves in an </a:t>
            </a:r>
            <a:r>
              <a:rPr lang="en-US" i="1" dirty="0"/>
              <a:t>m</a:t>
            </a:r>
            <a:r>
              <a:rPr lang="en-US" dirty="0"/>
              <a:t>-</a:t>
            </a:r>
            <a:r>
              <a:rPr lang="en-US" dirty="0" err="1"/>
              <a:t>ary</a:t>
            </a:r>
            <a:r>
              <a:rPr lang="en-US" dirty="0"/>
              <a:t> tree </a:t>
            </a:r>
            <a:r>
              <a:rPr lang="en-US" dirty="0" smtClean="0"/>
              <a:t>of height </a:t>
            </a:r>
            <a:r>
              <a:rPr lang="en-US" i="1" dirty="0"/>
              <a:t>h</a:t>
            </a:r>
            <a:r>
              <a:rPr lang="en-US" dirty="0" smtClean="0"/>
              <a:t>.</a:t>
            </a:r>
            <a:endParaRPr lang="en-US" dirty="0"/>
          </a:p>
          <a:p>
            <a:pPr indent="0">
              <a:buNone/>
            </a:pPr>
            <a:r>
              <a:rPr lang="en-US" b="1" i="1" dirty="0"/>
              <a:t>Proof</a:t>
            </a:r>
            <a:r>
              <a:rPr lang="en-US" dirty="0"/>
              <a:t> </a:t>
            </a:r>
            <a:r>
              <a:rPr lang="en-US" dirty="0" smtClean="0"/>
              <a:t> </a:t>
            </a:r>
            <a:r>
              <a:rPr lang="en-US" b="1" dirty="0" smtClean="0"/>
              <a:t>(</a:t>
            </a:r>
            <a:r>
              <a:rPr lang="en-US" b="1" i="1" dirty="0" smtClean="0"/>
              <a:t>by mathematical induction on height</a:t>
            </a:r>
            <a:r>
              <a:rPr lang="en-US" b="1" dirty="0" smtClean="0"/>
              <a:t>): </a:t>
            </a:r>
          </a:p>
          <a:p>
            <a:pPr indent="0">
              <a:buNone/>
            </a:pPr>
            <a:r>
              <a:rPr lang="en-US" i="1" dirty="0" smtClean="0"/>
              <a:t>BASIS STEP</a:t>
            </a:r>
            <a:r>
              <a:rPr lang="en-US" dirty="0" smtClean="0"/>
              <a:t>: Consider an </a:t>
            </a:r>
            <a:r>
              <a:rPr lang="en-US" i="1" dirty="0" smtClean="0"/>
              <a:t>m</a:t>
            </a:r>
            <a:r>
              <a:rPr lang="en-US" dirty="0" smtClean="0"/>
              <a:t>-</a:t>
            </a:r>
            <a:r>
              <a:rPr lang="en-US" dirty="0" err="1" smtClean="0"/>
              <a:t>ary</a:t>
            </a:r>
            <a:r>
              <a:rPr lang="en-US" dirty="0" smtClean="0"/>
              <a:t> trees of height </a:t>
            </a:r>
            <a:r>
              <a:rPr lang="en-US" dirty="0" smtClean="0">
                <a:latin typeface="Cambria Math" pitchFamily="18" charset="0"/>
                <a:ea typeface="Cambria Math" pitchFamily="18" charset="0"/>
              </a:rPr>
              <a:t>1</a:t>
            </a:r>
            <a:r>
              <a:rPr lang="en-US" dirty="0" smtClean="0"/>
              <a:t>.  The tree consists of a root and no more than </a:t>
            </a:r>
            <a:r>
              <a:rPr lang="en-US" i="1" dirty="0" smtClean="0"/>
              <a:t>m</a:t>
            </a:r>
            <a:r>
              <a:rPr lang="en-US" dirty="0" smtClean="0"/>
              <a:t> children, all leaves. Hence, there are no more than </a:t>
            </a:r>
            <a:r>
              <a:rPr lang="en-US" i="1" dirty="0" smtClean="0"/>
              <a:t>m</a:t>
            </a:r>
            <a:r>
              <a:rPr lang="en-US" baseline="30000" dirty="0" smtClean="0">
                <a:latin typeface="Cambria Math" pitchFamily="18" charset="0"/>
                <a:ea typeface="Cambria Math" pitchFamily="18" charset="0"/>
              </a:rPr>
              <a:t>1</a:t>
            </a:r>
            <a:r>
              <a:rPr lang="en-US" dirty="0" smtClean="0"/>
              <a:t> = </a:t>
            </a:r>
            <a:r>
              <a:rPr lang="en-US" i="1" dirty="0" smtClean="0"/>
              <a:t>m</a:t>
            </a:r>
            <a:r>
              <a:rPr lang="en-US" dirty="0" smtClean="0"/>
              <a:t> leaves in an </a:t>
            </a:r>
            <a:r>
              <a:rPr lang="en-US" i="1" dirty="0" smtClean="0"/>
              <a:t>m</a:t>
            </a:r>
            <a:r>
              <a:rPr lang="en-US" dirty="0" smtClean="0"/>
              <a:t>-</a:t>
            </a:r>
            <a:r>
              <a:rPr lang="en-US" dirty="0" err="1" smtClean="0"/>
              <a:t>ary</a:t>
            </a:r>
            <a:r>
              <a:rPr lang="en-US" dirty="0" smtClean="0"/>
              <a:t> tree of height </a:t>
            </a:r>
            <a:r>
              <a:rPr lang="en-US" dirty="0" smtClean="0">
                <a:latin typeface="Cambria Math" pitchFamily="18" charset="0"/>
                <a:ea typeface="Cambria Math" pitchFamily="18" charset="0"/>
              </a:rPr>
              <a:t>1</a:t>
            </a:r>
            <a:r>
              <a:rPr lang="en-US" dirty="0" smtClean="0"/>
              <a:t>.</a:t>
            </a:r>
          </a:p>
          <a:p>
            <a:pPr indent="0">
              <a:buNone/>
            </a:pPr>
            <a:r>
              <a:rPr lang="en-US" i="1" dirty="0" smtClean="0"/>
              <a:t>INDUCTIVE STEP</a:t>
            </a:r>
            <a:r>
              <a:rPr lang="en-US" dirty="0" smtClean="0"/>
              <a:t>: Assume the result is true for all </a:t>
            </a:r>
            <a:r>
              <a:rPr lang="en-US" i="1" dirty="0" smtClean="0"/>
              <a:t>m</a:t>
            </a:r>
            <a:r>
              <a:rPr lang="en-US" dirty="0" smtClean="0"/>
              <a:t>-</a:t>
            </a:r>
            <a:r>
              <a:rPr lang="en-US" dirty="0" err="1" smtClean="0"/>
              <a:t>ary</a:t>
            </a:r>
            <a:r>
              <a:rPr lang="en-US" dirty="0" smtClean="0"/>
              <a:t> trees of height </a:t>
            </a:r>
            <a:r>
              <a:rPr lang="en-US" dirty="0"/>
              <a:t>&lt;</a:t>
            </a:r>
            <a:r>
              <a:rPr lang="en-US" dirty="0" smtClean="0"/>
              <a:t> </a:t>
            </a:r>
            <a:r>
              <a:rPr lang="en-US" i="1" dirty="0" smtClean="0"/>
              <a:t>h</a:t>
            </a:r>
            <a:r>
              <a:rPr lang="en-US" dirty="0" smtClean="0"/>
              <a:t>. Let </a:t>
            </a:r>
            <a:r>
              <a:rPr lang="en-US" i="1" dirty="0" smtClean="0"/>
              <a:t>T</a:t>
            </a:r>
            <a:r>
              <a:rPr lang="en-US" dirty="0" smtClean="0"/>
              <a:t> be an </a:t>
            </a:r>
            <a:r>
              <a:rPr lang="en-US" i="1" dirty="0" smtClean="0"/>
              <a:t>m</a:t>
            </a:r>
            <a:r>
              <a:rPr lang="en-US" dirty="0" smtClean="0"/>
              <a:t>-</a:t>
            </a:r>
            <a:r>
              <a:rPr lang="en-US" dirty="0" err="1" smtClean="0"/>
              <a:t>ary</a:t>
            </a:r>
            <a:r>
              <a:rPr lang="en-US" dirty="0" smtClean="0"/>
              <a:t> tree of height </a:t>
            </a:r>
            <a:r>
              <a:rPr lang="en-US" i="1" dirty="0" smtClean="0"/>
              <a:t>h</a:t>
            </a:r>
            <a:r>
              <a:rPr lang="en-US" dirty="0" smtClean="0"/>
              <a:t>. The leaves of </a:t>
            </a:r>
            <a:r>
              <a:rPr lang="en-US" i="1" dirty="0" smtClean="0"/>
              <a:t>T </a:t>
            </a:r>
            <a:r>
              <a:rPr lang="en-US" dirty="0" smtClean="0"/>
              <a:t>are the leaves of the </a:t>
            </a:r>
            <a:r>
              <a:rPr lang="en-US" dirty="0" err="1" smtClean="0"/>
              <a:t>subtrees</a:t>
            </a:r>
            <a:r>
              <a:rPr lang="en-US" dirty="0" smtClean="0"/>
              <a:t> of </a:t>
            </a:r>
            <a:r>
              <a:rPr lang="en-US" i="1" dirty="0" smtClean="0"/>
              <a:t>T</a:t>
            </a:r>
            <a:r>
              <a:rPr lang="en-US" dirty="0" smtClean="0"/>
              <a:t> we get when we delete the edges from the root to each of the vertices of level </a:t>
            </a:r>
            <a:r>
              <a:rPr lang="en-US" dirty="0" smtClean="0">
                <a:latin typeface="Cambria Math" pitchFamily="18" charset="0"/>
                <a:ea typeface="Cambria Math" pitchFamily="18" charset="0"/>
              </a:rPr>
              <a:t>1</a:t>
            </a:r>
            <a:r>
              <a:rPr lang="en-US" dirty="0" smtClean="0"/>
              <a:t>. </a:t>
            </a:r>
          </a:p>
          <a:p>
            <a:pPr indent="0">
              <a:buNone/>
            </a:pPr>
            <a:endParaRPr lang="en-US" dirty="0"/>
          </a:p>
          <a:p>
            <a:pPr indent="0">
              <a:buNone/>
            </a:pPr>
            <a:endParaRPr lang="en-US" dirty="0" smtClean="0"/>
          </a:p>
          <a:p>
            <a:pPr indent="0">
              <a:buNone/>
            </a:pPr>
            <a:endParaRPr lang="en-US" dirty="0" smtClean="0"/>
          </a:p>
          <a:p>
            <a:pPr indent="0">
              <a:buNone/>
            </a:pPr>
            <a:endParaRPr lang="en-US" dirty="0" smtClean="0"/>
          </a:p>
          <a:p>
            <a:pPr indent="0">
              <a:buNone/>
            </a:pPr>
            <a:endParaRPr lang="en-US" dirty="0" smtClean="0"/>
          </a:p>
          <a:p>
            <a:pPr indent="0">
              <a:buNone/>
            </a:pPr>
            <a:endParaRPr lang="en-US" dirty="0"/>
          </a:p>
          <a:p>
            <a:pPr indent="0">
              <a:buNone/>
            </a:pPr>
            <a:endParaRPr lang="en-US" dirty="0" smtClean="0"/>
          </a:p>
          <a:p>
            <a:pPr indent="0">
              <a:buNone/>
            </a:pPr>
            <a:r>
              <a:rPr lang="en-US" dirty="0"/>
              <a:t> </a:t>
            </a:r>
            <a:endParaRPr lang="en-US" dirty="0" smtClean="0"/>
          </a:p>
          <a:p>
            <a:pPr indent="0">
              <a:buNone/>
            </a:pPr>
            <a:r>
              <a:rPr lang="en-US" dirty="0" smtClean="0"/>
              <a:t>Each of these </a:t>
            </a:r>
            <a:r>
              <a:rPr lang="en-US" dirty="0" err="1" smtClean="0"/>
              <a:t>subtrees</a:t>
            </a:r>
            <a:r>
              <a:rPr lang="en-US" dirty="0" smtClean="0"/>
              <a:t> has height </a:t>
            </a:r>
            <a:r>
              <a:rPr lang="en-US" dirty="0"/>
              <a:t>≤</a:t>
            </a:r>
            <a:r>
              <a:rPr lang="en-US" dirty="0" smtClean="0"/>
              <a:t> </a:t>
            </a:r>
            <a:r>
              <a:rPr lang="en-US" i="1" dirty="0" smtClean="0"/>
              <a:t>h</a:t>
            </a:r>
            <a:r>
              <a:rPr lang="en-US" i="1"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 By the inductive hypothesis, each of these </a:t>
            </a:r>
            <a:r>
              <a:rPr lang="en-US" dirty="0" err="1" smtClean="0"/>
              <a:t>subtrees</a:t>
            </a:r>
            <a:r>
              <a:rPr lang="en-US" dirty="0" smtClean="0"/>
              <a:t> has at most </a:t>
            </a:r>
            <a:r>
              <a:rPr lang="en-US" i="1" dirty="0" err="1" smtClean="0"/>
              <a:t>m</a:t>
            </a:r>
            <a:r>
              <a:rPr lang="en-US" i="1" baseline="30000" dirty="0" err="1" smtClean="0"/>
              <a:t>h</a:t>
            </a:r>
            <a:r>
              <a:rPr lang="en-US" i="1" baseline="30000" dirty="0" smtClean="0">
                <a:latin typeface="Cambria Math"/>
                <a:ea typeface="Cambria Math"/>
              </a:rPr>
              <a:t>−</a:t>
            </a:r>
            <a:r>
              <a:rPr lang="en-US" baseline="30000" dirty="0" smtClean="0"/>
              <a:t> </a:t>
            </a:r>
            <a:r>
              <a:rPr lang="en-US" baseline="30000" dirty="0" smtClean="0">
                <a:latin typeface="Cambria Math" pitchFamily="18" charset="0"/>
                <a:ea typeface="Cambria Math" pitchFamily="18" charset="0"/>
              </a:rPr>
              <a:t>1</a:t>
            </a:r>
            <a:r>
              <a:rPr lang="en-US" dirty="0"/>
              <a:t> </a:t>
            </a:r>
            <a:r>
              <a:rPr lang="en-US" dirty="0" smtClean="0"/>
              <a:t>leaves. Since there are at most </a:t>
            </a:r>
            <a:r>
              <a:rPr lang="en-US" i="1" dirty="0" smtClean="0"/>
              <a:t>m</a:t>
            </a:r>
            <a:r>
              <a:rPr lang="en-US" dirty="0" smtClean="0"/>
              <a:t> such </a:t>
            </a:r>
            <a:r>
              <a:rPr lang="en-US" dirty="0" err="1" smtClean="0"/>
              <a:t>subtees</a:t>
            </a:r>
            <a:r>
              <a:rPr lang="en-US" dirty="0" smtClean="0"/>
              <a:t>, there are at most </a:t>
            </a:r>
            <a:r>
              <a:rPr lang="en-US" i="1" dirty="0" smtClean="0"/>
              <a:t>m</a:t>
            </a:r>
            <a:r>
              <a:rPr lang="en-US" dirty="0" smtClean="0">
                <a:sym typeface="Symbol"/>
              </a:rPr>
              <a:t></a:t>
            </a:r>
            <a:r>
              <a:rPr lang="en-US" dirty="0" smtClean="0"/>
              <a:t> </a:t>
            </a:r>
            <a:r>
              <a:rPr lang="en-US" i="1" dirty="0" err="1" smtClean="0"/>
              <a:t>m</a:t>
            </a:r>
            <a:r>
              <a:rPr lang="en-US" i="1" baseline="30000" dirty="0" err="1" smtClean="0"/>
              <a:t>h</a:t>
            </a:r>
            <a:r>
              <a:rPr lang="en-US" i="1" baseline="30000" dirty="0">
                <a:latin typeface="Cambria Math"/>
                <a:ea typeface="Cambria Math"/>
              </a:rPr>
              <a:t>−</a:t>
            </a:r>
            <a:r>
              <a:rPr lang="en-US" baseline="30000" dirty="0"/>
              <a:t> </a:t>
            </a:r>
            <a:r>
              <a:rPr lang="en-US" baseline="30000" dirty="0">
                <a:latin typeface="Cambria Math" pitchFamily="18" charset="0"/>
                <a:ea typeface="Cambria Math" pitchFamily="18" charset="0"/>
              </a:rPr>
              <a:t>1</a:t>
            </a:r>
            <a:r>
              <a:rPr lang="en-US" dirty="0"/>
              <a:t> </a:t>
            </a:r>
            <a:r>
              <a:rPr lang="en-US" dirty="0" smtClean="0"/>
              <a:t>= </a:t>
            </a:r>
            <a:r>
              <a:rPr lang="en-US" i="1" dirty="0" err="1" smtClean="0"/>
              <a:t>m</a:t>
            </a:r>
            <a:r>
              <a:rPr lang="en-US" i="1" baseline="30000" dirty="0" err="1" smtClean="0"/>
              <a:t>h</a:t>
            </a:r>
            <a:r>
              <a:rPr lang="en-US" dirty="0" smtClean="0"/>
              <a:t> leaves in the tree.  </a:t>
            </a:r>
          </a:p>
          <a:p>
            <a:pPr indent="0">
              <a:buNone/>
            </a:pPr>
            <a:endParaRPr lang="en-US" baseline="30000" dirty="0"/>
          </a:p>
          <a:p>
            <a:pPr indent="0">
              <a:buNone/>
            </a:pPr>
            <a:r>
              <a:rPr lang="en-US" b="1" dirty="0" smtClean="0"/>
              <a:t>Corollary </a:t>
            </a:r>
            <a:r>
              <a:rPr lang="en-US" b="1" dirty="0" smtClean="0">
                <a:latin typeface="Cambria Math" pitchFamily="18" charset="0"/>
                <a:ea typeface="Cambria Math" pitchFamily="18" charset="0"/>
              </a:rPr>
              <a:t>1</a:t>
            </a:r>
            <a:r>
              <a:rPr lang="en-US" dirty="0" smtClean="0"/>
              <a:t>:  If an </a:t>
            </a:r>
            <a:r>
              <a:rPr lang="en-US" i="1" dirty="0" smtClean="0"/>
              <a:t>m</a:t>
            </a:r>
            <a:r>
              <a:rPr lang="en-US" dirty="0" smtClean="0"/>
              <a:t>-</a:t>
            </a:r>
            <a:r>
              <a:rPr lang="en-US" dirty="0" err="1" smtClean="0"/>
              <a:t>ary</a:t>
            </a:r>
            <a:r>
              <a:rPr lang="en-US" dirty="0" smtClean="0"/>
              <a:t> tree of height </a:t>
            </a:r>
            <a:r>
              <a:rPr lang="en-US" i="1" dirty="0" smtClean="0"/>
              <a:t>h</a:t>
            </a:r>
            <a:r>
              <a:rPr lang="en-US" dirty="0" smtClean="0"/>
              <a:t> has </a:t>
            </a:r>
            <a:r>
              <a:rPr lang="en-US" i="1" dirty="0" smtClean="0"/>
              <a:t>l</a:t>
            </a:r>
            <a:r>
              <a:rPr lang="en-US" dirty="0" smtClean="0"/>
              <a:t> leaves, then  </a:t>
            </a:r>
            <a:r>
              <a:rPr lang="en-US" i="1" dirty="0" smtClean="0"/>
              <a:t>h</a:t>
            </a:r>
            <a:r>
              <a:rPr lang="en-US" dirty="0" smtClean="0"/>
              <a:t> ≥ </a:t>
            </a:r>
            <a:r>
              <a:rPr lang="en-US" dirty="0" smtClean="0">
                <a:latin typeface="Cambria Math"/>
                <a:ea typeface="Cambria Math"/>
              </a:rPr>
              <a:t>⌈</a:t>
            </a:r>
            <a:r>
              <a:rPr lang="en-US" dirty="0" err="1" smtClean="0">
                <a:ea typeface="Cambria Math"/>
              </a:rPr>
              <a:t>log</a:t>
            </a:r>
            <a:r>
              <a:rPr lang="en-US" i="1" baseline="-25000" dirty="0" err="1" smtClean="0">
                <a:ea typeface="Cambria Math"/>
              </a:rPr>
              <a:t>m</a:t>
            </a:r>
            <a:r>
              <a:rPr lang="en-US" i="1" baseline="-25000" dirty="0" smtClean="0">
                <a:ea typeface="Cambria Math"/>
              </a:rPr>
              <a:t> </a:t>
            </a:r>
            <a:r>
              <a:rPr lang="en-US" i="1" dirty="0" smtClean="0">
                <a:ea typeface="Cambria Math"/>
              </a:rPr>
              <a:t>l</a:t>
            </a:r>
            <a:r>
              <a:rPr lang="en-US" dirty="0" smtClean="0">
                <a:latin typeface="Cambria Math"/>
                <a:ea typeface="Cambria Math"/>
              </a:rPr>
              <a:t>⌉. </a:t>
            </a:r>
            <a:r>
              <a:rPr lang="en-US" dirty="0" smtClean="0">
                <a:ea typeface="Cambria Math"/>
              </a:rPr>
              <a:t>If the </a:t>
            </a:r>
            <a:r>
              <a:rPr lang="en-US" i="1" dirty="0" smtClean="0">
                <a:ea typeface="Cambria Math"/>
              </a:rPr>
              <a:t>m</a:t>
            </a:r>
            <a:r>
              <a:rPr lang="en-US" dirty="0" smtClean="0">
                <a:ea typeface="Cambria Math"/>
              </a:rPr>
              <a:t>-</a:t>
            </a:r>
            <a:r>
              <a:rPr lang="en-US" dirty="0" err="1" smtClean="0">
                <a:ea typeface="Cambria Math"/>
              </a:rPr>
              <a:t>ary</a:t>
            </a:r>
            <a:r>
              <a:rPr lang="en-US" dirty="0" smtClean="0">
                <a:ea typeface="Cambria Math"/>
              </a:rPr>
              <a:t> tree is full and balanced, then </a:t>
            </a:r>
            <a:r>
              <a:rPr lang="en-US" i="1" dirty="0" smtClean="0">
                <a:ea typeface="Cambria Math"/>
              </a:rPr>
              <a:t>h</a:t>
            </a:r>
            <a:r>
              <a:rPr lang="en-US" dirty="0" smtClean="0">
                <a:ea typeface="Cambria Math"/>
              </a:rPr>
              <a:t> = </a:t>
            </a:r>
            <a:r>
              <a:rPr lang="en-US" sz="2500" dirty="0">
                <a:solidFill>
                  <a:prstClr val="black"/>
                </a:solidFill>
                <a:latin typeface="Cambria Math"/>
                <a:ea typeface="Cambria Math"/>
              </a:rPr>
              <a:t>⌈</a:t>
            </a:r>
            <a:r>
              <a:rPr lang="en-US" sz="2500" dirty="0" err="1">
                <a:solidFill>
                  <a:prstClr val="black"/>
                </a:solidFill>
                <a:ea typeface="Cambria Math"/>
              </a:rPr>
              <a:t>log</a:t>
            </a:r>
            <a:r>
              <a:rPr lang="en-US" sz="2500" i="1" baseline="-25000" dirty="0" err="1">
                <a:solidFill>
                  <a:prstClr val="black"/>
                </a:solidFill>
                <a:ea typeface="Cambria Math"/>
              </a:rPr>
              <a:t>m</a:t>
            </a:r>
            <a:r>
              <a:rPr lang="en-US" sz="2500" i="1" baseline="-25000" dirty="0">
                <a:solidFill>
                  <a:prstClr val="black"/>
                </a:solidFill>
                <a:ea typeface="Cambria Math"/>
              </a:rPr>
              <a:t> </a:t>
            </a:r>
            <a:r>
              <a:rPr lang="en-US" sz="2500" i="1" dirty="0">
                <a:solidFill>
                  <a:prstClr val="black"/>
                </a:solidFill>
                <a:ea typeface="Cambria Math"/>
              </a:rPr>
              <a:t>l</a:t>
            </a:r>
            <a:r>
              <a:rPr lang="en-US" sz="2500" dirty="0">
                <a:solidFill>
                  <a:prstClr val="black"/>
                </a:solidFill>
                <a:latin typeface="Cambria Math"/>
                <a:ea typeface="Cambria Math"/>
              </a:rPr>
              <a:t>⌉. </a:t>
            </a:r>
            <a:r>
              <a:rPr lang="en-US" sz="2500" dirty="0" smtClean="0">
                <a:solidFill>
                  <a:prstClr val="black"/>
                </a:solidFill>
                <a:latin typeface="Cambria Math"/>
                <a:ea typeface="Cambria Math"/>
              </a:rPr>
              <a:t> (</a:t>
            </a:r>
            <a:r>
              <a:rPr lang="en-US" sz="2500" i="1" dirty="0" smtClean="0">
                <a:solidFill>
                  <a:prstClr val="black"/>
                </a:solidFill>
                <a:latin typeface="Cambria Math"/>
                <a:ea typeface="Cambria Math"/>
              </a:rPr>
              <a:t>see text for the proof</a:t>
            </a:r>
            <a:r>
              <a:rPr lang="en-US" sz="2500" dirty="0" smtClean="0">
                <a:solidFill>
                  <a:prstClr val="black"/>
                </a:solidFill>
                <a:latin typeface="Cambria Math"/>
                <a:ea typeface="Cambria Math"/>
              </a:rPr>
              <a:t>)</a:t>
            </a:r>
            <a:endParaRPr lang="en-US" dirty="0"/>
          </a:p>
          <a:p>
            <a:pPr indent="0">
              <a:buNone/>
            </a:pPr>
            <a:endParaRPr lang="en-US" b="1" dirty="0"/>
          </a:p>
          <a:p>
            <a:pPr indent="0">
              <a:buNone/>
            </a:pPr>
            <a:endParaRPr lang="en-US" baseline="30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0913" y="3581400"/>
            <a:ext cx="4305300" cy="1299972"/>
          </a:xfrm>
          <a:prstGeom prst="rect">
            <a:avLst/>
          </a:prstGeom>
        </p:spPr>
      </p:pic>
      <p:sp>
        <p:nvSpPr>
          <p:cNvPr id="5" name="Isosceles Triangle 4"/>
          <p:cNvSpPr/>
          <p:nvPr/>
        </p:nvSpPr>
        <p:spPr>
          <a:xfrm rot="5400000" flipV="1">
            <a:off x="7976154" y="5403574"/>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772</a:t>
            </a:fld>
            <a:endParaRPr lang="en-US"/>
          </a:p>
        </p:txBody>
      </p:sp>
    </p:spTree>
    <p:extLst>
      <p:ext uri="{BB962C8B-B14F-4D97-AF65-F5344CB8AC3E}">
        <p14:creationId xmlns:p14="http://schemas.microsoft.com/office/powerpoint/2010/main" val="253260752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coding</a:t>
            </a:r>
          </a:p>
        </p:txBody>
      </p:sp>
      <p:sp>
        <p:nvSpPr>
          <p:cNvPr id="3" name="Content Placeholder 2"/>
          <p:cNvSpPr>
            <a:spLocks noGrp="1"/>
          </p:cNvSpPr>
          <p:nvPr>
            <p:ph idx="1"/>
          </p:nvPr>
        </p:nvSpPr>
        <p:spPr/>
        <p:txBody>
          <a:bodyPr/>
          <a:lstStyle/>
          <a:p>
            <a:r>
              <a:rPr lang="en-US" dirty="0" smtClean="0"/>
              <a:t>A </a:t>
            </a:r>
            <a:r>
              <a:rPr lang="en-US" i="1" dirty="0" smtClean="0"/>
              <a:t>prefix</a:t>
            </a:r>
            <a:r>
              <a:rPr lang="en-US" dirty="0" smtClean="0"/>
              <a:t> </a:t>
            </a:r>
            <a:r>
              <a:rPr lang="en-US" i="1" dirty="0" smtClean="0"/>
              <a:t>code</a:t>
            </a:r>
            <a:r>
              <a:rPr lang="en-US" dirty="0" smtClean="0"/>
              <a:t> is used to encode </a:t>
            </a:r>
            <a:r>
              <a:rPr lang="en-US" dirty="0"/>
              <a:t>letters so that the bit string for a letter never occurs as the first part of the bit string for another letter. </a:t>
            </a:r>
          </a:p>
          <a:p>
            <a:r>
              <a:rPr lang="en-US" dirty="0" smtClean="0"/>
              <a:t>This ensures </a:t>
            </a:r>
            <a:r>
              <a:rPr lang="en-US" dirty="0"/>
              <a:t>that no bit string corresponds to more than one sequence of </a:t>
            </a:r>
            <a:r>
              <a:rPr lang="en-US" dirty="0" smtClean="0"/>
              <a:t>letters.</a:t>
            </a:r>
            <a:endParaRPr lang="en-US" dirty="0"/>
          </a:p>
          <a:p>
            <a:pPr lvl="1"/>
            <a:r>
              <a:rPr lang="en-US" dirty="0"/>
              <a:t>For instance, the encoding of </a:t>
            </a:r>
            <a:r>
              <a:rPr lang="en-US" i="1" dirty="0"/>
              <a:t>e</a:t>
            </a:r>
            <a:r>
              <a:rPr lang="en-US" dirty="0"/>
              <a:t> as </a:t>
            </a:r>
            <a:r>
              <a:rPr lang="en-US" dirty="0">
                <a:latin typeface="Times"/>
                <a:cs typeface="Times"/>
              </a:rPr>
              <a:t>0</a:t>
            </a:r>
            <a:r>
              <a:rPr lang="en-US" dirty="0"/>
              <a:t>, </a:t>
            </a:r>
            <a:r>
              <a:rPr lang="en-US" i="1" dirty="0"/>
              <a:t>a</a:t>
            </a:r>
            <a:r>
              <a:rPr lang="en-US" dirty="0"/>
              <a:t> as </a:t>
            </a:r>
            <a:r>
              <a:rPr lang="en-US" dirty="0">
                <a:latin typeface="Times"/>
                <a:cs typeface="Times"/>
              </a:rPr>
              <a:t>10</a:t>
            </a:r>
            <a:r>
              <a:rPr lang="en-US" dirty="0"/>
              <a:t>, and </a:t>
            </a:r>
            <a:r>
              <a:rPr lang="en-US" i="1" dirty="0"/>
              <a:t>t</a:t>
            </a:r>
            <a:r>
              <a:rPr lang="en-US" dirty="0"/>
              <a:t> as </a:t>
            </a:r>
            <a:r>
              <a:rPr lang="en-US" dirty="0">
                <a:latin typeface="Times"/>
                <a:cs typeface="Times"/>
              </a:rPr>
              <a:t>11</a:t>
            </a:r>
            <a:r>
              <a:rPr lang="en-US" dirty="0"/>
              <a:t> is a prefix code. </a:t>
            </a:r>
          </a:p>
          <a:p>
            <a:pPr lvl="1"/>
            <a:r>
              <a:rPr lang="en-US" dirty="0"/>
              <a:t>A prefix code can be represented using a binary tree, where the characters are the labels of the leaves in the tree. </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773</a:t>
            </a:fld>
            <a:endParaRPr lang="en-US"/>
          </a:p>
        </p:txBody>
      </p:sp>
    </p:spTree>
    <p:extLst>
      <p:ext uri="{BB962C8B-B14F-4D97-AF65-F5344CB8AC3E}">
        <p14:creationId xmlns:p14="http://schemas.microsoft.com/office/powerpoint/2010/main" val="94181576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coding</a:t>
            </a:r>
          </a:p>
        </p:txBody>
      </p:sp>
      <p:sp>
        <p:nvSpPr>
          <p:cNvPr id="3" name="Content Placeholder 2"/>
          <p:cNvSpPr>
            <a:spLocks noGrp="1"/>
          </p:cNvSpPr>
          <p:nvPr>
            <p:ph idx="1"/>
          </p:nvPr>
        </p:nvSpPr>
        <p:spPr/>
        <p:txBody>
          <a:bodyPr/>
          <a:lstStyle/>
          <a:p>
            <a:r>
              <a:rPr lang="en-US" dirty="0" smtClean="0"/>
              <a:t>Here is an example</a:t>
            </a:r>
          </a:p>
          <a:p>
            <a:r>
              <a:rPr lang="en-US" dirty="0" smtClean="0"/>
              <a:t>Consider </a:t>
            </a:r>
            <a:r>
              <a:rPr lang="en-US" dirty="0"/>
              <a:t>the word encoded by </a:t>
            </a:r>
            <a:r>
              <a:rPr lang="en-US" dirty="0" smtClean="0">
                <a:latin typeface="Times"/>
                <a:cs typeface="Times"/>
              </a:rPr>
              <a:t>11111011100.</a:t>
            </a:r>
            <a:endParaRPr lang="en-US" dirty="0"/>
          </a:p>
          <a:p>
            <a:r>
              <a:rPr lang="en-US" dirty="0"/>
              <a:t>T</a:t>
            </a:r>
            <a:r>
              <a:rPr lang="en-US" dirty="0" smtClean="0"/>
              <a:t>he </a:t>
            </a:r>
            <a:r>
              <a:rPr lang="en-US" dirty="0"/>
              <a:t>original word is </a:t>
            </a:r>
            <a:r>
              <a:rPr lang="en-US" i="1" dirty="0"/>
              <a:t>sane</a:t>
            </a:r>
            <a:r>
              <a:rPr lang="en-US" dirty="0"/>
              <a:t>. </a:t>
            </a:r>
          </a:p>
          <a:p>
            <a:endParaRPr lang="en-US" dirty="0"/>
          </a:p>
          <a:p>
            <a:endParaRPr lang="en-US" dirty="0"/>
          </a:p>
        </p:txBody>
      </p:sp>
      <p:pic>
        <p:nvPicPr>
          <p:cNvPr id="4" name="Picture 2" descr="ch11figures_Part2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509" y="3206750"/>
            <a:ext cx="4310291" cy="31940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D41AC4-40F7-4FE0-8905-74C6698904F3}" type="slidenum">
              <a:rPr lang="en-US" smtClean="0"/>
              <a:pPr/>
              <a:t>774</a:t>
            </a:fld>
            <a:endParaRPr lang="en-US"/>
          </a:p>
        </p:txBody>
      </p:sp>
    </p:spTree>
    <p:extLst>
      <p:ext uri="{BB962C8B-B14F-4D97-AF65-F5344CB8AC3E}">
        <p14:creationId xmlns:p14="http://schemas.microsoft.com/office/powerpoint/2010/main" val="269241274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coding</a:t>
            </a:r>
          </a:p>
        </p:txBody>
      </p:sp>
      <p:sp>
        <p:nvSpPr>
          <p:cNvPr id="3" name="Content Placeholder 2"/>
          <p:cNvSpPr>
            <a:spLocks noGrp="1"/>
          </p:cNvSpPr>
          <p:nvPr>
            <p:ph idx="1"/>
          </p:nvPr>
        </p:nvSpPr>
        <p:spPr/>
        <p:txBody>
          <a:bodyPr/>
          <a:lstStyle/>
          <a:p>
            <a:r>
              <a:rPr lang="en-US" dirty="0"/>
              <a:t>Huffman coding is a fundamental algorithm in </a:t>
            </a:r>
            <a:r>
              <a:rPr lang="en-US" i="1" dirty="0"/>
              <a:t>data </a:t>
            </a:r>
            <a:r>
              <a:rPr lang="en-US" i="1" dirty="0" smtClean="0"/>
              <a:t>compression.</a:t>
            </a:r>
            <a:endParaRPr lang="en-US" dirty="0" smtClean="0"/>
          </a:p>
          <a:p>
            <a:r>
              <a:rPr lang="en-US" dirty="0" smtClean="0"/>
              <a:t>It takes </a:t>
            </a:r>
            <a:r>
              <a:rPr lang="en-US" dirty="0"/>
              <a:t>as input the </a:t>
            </a:r>
            <a:r>
              <a:rPr lang="en-US" i="1" dirty="0" smtClean="0"/>
              <a:t>frequencies</a:t>
            </a:r>
            <a:r>
              <a:rPr lang="en-US" dirty="0" smtClean="0"/>
              <a:t> </a:t>
            </a:r>
            <a:r>
              <a:rPr lang="en-US" dirty="0"/>
              <a:t>of </a:t>
            </a:r>
            <a:r>
              <a:rPr lang="en-US" dirty="0" smtClean="0"/>
              <a:t>the symbols </a:t>
            </a:r>
            <a:r>
              <a:rPr lang="en-US" dirty="0"/>
              <a:t>in a </a:t>
            </a:r>
            <a:r>
              <a:rPr lang="en-US" dirty="0" smtClean="0"/>
              <a:t>string,</a:t>
            </a:r>
          </a:p>
          <a:p>
            <a:r>
              <a:rPr lang="en-US" dirty="0"/>
              <a:t>a</a:t>
            </a:r>
            <a:r>
              <a:rPr lang="en-US" dirty="0" smtClean="0"/>
              <a:t>nd </a:t>
            </a:r>
            <a:r>
              <a:rPr lang="en-US" dirty="0"/>
              <a:t>produces as output a prefix code that encodes the </a:t>
            </a:r>
            <a:r>
              <a:rPr lang="en-US" dirty="0" smtClean="0"/>
              <a:t>string</a:t>
            </a:r>
          </a:p>
          <a:p>
            <a:pPr lvl="1"/>
            <a:r>
              <a:rPr lang="en-US" dirty="0" smtClean="0"/>
              <a:t>using </a:t>
            </a:r>
            <a:r>
              <a:rPr lang="en-US" dirty="0"/>
              <a:t>the fewest possible bits, among all possible binary prefix codes for these </a:t>
            </a:r>
            <a:r>
              <a:rPr lang="en-US" dirty="0" smtClean="0"/>
              <a:t>symbols.</a:t>
            </a:r>
          </a:p>
          <a:p>
            <a:r>
              <a:rPr lang="en-US" dirty="0" smtClean="0"/>
              <a:t>The idea is to obtain the smallest binary code for the most frequent symbols.</a:t>
            </a:r>
            <a:endParaRPr lang="en-US" dirty="0"/>
          </a:p>
          <a:p>
            <a:endParaRPr lang="en-US" dirty="0"/>
          </a:p>
        </p:txBody>
      </p:sp>
      <p:pic>
        <p:nvPicPr>
          <p:cNvPr id="4" name="Picture 2" descr="ch11figures_Part23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609600"/>
            <a:ext cx="1955800" cy="11922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D41AC4-40F7-4FE0-8905-74C6698904F3}" type="slidenum">
              <a:rPr lang="en-US" smtClean="0"/>
              <a:pPr/>
              <a:t>775</a:t>
            </a:fld>
            <a:endParaRPr lang="en-US"/>
          </a:p>
        </p:txBody>
      </p:sp>
    </p:spTree>
    <p:extLst>
      <p:ext uri="{BB962C8B-B14F-4D97-AF65-F5344CB8AC3E}">
        <p14:creationId xmlns:p14="http://schemas.microsoft.com/office/powerpoint/2010/main" val="245615999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coding</a:t>
            </a:r>
          </a:p>
        </p:txBody>
      </p:sp>
      <p:sp>
        <p:nvSpPr>
          <p:cNvPr id="3" name="Content Placeholder 2"/>
          <p:cNvSpPr>
            <a:spLocks noGrp="1"/>
          </p:cNvSpPr>
          <p:nvPr>
            <p:ph idx="1"/>
          </p:nvPr>
        </p:nvSpPr>
        <p:spPr/>
        <p:txBody>
          <a:bodyPr>
            <a:normAutofit fontScale="92500" lnSpcReduction="10000"/>
          </a:bodyPr>
          <a:lstStyle/>
          <a:p>
            <a:r>
              <a:rPr lang="en-US" dirty="0"/>
              <a:t>The algorithm begins with a forest of trees each consisting of one vertex</a:t>
            </a:r>
            <a:r>
              <a:rPr lang="en-US" dirty="0" smtClean="0"/>
              <a:t>,</a:t>
            </a:r>
          </a:p>
          <a:p>
            <a:pPr lvl="1"/>
            <a:r>
              <a:rPr lang="en-US" dirty="0" smtClean="0"/>
              <a:t>where </a:t>
            </a:r>
            <a:r>
              <a:rPr lang="en-US" dirty="0"/>
              <a:t>each vertex has a symbol as its </a:t>
            </a:r>
            <a:r>
              <a:rPr lang="en-US" dirty="0" smtClean="0"/>
              <a:t>label</a:t>
            </a:r>
          </a:p>
          <a:p>
            <a:pPr lvl="1"/>
            <a:r>
              <a:rPr lang="en-US" dirty="0" smtClean="0"/>
              <a:t>and </a:t>
            </a:r>
            <a:r>
              <a:rPr lang="en-US" dirty="0"/>
              <a:t>where the weight of this vertex equals the frequency of the symbol that is its label</a:t>
            </a:r>
            <a:r>
              <a:rPr lang="en-US" dirty="0" smtClean="0"/>
              <a:t>.</a:t>
            </a:r>
          </a:p>
          <a:p>
            <a:r>
              <a:rPr lang="en-US" dirty="0"/>
              <a:t>At each step, we combine two trees having the least total weight into a single tree </a:t>
            </a:r>
            <a:r>
              <a:rPr lang="en-US" dirty="0" smtClean="0"/>
              <a:t>by</a:t>
            </a:r>
          </a:p>
          <a:p>
            <a:pPr lvl="1"/>
            <a:r>
              <a:rPr lang="en-US" dirty="0" smtClean="0"/>
              <a:t>introducing </a:t>
            </a:r>
            <a:r>
              <a:rPr lang="en-US" dirty="0"/>
              <a:t>a new </a:t>
            </a:r>
            <a:r>
              <a:rPr lang="en-US" dirty="0" smtClean="0"/>
              <a:t>root</a:t>
            </a:r>
          </a:p>
          <a:p>
            <a:pPr lvl="1"/>
            <a:r>
              <a:rPr lang="en-US" dirty="0"/>
              <a:t>a</a:t>
            </a:r>
            <a:r>
              <a:rPr lang="en-US" dirty="0" smtClean="0"/>
              <a:t>nd placing </a:t>
            </a:r>
            <a:r>
              <a:rPr lang="en-US" dirty="0"/>
              <a:t>the tree with larger weight as its left </a:t>
            </a:r>
            <a:r>
              <a:rPr lang="en-US" dirty="0" err="1"/>
              <a:t>subtree</a:t>
            </a:r>
            <a:r>
              <a:rPr lang="en-US" dirty="0"/>
              <a:t> and the tree with smaller weight as its right </a:t>
            </a:r>
            <a:r>
              <a:rPr lang="en-US" dirty="0" err="1"/>
              <a:t>subtree</a:t>
            </a:r>
            <a:r>
              <a:rPr lang="en-US" dirty="0" smtClean="0"/>
              <a:t>.</a:t>
            </a:r>
          </a:p>
          <a:p>
            <a:r>
              <a:rPr lang="en-US" dirty="0"/>
              <a:t>Furthermore, we assign the sum of the weights of the two </a:t>
            </a:r>
            <a:r>
              <a:rPr lang="en-US" dirty="0" err="1"/>
              <a:t>subtrees</a:t>
            </a:r>
            <a:r>
              <a:rPr lang="en-US" dirty="0"/>
              <a:t> of this tree as the total weight of the tree. </a:t>
            </a:r>
          </a:p>
          <a:p>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776</a:t>
            </a:fld>
            <a:endParaRPr lang="en-US"/>
          </a:p>
        </p:txBody>
      </p:sp>
    </p:spTree>
    <p:extLst>
      <p:ext uri="{BB962C8B-B14F-4D97-AF65-F5344CB8AC3E}">
        <p14:creationId xmlns:p14="http://schemas.microsoft.com/office/powerpoint/2010/main" val="249773583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Huffman coding</a:t>
            </a:r>
          </a:p>
        </p:txBody>
      </p:sp>
      <p:pic>
        <p:nvPicPr>
          <p:cNvPr id="4" name="Picture 2" descr="ch11figures_Part24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370" y="1600200"/>
            <a:ext cx="4525806" cy="51276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8CD41AC4-40F7-4FE0-8905-74C6698904F3}" type="slidenum">
              <a:rPr lang="en-US" smtClean="0"/>
              <a:pPr/>
              <a:t>777</a:t>
            </a:fld>
            <a:endParaRPr lang="en-US"/>
          </a:p>
        </p:txBody>
      </p:sp>
    </p:spTree>
    <p:extLst>
      <p:ext uri="{BB962C8B-B14F-4D97-AF65-F5344CB8AC3E}">
        <p14:creationId xmlns:p14="http://schemas.microsoft.com/office/powerpoint/2010/main" val="255647785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coding</a:t>
            </a:r>
          </a:p>
        </p:txBody>
      </p:sp>
      <p:sp>
        <p:nvSpPr>
          <p:cNvPr id="3" name="Content Placeholder 2"/>
          <p:cNvSpPr>
            <a:spLocks noGrp="1"/>
          </p:cNvSpPr>
          <p:nvPr>
            <p:ph idx="1"/>
          </p:nvPr>
        </p:nvSpPr>
        <p:spPr/>
        <p:txBody>
          <a:bodyPr>
            <a:normAutofit lnSpcReduction="10000"/>
          </a:bodyPr>
          <a:lstStyle/>
          <a:p>
            <a:r>
              <a:rPr lang="en-US" b="1" dirty="0"/>
              <a:t>procedure </a:t>
            </a:r>
            <a:r>
              <a:rPr lang="en-US" i="1" dirty="0"/>
              <a:t>Huffman</a:t>
            </a:r>
            <a:r>
              <a:rPr lang="en-US" dirty="0" smtClean="0"/>
              <a:t>(symbols </a:t>
            </a:r>
            <a:r>
              <a:rPr lang="en-US" i="1" dirty="0" err="1"/>
              <a:t>a</a:t>
            </a:r>
            <a:r>
              <a:rPr lang="en-US" i="1" baseline="-25000" dirty="0" err="1"/>
              <a:t>i</a:t>
            </a:r>
            <a:r>
              <a:rPr lang="en-US" dirty="0"/>
              <a:t> with frequencies </a:t>
            </a:r>
            <a:r>
              <a:rPr lang="en-US" i="1" dirty="0" err="1"/>
              <a:t>w</a:t>
            </a:r>
            <a:r>
              <a:rPr lang="en-US" i="1" baseline="-25000" dirty="0" err="1"/>
              <a:t>i</a:t>
            </a:r>
            <a:r>
              <a:rPr lang="en-US" dirty="0"/>
              <a:t> , </a:t>
            </a:r>
            <a:r>
              <a:rPr lang="en-US" i="1" dirty="0" err="1"/>
              <a:t>i</a:t>
            </a:r>
            <a:r>
              <a:rPr lang="en-US" dirty="0"/>
              <a:t> = 1, . . . , </a:t>
            </a:r>
            <a:r>
              <a:rPr lang="en-US" i="1" dirty="0"/>
              <a:t>n</a:t>
            </a:r>
            <a:r>
              <a:rPr lang="en-US" dirty="0" smtClean="0"/>
              <a:t>)</a:t>
            </a:r>
          </a:p>
          <a:p>
            <a:r>
              <a:rPr lang="en-US" i="1" dirty="0" smtClean="0"/>
              <a:t>F</a:t>
            </a:r>
            <a:r>
              <a:rPr lang="en-US" dirty="0" smtClean="0"/>
              <a:t> </a:t>
            </a:r>
            <a:r>
              <a:rPr lang="en-US" dirty="0"/>
              <a:t>:= forest of </a:t>
            </a:r>
            <a:r>
              <a:rPr lang="en-US" i="1" dirty="0"/>
              <a:t>n</a:t>
            </a:r>
            <a:r>
              <a:rPr lang="en-US" dirty="0"/>
              <a:t> rooted trees, each consisting of the single vertex </a:t>
            </a:r>
            <a:r>
              <a:rPr lang="en-US" i="1" dirty="0" err="1"/>
              <a:t>a</a:t>
            </a:r>
            <a:r>
              <a:rPr lang="en-US" i="1" baseline="-25000" dirty="0" err="1"/>
              <a:t>i</a:t>
            </a:r>
            <a:r>
              <a:rPr lang="en-US" dirty="0" smtClean="0"/>
              <a:t> </a:t>
            </a:r>
            <a:r>
              <a:rPr lang="en-US" dirty="0"/>
              <a:t>and assigned weight </a:t>
            </a:r>
            <a:r>
              <a:rPr lang="en-US" i="1" dirty="0" err="1" smtClean="0"/>
              <a:t>w</a:t>
            </a:r>
            <a:r>
              <a:rPr lang="en-US" i="1" baseline="-25000" dirty="0" err="1" smtClean="0"/>
              <a:t>i</a:t>
            </a:r>
            <a:endParaRPr lang="en-US" i="1" baseline="-25000" dirty="0" smtClean="0"/>
          </a:p>
          <a:p>
            <a:r>
              <a:rPr lang="en-US" b="1" dirty="0" smtClean="0"/>
              <a:t>while </a:t>
            </a:r>
            <a:r>
              <a:rPr lang="en-US" i="1" dirty="0"/>
              <a:t>F</a:t>
            </a:r>
            <a:r>
              <a:rPr lang="en-US" dirty="0"/>
              <a:t> is not a tree </a:t>
            </a:r>
          </a:p>
          <a:p>
            <a:pPr lvl="1"/>
            <a:r>
              <a:rPr lang="en-US" dirty="0"/>
              <a:t>Replace the rooted trees </a:t>
            </a:r>
            <a:r>
              <a:rPr lang="en-US" i="1" dirty="0"/>
              <a:t>T</a:t>
            </a:r>
            <a:r>
              <a:rPr lang="en-US" dirty="0"/>
              <a:t> and </a:t>
            </a:r>
            <a:r>
              <a:rPr lang="en-US" i="1" dirty="0" smtClean="0"/>
              <a:t>T’</a:t>
            </a:r>
            <a:r>
              <a:rPr lang="en-US" dirty="0" smtClean="0"/>
              <a:t> of </a:t>
            </a:r>
            <a:r>
              <a:rPr lang="en-US" dirty="0"/>
              <a:t>least weights from </a:t>
            </a:r>
            <a:r>
              <a:rPr lang="en-US" i="1" dirty="0"/>
              <a:t>F</a:t>
            </a:r>
            <a:r>
              <a:rPr lang="en-US" dirty="0"/>
              <a:t> with </a:t>
            </a:r>
            <a:r>
              <a:rPr lang="en-US" i="1" dirty="0"/>
              <a:t>w</a:t>
            </a:r>
            <a:r>
              <a:rPr lang="en-US" dirty="0"/>
              <a:t>(</a:t>
            </a:r>
            <a:r>
              <a:rPr lang="en-US" i="1" dirty="0" smtClean="0"/>
              <a:t>T</a:t>
            </a:r>
            <a:r>
              <a:rPr lang="en-US" dirty="0" smtClean="0"/>
              <a:t>) </a:t>
            </a:r>
            <a:r>
              <a:rPr lang="en-US" dirty="0"/>
              <a:t>≥ </a:t>
            </a:r>
            <a:r>
              <a:rPr lang="en-US" i="1" dirty="0"/>
              <a:t>w</a:t>
            </a:r>
            <a:r>
              <a:rPr lang="en-US" dirty="0" smtClean="0"/>
              <a:t>(</a:t>
            </a:r>
            <a:r>
              <a:rPr lang="en-US" i="1" dirty="0" smtClean="0"/>
              <a:t>T’</a:t>
            </a:r>
            <a:r>
              <a:rPr lang="en-US" dirty="0" smtClean="0"/>
              <a:t>) </a:t>
            </a:r>
            <a:r>
              <a:rPr lang="en-US" dirty="0"/>
              <a:t>with a tree having a new root that has </a:t>
            </a:r>
            <a:r>
              <a:rPr lang="en-US" i="1" dirty="0"/>
              <a:t>T</a:t>
            </a:r>
            <a:r>
              <a:rPr lang="en-US" dirty="0"/>
              <a:t> as its left </a:t>
            </a:r>
            <a:r>
              <a:rPr lang="en-US" dirty="0" err="1"/>
              <a:t>subtree</a:t>
            </a:r>
            <a:r>
              <a:rPr lang="en-US" dirty="0"/>
              <a:t> and </a:t>
            </a:r>
            <a:r>
              <a:rPr lang="en-US" i="1" dirty="0" smtClean="0"/>
              <a:t>T’</a:t>
            </a:r>
            <a:r>
              <a:rPr lang="en-US" dirty="0" smtClean="0"/>
              <a:t> </a:t>
            </a:r>
            <a:r>
              <a:rPr lang="en-US" dirty="0"/>
              <a:t>as its right </a:t>
            </a:r>
            <a:r>
              <a:rPr lang="en-US" dirty="0" err="1" smtClean="0"/>
              <a:t>subtree</a:t>
            </a:r>
            <a:r>
              <a:rPr lang="en-US" dirty="0" smtClean="0"/>
              <a:t>.</a:t>
            </a:r>
          </a:p>
          <a:p>
            <a:pPr lvl="1"/>
            <a:r>
              <a:rPr lang="en-US" dirty="0" smtClean="0"/>
              <a:t>Label </a:t>
            </a:r>
            <a:r>
              <a:rPr lang="en-US" dirty="0"/>
              <a:t>the new </a:t>
            </a:r>
            <a:r>
              <a:rPr lang="en-US" dirty="0" smtClean="0"/>
              <a:t>edge to </a:t>
            </a:r>
            <a:r>
              <a:rPr lang="en-US" i="1" dirty="0" smtClean="0"/>
              <a:t>T</a:t>
            </a:r>
            <a:r>
              <a:rPr lang="en-US" dirty="0" smtClean="0"/>
              <a:t> with </a:t>
            </a:r>
            <a:r>
              <a:rPr lang="en-US" dirty="0" smtClean="0">
                <a:latin typeface="Times"/>
                <a:cs typeface="Times"/>
              </a:rPr>
              <a:t>0</a:t>
            </a:r>
            <a:r>
              <a:rPr lang="en-US" dirty="0" smtClean="0"/>
              <a:t> and the new edge to </a:t>
            </a:r>
            <a:r>
              <a:rPr lang="en-US" i="1" dirty="0" smtClean="0"/>
              <a:t>T’</a:t>
            </a:r>
            <a:r>
              <a:rPr lang="en-US" dirty="0" smtClean="0"/>
              <a:t> with </a:t>
            </a:r>
            <a:r>
              <a:rPr lang="en-US" dirty="0" smtClean="0">
                <a:latin typeface="Times"/>
                <a:cs typeface="Times"/>
              </a:rPr>
              <a:t>1</a:t>
            </a:r>
            <a:r>
              <a:rPr lang="en-US" dirty="0"/>
              <a:t>.</a:t>
            </a:r>
            <a:br>
              <a:rPr lang="en-US" dirty="0"/>
            </a:br>
            <a:r>
              <a:rPr lang="en-US" dirty="0"/>
              <a:t>Assign </a:t>
            </a:r>
            <a:r>
              <a:rPr lang="en-US" i="1" dirty="0"/>
              <a:t>w</a:t>
            </a:r>
            <a:r>
              <a:rPr lang="en-US" dirty="0"/>
              <a:t>(</a:t>
            </a:r>
            <a:r>
              <a:rPr lang="en-US" i="1" dirty="0" smtClean="0"/>
              <a:t>T</a:t>
            </a:r>
            <a:r>
              <a:rPr lang="en-US" dirty="0" smtClean="0"/>
              <a:t>) </a:t>
            </a:r>
            <a:r>
              <a:rPr lang="en-US" dirty="0"/>
              <a:t>+ </a:t>
            </a:r>
            <a:r>
              <a:rPr lang="en-US" i="1" dirty="0"/>
              <a:t>w</a:t>
            </a:r>
            <a:r>
              <a:rPr lang="en-US" dirty="0"/>
              <a:t>(</a:t>
            </a:r>
            <a:r>
              <a:rPr lang="en-US" i="1" dirty="0" smtClean="0"/>
              <a:t>T’</a:t>
            </a:r>
            <a:r>
              <a:rPr lang="en-US" dirty="0" smtClean="0"/>
              <a:t>) </a:t>
            </a:r>
            <a:r>
              <a:rPr lang="en-US" dirty="0"/>
              <a:t>as the weight of the new tree. </a:t>
            </a:r>
          </a:p>
          <a:p>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778</a:t>
            </a:fld>
            <a:endParaRPr lang="en-US"/>
          </a:p>
        </p:txBody>
      </p:sp>
    </p:spTree>
    <p:extLst>
      <p:ext uri="{BB962C8B-B14F-4D97-AF65-F5344CB8AC3E}">
        <p14:creationId xmlns:p14="http://schemas.microsoft.com/office/powerpoint/2010/main" val="15386849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Tree Traversal</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11.3</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779</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Propositional Functions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Propositional functions become propositions (and have truth values) when their variables are each replaced by a value from the </a:t>
            </a:r>
            <a:r>
              <a:rPr lang="en-US" i="1" dirty="0" smtClean="0"/>
              <a:t>domain </a:t>
            </a:r>
            <a:r>
              <a:rPr lang="en-US" dirty="0" smtClean="0"/>
              <a:t>(or  </a:t>
            </a:r>
            <a:r>
              <a:rPr lang="en-US" i="1" dirty="0" smtClean="0"/>
              <a:t>bound</a:t>
            </a:r>
            <a:r>
              <a:rPr lang="en-US" dirty="0" smtClean="0"/>
              <a:t> by a quantifier, as we will see later).</a:t>
            </a:r>
          </a:p>
          <a:p>
            <a:r>
              <a:rPr lang="en-US" dirty="0" smtClean="0"/>
              <a:t>The statement </a:t>
            </a:r>
            <a:r>
              <a:rPr lang="en-US" i="1" dirty="0" smtClean="0"/>
              <a:t>P</a:t>
            </a:r>
            <a:r>
              <a:rPr lang="en-US" dirty="0" smtClean="0"/>
              <a:t>(</a:t>
            </a:r>
            <a:r>
              <a:rPr lang="en-US" i="1" dirty="0" smtClean="0"/>
              <a:t>x</a:t>
            </a:r>
            <a:r>
              <a:rPr lang="en-US" dirty="0" smtClean="0"/>
              <a:t>)</a:t>
            </a:r>
            <a:r>
              <a:rPr lang="en-US" i="1" dirty="0" smtClean="0"/>
              <a:t> </a:t>
            </a:r>
            <a:r>
              <a:rPr lang="en-US" dirty="0" smtClean="0"/>
              <a:t>is said to be the value of the propositional function </a:t>
            </a:r>
            <a:r>
              <a:rPr lang="en-US" i="1" dirty="0" smtClean="0"/>
              <a:t>P</a:t>
            </a:r>
            <a:r>
              <a:rPr lang="en-US" dirty="0" smtClean="0"/>
              <a:t> at </a:t>
            </a:r>
            <a:r>
              <a:rPr lang="en-US" i="1" dirty="0" smtClean="0"/>
              <a:t>x</a:t>
            </a:r>
            <a:r>
              <a:rPr lang="en-US" dirty="0" smtClean="0"/>
              <a:t>. </a:t>
            </a:r>
          </a:p>
          <a:p>
            <a:r>
              <a:rPr lang="en-US" dirty="0" smtClean="0"/>
              <a:t>For example, let</a:t>
            </a:r>
            <a:r>
              <a:rPr lang="en-US" i="1" dirty="0" smtClean="0"/>
              <a:t> P</a:t>
            </a:r>
            <a:r>
              <a:rPr lang="en-US" dirty="0" smtClean="0"/>
              <a:t>(</a:t>
            </a:r>
            <a:r>
              <a:rPr lang="en-US" i="1" dirty="0" smtClean="0"/>
              <a:t>x</a:t>
            </a:r>
            <a:r>
              <a:rPr lang="en-US" dirty="0" smtClean="0"/>
              <a:t>) denote  “</a:t>
            </a:r>
            <a:r>
              <a:rPr lang="en-US" i="1" dirty="0" smtClean="0"/>
              <a:t>x</a:t>
            </a:r>
            <a:r>
              <a:rPr lang="en-US" dirty="0" smtClean="0"/>
              <a:t> &gt; </a:t>
            </a:r>
            <a:r>
              <a:rPr lang="en-US" dirty="0" smtClean="0">
                <a:latin typeface="Cambria Math" pitchFamily="18" charset="0"/>
                <a:ea typeface="Cambria Math" pitchFamily="18" charset="0"/>
              </a:rPr>
              <a:t>0”</a:t>
            </a:r>
            <a:r>
              <a:rPr lang="en-US" dirty="0" smtClean="0"/>
              <a:t> and the domain be the integers. Then:</a:t>
            </a:r>
          </a:p>
          <a:p>
            <a:pPr marL="850392" lvl="1" indent="-457200">
              <a:buNone/>
            </a:pPr>
            <a:r>
              <a:rPr lang="en-US" dirty="0" smtClean="0"/>
              <a:t>P(-</a:t>
            </a:r>
            <a:r>
              <a:rPr lang="en-US" dirty="0" smtClean="0">
                <a:latin typeface="Cambria Math" pitchFamily="18" charset="0"/>
                <a:ea typeface="Cambria Math" pitchFamily="18" charset="0"/>
              </a:rPr>
              <a:t>3</a:t>
            </a:r>
            <a:r>
              <a:rPr lang="en-US" dirty="0" smtClean="0"/>
              <a:t>)   is false.</a:t>
            </a:r>
          </a:p>
          <a:p>
            <a:pPr marL="850392" lvl="1" indent="-457200">
              <a:buNone/>
            </a:pPr>
            <a:r>
              <a:rPr lang="en-US" dirty="0" smtClean="0"/>
              <a:t>P(</a:t>
            </a:r>
            <a:r>
              <a:rPr lang="en-US" dirty="0" smtClean="0">
                <a:latin typeface="Cambria Math" pitchFamily="18" charset="0"/>
                <a:ea typeface="Cambria Math" pitchFamily="18" charset="0"/>
              </a:rPr>
              <a:t>0</a:t>
            </a:r>
            <a:r>
              <a:rPr lang="en-US" dirty="0" smtClean="0"/>
              <a:t>)   is false.</a:t>
            </a:r>
          </a:p>
          <a:p>
            <a:pPr marL="850392" lvl="1" indent="-457200">
              <a:buNone/>
            </a:pPr>
            <a:r>
              <a:rPr lang="en-US" dirty="0" smtClean="0"/>
              <a:t>P(</a:t>
            </a:r>
            <a:r>
              <a:rPr lang="en-US" dirty="0" smtClean="0">
                <a:latin typeface="Cambria Math" pitchFamily="18" charset="0"/>
                <a:ea typeface="Cambria Math" pitchFamily="18" charset="0"/>
              </a:rPr>
              <a:t>3</a:t>
            </a:r>
            <a:r>
              <a:rPr lang="en-US" dirty="0" smtClean="0"/>
              <a:t>)  is true. </a:t>
            </a:r>
          </a:p>
          <a:p>
            <a:r>
              <a:rPr lang="en-US" dirty="0" smtClean="0"/>
              <a:t>Often the domain is denoted by </a:t>
            </a:r>
            <a:r>
              <a:rPr lang="en-US" i="1" dirty="0" smtClean="0"/>
              <a:t>U</a:t>
            </a:r>
            <a:r>
              <a:rPr lang="en-US" dirty="0" smtClean="0"/>
              <a:t>. So in this example </a:t>
            </a:r>
            <a:r>
              <a:rPr lang="en-US" i="1" dirty="0" smtClean="0"/>
              <a:t>U</a:t>
            </a:r>
            <a:r>
              <a:rPr lang="en-US" dirty="0" smtClean="0"/>
              <a:t> is the set of integers.</a:t>
            </a: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78</a:t>
            </a:fld>
            <a:endParaRPr lang="en-US"/>
          </a:p>
        </p:txBody>
      </p:sp>
    </p:spTree>
  </p:cSld>
  <p:clrMapOvr>
    <a:masterClrMapping/>
  </p:clrMapOvr>
  <p:timing>
    <p:tnLst>
      <p:par>
        <p:cTn id="1" dur="indefinite" restart="never" nodeType="tmRoot"/>
      </p:par>
    </p:tn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Universal Address Systems</a:t>
            </a:r>
            <a:endParaRPr lang="en-US" dirty="0"/>
          </a:p>
          <a:p>
            <a:r>
              <a:rPr lang="en-US" dirty="0" smtClean="0"/>
              <a:t>Traversal Algorithms</a:t>
            </a:r>
          </a:p>
          <a:p>
            <a:r>
              <a:rPr lang="en-US" dirty="0" smtClean="0"/>
              <a:t>Infix, Prefix, and Postfix Notation</a:t>
            </a:r>
          </a:p>
          <a:p>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780</a:t>
            </a:fld>
            <a:endParaRPr lang="en-US"/>
          </a:p>
        </p:txBody>
      </p:sp>
    </p:spTree>
  </p:cSld>
  <p:clrMapOvr>
    <a:masterClrMapping/>
  </p:clrMapOvr>
  <p:timing>
    <p:tnLst>
      <p:par>
        <p:cTn id="1" dur="indefinite" restart="never" nodeType="tmRoot"/>
      </p:par>
    </p:tn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t>The universal address system</a:t>
            </a:r>
            <a:endParaRPr lang="en-US" dirty="0"/>
          </a:p>
        </p:txBody>
      </p:sp>
      <p:sp>
        <p:nvSpPr>
          <p:cNvPr id="3" name="Content Placeholder 2"/>
          <p:cNvSpPr>
            <a:spLocks noGrp="1"/>
          </p:cNvSpPr>
          <p:nvPr>
            <p:ph idx="1"/>
          </p:nvPr>
        </p:nvSpPr>
        <p:spPr>
          <a:xfrm>
            <a:off x="457200" y="1676400"/>
            <a:ext cx="8229600" cy="4648200"/>
          </a:xfrm>
        </p:spPr>
        <p:txBody>
          <a:bodyPr/>
          <a:lstStyle/>
          <a:p>
            <a:r>
              <a:rPr lang="en-US" sz="2400" dirty="0" smtClean="0"/>
              <a:t>This technique allows to order the vertices of an ordered rooted tree.</a:t>
            </a:r>
          </a:p>
          <a:p>
            <a:pPr marL="850392" lvl="1" indent="-457200">
              <a:buFont typeface="+mj-lt"/>
              <a:buAutoNum type="arabicPeriod"/>
            </a:pPr>
            <a:r>
              <a:rPr lang="en-US" sz="2000" dirty="0"/>
              <a:t>Label the root with the integer 0. Then label its </a:t>
            </a:r>
            <a:r>
              <a:rPr lang="en-US" sz="2000" i="1" dirty="0"/>
              <a:t>k</a:t>
            </a:r>
            <a:r>
              <a:rPr lang="en-US" sz="2000" dirty="0"/>
              <a:t> children (at level 1) from left to right with 1,2,3,...,</a:t>
            </a:r>
            <a:r>
              <a:rPr lang="en-US" sz="2000" i="1" dirty="0"/>
              <a:t>k</a:t>
            </a:r>
            <a:r>
              <a:rPr lang="en-US" sz="2000" dirty="0"/>
              <a:t>. </a:t>
            </a:r>
          </a:p>
          <a:p>
            <a:pPr marL="850392" lvl="1" indent="-457200">
              <a:buFont typeface="+mj-lt"/>
              <a:buAutoNum type="arabicPeriod"/>
            </a:pPr>
            <a:r>
              <a:rPr lang="en-US" sz="2000" dirty="0" smtClean="0"/>
              <a:t>For </a:t>
            </a:r>
            <a:r>
              <a:rPr lang="en-US" sz="2000" dirty="0"/>
              <a:t>each vertex </a:t>
            </a:r>
            <a:r>
              <a:rPr lang="en-US" sz="2000" i="1" dirty="0"/>
              <a:t>v </a:t>
            </a:r>
            <a:r>
              <a:rPr lang="en-US" sz="2000" dirty="0"/>
              <a:t>at level </a:t>
            </a:r>
            <a:r>
              <a:rPr lang="en-US" sz="2000" i="1" dirty="0"/>
              <a:t>n</a:t>
            </a:r>
            <a:r>
              <a:rPr lang="en-US" sz="2000" dirty="0"/>
              <a:t> with label </a:t>
            </a:r>
            <a:r>
              <a:rPr lang="en-US" sz="2000" i="1" dirty="0"/>
              <a:t>A</a:t>
            </a:r>
            <a:r>
              <a:rPr lang="en-US" sz="2000" dirty="0"/>
              <a:t>, label its </a:t>
            </a:r>
            <a:r>
              <a:rPr lang="en-US" sz="2000" i="1" dirty="0" err="1"/>
              <a:t>k</a:t>
            </a:r>
            <a:r>
              <a:rPr lang="en-US" sz="2000" i="1" baseline="-25000" dirty="0" err="1"/>
              <a:t>v</a:t>
            </a:r>
            <a:r>
              <a:rPr lang="en-US" sz="2000" i="1" dirty="0"/>
              <a:t> </a:t>
            </a:r>
            <a:r>
              <a:rPr lang="en-US" sz="2000" dirty="0"/>
              <a:t>children, as they are drawn from left to right, with </a:t>
            </a:r>
            <a:r>
              <a:rPr lang="en-US" sz="2000" i="1" dirty="0"/>
              <a:t>A</a:t>
            </a:r>
            <a:r>
              <a:rPr lang="en-US" sz="2000" dirty="0"/>
              <a:t>.1, </a:t>
            </a:r>
            <a:r>
              <a:rPr lang="en-US" sz="2000" i="1" dirty="0"/>
              <a:t>A</a:t>
            </a:r>
            <a:r>
              <a:rPr lang="en-US" sz="2000" dirty="0"/>
              <a:t>.2, . . . , </a:t>
            </a:r>
            <a:r>
              <a:rPr lang="en-US" sz="2000" i="1" dirty="0" err="1" smtClean="0"/>
              <a:t>A</a:t>
            </a:r>
            <a:r>
              <a:rPr lang="en-US" sz="2000" dirty="0" err="1" smtClean="0"/>
              <a:t>.</a:t>
            </a:r>
            <a:r>
              <a:rPr lang="en-US" sz="2000" i="1" dirty="0" err="1" smtClean="0"/>
              <a:t>k</a:t>
            </a:r>
            <a:r>
              <a:rPr lang="en-US" sz="2000" i="1" baseline="-25000" dirty="0" err="1" smtClean="0"/>
              <a:t>v</a:t>
            </a:r>
            <a:r>
              <a:rPr lang="en-US" sz="2000" dirty="0" smtClean="0"/>
              <a:t>. </a:t>
            </a:r>
            <a:endParaRPr lang="en-US" sz="2000" dirty="0"/>
          </a:p>
          <a:p>
            <a:endParaRPr lang="en-US" dirty="0" smtClean="0"/>
          </a:p>
        </p:txBody>
      </p:sp>
      <p:pic>
        <p:nvPicPr>
          <p:cNvPr id="4" name="Picture 2" descr="ch11figures_Part28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810000"/>
            <a:ext cx="3751263" cy="3030374"/>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D41AC4-40F7-4FE0-8905-74C6698904F3}" type="slidenum">
              <a:rPr lang="en-US" smtClean="0"/>
              <a:pPr/>
              <a:t>781</a:t>
            </a:fld>
            <a:endParaRPr lang="en-US"/>
          </a:p>
        </p:txBody>
      </p:sp>
    </p:spTree>
    <p:extLst>
      <p:ext uri="{BB962C8B-B14F-4D97-AF65-F5344CB8AC3E}">
        <p14:creationId xmlns:p14="http://schemas.microsoft.com/office/powerpoint/2010/main" val="198814666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Traversal</a:t>
            </a:r>
            <a:endParaRPr lang="en-US" dirty="0"/>
          </a:p>
        </p:txBody>
      </p:sp>
      <p:sp>
        <p:nvSpPr>
          <p:cNvPr id="3" name="Content Placeholder 2"/>
          <p:cNvSpPr>
            <a:spLocks noGrp="1"/>
          </p:cNvSpPr>
          <p:nvPr>
            <p:ph idx="1"/>
          </p:nvPr>
        </p:nvSpPr>
        <p:spPr/>
        <p:txBody>
          <a:bodyPr>
            <a:normAutofit/>
          </a:bodyPr>
          <a:lstStyle/>
          <a:p>
            <a:r>
              <a:rPr lang="en-US" dirty="0" smtClean="0"/>
              <a:t>Procedures for systematically visiting every vertex of an ordered tree are called </a:t>
            </a:r>
            <a:r>
              <a:rPr lang="en-US" i="1" dirty="0" smtClean="0"/>
              <a:t>traversals</a:t>
            </a:r>
            <a:r>
              <a:rPr lang="en-US" dirty="0" smtClean="0"/>
              <a:t>. </a:t>
            </a:r>
          </a:p>
          <a:p>
            <a:r>
              <a:rPr lang="en-US" dirty="0" smtClean="0"/>
              <a:t>The three most commonly used </a:t>
            </a:r>
            <a:r>
              <a:rPr lang="en-US" i="1" dirty="0" smtClean="0"/>
              <a:t>traversals</a:t>
            </a:r>
            <a:r>
              <a:rPr lang="en-US" dirty="0" smtClean="0"/>
              <a:t> are </a:t>
            </a:r>
            <a:r>
              <a:rPr lang="en-US" i="1" dirty="0" smtClean="0"/>
              <a:t>preorder</a:t>
            </a:r>
            <a:r>
              <a:rPr lang="en-US" dirty="0" smtClean="0"/>
              <a:t> </a:t>
            </a:r>
            <a:r>
              <a:rPr lang="en-US" i="1" dirty="0" smtClean="0"/>
              <a:t>traversal</a:t>
            </a:r>
            <a:r>
              <a:rPr lang="en-US" dirty="0" smtClean="0"/>
              <a:t>, </a:t>
            </a:r>
            <a:r>
              <a:rPr lang="en-US" i="1" dirty="0" err="1" smtClean="0"/>
              <a:t>inorder</a:t>
            </a:r>
            <a:r>
              <a:rPr lang="en-US" i="1" dirty="0" smtClean="0"/>
              <a:t> traversal</a:t>
            </a:r>
            <a:r>
              <a:rPr lang="en-US" dirty="0" smtClean="0"/>
              <a:t>, and </a:t>
            </a:r>
            <a:r>
              <a:rPr lang="en-US" i="1" dirty="0" err="1" smtClean="0"/>
              <a:t>postorder</a:t>
            </a:r>
            <a:r>
              <a:rPr lang="en-US" i="1" dirty="0" smtClean="0"/>
              <a:t> traversal</a:t>
            </a:r>
            <a:r>
              <a:rPr lang="en-US" dirty="0" smtClean="0"/>
              <a:t>. </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8CD41AC4-40F7-4FE0-8905-74C6698904F3}" type="slidenum">
              <a:rPr lang="en-US" smtClean="0"/>
              <a:pPr/>
              <a:t>782</a:t>
            </a:fld>
            <a:endParaRPr lang="en-US"/>
          </a:p>
        </p:txBody>
      </p:sp>
    </p:spTree>
    <p:extLst>
      <p:ext uri="{BB962C8B-B14F-4D97-AF65-F5344CB8AC3E}">
        <p14:creationId xmlns:p14="http://schemas.microsoft.com/office/powerpoint/2010/main" val="59943963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Preorder Traversal</a:t>
            </a:r>
            <a:endParaRPr lang="en-US" dirty="0"/>
          </a:p>
        </p:txBody>
      </p:sp>
      <p:sp>
        <p:nvSpPr>
          <p:cNvPr id="3" name="Content Placeholder 2"/>
          <p:cNvSpPr>
            <a:spLocks noGrp="1"/>
          </p:cNvSpPr>
          <p:nvPr>
            <p:ph idx="1"/>
          </p:nvPr>
        </p:nvSpPr>
        <p:spPr/>
        <p:txBody>
          <a:bodyPr>
            <a:normAutofit/>
          </a:bodyPr>
          <a:lstStyle/>
          <a:p>
            <a:pPr indent="0">
              <a:spcBef>
                <a:spcPts val="0"/>
              </a:spcBef>
              <a:buNone/>
            </a:pPr>
            <a:r>
              <a:rPr lang="en-US" b="1" dirty="0" smtClean="0"/>
              <a:t>Definition</a:t>
            </a:r>
            <a:r>
              <a:rPr lang="en-US" dirty="0" smtClean="0"/>
              <a:t>: Let </a:t>
            </a:r>
            <a:r>
              <a:rPr lang="en-US" i="1" dirty="0" smtClean="0"/>
              <a:t>T</a:t>
            </a:r>
            <a:r>
              <a:rPr lang="en-US" dirty="0" smtClean="0"/>
              <a:t> be an ordered rooted tree with root </a:t>
            </a:r>
            <a:r>
              <a:rPr lang="en-US" i="1" dirty="0" smtClean="0"/>
              <a:t>r</a:t>
            </a:r>
            <a:r>
              <a:rPr lang="en-US" dirty="0" smtClean="0"/>
              <a:t>. If </a:t>
            </a:r>
            <a:r>
              <a:rPr lang="en-US" i="1" dirty="0" smtClean="0"/>
              <a:t>T</a:t>
            </a:r>
            <a:r>
              <a:rPr lang="en-US" dirty="0" smtClean="0"/>
              <a:t> consists only of </a:t>
            </a:r>
            <a:r>
              <a:rPr lang="en-US" i="1" dirty="0" smtClean="0"/>
              <a:t>r</a:t>
            </a:r>
            <a:r>
              <a:rPr lang="en-US" dirty="0" smtClean="0"/>
              <a:t>, then </a:t>
            </a:r>
            <a:r>
              <a:rPr lang="en-US" i="1" dirty="0" smtClean="0"/>
              <a:t>r</a:t>
            </a:r>
            <a:r>
              <a:rPr lang="en-US" dirty="0" smtClean="0"/>
              <a:t> is the </a:t>
            </a:r>
            <a:r>
              <a:rPr lang="en-US" i="1" dirty="0" smtClean="0"/>
              <a:t>preorder traversal </a:t>
            </a:r>
            <a:r>
              <a:rPr lang="en-US" dirty="0" smtClean="0"/>
              <a:t>of </a:t>
            </a:r>
            <a:r>
              <a:rPr lang="en-US" i="1" dirty="0"/>
              <a:t>T</a:t>
            </a:r>
            <a:r>
              <a:rPr lang="en-US" dirty="0" smtClean="0"/>
              <a:t>. Otherwise, suppose that </a:t>
            </a:r>
            <a:r>
              <a:rPr lang="en-US" i="1" dirty="0" smtClean="0"/>
              <a:t>T</a:t>
            </a:r>
            <a:r>
              <a:rPr lang="en-US" baseline="-25000" dirty="0" smtClean="0">
                <a:latin typeface="Cambria Math" pitchFamily="18" charset="0"/>
                <a:ea typeface="Cambria Math" pitchFamily="18" charset="0"/>
              </a:rPr>
              <a:t>1</a:t>
            </a:r>
            <a:r>
              <a:rPr lang="en-US" dirty="0" smtClean="0"/>
              <a:t>, </a:t>
            </a:r>
            <a:r>
              <a:rPr lang="en-US" i="1" dirty="0" smtClean="0"/>
              <a:t>T</a:t>
            </a:r>
            <a:r>
              <a:rPr lang="en-US" baseline="-25000" dirty="0" smtClean="0">
                <a:latin typeface="Cambria Math" pitchFamily="18" charset="0"/>
                <a:ea typeface="Cambria Math" pitchFamily="18" charset="0"/>
              </a:rPr>
              <a:t>2</a:t>
            </a:r>
            <a:r>
              <a:rPr lang="en-US" dirty="0" smtClean="0"/>
              <a:t>, …, </a:t>
            </a:r>
            <a:r>
              <a:rPr lang="en-US" i="1" dirty="0" err="1" smtClean="0"/>
              <a:t>T</a:t>
            </a:r>
            <a:r>
              <a:rPr lang="en-US" i="1" baseline="-25000" dirty="0" err="1" smtClean="0"/>
              <a:t>n</a:t>
            </a:r>
            <a:r>
              <a:rPr lang="en-US" dirty="0" smtClean="0"/>
              <a:t> are the </a:t>
            </a:r>
            <a:r>
              <a:rPr lang="en-US" dirty="0" err="1" smtClean="0"/>
              <a:t>subtrees</a:t>
            </a:r>
            <a:r>
              <a:rPr lang="en-US" dirty="0" smtClean="0"/>
              <a:t> of </a:t>
            </a:r>
            <a:r>
              <a:rPr lang="en-US" i="1" dirty="0" smtClean="0"/>
              <a:t>r</a:t>
            </a:r>
            <a:r>
              <a:rPr lang="en-US" dirty="0" smtClean="0"/>
              <a:t> from left to right in </a:t>
            </a:r>
            <a:r>
              <a:rPr lang="en-US" i="1" dirty="0" smtClean="0"/>
              <a:t>T</a:t>
            </a:r>
            <a:r>
              <a:rPr lang="en-US" dirty="0" smtClean="0"/>
              <a:t>. The preorder traversal  begins by visiting </a:t>
            </a:r>
            <a:r>
              <a:rPr lang="en-US" i="1" dirty="0" smtClean="0"/>
              <a:t>r</a:t>
            </a:r>
            <a:r>
              <a:rPr lang="en-US" dirty="0" smtClean="0"/>
              <a:t>, and continues by traversing </a:t>
            </a:r>
            <a:r>
              <a:rPr lang="en-US" i="1" dirty="0"/>
              <a:t>T</a:t>
            </a:r>
            <a:r>
              <a:rPr lang="en-US" baseline="-25000" dirty="0">
                <a:latin typeface="Cambria Math" pitchFamily="18" charset="0"/>
                <a:ea typeface="Cambria Math" pitchFamily="18" charset="0"/>
              </a:rPr>
              <a:t>1</a:t>
            </a:r>
            <a:r>
              <a:rPr lang="en-US" dirty="0" smtClean="0"/>
              <a:t> in preorder, then </a:t>
            </a:r>
            <a:r>
              <a:rPr lang="en-US" i="1" dirty="0"/>
              <a:t>T</a:t>
            </a:r>
            <a:r>
              <a:rPr lang="en-US" baseline="-25000" dirty="0">
                <a:latin typeface="Cambria Math" pitchFamily="18" charset="0"/>
                <a:ea typeface="Cambria Math" pitchFamily="18" charset="0"/>
              </a:rPr>
              <a:t>2</a:t>
            </a:r>
            <a:r>
              <a:rPr lang="en-US" dirty="0" smtClean="0"/>
              <a:t>  in preorder, and so on, until </a:t>
            </a:r>
            <a:r>
              <a:rPr lang="en-US" i="1" dirty="0" err="1"/>
              <a:t>T</a:t>
            </a:r>
            <a:r>
              <a:rPr lang="en-US" i="1" baseline="-25000" dirty="0" err="1"/>
              <a:t>n</a:t>
            </a:r>
            <a:r>
              <a:rPr lang="en-US" dirty="0" smtClean="0"/>
              <a:t>  is traversed in preorder. </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4724400"/>
            <a:ext cx="2500122" cy="1670304"/>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783</a:t>
            </a:fld>
            <a:endParaRPr lang="en-US"/>
          </a:p>
        </p:txBody>
      </p:sp>
    </p:spTree>
    <p:extLst>
      <p:ext uri="{BB962C8B-B14F-4D97-AF65-F5344CB8AC3E}">
        <p14:creationId xmlns:p14="http://schemas.microsoft.com/office/powerpoint/2010/main" val="40900877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Preorder Traversal (</a:t>
            </a:r>
            <a:r>
              <a:rPr lang="en-US" i="1" dirty="0" smtClean="0"/>
              <a:t>continued</a:t>
            </a:r>
            <a:r>
              <a:rPr lang="en-US" dirty="0" smtClean="0"/>
              <a: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1600" y="2057400"/>
            <a:ext cx="2615691" cy="4389437"/>
          </a:xfrm>
          <a:prstGeom prst="rect">
            <a:avLst/>
          </a:prstGeom>
        </p:spPr>
      </p:pic>
      <p:sp>
        <p:nvSpPr>
          <p:cNvPr id="6" name="TextBox 5"/>
          <p:cNvSpPr txBox="1"/>
          <p:nvPr/>
        </p:nvSpPr>
        <p:spPr>
          <a:xfrm>
            <a:off x="304800" y="2286000"/>
            <a:ext cx="4572000" cy="2308324"/>
          </a:xfrm>
          <a:prstGeom prst="rect">
            <a:avLst/>
          </a:prstGeom>
          <a:noFill/>
          <a:ln>
            <a:solidFill>
              <a:schemeClr val="accent1"/>
            </a:solidFill>
          </a:ln>
        </p:spPr>
        <p:txBody>
          <a:bodyPr wrap="square" rtlCol="0">
            <a:spAutoFit/>
          </a:bodyPr>
          <a:lstStyle/>
          <a:p>
            <a:r>
              <a:rPr lang="en-US" b="1" dirty="0"/>
              <a:t>p</a:t>
            </a:r>
            <a:r>
              <a:rPr lang="en-US" b="1" dirty="0" smtClean="0"/>
              <a:t>rocedure  </a:t>
            </a:r>
            <a:r>
              <a:rPr lang="en-US" i="1" dirty="0" smtClean="0"/>
              <a:t>preorder</a:t>
            </a:r>
            <a:r>
              <a:rPr lang="en-US" dirty="0" smtClean="0"/>
              <a:t> (</a:t>
            </a:r>
            <a:r>
              <a:rPr lang="en-US" i="1" dirty="0" smtClean="0"/>
              <a:t>T</a:t>
            </a:r>
            <a:r>
              <a:rPr lang="en-US" dirty="0" smtClean="0"/>
              <a:t>: ordered rooted tree)</a:t>
            </a:r>
          </a:p>
          <a:p>
            <a:r>
              <a:rPr lang="en-US" i="1" dirty="0"/>
              <a:t>r</a:t>
            </a:r>
            <a:r>
              <a:rPr lang="en-US" dirty="0" smtClean="0"/>
              <a:t> := root of </a:t>
            </a:r>
            <a:r>
              <a:rPr lang="en-US" i="1" dirty="0" smtClean="0"/>
              <a:t>T</a:t>
            </a:r>
          </a:p>
          <a:p>
            <a:r>
              <a:rPr lang="en-US" dirty="0"/>
              <a:t>l</a:t>
            </a:r>
            <a:r>
              <a:rPr lang="en-US" dirty="0" smtClean="0"/>
              <a:t>ist</a:t>
            </a:r>
            <a:r>
              <a:rPr lang="en-US" i="1" dirty="0" smtClean="0"/>
              <a:t> r</a:t>
            </a:r>
          </a:p>
          <a:p>
            <a:r>
              <a:rPr lang="en-US" b="1" dirty="0"/>
              <a:t>f</a:t>
            </a:r>
            <a:r>
              <a:rPr lang="en-US" b="1" dirty="0" smtClean="0"/>
              <a:t>or</a:t>
            </a:r>
            <a:r>
              <a:rPr lang="en-US" dirty="0" smtClean="0"/>
              <a:t> each child </a:t>
            </a:r>
            <a:r>
              <a:rPr lang="en-US" i="1" dirty="0" smtClean="0"/>
              <a:t>c</a:t>
            </a:r>
            <a:r>
              <a:rPr lang="en-US" dirty="0" smtClean="0"/>
              <a:t> of</a:t>
            </a:r>
            <a:r>
              <a:rPr lang="en-US" i="1" dirty="0" smtClean="0"/>
              <a:t> r </a:t>
            </a:r>
            <a:r>
              <a:rPr lang="en-US" dirty="0" smtClean="0"/>
              <a:t>from left to right</a:t>
            </a:r>
          </a:p>
          <a:p>
            <a:r>
              <a:rPr lang="en-US" dirty="0"/>
              <a:t> </a:t>
            </a:r>
            <a:r>
              <a:rPr lang="en-US" dirty="0" smtClean="0"/>
              <a:t>   </a:t>
            </a:r>
            <a:r>
              <a:rPr lang="en-US" i="1" dirty="0" smtClean="0"/>
              <a:t>T</a:t>
            </a:r>
            <a:r>
              <a:rPr lang="en-US" dirty="0" smtClean="0"/>
              <a:t>(</a:t>
            </a:r>
            <a:r>
              <a:rPr lang="en-US" i="1" dirty="0" smtClean="0"/>
              <a:t>c</a:t>
            </a:r>
            <a:r>
              <a:rPr lang="en-US" dirty="0" smtClean="0"/>
              <a:t>) := </a:t>
            </a:r>
            <a:r>
              <a:rPr lang="en-US" dirty="0" err="1" smtClean="0"/>
              <a:t>subtree</a:t>
            </a:r>
            <a:r>
              <a:rPr lang="en-US" dirty="0" smtClean="0"/>
              <a:t> with </a:t>
            </a:r>
            <a:r>
              <a:rPr lang="en-US" i="1" dirty="0" smtClean="0"/>
              <a:t>c</a:t>
            </a:r>
            <a:r>
              <a:rPr lang="en-US" dirty="0" smtClean="0"/>
              <a:t> as root</a:t>
            </a:r>
          </a:p>
          <a:p>
            <a:r>
              <a:rPr lang="en-US" dirty="0"/>
              <a:t> </a:t>
            </a:r>
            <a:r>
              <a:rPr lang="en-US" dirty="0" smtClean="0"/>
              <a:t>    </a:t>
            </a:r>
            <a:r>
              <a:rPr lang="en-US" i="1" dirty="0" smtClean="0"/>
              <a:t>preorder</a:t>
            </a:r>
            <a:r>
              <a:rPr lang="en-US" dirty="0" smtClean="0"/>
              <a:t>(</a:t>
            </a:r>
            <a:r>
              <a:rPr lang="en-US" i="1" dirty="0" smtClean="0"/>
              <a:t>T</a:t>
            </a:r>
            <a:r>
              <a:rPr lang="en-US" dirty="0" smtClean="0"/>
              <a:t>(</a:t>
            </a:r>
            <a:r>
              <a:rPr lang="en-US" i="1" dirty="0" smtClean="0"/>
              <a:t>c</a:t>
            </a:r>
            <a:r>
              <a:rPr lang="en-US" dirty="0" smtClean="0"/>
              <a:t>))</a:t>
            </a:r>
          </a:p>
          <a:p>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784</a:t>
            </a:fld>
            <a:endParaRPr lang="en-US"/>
          </a:p>
        </p:txBody>
      </p:sp>
    </p:spTree>
    <p:extLst>
      <p:ext uri="{BB962C8B-B14F-4D97-AF65-F5344CB8AC3E}">
        <p14:creationId xmlns:p14="http://schemas.microsoft.com/office/powerpoint/2010/main" val="86938301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Inorder</a:t>
            </a:r>
            <a:r>
              <a:rPr lang="en-US" dirty="0" smtClean="0"/>
              <a:t> Traversal</a:t>
            </a:r>
            <a:endParaRPr lang="en-US" dirty="0"/>
          </a:p>
        </p:txBody>
      </p:sp>
      <p:sp>
        <p:nvSpPr>
          <p:cNvPr id="3" name="Content Placeholder 2"/>
          <p:cNvSpPr>
            <a:spLocks noGrp="1"/>
          </p:cNvSpPr>
          <p:nvPr>
            <p:ph idx="1"/>
          </p:nvPr>
        </p:nvSpPr>
        <p:spPr/>
        <p:txBody>
          <a:bodyPr>
            <a:normAutofit/>
          </a:bodyPr>
          <a:lstStyle/>
          <a:p>
            <a:pPr indent="0">
              <a:spcBef>
                <a:spcPts val="0"/>
              </a:spcBef>
              <a:buNone/>
            </a:pPr>
            <a:r>
              <a:rPr lang="en-US" b="1" dirty="0" smtClean="0"/>
              <a:t>Definition</a:t>
            </a:r>
            <a:r>
              <a:rPr lang="en-US" dirty="0" smtClean="0"/>
              <a:t>: Let </a:t>
            </a:r>
            <a:r>
              <a:rPr lang="en-US" i="1" dirty="0" smtClean="0"/>
              <a:t>T</a:t>
            </a:r>
            <a:r>
              <a:rPr lang="en-US" dirty="0" smtClean="0"/>
              <a:t> be an ordered rooted tree with root </a:t>
            </a:r>
            <a:r>
              <a:rPr lang="en-US" i="1" dirty="0" smtClean="0"/>
              <a:t>r</a:t>
            </a:r>
            <a:r>
              <a:rPr lang="en-US" dirty="0" smtClean="0"/>
              <a:t>. If </a:t>
            </a:r>
            <a:r>
              <a:rPr lang="en-US" i="1" dirty="0" smtClean="0"/>
              <a:t>T</a:t>
            </a:r>
            <a:r>
              <a:rPr lang="en-US" dirty="0" smtClean="0"/>
              <a:t> consists only of </a:t>
            </a:r>
            <a:r>
              <a:rPr lang="en-US" i="1" dirty="0" smtClean="0"/>
              <a:t>r</a:t>
            </a:r>
            <a:r>
              <a:rPr lang="en-US" dirty="0" smtClean="0"/>
              <a:t>, then </a:t>
            </a:r>
            <a:r>
              <a:rPr lang="en-US" i="1" dirty="0" smtClean="0"/>
              <a:t>r</a:t>
            </a:r>
            <a:r>
              <a:rPr lang="en-US" dirty="0" smtClean="0"/>
              <a:t> is the </a:t>
            </a:r>
            <a:r>
              <a:rPr lang="en-US" i="1" dirty="0" err="1" smtClean="0"/>
              <a:t>inorder</a:t>
            </a:r>
            <a:r>
              <a:rPr lang="en-US" i="1" dirty="0" smtClean="0"/>
              <a:t> traversal </a:t>
            </a:r>
            <a:r>
              <a:rPr lang="en-US" dirty="0" smtClean="0"/>
              <a:t>of </a:t>
            </a:r>
            <a:r>
              <a:rPr lang="en-US" i="1" dirty="0"/>
              <a:t>T</a:t>
            </a:r>
            <a:r>
              <a:rPr lang="en-US" dirty="0" smtClean="0"/>
              <a:t>. Otherwise, suppose that </a:t>
            </a:r>
            <a:r>
              <a:rPr lang="en-US" i="1" dirty="0" smtClean="0"/>
              <a:t>T</a:t>
            </a:r>
            <a:r>
              <a:rPr lang="en-US" baseline="-25000" dirty="0" smtClean="0">
                <a:latin typeface="Cambria Math" pitchFamily="18" charset="0"/>
                <a:ea typeface="Cambria Math" pitchFamily="18" charset="0"/>
              </a:rPr>
              <a:t>1</a:t>
            </a:r>
            <a:r>
              <a:rPr lang="en-US" dirty="0" smtClean="0"/>
              <a:t>, </a:t>
            </a:r>
            <a:r>
              <a:rPr lang="en-US" i="1" dirty="0" smtClean="0"/>
              <a:t>T</a:t>
            </a:r>
            <a:r>
              <a:rPr lang="en-US" baseline="-25000" dirty="0" smtClean="0">
                <a:latin typeface="Cambria Math" pitchFamily="18" charset="0"/>
                <a:ea typeface="Cambria Math" pitchFamily="18" charset="0"/>
              </a:rPr>
              <a:t>2</a:t>
            </a:r>
            <a:r>
              <a:rPr lang="en-US" dirty="0" smtClean="0"/>
              <a:t>, …, </a:t>
            </a:r>
            <a:r>
              <a:rPr lang="en-US" i="1" dirty="0" err="1" smtClean="0"/>
              <a:t>T</a:t>
            </a:r>
            <a:r>
              <a:rPr lang="en-US" i="1" baseline="-25000" dirty="0" err="1" smtClean="0"/>
              <a:t>n</a:t>
            </a:r>
            <a:r>
              <a:rPr lang="en-US" dirty="0" smtClean="0"/>
              <a:t> are the </a:t>
            </a:r>
            <a:r>
              <a:rPr lang="en-US" dirty="0" err="1" smtClean="0"/>
              <a:t>subtrees</a:t>
            </a:r>
            <a:r>
              <a:rPr lang="en-US" dirty="0" smtClean="0"/>
              <a:t> of </a:t>
            </a:r>
            <a:r>
              <a:rPr lang="en-US" i="1" dirty="0" smtClean="0"/>
              <a:t>r</a:t>
            </a:r>
            <a:r>
              <a:rPr lang="en-US" dirty="0" smtClean="0"/>
              <a:t> from left to right in </a:t>
            </a:r>
            <a:r>
              <a:rPr lang="en-US" i="1" dirty="0" smtClean="0"/>
              <a:t>T</a:t>
            </a:r>
            <a:r>
              <a:rPr lang="en-US" dirty="0" smtClean="0"/>
              <a:t>. The </a:t>
            </a:r>
            <a:r>
              <a:rPr lang="en-US" dirty="0" err="1" smtClean="0"/>
              <a:t>inorder</a:t>
            </a:r>
            <a:r>
              <a:rPr lang="en-US" dirty="0" smtClean="0"/>
              <a:t> traversal  begins by traversing </a:t>
            </a:r>
            <a:r>
              <a:rPr lang="en-US" i="1" dirty="0"/>
              <a:t>T</a:t>
            </a:r>
            <a:r>
              <a:rPr lang="en-US" baseline="-25000" dirty="0">
                <a:latin typeface="Cambria Math" pitchFamily="18" charset="0"/>
                <a:ea typeface="Cambria Math" pitchFamily="18" charset="0"/>
              </a:rPr>
              <a:t>1</a:t>
            </a:r>
            <a:r>
              <a:rPr lang="en-US" dirty="0" smtClean="0"/>
              <a:t> in </a:t>
            </a:r>
            <a:r>
              <a:rPr lang="en-US" dirty="0" err="1" smtClean="0"/>
              <a:t>inorder</a:t>
            </a:r>
            <a:r>
              <a:rPr lang="en-US" dirty="0" smtClean="0"/>
              <a:t>, then </a:t>
            </a:r>
            <a:r>
              <a:rPr lang="en-US" dirty="0"/>
              <a:t>visiting </a:t>
            </a:r>
            <a:r>
              <a:rPr lang="en-US" i="1" dirty="0"/>
              <a:t>r</a:t>
            </a:r>
            <a:r>
              <a:rPr lang="en-US" dirty="0"/>
              <a:t>, and continues by </a:t>
            </a:r>
            <a:r>
              <a:rPr lang="en-US" dirty="0" smtClean="0"/>
              <a:t>traversing </a:t>
            </a:r>
            <a:r>
              <a:rPr lang="en-US" i="1" dirty="0"/>
              <a:t>T</a:t>
            </a:r>
            <a:r>
              <a:rPr lang="en-US" baseline="-25000" dirty="0">
                <a:latin typeface="Cambria Math" pitchFamily="18" charset="0"/>
                <a:ea typeface="Cambria Math" pitchFamily="18" charset="0"/>
              </a:rPr>
              <a:t>2</a:t>
            </a:r>
            <a:r>
              <a:rPr lang="en-US" dirty="0" smtClean="0"/>
              <a:t>  in </a:t>
            </a:r>
            <a:r>
              <a:rPr lang="en-US" dirty="0" err="1" smtClean="0"/>
              <a:t>inorder</a:t>
            </a:r>
            <a:r>
              <a:rPr lang="en-US" dirty="0" smtClean="0"/>
              <a:t>, and so on, until </a:t>
            </a:r>
            <a:r>
              <a:rPr lang="en-US" i="1" dirty="0" err="1"/>
              <a:t>T</a:t>
            </a:r>
            <a:r>
              <a:rPr lang="en-US" i="1" baseline="-25000" dirty="0" err="1"/>
              <a:t>n</a:t>
            </a:r>
            <a:r>
              <a:rPr lang="en-US" dirty="0" smtClean="0"/>
              <a:t>  is traversed in </a:t>
            </a:r>
            <a:r>
              <a:rPr lang="en-US" dirty="0" err="1" smtClean="0"/>
              <a:t>inorder</a:t>
            </a:r>
            <a:r>
              <a:rPr lang="en-US" dirty="0" smtClean="0"/>
              <a:t>.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4953000"/>
            <a:ext cx="2680716" cy="1587246"/>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785</a:t>
            </a:fld>
            <a:endParaRPr lang="en-US"/>
          </a:p>
        </p:txBody>
      </p:sp>
    </p:spTree>
    <p:extLst>
      <p:ext uri="{BB962C8B-B14F-4D97-AF65-F5344CB8AC3E}">
        <p14:creationId xmlns:p14="http://schemas.microsoft.com/office/powerpoint/2010/main" val="206819137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Inorder</a:t>
            </a:r>
            <a:r>
              <a:rPr lang="en-US" dirty="0" smtClean="0"/>
              <a:t> Traversal (</a:t>
            </a:r>
            <a:r>
              <a:rPr lang="en-US" i="1" dirty="0" smtClean="0"/>
              <a:t>continued</a:t>
            </a:r>
            <a:r>
              <a:rPr lang="en-US" dirty="0" smtClean="0"/>
              <a:t>)</a:t>
            </a:r>
            <a:endParaRPr lang="en-US" dirty="0"/>
          </a:p>
        </p:txBody>
      </p:sp>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19800" y="2057400"/>
            <a:ext cx="2622665" cy="4389120"/>
          </a:xfrm>
          <a:prstGeom prst="rect">
            <a:avLst/>
          </a:prstGeom>
        </p:spPr>
      </p:pic>
      <p:sp>
        <p:nvSpPr>
          <p:cNvPr id="5" name="TextBox 4"/>
          <p:cNvSpPr txBox="1"/>
          <p:nvPr/>
        </p:nvSpPr>
        <p:spPr>
          <a:xfrm>
            <a:off x="304800" y="2286000"/>
            <a:ext cx="5105400" cy="3416320"/>
          </a:xfrm>
          <a:prstGeom prst="rect">
            <a:avLst/>
          </a:prstGeom>
          <a:noFill/>
          <a:ln>
            <a:solidFill>
              <a:schemeClr val="accent1"/>
            </a:solidFill>
          </a:ln>
        </p:spPr>
        <p:txBody>
          <a:bodyPr wrap="square" rtlCol="0">
            <a:spAutoFit/>
          </a:bodyPr>
          <a:lstStyle/>
          <a:p>
            <a:r>
              <a:rPr lang="en-US" b="1" dirty="0"/>
              <a:t>p</a:t>
            </a:r>
            <a:r>
              <a:rPr lang="en-US" b="1" dirty="0" smtClean="0"/>
              <a:t>rocedure  </a:t>
            </a:r>
            <a:r>
              <a:rPr lang="en-US" i="1" dirty="0" err="1" smtClean="0"/>
              <a:t>inorder</a:t>
            </a:r>
            <a:r>
              <a:rPr lang="en-US" dirty="0" smtClean="0"/>
              <a:t> (</a:t>
            </a:r>
            <a:r>
              <a:rPr lang="en-US" i="1" dirty="0" smtClean="0"/>
              <a:t>T</a:t>
            </a:r>
            <a:r>
              <a:rPr lang="en-US" dirty="0" smtClean="0"/>
              <a:t>: ordered rooted tree)</a:t>
            </a:r>
          </a:p>
          <a:p>
            <a:r>
              <a:rPr lang="en-US" i="1" dirty="0"/>
              <a:t>r</a:t>
            </a:r>
            <a:r>
              <a:rPr lang="en-US" dirty="0" smtClean="0"/>
              <a:t> := root of </a:t>
            </a:r>
            <a:r>
              <a:rPr lang="en-US" i="1" dirty="0" smtClean="0"/>
              <a:t>T</a:t>
            </a:r>
          </a:p>
          <a:p>
            <a:r>
              <a:rPr lang="en-US" b="1" dirty="0"/>
              <a:t>i</a:t>
            </a:r>
            <a:r>
              <a:rPr lang="en-US" b="1" dirty="0" smtClean="0"/>
              <a:t>f</a:t>
            </a:r>
            <a:r>
              <a:rPr lang="en-US" dirty="0" smtClean="0"/>
              <a:t> </a:t>
            </a:r>
            <a:r>
              <a:rPr lang="en-US" i="1" dirty="0" smtClean="0"/>
              <a:t>r</a:t>
            </a:r>
            <a:r>
              <a:rPr lang="en-US" dirty="0" smtClean="0"/>
              <a:t> is a leaf </a:t>
            </a:r>
            <a:r>
              <a:rPr lang="en-US" b="1" dirty="0" smtClean="0"/>
              <a:t>then</a:t>
            </a:r>
            <a:r>
              <a:rPr lang="en-US" dirty="0" smtClean="0"/>
              <a:t> list</a:t>
            </a:r>
            <a:r>
              <a:rPr lang="en-US" i="1" dirty="0" smtClean="0"/>
              <a:t> r</a:t>
            </a:r>
          </a:p>
          <a:p>
            <a:r>
              <a:rPr lang="en-US" b="1" dirty="0"/>
              <a:t>e</a:t>
            </a:r>
            <a:r>
              <a:rPr lang="en-US" b="1" dirty="0" smtClean="0"/>
              <a:t>lse</a:t>
            </a:r>
          </a:p>
          <a:p>
            <a:r>
              <a:rPr lang="en-US" b="1" dirty="0"/>
              <a:t> </a:t>
            </a:r>
            <a:r>
              <a:rPr lang="en-US" b="1" dirty="0" smtClean="0"/>
              <a:t>    </a:t>
            </a:r>
            <a:r>
              <a:rPr lang="en-US" i="1" dirty="0" smtClean="0"/>
              <a:t>l</a:t>
            </a:r>
            <a:r>
              <a:rPr lang="en-US" b="1" dirty="0" smtClean="0"/>
              <a:t> </a:t>
            </a:r>
            <a:r>
              <a:rPr lang="en-US" dirty="0" smtClean="0"/>
              <a:t>:= first child of </a:t>
            </a:r>
            <a:r>
              <a:rPr lang="en-US" i="1" dirty="0" smtClean="0"/>
              <a:t>r</a:t>
            </a:r>
            <a:r>
              <a:rPr lang="en-US" dirty="0" smtClean="0"/>
              <a:t> from left to right</a:t>
            </a:r>
          </a:p>
          <a:p>
            <a:r>
              <a:rPr lang="en-US" i="1" dirty="0"/>
              <a:t> </a:t>
            </a:r>
            <a:r>
              <a:rPr lang="en-US" i="1" dirty="0" smtClean="0"/>
              <a:t>   T</a:t>
            </a:r>
            <a:r>
              <a:rPr lang="en-US" dirty="0" smtClean="0"/>
              <a:t>(</a:t>
            </a:r>
            <a:r>
              <a:rPr lang="en-US" i="1" dirty="0" smtClean="0"/>
              <a:t>l</a:t>
            </a:r>
            <a:r>
              <a:rPr lang="en-US" dirty="0" smtClean="0"/>
              <a:t>) := </a:t>
            </a:r>
            <a:r>
              <a:rPr lang="en-US" dirty="0" err="1" smtClean="0"/>
              <a:t>subtree</a:t>
            </a:r>
            <a:r>
              <a:rPr lang="en-US" dirty="0" smtClean="0"/>
              <a:t> with </a:t>
            </a:r>
            <a:r>
              <a:rPr lang="en-US" i="1" dirty="0" smtClean="0"/>
              <a:t>l</a:t>
            </a:r>
            <a:r>
              <a:rPr lang="en-US" dirty="0" smtClean="0"/>
              <a:t> as its root</a:t>
            </a:r>
          </a:p>
          <a:p>
            <a:r>
              <a:rPr lang="en-US" dirty="0"/>
              <a:t> </a:t>
            </a:r>
            <a:r>
              <a:rPr lang="en-US" dirty="0" smtClean="0"/>
              <a:t>   </a:t>
            </a:r>
            <a:r>
              <a:rPr lang="en-US" i="1" dirty="0" err="1" smtClean="0"/>
              <a:t>inorder</a:t>
            </a:r>
            <a:r>
              <a:rPr lang="en-US" dirty="0" smtClean="0"/>
              <a:t>(</a:t>
            </a:r>
            <a:r>
              <a:rPr lang="en-US" i="1" dirty="0" smtClean="0"/>
              <a:t>T</a:t>
            </a:r>
            <a:r>
              <a:rPr lang="en-US" dirty="0" smtClean="0"/>
              <a:t>(</a:t>
            </a:r>
            <a:r>
              <a:rPr lang="en-US" i="1" dirty="0" smtClean="0"/>
              <a:t>l</a:t>
            </a:r>
            <a:r>
              <a:rPr lang="en-US" dirty="0" smtClean="0"/>
              <a:t>))</a:t>
            </a:r>
          </a:p>
          <a:p>
            <a:r>
              <a:rPr lang="en-US" dirty="0"/>
              <a:t> </a:t>
            </a:r>
            <a:r>
              <a:rPr lang="en-US" dirty="0" smtClean="0"/>
              <a:t>   list(</a:t>
            </a:r>
            <a:r>
              <a:rPr lang="en-US" i="1" dirty="0" smtClean="0"/>
              <a:t>r</a:t>
            </a:r>
            <a:r>
              <a:rPr lang="en-US" dirty="0" smtClean="0"/>
              <a:t>)</a:t>
            </a:r>
          </a:p>
          <a:p>
            <a:r>
              <a:rPr lang="en-US" b="1" dirty="0" smtClean="0"/>
              <a:t>    for</a:t>
            </a:r>
            <a:r>
              <a:rPr lang="en-US" dirty="0" smtClean="0"/>
              <a:t> each child </a:t>
            </a:r>
            <a:r>
              <a:rPr lang="en-US" i="1" dirty="0" smtClean="0"/>
              <a:t>c</a:t>
            </a:r>
            <a:r>
              <a:rPr lang="en-US" dirty="0" smtClean="0"/>
              <a:t> of</a:t>
            </a:r>
            <a:r>
              <a:rPr lang="en-US" i="1" dirty="0" smtClean="0"/>
              <a:t> r </a:t>
            </a:r>
            <a:r>
              <a:rPr lang="en-US" dirty="0" smtClean="0"/>
              <a:t>from left to right</a:t>
            </a:r>
          </a:p>
          <a:p>
            <a:r>
              <a:rPr lang="en-US" dirty="0"/>
              <a:t> </a:t>
            </a:r>
            <a:r>
              <a:rPr lang="en-US" dirty="0" smtClean="0"/>
              <a:t>        </a:t>
            </a:r>
            <a:r>
              <a:rPr lang="en-US" i="1" dirty="0" smtClean="0"/>
              <a:t>T</a:t>
            </a:r>
            <a:r>
              <a:rPr lang="en-US" dirty="0" smtClean="0"/>
              <a:t>(</a:t>
            </a:r>
            <a:r>
              <a:rPr lang="en-US" i="1" dirty="0" smtClean="0"/>
              <a:t>c</a:t>
            </a:r>
            <a:r>
              <a:rPr lang="en-US" dirty="0" smtClean="0"/>
              <a:t>) := </a:t>
            </a:r>
            <a:r>
              <a:rPr lang="en-US" dirty="0" err="1" smtClean="0"/>
              <a:t>subtree</a:t>
            </a:r>
            <a:r>
              <a:rPr lang="en-US" dirty="0" smtClean="0"/>
              <a:t> with </a:t>
            </a:r>
            <a:r>
              <a:rPr lang="en-US" i="1" dirty="0" smtClean="0"/>
              <a:t>c</a:t>
            </a:r>
            <a:r>
              <a:rPr lang="en-US" dirty="0" smtClean="0"/>
              <a:t> as root</a:t>
            </a:r>
          </a:p>
          <a:p>
            <a:r>
              <a:rPr lang="en-US" dirty="0"/>
              <a:t> </a:t>
            </a:r>
            <a:r>
              <a:rPr lang="en-US" dirty="0" smtClean="0"/>
              <a:t>        </a:t>
            </a:r>
            <a:r>
              <a:rPr lang="en-US" i="1" dirty="0" err="1" smtClean="0"/>
              <a:t>inorder</a:t>
            </a:r>
            <a:r>
              <a:rPr lang="en-US" dirty="0" smtClean="0"/>
              <a:t>(</a:t>
            </a:r>
            <a:r>
              <a:rPr lang="en-US" i="1" dirty="0" smtClean="0"/>
              <a:t>T</a:t>
            </a:r>
            <a:r>
              <a:rPr lang="en-US" dirty="0" smtClean="0"/>
              <a:t>(</a:t>
            </a:r>
            <a:r>
              <a:rPr lang="en-US" i="1" dirty="0" smtClean="0"/>
              <a:t>c</a:t>
            </a:r>
            <a:r>
              <a:rPr lang="en-US" dirty="0" smtClean="0"/>
              <a:t>))</a:t>
            </a:r>
          </a:p>
          <a:p>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786</a:t>
            </a:fld>
            <a:endParaRPr lang="en-US"/>
          </a:p>
        </p:txBody>
      </p:sp>
    </p:spTree>
    <p:extLst>
      <p:ext uri="{BB962C8B-B14F-4D97-AF65-F5344CB8AC3E}">
        <p14:creationId xmlns:p14="http://schemas.microsoft.com/office/powerpoint/2010/main" val="420349754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Postorder</a:t>
            </a:r>
            <a:r>
              <a:rPr lang="en-US" dirty="0" smtClean="0"/>
              <a:t> Traversal</a:t>
            </a:r>
            <a:endParaRPr lang="en-US" dirty="0"/>
          </a:p>
        </p:txBody>
      </p:sp>
      <p:sp>
        <p:nvSpPr>
          <p:cNvPr id="3" name="Content Placeholder 2"/>
          <p:cNvSpPr>
            <a:spLocks noGrp="1"/>
          </p:cNvSpPr>
          <p:nvPr>
            <p:ph idx="1"/>
          </p:nvPr>
        </p:nvSpPr>
        <p:spPr/>
        <p:txBody>
          <a:bodyPr>
            <a:normAutofit/>
          </a:bodyPr>
          <a:lstStyle/>
          <a:p>
            <a:pPr indent="0">
              <a:spcBef>
                <a:spcPts val="0"/>
              </a:spcBef>
              <a:buNone/>
            </a:pPr>
            <a:r>
              <a:rPr lang="en-US" b="1" dirty="0" smtClean="0"/>
              <a:t>Definition</a:t>
            </a:r>
            <a:r>
              <a:rPr lang="en-US" dirty="0" smtClean="0"/>
              <a:t>: Let </a:t>
            </a:r>
            <a:r>
              <a:rPr lang="en-US" i="1" dirty="0" smtClean="0"/>
              <a:t>T</a:t>
            </a:r>
            <a:r>
              <a:rPr lang="en-US" dirty="0" smtClean="0"/>
              <a:t> be an ordered rooted tree with root </a:t>
            </a:r>
            <a:r>
              <a:rPr lang="en-US" i="1" dirty="0" smtClean="0"/>
              <a:t>r</a:t>
            </a:r>
            <a:r>
              <a:rPr lang="en-US" dirty="0" smtClean="0"/>
              <a:t>. If </a:t>
            </a:r>
            <a:r>
              <a:rPr lang="en-US" i="1" dirty="0" smtClean="0"/>
              <a:t>T</a:t>
            </a:r>
            <a:r>
              <a:rPr lang="en-US" dirty="0" smtClean="0"/>
              <a:t> consists only of </a:t>
            </a:r>
            <a:r>
              <a:rPr lang="en-US" i="1" dirty="0" smtClean="0"/>
              <a:t>r</a:t>
            </a:r>
            <a:r>
              <a:rPr lang="en-US" dirty="0" smtClean="0"/>
              <a:t>, then </a:t>
            </a:r>
            <a:r>
              <a:rPr lang="en-US" i="1" dirty="0" smtClean="0"/>
              <a:t>r</a:t>
            </a:r>
            <a:r>
              <a:rPr lang="en-US" dirty="0" smtClean="0"/>
              <a:t> is the </a:t>
            </a:r>
            <a:r>
              <a:rPr lang="en-US" i="1" dirty="0" err="1" smtClean="0"/>
              <a:t>postorder</a:t>
            </a:r>
            <a:r>
              <a:rPr lang="en-US" i="1" dirty="0" smtClean="0"/>
              <a:t> traversal </a:t>
            </a:r>
            <a:r>
              <a:rPr lang="en-US" dirty="0" smtClean="0"/>
              <a:t>of </a:t>
            </a:r>
            <a:r>
              <a:rPr lang="en-US" i="1" dirty="0"/>
              <a:t>T</a:t>
            </a:r>
            <a:r>
              <a:rPr lang="en-US" dirty="0" smtClean="0"/>
              <a:t>. Otherwise, suppose that </a:t>
            </a:r>
            <a:r>
              <a:rPr lang="en-US" i="1" dirty="0" smtClean="0"/>
              <a:t>T</a:t>
            </a:r>
            <a:r>
              <a:rPr lang="en-US" baseline="-25000" dirty="0" smtClean="0">
                <a:latin typeface="Cambria Math" pitchFamily="18" charset="0"/>
                <a:ea typeface="Cambria Math" pitchFamily="18" charset="0"/>
              </a:rPr>
              <a:t>1</a:t>
            </a:r>
            <a:r>
              <a:rPr lang="en-US" dirty="0" smtClean="0"/>
              <a:t>, </a:t>
            </a:r>
            <a:r>
              <a:rPr lang="en-US" i="1" dirty="0" smtClean="0"/>
              <a:t>T</a:t>
            </a:r>
            <a:r>
              <a:rPr lang="en-US" baseline="-25000" dirty="0" smtClean="0">
                <a:latin typeface="Cambria Math" pitchFamily="18" charset="0"/>
                <a:ea typeface="Cambria Math" pitchFamily="18" charset="0"/>
              </a:rPr>
              <a:t>2</a:t>
            </a:r>
            <a:r>
              <a:rPr lang="en-US" dirty="0" smtClean="0"/>
              <a:t>, …, </a:t>
            </a:r>
            <a:r>
              <a:rPr lang="en-US" i="1" dirty="0" err="1" smtClean="0"/>
              <a:t>T</a:t>
            </a:r>
            <a:r>
              <a:rPr lang="en-US" i="1" baseline="-25000" dirty="0" err="1" smtClean="0"/>
              <a:t>n</a:t>
            </a:r>
            <a:r>
              <a:rPr lang="en-US" dirty="0" smtClean="0"/>
              <a:t> are the </a:t>
            </a:r>
            <a:r>
              <a:rPr lang="en-US" dirty="0" err="1" smtClean="0"/>
              <a:t>subtrees</a:t>
            </a:r>
            <a:r>
              <a:rPr lang="en-US" dirty="0" smtClean="0"/>
              <a:t> of </a:t>
            </a:r>
            <a:r>
              <a:rPr lang="en-US" i="1" dirty="0" smtClean="0"/>
              <a:t>r</a:t>
            </a:r>
            <a:r>
              <a:rPr lang="en-US" dirty="0" smtClean="0"/>
              <a:t> from left to right in </a:t>
            </a:r>
            <a:r>
              <a:rPr lang="en-US" i="1" dirty="0" smtClean="0"/>
              <a:t>T</a:t>
            </a:r>
            <a:r>
              <a:rPr lang="en-US" dirty="0" smtClean="0"/>
              <a:t>. The </a:t>
            </a:r>
            <a:r>
              <a:rPr lang="en-US" dirty="0" err="1" smtClean="0"/>
              <a:t>postorder</a:t>
            </a:r>
            <a:r>
              <a:rPr lang="en-US" dirty="0" smtClean="0"/>
              <a:t> traversal  begins by traversing </a:t>
            </a:r>
            <a:r>
              <a:rPr lang="en-US" i="1" dirty="0"/>
              <a:t>T</a:t>
            </a:r>
            <a:r>
              <a:rPr lang="en-US" baseline="-25000" dirty="0">
                <a:latin typeface="Cambria Math" pitchFamily="18" charset="0"/>
                <a:ea typeface="Cambria Math" pitchFamily="18" charset="0"/>
              </a:rPr>
              <a:t>1</a:t>
            </a:r>
            <a:r>
              <a:rPr lang="en-US" dirty="0" smtClean="0"/>
              <a:t> in </a:t>
            </a:r>
            <a:r>
              <a:rPr lang="en-US" dirty="0" err="1" smtClean="0"/>
              <a:t>postorder</a:t>
            </a:r>
            <a:r>
              <a:rPr lang="en-US" dirty="0" smtClean="0"/>
              <a:t>, then </a:t>
            </a:r>
            <a:r>
              <a:rPr lang="en-US" i="1" dirty="0"/>
              <a:t>T</a:t>
            </a:r>
            <a:r>
              <a:rPr lang="en-US" baseline="-25000" dirty="0">
                <a:latin typeface="Cambria Math" pitchFamily="18" charset="0"/>
                <a:ea typeface="Cambria Math" pitchFamily="18" charset="0"/>
              </a:rPr>
              <a:t>2</a:t>
            </a:r>
            <a:r>
              <a:rPr lang="en-US" dirty="0" smtClean="0"/>
              <a:t>  in </a:t>
            </a:r>
            <a:r>
              <a:rPr lang="en-US" dirty="0" err="1" smtClean="0"/>
              <a:t>postorder</a:t>
            </a:r>
            <a:r>
              <a:rPr lang="en-US" dirty="0" smtClean="0"/>
              <a:t>, and so on, after </a:t>
            </a:r>
            <a:r>
              <a:rPr lang="en-US" i="1" dirty="0" err="1"/>
              <a:t>T</a:t>
            </a:r>
            <a:r>
              <a:rPr lang="en-US" i="1" baseline="-25000" dirty="0" err="1"/>
              <a:t>n</a:t>
            </a:r>
            <a:r>
              <a:rPr lang="en-US" dirty="0" smtClean="0"/>
              <a:t>  is traversed in </a:t>
            </a:r>
            <a:r>
              <a:rPr lang="en-US" dirty="0" err="1" smtClean="0"/>
              <a:t>postorder</a:t>
            </a:r>
            <a:r>
              <a:rPr lang="en-US" dirty="0" smtClean="0"/>
              <a:t>, </a:t>
            </a:r>
            <a:r>
              <a:rPr lang="en-US" i="1" dirty="0" smtClean="0"/>
              <a:t>r</a:t>
            </a:r>
            <a:r>
              <a:rPr lang="en-US" dirty="0" smtClean="0"/>
              <a:t> is visited. </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4799076"/>
            <a:ext cx="2673858" cy="1673352"/>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787</a:t>
            </a:fld>
            <a:endParaRPr lang="en-US"/>
          </a:p>
        </p:txBody>
      </p:sp>
    </p:spTree>
    <p:extLst>
      <p:ext uri="{BB962C8B-B14F-4D97-AF65-F5344CB8AC3E}">
        <p14:creationId xmlns:p14="http://schemas.microsoft.com/office/powerpoint/2010/main" val="47851360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Postorder</a:t>
            </a:r>
            <a:r>
              <a:rPr lang="en-US" dirty="0" smtClean="0"/>
              <a:t> Traversal  (</a:t>
            </a:r>
            <a:r>
              <a:rPr lang="en-US" i="1" dirty="0" smtClean="0"/>
              <a:t>continued</a:t>
            </a:r>
            <a:r>
              <a:rPr lang="en-US" dirty="0" smtClean="0"/>
              <a: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0" y="2057400"/>
            <a:ext cx="2592109" cy="4389437"/>
          </a:xfrm>
          <a:prstGeom prst="rect">
            <a:avLst/>
          </a:prstGeom>
        </p:spPr>
      </p:pic>
      <p:sp>
        <p:nvSpPr>
          <p:cNvPr id="5" name="TextBox 4"/>
          <p:cNvSpPr txBox="1"/>
          <p:nvPr/>
        </p:nvSpPr>
        <p:spPr>
          <a:xfrm>
            <a:off x="304800" y="2286000"/>
            <a:ext cx="5257800" cy="2031325"/>
          </a:xfrm>
          <a:prstGeom prst="rect">
            <a:avLst/>
          </a:prstGeom>
          <a:noFill/>
          <a:ln>
            <a:solidFill>
              <a:schemeClr val="accent1"/>
            </a:solidFill>
          </a:ln>
        </p:spPr>
        <p:txBody>
          <a:bodyPr wrap="square" rtlCol="0">
            <a:spAutoFit/>
          </a:bodyPr>
          <a:lstStyle/>
          <a:p>
            <a:r>
              <a:rPr lang="en-US" b="1" dirty="0"/>
              <a:t>p</a:t>
            </a:r>
            <a:r>
              <a:rPr lang="en-US" b="1" dirty="0" smtClean="0"/>
              <a:t>rocedure  </a:t>
            </a:r>
            <a:r>
              <a:rPr lang="en-US" i="1" dirty="0" err="1" smtClean="0"/>
              <a:t>postordered</a:t>
            </a:r>
            <a:r>
              <a:rPr lang="en-US" dirty="0" smtClean="0"/>
              <a:t> (</a:t>
            </a:r>
            <a:r>
              <a:rPr lang="en-US" i="1" dirty="0" smtClean="0"/>
              <a:t>T</a:t>
            </a:r>
            <a:r>
              <a:rPr lang="en-US" dirty="0" smtClean="0"/>
              <a:t>: ordered rooted tree)</a:t>
            </a:r>
          </a:p>
          <a:p>
            <a:r>
              <a:rPr lang="en-US" i="1" dirty="0"/>
              <a:t>r</a:t>
            </a:r>
            <a:r>
              <a:rPr lang="en-US" dirty="0" smtClean="0"/>
              <a:t> := root of </a:t>
            </a:r>
            <a:r>
              <a:rPr lang="en-US" i="1" dirty="0" smtClean="0"/>
              <a:t>T</a:t>
            </a:r>
          </a:p>
          <a:p>
            <a:r>
              <a:rPr lang="en-US" b="1" dirty="0" smtClean="0"/>
              <a:t>for</a:t>
            </a:r>
            <a:r>
              <a:rPr lang="en-US" dirty="0" smtClean="0"/>
              <a:t> each child </a:t>
            </a:r>
            <a:r>
              <a:rPr lang="en-US" i="1" dirty="0" smtClean="0"/>
              <a:t>c</a:t>
            </a:r>
            <a:r>
              <a:rPr lang="en-US" dirty="0" smtClean="0"/>
              <a:t> of</a:t>
            </a:r>
            <a:r>
              <a:rPr lang="en-US" i="1" dirty="0" smtClean="0"/>
              <a:t> r </a:t>
            </a:r>
            <a:r>
              <a:rPr lang="en-US" dirty="0" smtClean="0"/>
              <a:t>from left to right</a:t>
            </a:r>
          </a:p>
          <a:p>
            <a:r>
              <a:rPr lang="en-US" dirty="0"/>
              <a:t> </a:t>
            </a:r>
            <a:r>
              <a:rPr lang="en-US" dirty="0" smtClean="0"/>
              <a:t>   </a:t>
            </a:r>
            <a:r>
              <a:rPr lang="en-US" i="1" dirty="0" smtClean="0"/>
              <a:t>T</a:t>
            </a:r>
            <a:r>
              <a:rPr lang="en-US" dirty="0" smtClean="0"/>
              <a:t>(</a:t>
            </a:r>
            <a:r>
              <a:rPr lang="en-US" i="1" dirty="0" smtClean="0"/>
              <a:t>c</a:t>
            </a:r>
            <a:r>
              <a:rPr lang="en-US" dirty="0" smtClean="0"/>
              <a:t>) := </a:t>
            </a:r>
            <a:r>
              <a:rPr lang="en-US" dirty="0" err="1" smtClean="0"/>
              <a:t>subtree</a:t>
            </a:r>
            <a:r>
              <a:rPr lang="en-US" dirty="0" smtClean="0"/>
              <a:t> with </a:t>
            </a:r>
            <a:r>
              <a:rPr lang="en-US" i="1" dirty="0" smtClean="0"/>
              <a:t>c</a:t>
            </a:r>
            <a:r>
              <a:rPr lang="en-US" dirty="0" smtClean="0"/>
              <a:t> as root</a:t>
            </a:r>
          </a:p>
          <a:p>
            <a:r>
              <a:rPr lang="en-US" dirty="0"/>
              <a:t> </a:t>
            </a:r>
            <a:r>
              <a:rPr lang="en-US" dirty="0" smtClean="0"/>
              <a:t>   </a:t>
            </a:r>
            <a:r>
              <a:rPr lang="en-US" dirty="0" err="1" smtClean="0"/>
              <a:t>postorder</a:t>
            </a:r>
            <a:r>
              <a:rPr lang="en-US" dirty="0" smtClean="0"/>
              <a:t>(</a:t>
            </a:r>
            <a:r>
              <a:rPr lang="en-US" i="1" dirty="0" smtClean="0"/>
              <a:t>T</a:t>
            </a:r>
            <a:r>
              <a:rPr lang="en-US" dirty="0" smtClean="0"/>
              <a:t>(</a:t>
            </a:r>
            <a:r>
              <a:rPr lang="en-US" i="1" dirty="0" smtClean="0"/>
              <a:t>c</a:t>
            </a:r>
            <a:r>
              <a:rPr lang="en-US" dirty="0" smtClean="0"/>
              <a:t>))</a:t>
            </a:r>
          </a:p>
          <a:p>
            <a:r>
              <a:rPr lang="en-US" dirty="0"/>
              <a:t>list</a:t>
            </a:r>
            <a:r>
              <a:rPr lang="en-US" i="1" dirty="0"/>
              <a:t> r</a:t>
            </a:r>
          </a:p>
          <a:p>
            <a:endParaRPr lang="en-US" dirty="0"/>
          </a:p>
        </p:txBody>
      </p:sp>
      <p:sp>
        <p:nvSpPr>
          <p:cNvPr id="3" name="Slide Number Placeholder 2"/>
          <p:cNvSpPr>
            <a:spLocks noGrp="1"/>
          </p:cNvSpPr>
          <p:nvPr>
            <p:ph type="sldNum" sz="quarter" idx="12"/>
          </p:nvPr>
        </p:nvSpPr>
        <p:spPr/>
        <p:txBody>
          <a:bodyPr/>
          <a:lstStyle/>
          <a:p>
            <a:fld id="{8CD41AC4-40F7-4FE0-8905-74C6698904F3}" type="slidenum">
              <a:rPr lang="en-US" smtClean="0"/>
              <a:pPr/>
              <a:t>788</a:t>
            </a:fld>
            <a:endParaRPr lang="en-US"/>
          </a:p>
        </p:txBody>
      </p:sp>
    </p:spTree>
    <p:extLst>
      <p:ext uri="{BB962C8B-B14F-4D97-AF65-F5344CB8AC3E}">
        <p14:creationId xmlns:p14="http://schemas.microsoft.com/office/powerpoint/2010/main" val="291202043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Expression Trees</a:t>
            </a:r>
            <a:endParaRPr lang="en-US" dirty="0"/>
          </a:p>
        </p:txBody>
      </p:sp>
      <p:sp>
        <p:nvSpPr>
          <p:cNvPr id="3" name="Content Placeholder 2"/>
          <p:cNvSpPr>
            <a:spLocks noGrp="1"/>
          </p:cNvSpPr>
          <p:nvPr>
            <p:ph idx="1"/>
          </p:nvPr>
        </p:nvSpPr>
        <p:spPr/>
        <p:txBody>
          <a:bodyPr/>
          <a:lstStyle/>
          <a:p>
            <a:r>
              <a:rPr lang="en-US" dirty="0" smtClean="0"/>
              <a:t>Complex expressions can be represented using ordered rooted trees.</a:t>
            </a:r>
          </a:p>
          <a:p>
            <a:r>
              <a:rPr lang="en-US" dirty="0" smtClean="0"/>
              <a:t>Consider the expression ((</a:t>
            </a:r>
            <a:r>
              <a:rPr lang="en-US" i="1" dirty="0" smtClean="0"/>
              <a:t>x</a:t>
            </a:r>
            <a:r>
              <a:rPr lang="en-US" dirty="0" smtClean="0"/>
              <a:t> + </a:t>
            </a:r>
            <a:r>
              <a:rPr lang="en-US" i="1" dirty="0" smtClean="0"/>
              <a:t>y</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 ) + ((</a:t>
            </a:r>
            <a:r>
              <a:rPr lang="en-US" i="1" dirty="0" smtClean="0"/>
              <a:t>x</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4</a:t>
            </a:r>
            <a:r>
              <a:rPr lang="en-US" dirty="0" smtClean="0"/>
              <a:t>)/</a:t>
            </a:r>
            <a:r>
              <a:rPr lang="en-US" dirty="0" smtClean="0">
                <a:latin typeface="Cambria Math" pitchFamily="18" charset="0"/>
                <a:ea typeface="Cambria Math" pitchFamily="18" charset="0"/>
              </a:rPr>
              <a:t>3</a:t>
            </a:r>
            <a:r>
              <a:rPr lang="en-US" dirty="0" smtClean="0"/>
              <a:t>).</a:t>
            </a:r>
          </a:p>
          <a:p>
            <a:r>
              <a:rPr lang="en-US" dirty="0" smtClean="0"/>
              <a:t>A binary tree for the expression can be built from the bottom up, as is illustrated here.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4648200"/>
            <a:ext cx="4419600" cy="1815846"/>
          </a:xfrm>
          <a:prstGeom prst="rect">
            <a:avLst/>
          </a:prstGeom>
        </p:spPr>
      </p:pic>
      <p:sp>
        <p:nvSpPr>
          <p:cNvPr id="5" name="Slide Number Placeholder 4"/>
          <p:cNvSpPr>
            <a:spLocks noGrp="1"/>
          </p:cNvSpPr>
          <p:nvPr>
            <p:ph type="sldNum" sz="quarter" idx="12"/>
          </p:nvPr>
        </p:nvSpPr>
        <p:spPr/>
        <p:txBody>
          <a:bodyPr/>
          <a:lstStyle/>
          <a:p>
            <a:fld id="{8CD41AC4-40F7-4FE0-8905-74C6698904F3}" type="slidenum">
              <a:rPr lang="en-US" smtClean="0"/>
              <a:pPr/>
              <a:t>789</a:t>
            </a:fld>
            <a:endParaRPr lang="en-US"/>
          </a:p>
        </p:txBody>
      </p:sp>
    </p:spTree>
    <p:extLst>
      <p:ext uri="{BB962C8B-B14F-4D97-AF65-F5344CB8AC3E}">
        <p14:creationId xmlns:p14="http://schemas.microsoft.com/office/powerpoint/2010/main" val="3343968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Propositional Functions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Let “</a:t>
            </a:r>
            <a:r>
              <a:rPr lang="en-US" i="1" dirty="0" smtClean="0"/>
              <a:t>x</a:t>
            </a:r>
            <a:r>
              <a:rPr lang="en-US" dirty="0" smtClean="0"/>
              <a:t> + </a:t>
            </a:r>
            <a:r>
              <a:rPr lang="en-US" i="1" dirty="0" smtClean="0"/>
              <a:t>y</a:t>
            </a:r>
            <a:r>
              <a:rPr lang="en-US" dirty="0" smtClean="0"/>
              <a:t> = </a:t>
            </a:r>
            <a:r>
              <a:rPr lang="en-US" i="1" dirty="0" smtClean="0"/>
              <a:t>z” </a:t>
            </a:r>
            <a:r>
              <a:rPr lang="en-US" dirty="0" smtClean="0"/>
              <a:t>be denoted by  </a:t>
            </a:r>
            <a:r>
              <a:rPr lang="en-US" i="1" dirty="0" smtClean="0"/>
              <a:t>R</a:t>
            </a:r>
            <a:r>
              <a:rPr lang="en-US" dirty="0" smtClean="0"/>
              <a:t>(</a:t>
            </a:r>
            <a:r>
              <a:rPr lang="en-US" i="1" dirty="0" smtClean="0"/>
              <a:t>x, y, z</a:t>
            </a:r>
            <a:r>
              <a:rPr lang="en-US" dirty="0" smtClean="0"/>
              <a:t>)</a:t>
            </a:r>
            <a:r>
              <a:rPr lang="en-US" i="1" dirty="0" smtClean="0"/>
              <a:t> </a:t>
            </a:r>
            <a:r>
              <a:rPr lang="en-US" dirty="0" smtClean="0"/>
              <a:t>and </a:t>
            </a:r>
            <a:r>
              <a:rPr lang="en-US" i="1" dirty="0" smtClean="0"/>
              <a:t>U</a:t>
            </a:r>
            <a:r>
              <a:rPr lang="en-US" dirty="0" smtClean="0"/>
              <a:t> (for all three variables) be the integers. Find these truth values:</a:t>
            </a:r>
            <a:r>
              <a:rPr lang="en-US" i="1" dirty="0" smtClean="0"/>
              <a:t> </a:t>
            </a:r>
            <a:endParaRPr lang="en-US" dirty="0" smtClean="0"/>
          </a:p>
          <a:p>
            <a:pPr lvl="1">
              <a:buNone/>
            </a:pPr>
            <a:r>
              <a:rPr lang="en-US" i="1" dirty="0" smtClean="0"/>
              <a:t>R</a:t>
            </a:r>
            <a:r>
              <a:rPr lang="en-US" dirty="0" smtClean="0"/>
              <a:t>(</a:t>
            </a:r>
            <a:r>
              <a:rPr lang="en-US" dirty="0" smtClean="0">
                <a:latin typeface="Cambria Math" pitchFamily="18" charset="0"/>
                <a:ea typeface="Cambria Math" pitchFamily="18" charset="0"/>
              </a:rPr>
              <a:t>2,-1</a:t>
            </a:r>
            <a:r>
              <a:rPr lang="en-US" dirty="0" smtClean="0"/>
              <a:t>,</a:t>
            </a:r>
            <a:r>
              <a:rPr lang="en-US" dirty="0" smtClean="0">
                <a:latin typeface="Cambria Math" pitchFamily="18" charset="0"/>
                <a:ea typeface="Cambria Math" pitchFamily="18" charset="0"/>
              </a:rPr>
              <a:t>5</a:t>
            </a:r>
            <a:r>
              <a:rPr lang="en-US" dirty="0" smtClean="0"/>
              <a:t>)</a:t>
            </a:r>
          </a:p>
          <a:p>
            <a:pPr lvl="2">
              <a:buNone/>
            </a:pPr>
            <a:r>
              <a:rPr lang="en-US" b="1" dirty="0" smtClean="0"/>
              <a:t>Solution:  F</a:t>
            </a:r>
          </a:p>
          <a:p>
            <a:pPr lvl="1">
              <a:buNone/>
            </a:pPr>
            <a:r>
              <a:rPr lang="en-US" i="1" dirty="0" smtClean="0"/>
              <a:t>R</a:t>
            </a:r>
            <a:r>
              <a:rPr lang="en-US" dirty="0" smtClean="0"/>
              <a:t>(</a:t>
            </a:r>
            <a:r>
              <a:rPr lang="en-US" dirty="0" smtClean="0">
                <a:latin typeface="Cambria Math" pitchFamily="18" charset="0"/>
                <a:ea typeface="Cambria Math" pitchFamily="18" charset="0"/>
              </a:rPr>
              <a:t>3,4,7</a:t>
            </a:r>
            <a:r>
              <a:rPr lang="en-US" dirty="0" smtClean="0"/>
              <a:t>)</a:t>
            </a:r>
          </a:p>
          <a:p>
            <a:pPr lvl="2">
              <a:buNone/>
            </a:pPr>
            <a:r>
              <a:rPr lang="en-US" b="1" dirty="0" smtClean="0"/>
              <a:t>Solution: T</a:t>
            </a:r>
            <a:endParaRPr lang="en-US" dirty="0" smtClean="0"/>
          </a:p>
          <a:p>
            <a:pPr lvl="1">
              <a:buNone/>
            </a:pPr>
            <a:r>
              <a:rPr lang="en-US" i="1" dirty="0" smtClean="0"/>
              <a:t>R</a:t>
            </a:r>
            <a:r>
              <a:rPr lang="en-US" dirty="0" smtClean="0"/>
              <a:t>(</a:t>
            </a:r>
            <a:r>
              <a:rPr lang="en-US" i="1" dirty="0" smtClean="0"/>
              <a:t>x</a:t>
            </a:r>
            <a:r>
              <a:rPr lang="en-US" dirty="0" smtClean="0"/>
              <a:t>, </a:t>
            </a:r>
            <a:r>
              <a:rPr lang="en-US" dirty="0" smtClean="0">
                <a:latin typeface="Cambria Math" pitchFamily="18" charset="0"/>
                <a:ea typeface="Cambria Math" pitchFamily="18" charset="0"/>
              </a:rPr>
              <a:t>3</a:t>
            </a:r>
            <a:r>
              <a:rPr lang="en-US" dirty="0" smtClean="0"/>
              <a:t>, </a:t>
            </a:r>
            <a:r>
              <a:rPr lang="en-US" i="1" dirty="0" smtClean="0"/>
              <a:t>z</a:t>
            </a:r>
            <a:r>
              <a:rPr lang="en-US" dirty="0" smtClean="0"/>
              <a:t>)</a:t>
            </a:r>
          </a:p>
          <a:p>
            <a:pPr lvl="2">
              <a:buNone/>
            </a:pPr>
            <a:r>
              <a:rPr lang="en-US" b="1" dirty="0" smtClean="0"/>
              <a:t>Solution: Not a Proposition</a:t>
            </a:r>
          </a:p>
          <a:p>
            <a:r>
              <a:rPr lang="en-US" dirty="0" smtClean="0"/>
              <a:t>Now let  “</a:t>
            </a:r>
            <a:r>
              <a:rPr lang="en-US" i="1" dirty="0" smtClean="0"/>
              <a:t>x</a:t>
            </a:r>
            <a:r>
              <a:rPr lang="en-US" dirty="0" smtClean="0"/>
              <a:t> - </a:t>
            </a:r>
            <a:r>
              <a:rPr lang="en-US" i="1" dirty="0" smtClean="0"/>
              <a:t>y</a:t>
            </a:r>
            <a:r>
              <a:rPr lang="en-US" dirty="0" smtClean="0"/>
              <a:t> = </a:t>
            </a:r>
            <a:r>
              <a:rPr lang="en-US" i="1" dirty="0" smtClean="0"/>
              <a:t>z” </a:t>
            </a:r>
            <a:r>
              <a:rPr lang="en-US" dirty="0" smtClean="0"/>
              <a:t>be denoted by </a:t>
            </a:r>
            <a:r>
              <a:rPr lang="en-US" i="1" dirty="0" smtClean="0"/>
              <a:t>Q</a:t>
            </a:r>
            <a:r>
              <a:rPr lang="en-US" dirty="0" smtClean="0"/>
              <a:t>(</a:t>
            </a:r>
            <a:r>
              <a:rPr lang="en-US" i="1" dirty="0" smtClean="0"/>
              <a:t>x</a:t>
            </a:r>
            <a:r>
              <a:rPr lang="en-US" dirty="0" smtClean="0"/>
              <a:t>, </a:t>
            </a:r>
            <a:r>
              <a:rPr lang="en-US" i="1" dirty="0" smtClean="0"/>
              <a:t>y</a:t>
            </a:r>
            <a:r>
              <a:rPr lang="en-US" dirty="0" smtClean="0"/>
              <a:t>, </a:t>
            </a:r>
            <a:r>
              <a:rPr lang="en-US" i="1" dirty="0" smtClean="0"/>
              <a:t>z</a:t>
            </a:r>
            <a:r>
              <a:rPr lang="en-US" dirty="0" smtClean="0"/>
              <a:t>), with </a:t>
            </a:r>
            <a:r>
              <a:rPr lang="en-US" i="1" dirty="0" smtClean="0"/>
              <a:t>U</a:t>
            </a:r>
            <a:r>
              <a:rPr lang="en-US" dirty="0" smtClean="0"/>
              <a:t> as the integers.</a:t>
            </a:r>
            <a:r>
              <a:rPr lang="en-US" i="1" dirty="0" smtClean="0"/>
              <a:t> </a:t>
            </a:r>
            <a:r>
              <a:rPr lang="en-US" dirty="0" smtClean="0"/>
              <a:t>Find</a:t>
            </a:r>
            <a:r>
              <a:rPr lang="en-US" b="1" dirty="0" smtClean="0"/>
              <a:t> </a:t>
            </a:r>
            <a:r>
              <a:rPr lang="en-US" dirty="0" smtClean="0"/>
              <a:t>these truth values:</a:t>
            </a:r>
          </a:p>
          <a:p>
            <a:pPr lvl="1">
              <a:buNone/>
            </a:pPr>
            <a:r>
              <a:rPr lang="en-US" i="1" dirty="0" smtClean="0"/>
              <a:t>Q</a:t>
            </a:r>
            <a:r>
              <a:rPr lang="en-US" dirty="0" smtClean="0"/>
              <a:t>(</a:t>
            </a:r>
            <a:r>
              <a:rPr lang="en-US" dirty="0" smtClean="0">
                <a:latin typeface="Cambria Math" pitchFamily="18" charset="0"/>
                <a:ea typeface="Cambria Math" pitchFamily="18" charset="0"/>
              </a:rPr>
              <a:t>2,-1,3</a:t>
            </a:r>
            <a:r>
              <a:rPr lang="en-US" dirty="0" smtClean="0"/>
              <a:t>)</a:t>
            </a:r>
          </a:p>
          <a:p>
            <a:pPr lvl="2">
              <a:buNone/>
            </a:pPr>
            <a:r>
              <a:rPr lang="en-US" b="1" dirty="0" smtClean="0"/>
              <a:t> Solution:  T</a:t>
            </a:r>
          </a:p>
          <a:p>
            <a:pPr lvl="1">
              <a:buNone/>
            </a:pPr>
            <a:r>
              <a:rPr lang="en-US" i="1" dirty="0" smtClean="0"/>
              <a:t>Q</a:t>
            </a:r>
            <a:r>
              <a:rPr lang="en-US" dirty="0" smtClean="0"/>
              <a:t>(</a:t>
            </a:r>
            <a:r>
              <a:rPr lang="en-US" dirty="0" smtClean="0">
                <a:latin typeface="Cambria Math" pitchFamily="18" charset="0"/>
                <a:ea typeface="Cambria Math" pitchFamily="18" charset="0"/>
              </a:rPr>
              <a:t>3,4,7</a:t>
            </a:r>
            <a:r>
              <a:rPr lang="en-US" dirty="0" smtClean="0"/>
              <a:t>)</a:t>
            </a:r>
          </a:p>
          <a:p>
            <a:pPr lvl="2">
              <a:buNone/>
            </a:pPr>
            <a:r>
              <a:rPr lang="en-US" b="1" dirty="0" smtClean="0"/>
              <a:t> Solution: F</a:t>
            </a:r>
            <a:endParaRPr lang="en-US" dirty="0" smtClean="0"/>
          </a:p>
          <a:p>
            <a:pPr lvl="1">
              <a:buNone/>
            </a:pPr>
            <a:r>
              <a:rPr lang="en-US" dirty="0" smtClean="0"/>
              <a:t> </a:t>
            </a:r>
            <a:r>
              <a:rPr lang="en-US" i="1" dirty="0" smtClean="0"/>
              <a:t>Q</a:t>
            </a:r>
            <a:r>
              <a:rPr lang="en-US" dirty="0" smtClean="0"/>
              <a:t>(</a:t>
            </a:r>
            <a:r>
              <a:rPr lang="en-US" i="1" dirty="0" smtClean="0"/>
              <a:t>x</a:t>
            </a:r>
            <a:r>
              <a:rPr lang="en-US" dirty="0" smtClean="0"/>
              <a:t>, </a:t>
            </a:r>
            <a:r>
              <a:rPr lang="en-US" dirty="0" smtClean="0">
                <a:latin typeface="Cambria Math" pitchFamily="18" charset="0"/>
                <a:ea typeface="Cambria Math" pitchFamily="18" charset="0"/>
              </a:rPr>
              <a:t>3</a:t>
            </a:r>
            <a:r>
              <a:rPr lang="en-US" dirty="0" smtClean="0"/>
              <a:t>, </a:t>
            </a:r>
            <a:r>
              <a:rPr lang="en-US" i="1" dirty="0" smtClean="0"/>
              <a:t>z</a:t>
            </a:r>
            <a:r>
              <a:rPr lang="en-US" dirty="0" smtClean="0"/>
              <a:t>)</a:t>
            </a:r>
          </a:p>
          <a:p>
            <a:pPr lvl="2">
              <a:buNone/>
            </a:pPr>
            <a:r>
              <a:rPr lang="en-US" b="1" dirty="0" smtClean="0"/>
              <a:t> Solution:  Not a Proposition</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79</a:t>
            </a:fld>
            <a:endParaRPr lang="en-US"/>
          </a:p>
        </p:txBody>
      </p:sp>
    </p:spTree>
    <p:custDataLst>
      <p:tags r:id="rId1"/>
    </p:custDataLst>
  </p:cSld>
  <p:clrMapOvr>
    <a:masterClrMapping/>
  </p:clrMapOvr>
  <p:timing>
    <p:tnLst>
      <p:par>
        <p:cTn id="1" dur="indefinite" restart="never" nodeType="tmRoot"/>
      </p:par>
    </p:tn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Infix Notation</a:t>
            </a:r>
            <a:endParaRPr lang="en-US" dirty="0"/>
          </a:p>
        </p:txBody>
      </p:sp>
      <p:sp>
        <p:nvSpPr>
          <p:cNvPr id="3" name="Content Placeholder 2"/>
          <p:cNvSpPr>
            <a:spLocks noGrp="1"/>
          </p:cNvSpPr>
          <p:nvPr>
            <p:ph idx="1"/>
          </p:nvPr>
        </p:nvSpPr>
        <p:spPr/>
        <p:txBody>
          <a:bodyPr/>
          <a:lstStyle/>
          <a:p>
            <a:r>
              <a:rPr lang="en-US" dirty="0" smtClean="0"/>
              <a:t>An </a:t>
            </a:r>
            <a:r>
              <a:rPr lang="en-US" dirty="0" err="1" smtClean="0"/>
              <a:t>inorder</a:t>
            </a:r>
            <a:r>
              <a:rPr lang="en-US" dirty="0" smtClean="0"/>
              <a:t> traversal of the tree representing an expression produces the original expression when parentheses are included except for unary operations, which now immediately follow their operands. </a:t>
            </a:r>
          </a:p>
          <a:p>
            <a:r>
              <a:rPr lang="en-US" dirty="0" smtClean="0"/>
              <a:t>We illustrate why parentheses are needed with an example that displays three trees all yield the same infix representation.</a:t>
            </a:r>
          </a:p>
          <a:p>
            <a:endParaRPr lang="en-US" dirty="0"/>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4876800"/>
            <a:ext cx="4339244" cy="1267691"/>
          </a:xfrm>
          <a:prstGeom prst="rect">
            <a:avLst/>
          </a:prstGeom>
        </p:spPr>
      </p:pic>
      <p:sp>
        <p:nvSpPr>
          <p:cNvPr id="4" name="Slide Number Placeholder 3"/>
          <p:cNvSpPr>
            <a:spLocks noGrp="1"/>
          </p:cNvSpPr>
          <p:nvPr>
            <p:ph type="sldNum" sz="quarter" idx="12"/>
          </p:nvPr>
        </p:nvSpPr>
        <p:spPr/>
        <p:txBody>
          <a:bodyPr/>
          <a:lstStyle/>
          <a:p>
            <a:fld id="{8CD41AC4-40F7-4FE0-8905-74C6698904F3}" type="slidenum">
              <a:rPr lang="en-US" smtClean="0"/>
              <a:pPr/>
              <a:t>790</a:t>
            </a:fld>
            <a:endParaRPr lang="en-US"/>
          </a:p>
        </p:txBody>
      </p:sp>
    </p:spTree>
    <p:extLst>
      <p:ext uri="{BB962C8B-B14F-4D97-AF65-F5344CB8AC3E}">
        <p14:creationId xmlns:p14="http://schemas.microsoft.com/office/powerpoint/2010/main" val="302674439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Prefix Notation</a:t>
            </a:r>
            <a:endParaRPr lang="en-US" dirty="0"/>
          </a:p>
        </p:txBody>
      </p:sp>
      <p:sp>
        <p:nvSpPr>
          <p:cNvPr id="3" name="Content Placeholder 2"/>
          <p:cNvSpPr>
            <a:spLocks noGrp="1"/>
          </p:cNvSpPr>
          <p:nvPr>
            <p:ph idx="1"/>
          </p:nvPr>
        </p:nvSpPr>
        <p:spPr>
          <a:xfrm>
            <a:off x="457200" y="1935480"/>
            <a:ext cx="5638800" cy="4389120"/>
          </a:xfrm>
        </p:spPr>
        <p:txBody>
          <a:bodyPr>
            <a:normAutofit fontScale="77500" lnSpcReduction="20000"/>
          </a:bodyPr>
          <a:lstStyle/>
          <a:p>
            <a:r>
              <a:rPr lang="en-US" dirty="0" smtClean="0"/>
              <a:t>When we traverse the rooted tree representation of an expression in preorder, we obtain the </a:t>
            </a:r>
            <a:r>
              <a:rPr lang="en-US" i="1" dirty="0" smtClean="0"/>
              <a:t>prefix</a:t>
            </a:r>
            <a:r>
              <a:rPr lang="en-US" dirty="0" smtClean="0"/>
              <a:t> form of the expression.   Expressions in prefix form are said to be in </a:t>
            </a:r>
            <a:r>
              <a:rPr lang="en-US" i="1" dirty="0" smtClean="0"/>
              <a:t>Polish notation</a:t>
            </a:r>
            <a:r>
              <a:rPr lang="en-US" dirty="0" smtClean="0"/>
              <a:t>,</a:t>
            </a:r>
            <a:r>
              <a:rPr lang="en-US" i="1" dirty="0" smtClean="0"/>
              <a:t> </a:t>
            </a:r>
            <a:r>
              <a:rPr lang="en-US" dirty="0" smtClean="0"/>
              <a:t>named </a:t>
            </a:r>
            <a:r>
              <a:rPr lang="en-US" dirty="0"/>
              <a:t>after the Polish logician Jan </a:t>
            </a:r>
            <a:r>
              <a:rPr lang="en-US" dirty="0" err="1">
                <a:latin typeface="Cambria Math"/>
                <a:ea typeface="Cambria Math"/>
              </a:rPr>
              <a:t>Ł</a:t>
            </a:r>
            <a:r>
              <a:rPr lang="en-US" dirty="0" err="1"/>
              <a:t>ukasiewicz</a:t>
            </a:r>
            <a:r>
              <a:rPr lang="en-US" dirty="0"/>
              <a:t>.</a:t>
            </a:r>
          </a:p>
          <a:p>
            <a:r>
              <a:rPr lang="en-US" dirty="0" smtClean="0"/>
              <a:t>Operators precede their operands in the prefix form of an expression. Parentheses are not needed as the representation is unambiguous.</a:t>
            </a:r>
          </a:p>
          <a:p>
            <a:r>
              <a:rPr lang="en-US" dirty="0" smtClean="0"/>
              <a:t>The prefix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smtClean="0"/>
              <a:t>) </a:t>
            </a:r>
          </a:p>
          <a:p>
            <a:pPr marL="0" indent="0">
              <a:buNone/>
            </a:pPr>
            <a:r>
              <a:rPr lang="en-US" dirty="0"/>
              <a:t> </a:t>
            </a:r>
            <a:r>
              <a:rPr lang="en-US" dirty="0" smtClean="0"/>
              <a:t>    is + </a:t>
            </a:r>
            <a:r>
              <a:rPr lang="en-US" dirty="0" smtClean="0">
                <a:latin typeface="Cambria Math"/>
                <a:ea typeface="Cambria Math"/>
              </a:rPr>
              <a:t>↑ </a:t>
            </a:r>
            <a:r>
              <a:rPr lang="en-US" dirty="0" smtClean="0">
                <a:ea typeface="Cambria Math"/>
              </a:rPr>
              <a:t>+ </a:t>
            </a:r>
            <a:r>
              <a:rPr lang="en-US" i="1" dirty="0" smtClean="0"/>
              <a:t>x y </a:t>
            </a:r>
            <a:r>
              <a:rPr lang="en-US" dirty="0" smtClean="0">
                <a:latin typeface="Cambria Math" pitchFamily="18" charset="0"/>
                <a:ea typeface="Cambria Math" pitchFamily="18" charset="0"/>
              </a:rPr>
              <a:t>2 </a:t>
            </a:r>
            <a:r>
              <a:rPr lang="en-US" dirty="0" smtClean="0"/>
              <a:t>/ </a:t>
            </a:r>
            <a:r>
              <a:rPr lang="en-US" dirty="0" smtClean="0">
                <a:latin typeface="Cambria Math"/>
                <a:ea typeface="Cambria Math"/>
              </a:rPr>
              <a:t>− </a:t>
            </a:r>
            <a:r>
              <a:rPr lang="en-US" i="1" dirty="0" smtClean="0"/>
              <a:t>x </a:t>
            </a:r>
            <a:r>
              <a:rPr lang="en-US" dirty="0" smtClean="0">
                <a:latin typeface="Cambria Math" pitchFamily="18" charset="0"/>
                <a:ea typeface="Cambria Math" pitchFamily="18" charset="0"/>
              </a:rPr>
              <a:t>4 3</a:t>
            </a:r>
            <a:r>
              <a:rPr lang="en-US" dirty="0" smtClean="0"/>
              <a:t>.</a:t>
            </a:r>
          </a:p>
          <a:p>
            <a:r>
              <a:rPr lang="en-US" dirty="0" smtClean="0"/>
              <a:t>Prefix expressions are evaluated by working from right to left. When we encounter an operator, we perform the corresponding operation with the two operations to the right.</a:t>
            </a:r>
            <a:endParaRPr lang="en-US" dirty="0"/>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200" y="2895600"/>
            <a:ext cx="2228850" cy="2376678"/>
          </a:xfrm>
          <a:prstGeom prst="rect">
            <a:avLst/>
          </a:prstGeom>
        </p:spPr>
      </p:pic>
      <p:sp>
        <p:nvSpPr>
          <p:cNvPr id="5" name="TextBox 4"/>
          <p:cNvSpPr txBox="1"/>
          <p:nvPr/>
        </p:nvSpPr>
        <p:spPr>
          <a:xfrm>
            <a:off x="6553200" y="1524000"/>
            <a:ext cx="2209800" cy="1200329"/>
          </a:xfrm>
          <a:prstGeom prst="rect">
            <a:avLst/>
          </a:prstGeom>
          <a:noFill/>
        </p:spPr>
        <p:txBody>
          <a:bodyPr wrap="square" rtlCol="0">
            <a:spAutoFit/>
          </a:bodyPr>
          <a:lstStyle/>
          <a:p>
            <a:r>
              <a:rPr lang="en-US" b="1" dirty="0" smtClean="0"/>
              <a:t>Example</a:t>
            </a:r>
            <a:r>
              <a:rPr lang="en-US" dirty="0" smtClean="0"/>
              <a:t>: We show the steps used to evaluate a particular prefix expression:</a:t>
            </a:r>
            <a:endParaRPr lang="en-US"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304800"/>
            <a:ext cx="892302" cy="1032510"/>
          </a:xfrm>
          <a:prstGeom prst="rect">
            <a:avLst/>
          </a:prstGeom>
        </p:spPr>
      </p:pic>
      <p:sp>
        <p:nvSpPr>
          <p:cNvPr id="7" name="TextBox 6"/>
          <p:cNvSpPr txBox="1"/>
          <p:nvPr/>
        </p:nvSpPr>
        <p:spPr>
          <a:xfrm>
            <a:off x="6934200" y="381000"/>
            <a:ext cx="1847850" cy="646331"/>
          </a:xfrm>
          <a:prstGeom prst="rect">
            <a:avLst/>
          </a:prstGeom>
          <a:noFill/>
        </p:spPr>
        <p:txBody>
          <a:bodyPr wrap="square" rtlCol="0">
            <a:spAutoFit/>
          </a:bodyPr>
          <a:lstStyle/>
          <a:p>
            <a:r>
              <a:rPr lang="en-US" dirty="0" smtClean="0"/>
              <a:t>Jan </a:t>
            </a:r>
            <a:r>
              <a:rPr lang="en-US" dirty="0" err="1" smtClean="0">
                <a:latin typeface="Cambria Math"/>
                <a:ea typeface="Cambria Math"/>
              </a:rPr>
              <a:t>Ł</a:t>
            </a:r>
            <a:r>
              <a:rPr lang="en-US" dirty="0" err="1" smtClean="0"/>
              <a:t>ukasiewicz</a:t>
            </a:r>
            <a:r>
              <a:rPr lang="en-US" dirty="0" smtClean="0"/>
              <a:t> (</a:t>
            </a:r>
            <a:r>
              <a:rPr lang="en-US" dirty="0" smtClean="0">
                <a:latin typeface="Cambria Math" pitchFamily="18" charset="0"/>
                <a:ea typeface="Cambria Math" pitchFamily="18" charset="0"/>
              </a:rPr>
              <a:t>1878-1956</a:t>
            </a:r>
            <a:r>
              <a:rPr lang="en-US" dirty="0" smtClean="0"/>
              <a:t>)</a:t>
            </a:r>
            <a:endParaRPr lang="en-US" dirty="0"/>
          </a:p>
        </p:txBody>
      </p:sp>
      <p:sp>
        <p:nvSpPr>
          <p:cNvPr id="8" name="Slide Number Placeholder 7"/>
          <p:cNvSpPr>
            <a:spLocks noGrp="1"/>
          </p:cNvSpPr>
          <p:nvPr>
            <p:ph type="sldNum" sz="quarter" idx="12"/>
          </p:nvPr>
        </p:nvSpPr>
        <p:spPr/>
        <p:txBody>
          <a:bodyPr/>
          <a:lstStyle/>
          <a:p>
            <a:fld id="{8CD41AC4-40F7-4FE0-8905-74C6698904F3}" type="slidenum">
              <a:rPr lang="en-US" smtClean="0"/>
              <a:pPr/>
              <a:t>791</a:t>
            </a:fld>
            <a:endParaRPr lang="en-US"/>
          </a:p>
        </p:txBody>
      </p:sp>
    </p:spTree>
    <p:extLst>
      <p:ext uri="{BB962C8B-B14F-4D97-AF65-F5344CB8AC3E}">
        <p14:creationId xmlns:p14="http://schemas.microsoft.com/office/powerpoint/2010/main" val="297101189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Postfix Notation</a:t>
            </a:r>
            <a:endParaRPr lang="en-US" dirty="0"/>
          </a:p>
        </p:txBody>
      </p:sp>
      <p:sp>
        <p:nvSpPr>
          <p:cNvPr id="3" name="Content Placeholder 2"/>
          <p:cNvSpPr>
            <a:spLocks noGrp="1"/>
          </p:cNvSpPr>
          <p:nvPr>
            <p:ph idx="1"/>
          </p:nvPr>
        </p:nvSpPr>
        <p:spPr>
          <a:xfrm>
            <a:off x="304800" y="1935480"/>
            <a:ext cx="5943600" cy="4389120"/>
          </a:xfrm>
        </p:spPr>
        <p:txBody>
          <a:bodyPr>
            <a:normAutofit fontScale="85000" lnSpcReduction="10000"/>
          </a:bodyPr>
          <a:lstStyle/>
          <a:p>
            <a:r>
              <a:rPr lang="en-US" dirty="0" smtClean="0"/>
              <a:t>We obtain the </a:t>
            </a:r>
            <a:r>
              <a:rPr lang="en-US" i="1" dirty="0" smtClean="0"/>
              <a:t>postfix form </a:t>
            </a:r>
            <a:r>
              <a:rPr lang="en-US" dirty="0" smtClean="0"/>
              <a:t>of an expression by traversing its binary trees in </a:t>
            </a:r>
            <a:r>
              <a:rPr lang="en-US" dirty="0" err="1" smtClean="0"/>
              <a:t>postorder</a:t>
            </a:r>
            <a:r>
              <a:rPr lang="en-US" dirty="0" smtClean="0"/>
              <a:t>. Expressions written in postfix form are said to be in </a:t>
            </a:r>
            <a:r>
              <a:rPr lang="en-US" i="1" dirty="0" smtClean="0"/>
              <a:t>reverse </a:t>
            </a:r>
            <a:r>
              <a:rPr lang="en-US" i="1" dirty="0"/>
              <a:t>P</a:t>
            </a:r>
            <a:r>
              <a:rPr lang="en-US" i="1" dirty="0" smtClean="0"/>
              <a:t>olish notation. </a:t>
            </a:r>
          </a:p>
          <a:p>
            <a:r>
              <a:rPr lang="en-US" dirty="0" smtClean="0"/>
              <a:t>Parentheses are not needed as the postfix form is unambiguous. </a:t>
            </a:r>
          </a:p>
          <a:p>
            <a:r>
              <a:rPr lang="en-US" i="1" dirty="0"/>
              <a:t>x y </a:t>
            </a:r>
            <a:r>
              <a:rPr lang="en-US" dirty="0"/>
              <a:t>+ </a:t>
            </a:r>
            <a:r>
              <a:rPr lang="en-US" dirty="0">
                <a:latin typeface="Cambria Math" pitchFamily="18" charset="0"/>
                <a:ea typeface="Cambria Math" pitchFamily="18" charset="0"/>
              </a:rPr>
              <a:t>2 </a:t>
            </a:r>
            <a:r>
              <a:rPr lang="en-US" dirty="0">
                <a:latin typeface="Cambria Math"/>
                <a:ea typeface="Cambria Math"/>
              </a:rPr>
              <a:t>↑ </a:t>
            </a:r>
            <a:r>
              <a:rPr lang="en-US" i="1" dirty="0"/>
              <a:t>x </a:t>
            </a:r>
            <a:r>
              <a:rPr lang="en-US" dirty="0">
                <a:latin typeface="Cambria Math" pitchFamily="18" charset="0"/>
                <a:ea typeface="Cambria Math" pitchFamily="18" charset="0"/>
              </a:rPr>
              <a:t>4</a:t>
            </a:r>
            <a:r>
              <a:rPr lang="en-US" dirty="0">
                <a:latin typeface="Cambria Math"/>
                <a:ea typeface="Cambria Math"/>
              </a:rPr>
              <a:t> − </a:t>
            </a:r>
            <a:r>
              <a:rPr lang="en-US" dirty="0">
                <a:latin typeface="Cambria Math" pitchFamily="18" charset="0"/>
                <a:ea typeface="Cambria Math" pitchFamily="18" charset="0"/>
              </a:rPr>
              <a:t>3 </a:t>
            </a:r>
            <a:r>
              <a:rPr lang="en-US" dirty="0"/>
              <a:t>/</a:t>
            </a:r>
            <a:r>
              <a:rPr lang="en-US" dirty="0">
                <a:latin typeface="Cambria Math" pitchFamily="18" charset="0"/>
                <a:ea typeface="Cambria Math" pitchFamily="18" charset="0"/>
              </a:rPr>
              <a:t> </a:t>
            </a:r>
            <a:r>
              <a:rPr lang="en-US" dirty="0" smtClean="0">
                <a:ea typeface="Cambria Math"/>
              </a:rPr>
              <a:t>+</a:t>
            </a:r>
            <a:r>
              <a:rPr lang="en-US" dirty="0"/>
              <a:t> </a:t>
            </a:r>
            <a:r>
              <a:rPr lang="en-US" dirty="0" smtClean="0"/>
              <a:t>is the  postfix                              form of ((</a:t>
            </a:r>
            <a:r>
              <a:rPr lang="en-US" i="1" dirty="0" smtClean="0"/>
              <a:t>x</a:t>
            </a:r>
            <a:r>
              <a:rPr lang="en-US" dirty="0" smtClean="0"/>
              <a:t> + </a:t>
            </a:r>
            <a:r>
              <a:rPr lang="en-US" i="1" dirty="0" smtClean="0"/>
              <a:t>y</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 ) + ((</a:t>
            </a:r>
            <a:r>
              <a:rPr lang="en-US" i="1" dirty="0" smtClean="0"/>
              <a:t>x</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4</a:t>
            </a:r>
            <a:r>
              <a:rPr lang="en-US" dirty="0" smtClean="0"/>
              <a:t>)/</a:t>
            </a:r>
            <a:r>
              <a:rPr lang="en-US" dirty="0" smtClean="0">
                <a:latin typeface="Cambria Math" pitchFamily="18" charset="0"/>
                <a:ea typeface="Cambria Math" pitchFamily="18" charset="0"/>
              </a:rPr>
              <a:t>3</a:t>
            </a:r>
            <a:r>
              <a:rPr lang="en-US" dirty="0" smtClean="0"/>
              <a:t>).</a:t>
            </a:r>
          </a:p>
          <a:p>
            <a:r>
              <a:rPr lang="en-US" dirty="0" smtClean="0"/>
              <a:t>A binary operator follows its two operands. So, to evaluate an expression one works from left to right, carrying out an operation represented by an operator on its preceding operands.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800" y="2514600"/>
            <a:ext cx="2229612" cy="2376678"/>
          </a:xfrm>
          <a:prstGeom prst="rect">
            <a:avLst/>
          </a:prstGeom>
        </p:spPr>
      </p:pic>
      <p:sp>
        <p:nvSpPr>
          <p:cNvPr id="5" name="TextBox 4"/>
          <p:cNvSpPr txBox="1"/>
          <p:nvPr/>
        </p:nvSpPr>
        <p:spPr>
          <a:xfrm>
            <a:off x="6553200" y="1066800"/>
            <a:ext cx="2209800" cy="1200329"/>
          </a:xfrm>
          <a:prstGeom prst="rect">
            <a:avLst/>
          </a:prstGeom>
          <a:noFill/>
        </p:spPr>
        <p:txBody>
          <a:bodyPr wrap="square" rtlCol="0">
            <a:spAutoFit/>
          </a:bodyPr>
          <a:lstStyle/>
          <a:p>
            <a:r>
              <a:rPr lang="en-US" b="1" dirty="0" smtClean="0"/>
              <a:t>Example</a:t>
            </a:r>
            <a:r>
              <a:rPr lang="en-US" dirty="0" smtClean="0"/>
              <a:t>: We show the steps used to evaluate a particular postfix expression.</a:t>
            </a:r>
            <a:endParaRPr lang="en-US" b="1" dirty="0"/>
          </a:p>
        </p:txBody>
      </p:sp>
      <p:sp>
        <p:nvSpPr>
          <p:cNvPr id="6" name="Slide Number Placeholder 5"/>
          <p:cNvSpPr>
            <a:spLocks noGrp="1"/>
          </p:cNvSpPr>
          <p:nvPr>
            <p:ph type="sldNum" sz="quarter" idx="12"/>
          </p:nvPr>
        </p:nvSpPr>
        <p:spPr/>
        <p:txBody>
          <a:bodyPr/>
          <a:lstStyle/>
          <a:p>
            <a:fld id="{8CD41AC4-40F7-4FE0-8905-74C6698904F3}" type="slidenum">
              <a:rPr lang="en-US" smtClean="0"/>
              <a:pPr/>
              <a:t>792</a:t>
            </a:fld>
            <a:endParaRPr lang="en-US"/>
          </a:p>
        </p:txBody>
      </p:sp>
    </p:spTree>
    <p:extLst>
      <p:ext uri="{BB962C8B-B14F-4D97-AF65-F5344CB8AC3E}">
        <p14:creationId xmlns:p14="http://schemas.microsoft.com/office/powerpoint/2010/main" val="405587519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Spanning Trees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11.4</a:t>
            </a:r>
            <a:endParaRPr lang="en-US" dirty="0">
              <a:latin typeface="Cambria Math" pitchFamily="18" charset="0"/>
              <a:ea typeface="Cambria Math" pitchFamily="18" charset="0"/>
            </a:endParaRPr>
          </a:p>
        </p:txBody>
      </p:sp>
      <p:sp>
        <p:nvSpPr>
          <p:cNvPr id="4" name="Slide Number Placeholder 3"/>
          <p:cNvSpPr>
            <a:spLocks noGrp="1"/>
          </p:cNvSpPr>
          <p:nvPr>
            <p:ph type="sldNum" sz="quarter" idx="12"/>
          </p:nvPr>
        </p:nvSpPr>
        <p:spPr/>
        <p:txBody>
          <a:bodyPr/>
          <a:lstStyle/>
          <a:p>
            <a:fld id="{8CD41AC4-40F7-4FE0-8905-74C6698904F3}" type="slidenum">
              <a:rPr lang="en-US" smtClean="0"/>
              <a:pPr/>
              <a:t>793</a:t>
            </a:fld>
            <a:endParaRPr lang="en-US"/>
          </a:p>
        </p:txBody>
      </p:sp>
    </p:spTree>
  </p:cSld>
  <p:clrMapOvr>
    <a:masterClrMapping/>
  </p:clrMapOvr>
  <p:timing>
    <p:tnLst>
      <p:par>
        <p:cTn id="1" dur="indefinite" restart="never" nodeType="tmRoot"/>
      </p:par>
    </p:tn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Spanning Trees</a:t>
            </a:r>
          </a:p>
          <a:p>
            <a:r>
              <a:rPr lang="en-US" dirty="0" smtClean="0"/>
              <a:t>Depth-First Search</a:t>
            </a:r>
          </a:p>
          <a:p>
            <a:r>
              <a:rPr lang="en-US" dirty="0" smtClean="0"/>
              <a:t>Breadth-First Search</a:t>
            </a:r>
          </a:p>
          <a:p>
            <a:r>
              <a:rPr lang="en-US" dirty="0" smtClean="0"/>
              <a:t>Backtracking Applications</a:t>
            </a:r>
            <a:endParaRPr lang="en-US" dirty="0"/>
          </a:p>
          <a:p>
            <a:r>
              <a:rPr lang="en-US" dirty="0" smtClean="0"/>
              <a:t> Depth-First Search in Directed Graphs</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794</a:t>
            </a:fld>
            <a:endParaRPr lang="en-US"/>
          </a:p>
        </p:txBody>
      </p:sp>
    </p:spTree>
  </p:cSld>
  <p:clrMapOvr>
    <a:masterClrMapping/>
  </p:clrMapOvr>
  <p:timing>
    <p:tnLst>
      <p:par>
        <p:cTn id="1" dur="indefinite" restart="never" nodeType="tmRoot"/>
      </p:par>
    </p:tnLst>
  </p:timing>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Spanning Trees</a:t>
            </a:r>
            <a:endParaRPr lang="en-US" dirty="0"/>
          </a:p>
        </p:txBody>
      </p:sp>
      <p:sp>
        <p:nvSpPr>
          <p:cNvPr id="3" name="Content Placeholder 2"/>
          <p:cNvSpPr>
            <a:spLocks noGrp="1"/>
          </p:cNvSpPr>
          <p:nvPr>
            <p:ph idx="1"/>
          </p:nvPr>
        </p:nvSpPr>
        <p:spPr/>
        <p:txBody>
          <a:bodyPr>
            <a:normAutofit fontScale="70000" lnSpcReduction="20000"/>
          </a:bodyPr>
          <a:lstStyle/>
          <a:p>
            <a:pPr indent="0">
              <a:buNone/>
            </a:pPr>
            <a:r>
              <a:rPr lang="en-US" b="1" dirty="0" smtClean="0"/>
              <a:t>Definition</a:t>
            </a:r>
            <a:r>
              <a:rPr lang="en-US" dirty="0" smtClean="0"/>
              <a:t>: Let </a:t>
            </a:r>
            <a:r>
              <a:rPr lang="en-US" i="1" dirty="0" smtClean="0"/>
              <a:t>G</a:t>
            </a:r>
            <a:r>
              <a:rPr lang="en-US" dirty="0" smtClean="0"/>
              <a:t> be a simple graph. A spanning tree of </a:t>
            </a:r>
            <a:r>
              <a:rPr lang="en-US" i="1" dirty="0" smtClean="0"/>
              <a:t>G</a:t>
            </a:r>
            <a:r>
              <a:rPr lang="en-US" dirty="0" smtClean="0"/>
              <a:t> is a </a:t>
            </a:r>
            <a:r>
              <a:rPr lang="en-US" dirty="0" err="1" smtClean="0"/>
              <a:t>subgraph</a:t>
            </a:r>
            <a:r>
              <a:rPr lang="en-US" dirty="0" smtClean="0"/>
              <a:t> of </a:t>
            </a:r>
            <a:r>
              <a:rPr lang="en-US" i="1" dirty="0" smtClean="0"/>
              <a:t>G</a:t>
            </a:r>
            <a:r>
              <a:rPr lang="en-US" dirty="0" smtClean="0"/>
              <a:t> that is a tree containing every vertex of </a:t>
            </a:r>
            <a:r>
              <a:rPr lang="en-US" i="1" dirty="0" smtClean="0"/>
              <a:t>G</a:t>
            </a:r>
            <a:r>
              <a:rPr lang="en-US" dirty="0" smtClean="0"/>
              <a:t>. </a:t>
            </a:r>
          </a:p>
          <a:p>
            <a:pPr indent="0">
              <a:buNone/>
            </a:pPr>
            <a:r>
              <a:rPr lang="en-US" b="1" dirty="0" smtClean="0"/>
              <a:t>Example</a:t>
            </a:r>
            <a:r>
              <a:rPr lang="en-US" dirty="0" smtClean="0"/>
              <a:t>: Find the spanning tree of this                                             simple graph:</a:t>
            </a:r>
          </a:p>
          <a:p>
            <a:pPr indent="0">
              <a:buNone/>
            </a:pPr>
            <a:endParaRPr lang="en-US" dirty="0"/>
          </a:p>
          <a:p>
            <a:pPr indent="0">
              <a:buNone/>
            </a:pPr>
            <a:r>
              <a:rPr lang="en-US" b="1" dirty="0" smtClean="0"/>
              <a:t>Solution</a:t>
            </a:r>
            <a:r>
              <a:rPr lang="en-US" dirty="0" smtClean="0"/>
              <a:t>: The graph is connected, but is not a tree because it contains simple circuits. Remove the edge {</a:t>
            </a:r>
            <a:r>
              <a:rPr lang="en-US" i="1" dirty="0" smtClean="0"/>
              <a:t>a</a:t>
            </a:r>
            <a:r>
              <a:rPr lang="en-US" dirty="0" smtClean="0"/>
              <a:t>, </a:t>
            </a:r>
            <a:r>
              <a:rPr lang="en-US" i="1" dirty="0" smtClean="0"/>
              <a:t>e</a:t>
            </a:r>
            <a:r>
              <a:rPr lang="en-US" dirty="0" smtClean="0"/>
              <a:t>}. Now one simple circuit is gone, but the remaining </a:t>
            </a:r>
            <a:r>
              <a:rPr lang="en-US" dirty="0" err="1" smtClean="0"/>
              <a:t>subgraph</a:t>
            </a:r>
            <a:r>
              <a:rPr lang="en-US" dirty="0" smtClean="0"/>
              <a:t> still has a simple circuit. Remove the edge {</a:t>
            </a:r>
            <a:r>
              <a:rPr lang="en-US" i="1" dirty="0" smtClean="0"/>
              <a:t>e</a:t>
            </a:r>
            <a:r>
              <a:rPr lang="en-US" dirty="0" smtClean="0"/>
              <a:t>, </a:t>
            </a:r>
            <a:r>
              <a:rPr lang="en-US" i="1" dirty="0" smtClean="0"/>
              <a:t>f</a:t>
            </a:r>
            <a:r>
              <a:rPr lang="en-US" dirty="0" smtClean="0"/>
              <a:t>} and then the edge {</a:t>
            </a:r>
            <a:r>
              <a:rPr lang="en-US" i="1" dirty="0" smtClean="0"/>
              <a:t>c</a:t>
            </a:r>
            <a:r>
              <a:rPr lang="en-US" dirty="0" smtClean="0"/>
              <a:t>, </a:t>
            </a:r>
            <a:r>
              <a:rPr lang="en-US" i="1" dirty="0" smtClean="0"/>
              <a:t>g</a:t>
            </a:r>
            <a:r>
              <a:rPr lang="en-US" dirty="0" smtClean="0"/>
              <a:t>} to produce a simple graph with no simple circuits. It is a spanning tree, because it contains every vertex of the original graph. </a:t>
            </a:r>
          </a:p>
          <a:p>
            <a:pPr indent="0">
              <a:buNone/>
            </a:pPr>
            <a:endParaRPr lang="en-US" dirty="0"/>
          </a:p>
          <a:p>
            <a:pPr indent="0">
              <a:buNone/>
            </a:pPr>
            <a:endParaRPr lang="en-US" dirty="0" smtClean="0"/>
          </a:p>
          <a:p>
            <a:pPr indent="0">
              <a:buNone/>
            </a:pPr>
            <a:endParaRPr lang="en-US" dirty="0"/>
          </a:p>
          <a:p>
            <a:pPr indent="0">
              <a:buNone/>
            </a:pPr>
            <a:endParaRPr lang="en-US" dirty="0" smtClean="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6600" y="2362200"/>
            <a:ext cx="1365504" cy="83820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805" y="4953000"/>
            <a:ext cx="4633913" cy="11461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8CD41AC4-40F7-4FE0-8905-74C6698904F3}" type="slidenum">
              <a:rPr lang="en-US" smtClean="0"/>
              <a:pPr/>
              <a:t>795</a:t>
            </a:fld>
            <a:endParaRPr lang="en-US"/>
          </a:p>
        </p:txBody>
      </p:sp>
    </p:spTree>
    <p:extLst>
      <p:ext uri="{BB962C8B-B14F-4D97-AF65-F5344CB8AC3E}">
        <p14:creationId xmlns:p14="http://schemas.microsoft.com/office/powerpoint/2010/main" val="99858191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Spanning Trees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Theorem</a:t>
            </a:r>
            <a:r>
              <a:rPr lang="en-US" dirty="0" smtClean="0"/>
              <a:t>: A simple graph is connected if and only if it has a spanning tree.</a:t>
            </a:r>
          </a:p>
          <a:p>
            <a:pPr indent="0">
              <a:buNone/>
            </a:pPr>
            <a:r>
              <a:rPr lang="en-US" b="1" i="1" dirty="0" smtClean="0"/>
              <a:t>Proof</a:t>
            </a:r>
            <a:r>
              <a:rPr lang="en-US" dirty="0" smtClean="0"/>
              <a:t>: Suppose that a simple graph </a:t>
            </a:r>
            <a:r>
              <a:rPr lang="en-US" i="1" dirty="0" smtClean="0"/>
              <a:t>G</a:t>
            </a:r>
            <a:r>
              <a:rPr lang="en-US" dirty="0" smtClean="0"/>
              <a:t> has a spanning tree </a:t>
            </a:r>
            <a:r>
              <a:rPr lang="en-US" i="1" dirty="0" smtClean="0"/>
              <a:t>T</a:t>
            </a:r>
            <a:r>
              <a:rPr lang="en-US" dirty="0" smtClean="0"/>
              <a:t>. </a:t>
            </a:r>
            <a:r>
              <a:rPr lang="en-US" i="1" dirty="0" smtClean="0"/>
              <a:t>T</a:t>
            </a:r>
            <a:r>
              <a:rPr lang="en-US" dirty="0" smtClean="0"/>
              <a:t> contains every vertex of </a:t>
            </a:r>
            <a:r>
              <a:rPr lang="en-US" i="1" dirty="0" smtClean="0"/>
              <a:t>G</a:t>
            </a:r>
            <a:r>
              <a:rPr lang="en-US" dirty="0" smtClean="0"/>
              <a:t> and there is a path in </a:t>
            </a:r>
            <a:r>
              <a:rPr lang="en-US" i="1" dirty="0" smtClean="0"/>
              <a:t>T</a:t>
            </a:r>
            <a:r>
              <a:rPr lang="en-US" dirty="0" smtClean="0"/>
              <a:t> between any two of its vertices. Because </a:t>
            </a:r>
            <a:r>
              <a:rPr lang="en-US" i="1" dirty="0" smtClean="0"/>
              <a:t>T</a:t>
            </a:r>
            <a:r>
              <a:rPr lang="en-US" dirty="0" smtClean="0"/>
              <a:t> is a </a:t>
            </a:r>
            <a:r>
              <a:rPr lang="en-US" dirty="0" err="1" smtClean="0"/>
              <a:t>subgraph</a:t>
            </a:r>
            <a:r>
              <a:rPr lang="en-US" dirty="0" smtClean="0"/>
              <a:t> of </a:t>
            </a:r>
            <a:r>
              <a:rPr lang="en-US" i="1" dirty="0" smtClean="0"/>
              <a:t>G</a:t>
            </a:r>
            <a:r>
              <a:rPr lang="en-US" dirty="0" smtClean="0"/>
              <a:t>, there is a path in </a:t>
            </a:r>
            <a:r>
              <a:rPr lang="en-US" i="1" dirty="0" smtClean="0"/>
              <a:t>G</a:t>
            </a:r>
            <a:r>
              <a:rPr lang="en-US" dirty="0" smtClean="0"/>
              <a:t> between any two of its vertices. Hence, </a:t>
            </a:r>
            <a:r>
              <a:rPr lang="en-US" i="1" dirty="0" smtClean="0"/>
              <a:t>G </a:t>
            </a:r>
            <a:r>
              <a:rPr lang="en-US" dirty="0" smtClean="0"/>
              <a:t>is connected. </a:t>
            </a:r>
          </a:p>
          <a:p>
            <a:pPr indent="0">
              <a:buNone/>
            </a:pPr>
            <a:r>
              <a:rPr lang="en-US" dirty="0" smtClean="0"/>
              <a:t>Now suppose that </a:t>
            </a:r>
            <a:r>
              <a:rPr lang="en-US" i="1" dirty="0" smtClean="0"/>
              <a:t>G</a:t>
            </a:r>
            <a:r>
              <a:rPr lang="en-US" dirty="0" smtClean="0"/>
              <a:t> is connected. If </a:t>
            </a:r>
            <a:r>
              <a:rPr lang="en-US" i="1" dirty="0" smtClean="0"/>
              <a:t>G</a:t>
            </a:r>
            <a:r>
              <a:rPr lang="en-US" dirty="0" smtClean="0"/>
              <a:t> is not a tree, it contains a simple circuit. Remove an edge from one of the simple circuits. The resulting </a:t>
            </a:r>
            <a:r>
              <a:rPr lang="en-US" dirty="0" err="1" smtClean="0"/>
              <a:t>subgraph</a:t>
            </a:r>
            <a:r>
              <a:rPr lang="en-US" dirty="0" smtClean="0"/>
              <a:t> is still connected because any vertices connected via a path containing the removed edge are still connected via a path with the remaining part of the simple circuit. Continue in this fashion until there are no more simple circuits. A tree is produced because the graph remains connected as edges are removed. The resulting tree is a spanning tree because it contains every vertex of </a:t>
            </a:r>
            <a:r>
              <a:rPr lang="en-US" i="1" dirty="0" smtClean="0"/>
              <a:t>G</a:t>
            </a:r>
            <a:r>
              <a:rPr lang="en-US" dirty="0" smtClean="0"/>
              <a:t>.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796</a:t>
            </a:fld>
            <a:endParaRPr lang="en-US"/>
          </a:p>
        </p:txBody>
      </p:sp>
    </p:spTree>
    <p:extLst>
      <p:ext uri="{BB962C8B-B14F-4D97-AF65-F5344CB8AC3E}">
        <p14:creationId xmlns:p14="http://schemas.microsoft.com/office/powerpoint/2010/main" val="58038751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Depth-First Search</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use </a:t>
            </a:r>
            <a:r>
              <a:rPr lang="en-US" i="1" dirty="0" smtClean="0"/>
              <a:t>depth-first search </a:t>
            </a:r>
            <a:r>
              <a:rPr lang="en-US" dirty="0" smtClean="0"/>
              <a:t>to build a spanning tree for a connected simple graph first arbitrarily choose a vertex of the graph as the root. </a:t>
            </a:r>
          </a:p>
          <a:p>
            <a:pPr lvl="1"/>
            <a:r>
              <a:rPr lang="en-US" dirty="0" smtClean="0"/>
              <a:t>Form a path starting at this vertex by successively adding vertices and edges, where each new edge is incident with the last vertex in the path and a vertex not already in the path. Continue adding vertices and edges to this path as long as possible.</a:t>
            </a:r>
          </a:p>
          <a:p>
            <a:pPr lvl="1"/>
            <a:r>
              <a:rPr lang="en-US" dirty="0" smtClean="0"/>
              <a:t>If the path goes through all vertices of the graph, the tree consisting of this path is a spanning tree.</a:t>
            </a:r>
          </a:p>
          <a:p>
            <a:pPr lvl="1"/>
            <a:r>
              <a:rPr lang="en-US" dirty="0" smtClean="0"/>
              <a:t>Otherwise, move back to the next to the last vertex in the path, and if possible, form a new path starting at this vertex and passing through vertices not already visited. If this cannot be done, move back another vertex in the path.</a:t>
            </a:r>
          </a:p>
          <a:p>
            <a:pPr lvl="1"/>
            <a:r>
              <a:rPr lang="en-US" dirty="0" smtClean="0"/>
              <a:t>Repeat this procedure until all vertices are included in the spanning tree. </a:t>
            </a:r>
          </a:p>
        </p:txBody>
      </p:sp>
      <p:sp>
        <p:nvSpPr>
          <p:cNvPr id="4" name="Slide Number Placeholder 3"/>
          <p:cNvSpPr>
            <a:spLocks noGrp="1"/>
          </p:cNvSpPr>
          <p:nvPr>
            <p:ph type="sldNum" sz="quarter" idx="12"/>
          </p:nvPr>
        </p:nvSpPr>
        <p:spPr/>
        <p:txBody>
          <a:bodyPr/>
          <a:lstStyle/>
          <a:p>
            <a:fld id="{8CD41AC4-40F7-4FE0-8905-74C6698904F3}" type="slidenum">
              <a:rPr lang="en-US" smtClean="0"/>
              <a:pPr/>
              <a:t>797</a:t>
            </a:fld>
            <a:endParaRPr lang="en-US"/>
          </a:p>
        </p:txBody>
      </p:sp>
    </p:spTree>
    <p:extLst>
      <p:ext uri="{BB962C8B-B14F-4D97-AF65-F5344CB8AC3E}">
        <p14:creationId xmlns:p14="http://schemas.microsoft.com/office/powerpoint/2010/main" val="361915850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Depth-First Search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70000" lnSpcReduction="20000"/>
          </a:bodyPr>
          <a:lstStyle/>
          <a:p>
            <a:pPr indent="0">
              <a:buNone/>
            </a:pPr>
            <a:r>
              <a:rPr lang="en-US" b="1" dirty="0" smtClean="0"/>
              <a:t>Example</a:t>
            </a:r>
            <a:r>
              <a:rPr lang="en-US" dirty="0" smtClean="0"/>
              <a:t>: Use depth-first search                                                                                    to find a spanning tree of this graph.</a:t>
            </a:r>
          </a:p>
          <a:p>
            <a:pPr indent="0">
              <a:buNone/>
            </a:pPr>
            <a:endParaRPr lang="en-US" dirty="0" smtClean="0"/>
          </a:p>
          <a:p>
            <a:pPr indent="0">
              <a:buNone/>
            </a:pPr>
            <a:endParaRPr lang="en-US" dirty="0" smtClean="0"/>
          </a:p>
          <a:p>
            <a:pPr indent="0">
              <a:buNone/>
            </a:pPr>
            <a:endParaRPr lang="en-US" dirty="0" smtClean="0"/>
          </a:p>
          <a:p>
            <a:pPr indent="0">
              <a:buNone/>
            </a:pPr>
            <a:r>
              <a:rPr lang="en-US" b="1" dirty="0" smtClean="0"/>
              <a:t>Solution</a:t>
            </a:r>
            <a:r>
              <a:rPr lang="en-US" dirty="0" smtClean="0"/>
              <a:t>: We start arbitrarily with vertex </a:t>
            </a:r>
            <a:r>
              <a:rPr lang="en-US" i="1" dirty="0" smtClean="0"/>
              <a:t>f</a:t>
            </a:r>
            <a:r>
              <a:rPr lang="en-US" dirty="0" smtClean="0"/>
              <a:t>. We build a path by successively adding an edge that connects the last vertex added to the path and a vertex not already in the path, as long as this is possible. The result is a path that connects  </a:t>
            </a:r>
            <a:r>
              <a:rPr lang="en-US" i="1" dirty="0" smtClean="0"/>
              <a:t>f</a:t>
            </a:r>
            <a:r>
              <a:rPr lang="en-US" dirty="0" smtClean="0"/>
              <a:t>, </a:t>
            </a:r>
            <a:r>
              <a:rPr lang="en-US" i="1" dirty="0" smtClean="0"/>
              <a:t>g</a:t>
            </a:r>
            <a:r>
              <a:rPr lang="en-US" dirty="0" smtClean="0"/>
              <a:t>, </a:t>
            </a:r>
            <a:r>
              <a:rPr lang="en-US" i="1" dirty="0" smtClean="0"/>
              <a:t>h</a:t>
            </a:r>
            <a:r>
              <a:rPr lang="en-US" dirty="0" smtClean="0"/>
              <a:t>, </a:t>
            </a:r>
            <a:r>
              <a:rPr lang="en-US" i="1" dirty="0" smtClean="0"/>
              <a:t>k</a:t>
            </a:r>
            <a:r>
              <a:rPr lang="en-US" dirty="0" smtClean="0"/>
              <a:t>, and </a:t>
            </a:r>
            <a:r>
              <a:rPr lang="en-US" i="1" dirty="0" smtClean="0"/>
              <a:t>j</a:t>
            </a:r>
            <a:r>
              <a:rPr lang="en-US" dirty="0" smtClean="0"/>
              <a:t>. Next, we return to </a:t>
            </a:r>
            <a:r>
              <a:rPr lang="en-US" i="1" dirty="0" smtClean="0"/>
              <a:t>k</a:t>
            </a:r>
            <a:r>
              <a:rPr lang="en-US" dirty="0" smtClean="0"/>
              <a:t>, but find no new vertices to add</a:t>
            </a:r>
            <a:r>
              <a:rPr lang="en-US" dirty="0"/>
              <a:t>.</a:t>
            </a:r>
            <a:r>
              <a:rPr lang="en-US" dirty="0" smtClean="0"/>
              <a:t> So, we return to </a:t>
            </a:r>
            <a:r>
              <a:rPr lang="en-US" i="1" dirty="0" smtClean="0"/>
              <a:t>h</a:t>
            </a:r>
            <a:r>
              <a:rPr lang="en-US" dirty="0" smtClean="0"/>
              <a:t> and add the path with one edge that connects </a:t>
            </a:r>
            <a:r>
              <a:rPr lang="en-US" i="1" dirty="0" smtClean="0"/>
              <a:t>h</a:t>
            </a:r>
            <a:r>
              <a:rPr lang="en-US" dirty="0" smtClean="0"/>
              <a:t> and </a:t>
            </a:r>
            <a:r>
              <a:rPr lang="en-US" i="1" dirty="0" err="1" smtClean="0"/>
              <a:t>i</a:t>
            </a:r>
            <a:r>
              <a:rPr lang="en-US" dirty="0" smtClean="0"/>
              <a:t>. We next return to </a:t>
            </a:r>
            <a:r>
              <a:rPr lang="en-US" i="1" dirty="0" smtClean="0"/>
              <a:t>f</a:t>
            </a:r>
            <a:r>
              <a:rPr lang="en-US" dirty="0" smtClean="0"/>
              <a:t>, and add the path connecting </a:t>
            </a:r>
            <a:r>
              <a:rPr lang="en-US" i="1" dirty="0" smtClean="0"/>
              <a:t>f</a:t>
            </a:r>
            <a:r>
              <a:rPr lang="en-US" dirty="0" smtClean="0"/>
              <a:t>, </a:t>
            </a:r>
            <a:r>
              <a:rPr lang="en-US" i="1" dirty="0" smtClean="0"/>
              <a:t>d</a:t>
            </a:r>
            <a:r>
              <a:rPr lang="en-US" dirty="0" smtClean="0"/>
              <a:t>, </a:t>
            </a:r>
            <a:r>
              <a:rPr lang="en-US" i="1" dirty="0" smtClean="0"/>
              <a:t>e</a:t>
            </a:r>
            <a:r>
              <a:rPr lang="en-US" dirty="0" smtClean="0"/>
              <a:t>, </a:t>
            </a:r>
            <a:r>
              <a:rPr lang="en-US" i="1" dirty="0" smtClean="0"/>
              <a:t>c</a:t>
            </a:r>
            <a:r>
              <a:rPr lang="en-US" dirty="0" smtClean="0"/>
              <a:t>, and </a:t>
            </a:r>
            <a:r>
              <a:rPr lang="en-US" i="1" dirty="0" smtClean="0"/>
              <a:t>a</a:t>
            </a:r>
            <a:r>
              <a:rPr lang="en-US" dirty="0" smtClean="0"/>
              <a:t>. Finally, we return to </a:t>
            </a:r>
            <a:r>
              <a:rPr lang="en-US" i="1" dirty="0" smtClean="0"/>
              <a:t>c</a:t>
            </a:r>
            <a:r>
              <a:rPr lang="en-US" dirty="0"/>
              <a:t> </a:t>
            </a:r>
            <a:r>
              <a:rPr lang="en-US" dirty="0" smtClean="0"/>
              <a:t>and add the path connecting </a:t>
            </a:r>
            <a:r>
              <a:rPr lang="en-US" i="1" dirty="0" smtClean="0"/>
              <a:t>c</a:t>
            </a:r>
            <a:r>
              <a:rPr lang="en-US" dirty="0" smtClean="0"/>
              <a:t> and </a:t>
            </a:r>
            <a:r>
              <a:rPr lang="en-US" i="1" dirty="0" smtClean="0"/>
              <a:t>b.</a:t>
            </a:r>
            <a:r>
              <a:rPr lang="en-US" dirty="0" smtClean="0"/>
              <a:t> We now stop because all vertices have been added. </a:t>
            </a:r>
            <a:endParaRPr lang="en-US" dirty="0"/>
          </a:p>
          <a:p>
            <a:pPr indent="0">
              <a:buNone/>
            </a:pPr>
            <a:endParaRPr lang="en-US" dirty="0" smtClean="0"/>
          </a:p>
          <a:p>
            <a:pPr indent="0">
              <a:buNone/>
            </a:pPr>
            <a:endParaRPr lang="en-US" dirty="0"/>
          </a:p>
          <a:p>
            <a:pPr indent="0">
              <a:buNone/>
            </a:pPr>
            <a:endParaRPr lang="en-US" dirty="0" smtClean="0"/>
          </a:p>
          <a:p>
            <a:pPr indent="0">
              <a:buNone/>
            </a:pPr>
            <a:r>
              <a:rPr lang="en-US" dirty="0"/>
              <a:t> </a:t>
            </a:r>
            <a:r>
              <a:rPr lang="en-US" dirty="0" smtClean="0"/>
              <a:t> </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4515" y="2057400"/>
            <a:ext cx="2116137" cy="10795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160894"/>
            <a:ext cx="3511550" cy="12319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8CD41AC4-40F7-4FE0-8905-74C6698904F3}" type="slidenum">
              <a:rPr lang="en-US" smtClean="0"/>
              <a:pPr/>
              <a:t>798</a:t>
            </a:fld>
            <a:endParaRPr lang="en-US"/>
          </a:p>
        </p:txBody>
      </p:sp>
    </p:spTree>
    <p:extLst>
      <p:ext uri="{BB962C8B-B14F-4D97-AF65-F5344CB8AC3E}">
        <p14:creationId xmlns:p14="http://schemas.microsoft.com/office/powerpoint/2010/main" val="19506375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Depth-First Search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The edges selected by depth-first search of a graph are called </a:t>
            </a:r>
            <a:r>
              <a:rPr lang="en-US" i="1" dirty="0" smtClean="0"/>
              <a:t>tree edges</a:t>
            </a:r>
            <a:r>
              <a:rPr lang="en-US" dirty="0" smtClean="0"/>
              <a:t>. All other edges of the graph must connect a vertex to an ancestor or descendant of the vertex in the graph. These are called </a:t>
            </a:r>
            <a:r>
              <a:rPr lang="en-US" i="1" dirty="0" smtClean="0"/>
              <a:t>back edges</a:t>
            </a:r>
            <a:r>
              <a:rPr lang="en-US" dirty="0" smtClean="0"/>
              <a:t>. </a:t>
            </a:r>
          </a:p>
          <a:p>
            <a:r>
              <a:rPr lang="en-US" dirty="0" smtClean="0"/>
              <a:t>In this figure, the tree edges are shown with heavy blue lines. The two thin black edges are back edges. </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876800"/>
            <a:ext cx="2120900" cy="10795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8CD41AC4-40F7-4FE0-8905-74C6698904F3}" type="slidenum">
              <a:rPr lang="en-US" smtClean="0"/>
              <a:pPr/>
              <a:t>799</a:t>
            </a:fld>
            <a:endParaRPr lang="en-US"/>
          </a:p>
        </p:txBody>
      </p:sp>
    </p:spTree>
    <p:extLst>
      <p:ext uri="{BB962C8B-B14F-4D97-AF65-F5344CB8AC3E}">
        <p14:creationId xmlns:p14="http://schemas.microsoft.com/office/powerpoint/2010/main" val="40813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Propositions</a:t>
            </a:r>
          </a:p>
          <a:p>
            <a:r>
              <a:rPr lang="en-US" dirty="0" smtClean="0"/>
              <a:t>Connectives</a:t>
            </a:r>
          </a:p>
          <a:p>
            <a:pPr lvl="1"/>
            <a:r>
              <a:rPr lang="en-US" dirty="0" smtClean="0"/>
              <a:t>Negation</a:t>
            </a:r>
          </a:p>
          <a:p>
            <a:pPr lvl="1"/>
            <a:r>
              <a:rPr lang="en-US" dirty="0" smtClean="0"/>
              <a:t>Conjunction</a:t>
            </a:r>
          </a:p>
          <a:p>
            <a:pPr lvl="1"/>
            <a:r>
              <a:rPr lang="en-US" dirty="0" smtClean="0"/>
              <a:t>Disjunction</a:t>
            </a:r>
          </a:p>
          <a:p>
            <a:pPr lvl="1"/>
            <a:r>
              <a:rPr lang="en-US" dirty="0" smtClean="0"/>
              <a:t>Implication; </a:t>
            </a:r>
            <a:r>
              <a:rPr lang="en-US" dirty="0" err="1" smtClean="0"/>
              <a:t>contrapositive</a:t>
            </a:r>
            <a:r>
              <a:rPr lang="en-US" dirty="0" smtClean="0"/>
              <a:t>, inverse, converse</a:t>
            </a:r>
          </a:p>
          <a:p>
            <a:pPr lvl="1"/>
            <a:r>
              <a:rPr lang="en-US" dirty="0" err="1" smtClean="0"/>
              <a:t>Biconditional</a:t>
            </a:r>
            <a:endParaRPr lang="en-US" dirty="0" smtClean="0"/>
          </a:p>
          <a:p>
            <a:r>
              <a:rPr lang="en-US" dirty="0" smtClean="0"/>
              <a:t>Truth Tables</a:t>
            </a:r>
          </a:p>
          <a:p>
            <a:endParaRPr lang="en-US" dirty="0" smtClean="0"/>
          </a:p>
          <a:p>
            <a:pPr lvl="1">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Expressions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Connectives from propositional logic carry over to predicate logic. </a:t>
            </a:r>
          </a:p>
          <a:p>
            <a:r>
              <a:rPr lang="en-US" dirty="0" smtClean="0"/>
              <a:t>If </a:t>
            </a:r>
            <a:r>
              <a:rPr lang="en-US" i="1" dirty="0" smtClean="0"/>
              <a:t>P</a:t>
            </a:r>
            <a:r>
              <a:rPr lang="en-US" dirty="0" smtClean="0"/>
              <a:t>(</a:t>
            </a:r>
            <a:r>
              <a:rPr lang="en-US" i="1" dirty="0" smtClean="0"/>
              <a:t>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a:t>
            </a:r>
            <a:r>
              <a:rPr lang="en-US" dirty="0" smtClean="0"/>
              <a:t> find these truth values:</a:t>
            </a:r>
          </a:p>
          <a:p>
            <a:pPr lvl="1">
              <a:buNone/>
            </a:pPr>
            <a:r>
              <a:rPr lang="en-US" i="1" dirty="0" smtClean="0"/>
              <a:t>P</a:t>
            </a:r>
            <a:r>
              <a:rPr lang="en-US" dirty="0" smtClean="0"/>
              <a:t>(</a:t>
            </a:r>
            <a:r>
              <a:rPr lang="en-US" dirty="0" smtClean="0">
                <a:latin typeface="Cambria Math" pitchFamily="18" charset="0"/>
                <a:ea typeface="Cambria Math" pitchFamily="18" charset="0"/>
              </a:rPr>
              <a:t>3</a:t>
            </a:r>
            <a:r>
              <a:rPr lang="en-US" dirty="0" smtClean="0"/>
              <a:t>) </a:t>
            </a:r>
            <a:r>
              <a:rPr lang="en-US" dirty="0" smtClean="0">
                <a:latin typeface="Cambria Math"/>
                <a:ea typeface="Cambria Math"/>
              </a:rPr>
              <a:t>∨ </a:t>
            </a:r>
            <a:r>
              <a:rPr lang="en-US" i="1" dirty="0" smtClean="0">
                <a:latin typeface="Cambria Math"/>
                <a:ea typeface="Cambria Math"/>
              </a:rPr>
              <a:t>P</a:t>
            </a:r>
            <a:r>
              <a:rPr lang="en-US" dirty="0" smtClean="0">
                <a:latin typeface="Cambria Math"/>
                <a:ea typeface="Cambria Math"/>
              </a:rPr>
              <a:t>(-1)      </a:t>
            </a:r>
            <a:r>
              <a:rPr lang="en-US" b="1" dirty="0" smtClean="0">
                <a:latin typeface="Cambria Math"/>
                <a:ea typeface="Cambria Math"/>
              </a:rPr>
              <a:t>Solution</a:t>
            </a:r>
            <a:r>
              <a:rPr lang="en-US" dirty="0" smtClean="0">
                <a:latin typeface="Cambria Math"/>
                <a:ea typeface="Cambria Math"/>
              </a:rPr>
              <a:t>: T</a:t>
            </a:r>
          </a:p>
          <a:p>
            <a:pPr lvl="1">
              <a:buNone/>
            </a:pPr>
            <a:r>
              <a:rPr lang="en-US" i="1" dirty="0" smtClean="0"/>
              <a:t>P</a:t>
            </a:r>
            <a:r>
              <a:rPr lang="en-US" dirty="0" smtClean="0"/>
              <a:t>(</a:t>
            </a:r>
            <a:r>
              <a:rPr lang="en-US" dirty="0" smtClean="0">
                <a:latin typeface="Cambria Math" pitchFamily="18" charset="0"/>
                <a:ea typeface="Cambria Math" pitchFamily="18" charset="0"/>
              </a:rPr>
              <a:t>3</a:t>
            </a:r>
            <a:r>
              <a:rPr lang="en-US" dirty="0" smtClean="0"/>
              <a:t>) </a:t>
            </a:r>
            <a:r>
              <a:rPr lang="en-US" dirty="0" smtClean="0">
                <a:latin typeface="Cambria Math"/>
                <a:ea typeface="Cambria Math"/>
              </a:rPr>
              <a:t>∧ </a:t>
            </a:r>
            <a:r>
              <a:rPr lang="en-US" i="1" dirty="0" smtClean="0">
                <a:latin typeface="Cambria Math"/>
                <a:ea typeface="Cambria Math"/>
              </a:rPr>
              <a:t>P</a:t>
            </a:r>
            <a:r>
              <a:rPr lang="en-US" dirty="0" smtClean="0">
                <a:latin typeface="Cambria Math"/>
                <a:ea typeface="Cambria Math"/>
              </a:rPr>
              <a:t>(-1)      </a:t>
            </a:r>
            <a:r>
              <a:rPr lang="en-US" b="1" dirty="0" smtClean="0">
                <a:latin typeface="Cambria Math"/>
                <a:ea typeface="Cambria Math"/>
              </a:rPr>
              <a:t>Solution</a:t>
            </a:r>
            <a:r>
              <a:rPr lang="en-US" dirty="0" smtClean="0">
                <a:latin typeface="Cambria Math"/>
                <a:ea typeface="Cambria Math"/>
              </a:rPr>
              <a:t>: F</a:t>
            </a:r>
          </a:p>
          <a:p>
            <a:pPr lvl="1">
              <a:buNone/>
            </a:pPr>
            <a:r>
              <a:rPr lang="en-US" i="1" dirty="0" smtClean="0"/>
              <a:t>P</a:t>
            </a:r>
            <a:r>
              <a:rPr lang="en-US" dirty="0" smtClean="0"/>
              <a:t>(</a:t>
            </a:r>
            <a:r>
              <a:rPr lang="en-US" dirty="0" smtClean="0">
                <a:latin typeface="Cambria Math" pitchFamily="18" charset="0"/>
                <a:ea typeface="Cambria Math" pitchFamily="18" charset="0"/>
              </a:rPr>
              <a:t>3</a:t>
            </a:r>
            <a:r>
              <a:rPr lang="en-US" dirty="0" smtClean="0"/>
              <a:t>) </a:t>
            </a:r>
            <a:r>
              <a:rPr lang="en-US" dirty="0" smtClean="0">
                <a:latin typeface="Cambria Math"/>
                <a:ea typeface="Cambria Math"/>
              </a:rPr>
              <a:t>→ </a:t>
            </a:r>
            <a:r>
              <a:rPr lang="en-US" i="1" dirty="0" smtClean="0">
                <a:latin typeface="Cambria Math"/>
                <a:ea typeface="Cambria Math"/>
              </a:rPr>
              <a:t>P</a:t>
            </a:r>
            <a:r>
              <a:rPr lang="en-US" dirty="0" smtClean="0">
                <a:latin typeface="Cambria Math"/>
                <a:ea typeface="Cambria Math"/>
              </a:rPr>
              <a:t>(-1)     </a:t>
            </a:r>
            <a:r>
              <a:rPr lang="en-US" b="1" dirty="0" smtClean="0">
                <a:latin typeface="Cambria Math"/>
                <a:ea typeface="Cambria Math"/>
              </a:rPr>
              <a:t>Solution</a:t>
            </a:r>
            <a:r>
              <a:rPr lang="en-US" dirty="0" smtClean="0">
                <a:latin typeface="Cambria Math"/>
                <a:ea typeface="Cambria Math"/>
              </a:rPr>
              <a:t>: F</a:t>
            </a:r>
          </a:p>
          <a:p>
            <a:pPr lvl="1">
              <a:buNone/>
            </a:pPr>
            <a:r>
              <a:rPr lang="en-US" i="1" smtClean="0"/>
              <a:t>P</a:t>
            </a:r>
            <a:r>
              <a:rPr lang="en-US" smtClean="0"/>
              <a:t>(</a:t>
            </a:r>
            <a:r>
              <a:rPr lang="en-US" smtClean="0">
                <a:latin typeface="Cambria Math" pitchFamily="18" charset="0"/>
                <a:ea typeface="Cambria Math" pitchFamily="18" charset="0"/>
              </a:rPr>
              <a:t>-1</a:t>
            </a:r>
            <a:r>
              <a:rPr lang="en-US" smtClean="0"/>
              <a:t>) </a:t>
            </a:r>
            <a:r>
              <a:rPr lang="en-US" dirty="0" smtClean="0">
                <a:latin typeface="Cambria Math"/>
                <a:ea typeface="Cambria Math"/>
              </a:rPr>
              <a:t>→ </a:t>
            </a:r>
            <a:r>
              <a:rPr lang="en-US" i="1" dirty="0" smtClean="0">
                <a:latin typeface="Cambria Math"/>
                <a:ea typeface="Cambria Math"/>
              </a:rPr>
              <a:t>P</a:t>
            </a:r>
            <a:r>
              <a:rPr lang="en-US" dirty="0" smtClean="0">
                <a:latin typeface="Cambria Math"/>
                <a:ea typeface="Cambria Math"/>
              </a:rPr>
              <a:t>(-1)     </a:t>
            </a:r>
            <a:r>
              <a:rPr lang="en-US" b="1" dirty="0" smtClean="0">
                <a:latin typeface="Cambria Math"/>
                <a:ea typeface="Cambria Math"/>
              </a:rPr>
              <a:t>Solution</a:t>
            </a:r>
            <a:r>
              <a:rPr lang="en-US" dirty="0" smtClean="0">
                <a:latin typeface="Cambria Math"/>
                <a:ea typeface="Cambria Math"/>
              </a:rPr>
              <a:t>: T</a:t>
            </a:r>
            <a:endParaRPr lang="en-US" dirty="0" smtClean="0"/>
          </a:p>
          <a:p>
            <a:r>
              <a:rPr lang="en-US" dirty="0" smtClean="0"/>
              <a:t>Expressions with variables are not propositions and therefore do not have truth values.  For example,</a:t>
            </a:r>
          </a:p>
          <a:p>
            <a:pPr lvl="1">
              <a:buNone/>
            </a:pPr>
            <a:r>
              <a:rPr lang="en-US" i="1" dirty="0" smtClean="0"/>
              <a:t>P</a:t>
            </a:r>
            <a:r>
              <a:rPr lang="en-US" dirty="0" smtClean="0"/>
              <a:t>(</a:t>
            </a:r>
            <a:r>
              <a:rPr lang="en-US" dirty="0" smtClean="0">
                <a:latin typeface="Cambria Math" pitchFamily="18" charset="0"/>
                <a:ea typeface="Cambria Math" pitchFamily="18" charset="0"/>
              </a:rPr>
              <a:t>3</a:t>
            </a:r>
            <a:r>
              <a:rPr lang="en-US" dirty="0" smtClean="0"/>
              <a:t>) </a:t>
            </a:r>
            <a:r>
              <a:rPr lang="en-US" dirty="0" smtClean="0">
                <a:latin typeface="Cambria Math"/>
                <a:ea typeface="Cambria Math"/>
              </a:rPr>
              <a:t>∧ </a:t>
            </a:r>
            <a:r>
              <a:rPr lang="en-US" i="1" dirty="0" smtClean="0">
                <a:latin typeface="Cambria Math"/>
                <a:ea typeface="Cambria Math"/>
              </a:rPr>
              <a:t>P</a:t>
            </a:r>
            <a:r>
              <a:rPr lang="en-US" dirty="0" smtClean="0">
                <a:latin typeface="Cambria Math"/>
                <a:ea typeface="Cambria Math"/>
              </a:rPr>
              <a:t>(</a:t>
            </a:r>
            <a:r>
              <a:rPr lang="en-US" i="1" dirty="0" smtClean="0">
                <a:latin typeface="Cambria Math"/>
                <a:ea typeface="Cambria Math"/>
              </a:rPr>
              <a:t>y</a:t>
            </a:r>
            <a:r>
              <a:rPr lang="en-US" dirty="0" smtClean="0">
                <a:latin typeface="Cambria Math"/>
                <a:ea typeface="Cambria Math"/>
              </a:rPr>
              <a:t>)      </a:t>
            </a:r>
          </a:p>
          <a:p>
            <a:pPr lvl="1">
              <a:buNone/>
            </a:pPr>
            <a:r>
              <a:rPr lang="en-US" i="1" dirty="0" err="1" smtClean="0"/>
              <a:t>P</a:t>
            </a:r>
            <a:r>
              <a:rPr lang="en-US" dirty="0" err="1" smtClean="0"/>
              <a:t>(</a:t>
            </a:r>
            <a:r>
              <a:rPr lang="en-US" i="1" dirty="0" err="1" smtClean="0"/>
              <a:t>x</a:t>
            </a:r>
            <a:r>
              <a:rPr lang="en-US" dirty="0" smtClean="0"/>
              <a:t>) </a:t>
            </a:r>
            <a:r>
              <a:rPr lang="en-US" dirty="0" smtClean="0">
                <a:latin typeface="Cambria Math"/>
                <a:ea typeface="Cambria Math"/>
              </a:rPr>
              <a:t>→ </a:t>
            </a:r>
            <a:r>
              <a:rPr lang="en-US" i="1" dirty="0" smtClean="0">
                <a:latin typeface="Cambria Math"/>
                <a:ea typeface="Cambria Math"/>
              </a:rPr>
              <a:t>P</a:t>
            </a:r>
            <a:r>
              <a:rPr lang="en-US" dirty="0" smtClean="0">
                <a:latin typeface="Cambria Math"/>
                <a:ea typeface="Cambria Math"/>
              </a:rPr>
              <a:t>(</a:t>
            </a:r>
            <a:r>
              <a:rPr lang="en-US" i="1" dirty="0" smtClean="0">
                <a:latin typeface="Cambria Math"/>
                <a:ea typeface="Cambria Math"/>
              </a:rPr>
              <a:t>y</a:t>
            </a:r>
            <a:r>
              <a:rPr lang="en-US" dirty="0" smtClean="0">
                <a:latin typeface="Cambria Math"/>
                <a:ea typeface="Cambria Math"/>
              </a:rPr>
              <a:t>)     </a:t>
            </a:r>
          </a:p>
          <a:p>
            <a:r>
              <a:rPr lang="en-US" dirty="0" smtClean="0"/>
              <a:t>When used with quantifiers (to be introduced next), these expressions (propositional functions) become propositions.</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80</a:t>
            </a:fld>
            <a:endParaRPr lang="en-US"/>
          </a:p>
        </p:txBody>
      </p:sp>
    </p:spTree>
  </p:cSld>
  <p:clrMapOvr>
    <a:masterClrMapping/>
  </p:clrMapOvr>
  <p:timing>
    <p:tnLst>
      <p:par>
        <p:cTn id="1" dur="indefinite" restart="never" nodeType="tmRoot"/>
      </p:par>
    </p:tn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Depth-First Search </a:t>
            </a:r>
            <a:r>
              <a:rPr lang="en-US" dirty="0" smtClean="0"/>
              <a:t>Algorithm</a:t>
            </a:r>
            <a:endParaRPr lang="en-US" dirty="0"/>
          </a:p>
        </p:txBody>
      </p:sp>
      <p:sp>
        <p:nvSpPr>
          <p:cNvPr id="3" name="Content Placeholder 2"/>
          <p:cNvSpPr>
            <a:spLocks noGrp="1"/>
          </p:cNvSpPr>
          <p:nvPr>
            <p:ph idx="1"/>
          </p:nvPr>
        </p:nvSpPr>
        <p:spPr/>
        <p:txBody>
          <a:bodyPr/>
          <a:lstStyle/>
          <a:p>
            <a:r>
              <a:rPr lang="en-US" dirty="0" smtClean="0"/>
              <a:t>We now use </a:t>
            </a:r>
            <a:r>
              <a:rPr lang="en-US" dirty="0" err="1" smtClean="0"/>
              <a:t>pseudocode</a:t>
            </a:r>
            <a:r>
              <a:rPr lang="en-US" dirty="0" smtClean="0"/>
              <a:t> to specify depth-first search. In this recursive algorithm, after adding an edge connecting  a vertex </a:t>
            </a:r>
            <a:r>
              <a:rPr lang="en-US" i="1" dirty="0" smtClean="0"/>
              <a:t>v</a:t>
            </a:r>
            <a:r>
              <a:rPr lang="en-US" dirty="0" smtClean="0"/>
              <a:t> to the vertex </a:t>
            </a:r>
            <a:r>
              <a:rPr lang="en-US" i="1" dirty="0" smtClean="0"/>
              <a:t>w</a:t>
            </a:r>
            <a:r>
              <a:rPr lang="en-US" dirty="0" smtClean="0"/>
              <a:t>, we finish exploring </a:t>
            </a:r>
            <a:r>
              <a:rPr lang="en-US" i="1" dirty="0" smtClean="0"/>
              <a:t>w</a:t>
            </a:r>
            <a:r>
              <a:rPr lang="en-US" dirty="0" smtClean="0"/>
              <a:t> before we return to </a:t>
            </a:r>
            <a:r>
              <a:rPr lang="en-US" i="1" dirty="0" smtClean="0"/>
              <a:t>v</a:t>
            </a:r>
            <a:r>
              <a:rPr lang="en-US" dirty="0" smtClean="0"/>
              <a:t> to continue exploring from </a:t>
            </a:r>
            <a:r>
              <a:rPr lang="en-US" i="1" dirty="0" smtClean="0"/>
              <a:t>v</a:t>
            </a:r>
            <a:r>
              <a:rPr lang="en-US" dirty="0" smtClean="0"/>
              <a:t>.</a:t>
            </a:r>
            <a:endParaRPr lang="en-US" dirty="0"/>
          </a:p>
        </p:txBody>
      </p:sp>
      <p:sp>
        <p:nvSpPr>
          <p:cNvPr id="4" name="TextBox 3"/>
          <p:cNvSpPr txBox="1"/>
          <p:nvPr/>
        </p:nvSpPr>
        <p:spPr>
          <a:xfrm>
            <a:off x="781878" y="3962400"/>
            <a:ext cx="6781800" cy="2308324"/>
          </a:xfrm>
          <a:prstGeom prst="rect">
            <a:avLst/>
          </a:prstGeom>
          <a:noFill/>
          <a:ln>
            <a:solidFill>
              <a:schemeClr val="accent1"/>
            </a:solidFill>
          </a:ln>
        </p:spPr>
        <p:txBody>
          <a:bodyPr wrap="square" rtlCol="0">
            <a:spAutoFit/>
          </a:bodyPr>
          <a:lstStyle/>
          <a:p>
            <a:r>
              <a:rPr lang="en-US" b="1" dirty="0"/>
              <a:t>p</a:t>
            </a:r>
            <a:r>
              <a:rPr lang="en-US" b="1" dirty="0" smtClean="0"/>
              <a:t>rocedure </a:t>
            </a:r>
            <a:r>
              <a:rPr lang="en-US" i="1" dirty="0" smtClean="0"/>
              <a:t>DFS</a:t>
            </a:r>
            <a:r>
              <a:rPr lang="en-US" dirty="0" smtClean="0"/>
              <a:t>(</a:t>
            </a:r>
            <a:r>
              <a:rPr lang="en-US" i="1" dirty="0" smtClean="0"/>
              <a:t>G</a:t>
            </a:r>
            <a:r>
              <a:rPr lang="en-US" dirty="0" smtClean="0"/>
              <a:t>: connected graph with vertices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a:t>
            </a:r>
            <a:r>
              <a:rPr lang="en-US" i="1" dirty="0" err="1" smtClean="0"/>
              <a:t>v</a:t>
            </a:r>
            <a:r>
              <a:rPr lang="en-US" i="1" baseline="-25000" dirty="0" err="1" smtClean="0"/>
              <a:t>n</a:t>
            </a:r>
            <a:r>
              <a:rPr lang="en-US" dirty="0" smtClean="0"/>
              <a:t>)</a:t>
            </a:r>
          </a:p>
          <a:p>
            <a:r>
              <a:rPr lang="en-US" i="1" dirty="0" smtClean="0"/>
              <a:t>T</a:t>
            </a:r>
            <a:r>
              <a:rPr lang="en-US" dirty="0" smtClean="0"/>
              <a:t> := tree consisting only of the vertex </a:t>
            </a:r>
            <a:r>
              <a:rPr lang="en-US" i="1" dirty="0" smtClean="0"/>
              <a:t>v</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p>
          <a:p>
            <a:r>
              <a:rPr lang="en-US" i="1" dirty="0" smtClean="0">
                <a:latin typeface="Cambria Math" pitchFamily="18" charset="0"/>
                <a:ea typeface="Cambria Math" pitchFamily="18" charset="0"/>
              </a:rPr>
              <a:t>visit</a:t>
            </a:r>
            <a:r>
              <a:rPr lang="en-US" dirty="0" smtClean="0">
                <a:latin typeface="Cambria Math" pitchFamily="18" charset="0"/>
                <a:ea typeface="Cambria Math" pitchFamily="18" charset="0"/>
              </a:rPr>
              <a:t>(</a:t>
            </a:r>
            <a:r>
              <a:rPr lang="en-US" i="1" dirty="0"/>
              <a:t>v</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a:t>
            </a:r>
          </a:p>
          <a:p>
            <a:endParaRPr lang="en-US" dirty="0">
              <a:latin typeface="Cambria Math" pitchFamily="18" charset="0"/>
              <a:ea typeface="Cambria Math" pitchFamily="18" charset="0"/>
            </a:endParaRPr>
          </a:p>
          <a:p>
            <a:r>
              <a:rPr lang="en-US" b="1" dirty="0">
                <a:latin typeface="Cambria Math" pitchFamily="18" charset="0"/>
                <a:ea typeface="Cambria Math" pitchFamily="18" charset="0"/>
              </a:rPr>
              <a:t>p</a:t>
            </a:r>
            <a:r>
              <a:rPr lang="en-US" b="1" dirty="0" smtClean="0">
                <a:latin typeface="Cambria Math" pitchFamily="18" charset="0"/>
                <a:ea typeface="Cambria Math" pitchFamily="18" charset="0"/>
              </a:rPr>
              <a:t>rocedure </a:t>
            </a:r>
            <a:r>
              <a:rPr lang="en-US" i="1" dirty="0" smtClean="0">
                <a:latin typeface="Cambria Math" pitchFamily="18" charset="0"/>
                <a:ea typeface="Cambria Math" pitchFamily="18" charset="0"/>
              </a:rPr>
              <a:t>visit</a:t>
            </a:r>
            <a:r>
              <a:rPr lang="en-US" dirty="0" smtClean="0">
                <a:latin typeface="Cambria Math" pitchFamily="18" charset="0"/>
                <a:ea typeface="Cambria Math" pitchFamily="18" charset="0"/>
              </a:rPr>
              <a:t>(</a:t>
            </a:r>
            <a:r>
              <a:rPr lang="en-US" i="1" dirty="0" smtClean="0">
                <a:ea typeface="Cambria Math" pitchFamily="18" charset="0"/>
              </a:rPr>
              <a:t>v</a:t>
            </a:r>
            <a:r>
              <a:rPr lang="en-US" dirty="0" smtClean="0">
                <a:latin typeface="Cambria Math" pitchFamily="18" charset="0"/>
                <a:ea typeface="Cambria Math" pitchFamily="18" charset="0"/>
              </a:rPr>
              <a:t>: vertex of </a:t>
            </a:r>
            <a:r>
              <a:rPr lang="en-US" i="1" dirty="0" smtClean="0">
                <a:latin typeface="Cambria Math" pitchFamily="18" charset="0"/>
                <a:ea typeface="Cambria Math" pitchFamily="18" charset="0"/>
              </a:rPr>
              <a:t>G</a:t>
            </a:r>
            <a:r>
              <a:rPr lang="en-US" dirty="0" smtClean="0">
                <a:latin typeface="Cambria Math" pitchFamily="18" charset="0"/>
                <a:ea typeface="Cambria Math" pitchFamily="18" charset="0"/>
              </a:rPr>
              <a:t>)</a:t>
            </a:r>
          </a:p>
          <a:p>
            <a:r>
              <a:rPr lang="en-US" b="1" dirty="0">
                <a:latin typeface="Cambria Math" pitchFamily="18" charset="0"/>
                <a:ea typeface="Cambria Math" pitchFamily="18" charset="0"/>
              </a:rPr>
              <a:t>f</a:t>
            </a:r>
            <a:r>
              <a:rPr lang="en-US" b="1" dirty="0" smtClean="0">
                <a:latin typeface="Cambria Math" pitchFamily="18" charset="0"/>
                <a:ea typeface="Cambria Math" pitchFamily="18" charset="0"/>
              </a:rPr>
              <a:t>or</a:t>
            </a:r>
            <a:r>
              <a:rPr lang="en-US" dirty="0" smtClean="0">
                <a:latin typeface="Cambria Math" pitchFamily="18" charset="0"/>
                <a:ea typeface="Cambria Math" pitchFamily="18" charset="0"/>
              </a:rPr>
              <a:t> each vertex </a:t>
            </a:r>
            <a:r>
              <a:rPr lang="en-US" i="1" dirty="0" smtClean="0">
                <a:latin typeface="Cambria Math" pitchFamily="18" charset="0"/>
                <a:ea typeface="Cambria Math" pitchFamily="18" charset="0"/>
              </a:rPr>
              <a:t>w</a:t>
            </a:r>
            <a:r>
              <a:rPr lang="en-US" dirty="0" smtClean="0">
                <a:latin typeface="Cambria Math" pitchFamily="18" charset="0"/>
                <a:ea typeface="Cambria Math" pitchFamily="18" charset="0"/>
              </a:rPr>
              <a:t> adjacent to </a:t>
            </a:r>
            <a:r>
              <a:rPr lang="en-US" i="1" dirty="0" smtClean="0">
                <a:latin typeface="Cambria Math" pitchFamily="18" charset="0"/>
                <a:ea typeface="Cambria Math" pitchFamily="18" charset="0"/>
              </a:rPr>
              <a:t>v</a:t>
            </a:r>
            <a:r>
              <a:rPr lang="en-US" dirty="0" smtClean="0">
                <a:latin typeface="Cambria Math" pitchFamily="18" charset="0"/>
                <a:ea typeface="Cambria Math" pitchFamily="18" charset="0"/>
              </a:rPr>
              <a:t>  and not yet in </a:t>
            </a:r>
            <a:r>
              <a:rPr lang="en-US" i="1" dirty="0" smtClean="0">
                <a:latin typeface="Cambria Math" pitchFamily="18" charset="0"/>
                <a:ea typeface="Cambria Math" pitchFamily="18" charset="0"/>
              </a:rPr>
              <a:t>T</a:t>
            </a:r>
          </a:p>
          <a:p>
            <a:r>
              <a:rPr lang="en-US" i="1" dirty="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add vertex </a:t>
            </a:r>
            <a:r>
              <a:rPr lang="en-US" i="1" dirty="0" smtClean="0">
                <a:latin typeface="Cambria Math" pitchFamily="18" charset="0"/>
                <a:ea typeface="Cambria Math" pitchFamily="18" charset="0"/>
              </a:rPr>
              <a:t>w</a:t>
            </a:r>
            <a:r>
              <a:rPr lang="en-US" dirty="0" smtClean="0">
                <a:latin typeface="Cambria Math" pitchFamily="18" charset="0"/>
                <a:ea typeface="Cambria Math" pitchFamily="18" charset="0"/>
              </a:rPr>
              <a:t> and edge {</a:t>
            </a:r>
            <a:r>
              <a:rPr lang="en-US" i="1" dirty="0" err="1" smtClean="0">
                <a:latin typeface="Cambria Math" pitchFamily="18" charset="0"/>
                <a:ea typeface="Cambria Math" pitchFamily="18" charset="0"/>
              </a:rPr>
              <a:t>v</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w</a:t>
            </a:r>
            <a:r>
              <a:rPr lang="en-US" dirty="0" smtClean="0">
                <a:latin typeface="Cambria Math" pitchFamily="18" charset="0"/>
                <a:ea typeface="Cambria Math" pitchFamily="18" charset="0"/>
              </a:rPr>
              <a:t>} to </a:t>
            </a:r>
            <a:r>
              <a:rPr lang="en-US" i="1" dirty="0" smtClean="0">
                <a:latin typeface="Cambria Math" pitchFamily="18" charset="0"/>
                <a:ea typeface="Cambria Math" pitchFamily="18" charset="0"/>
              </a:rPr>
              <a:t>T</a:t>
            </a:r>
          </a:p>
          <a:p>
            <a:r>
              <a:rPr lang="en-US" i="1" dirty="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i="1" dirty="0" smtClean="0">
                <a:ea typeface="Cambria Math" pitchFamily="18" charset="0"/>
              </a:rPr>
              <a:t>visit</a:t>
            </a:r>
            <a:r>
              <a:rPr lang="en-US" dirty="0" smtClean="0">
                <a:ea typeface="Cambria Math" pitchFamily="18" charset="0"/>
              </a:rPr>
              <a:t>(</a:t>
            </a:r>
            <a:r>
              <a:rPr lang="en-US" i="1" dirty="0" smtClean="0">
                <a:ea typeface="Cambria Math" pitchFamily="18" charset="0"/>
              </a:rPr>
              <a:t>w</a:t>
            </a:r>
            <a:r>
              <a:rPr lang="en-US" dirty="0" smtClean="0">
                <a:ea typeface="Cambria Math" pitchFamily="18" charset="0"/>
              </a:rPr>
              <a:t>)</a:t>
            </a:r>
          </a:p>
        </p:txBody>
      </p:sp>
      <p:sp>
        <p:nvSpPr>
          <p:cNvPr id="5" name="Slide Number Placeholder 4"/>
          <p:cNvSpPr>
            <a:spLocks noGrp="1"/>
          </p:cNvSpPr>
          <p:nvPr>
            <p:ph type="sldNum" sz="quarter" idx="12"/>
          </p:nvPr>
        </p:nvSpPr>
        <p:spPr/>
        <p:txBody>
          <a:bodyPr/>
          <a:lstStyle/>
          <a:p>
            <a:fld id="{8CD41AC4-40F7-4FE0-8905-74C6698904F3}" type="slidenum">
              <a:rPr lang="en-US" smtClean="0"/>
              <a:pPr/>
              <a:t>800</a:t>
            </a:fld>
            <a:endParaRPr lang="en-US"/>
          </a:p>
        </p:txBody>
      </p:sp>
    </p:spTree>
    <p:extLst>
      <p:ext uri="{BB962C8B-B14F-4D97-AF65-F5344CB8AC3E}">
        <p14:creationId xmlns:p14="http://schemas.microsoft.com/office/powerpoint/2010/main" val="183573946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Breadth-First Search</a:t>
            </a:r>
            <a:endParaRPr lang="en-US" dirty="0"/>
          </a:p>
        </p:txBody>
      </p:sp>
      <p:sp>
        <p:nvSpPr>
          <p:cNvPr id="3" name="Content Placeholder 2"/>
          <p:cNvSpPr>
            <a:spLocks noGrp="1"/>
          </p:cNvSpPr>
          <p:nvPr>
            <p:ph idx="1"/>
          </p:nvPr>
        </p:nvSpPr>
        <p:spPr/>
        <p:txBody>
          <a:bodyPr>
            <a:normAutofit lnSpcReduction="10000"/>
          </a:bodyPr>
          <a:lstStyle/>
          <a:p>
            <a:r>
              <a:rPr lang="en-US" dirty="0" smtClean="0"/>
              <a:t>We can construct a spanning tree using </a:t>
            </a:r>
            <a:r>
              <a:rPr lang="en-US" i="1" dirty="0" smtClean="0"/>
              <a:t>breadth-first search</a:t>
            </a:r>
            <a:r>
              <a:rPr lang="en-US" dirty="0"/>
              <a:t>.</a:t>
            </a:r>
            <a:r>
              <a:rPr lang="en-US" dirty="0" smtClean="0"/>
              <a:t> We first arbitrarily choose a root from the vertices of the graph. </a:t>
            </a:r>
          </a:p>
          <a:p>
            <a:pPr lvl="1"/>
            <a:r>
              <a:rPr lang="en-US" dirty="0" smtClean="0"/>
              <a:t>Then we add all of the edges incident to this vertex and the other endpoint of each of these edges. We say that </a:t>
            </a:r>
            <a:r>
              <a:rPr lang="en-US" dirty="0"/>
              <a:t>t</a:t>
            </a:r>
            <a:r>
              <a:rPr lang="en-US" dirty="0" smtClean="0"/>
              <a:t>hese are the vertices at level </a:t>
            </a:r>
            <a:r>
              <a:rPr lang="en-US" dirty="0" smtClean="0">
                <a:latin typeface="Cambria Math" pitchFamily="18" charset="0"/>
                <a:ea typeface="Cambria Math" pitchFamily="18" charset="0"/>
              </a:rPr>
              <a:t>1</a:t>
            </a:r>
            <a:r>
              <a:rPr lang="en-US" dirty="0" smtClean="0"/>
              <a:t>. </a:t>
            </a:r>
          </a:p>
          <a:p>
            <a:pPr lvl="1"/>
            <a:r>
              <a:rPr lang="en-US" dirty="0" smtClean="0"/>
              <a:t>For each vertex added at the previous level, we add each edge incident to this vertex, as long as it does not produce a simple circuit. The new vertices we find are the vertices at the next level.</a:t>
            </a:r>
          </a:p>
          <a:p>
            <a:pPr lvl="1"/>
            <a:r>
              <a:rPr lang="en-US" dirty="0" smtClean="0"/>
              <a:t>We continue in this manner until all the vertices have been added and we have a spanning tree.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801</a:t>
            </a:fld>
            <a:endParaRPr lang="en-US"/>
          </a:p>
        </p:txBody>
      </p:sp>
    </p:spTree>
    <p:extLst>
      <p:ext uri="{BB962C8B-B14F-4D97-AF65-F5344CB8AC3E}">
        <p14:creationId xmlns:p14="http://schemas.microsoft.com/office/powerpoint/2010/main" val="100617601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Breadth-First Search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55000" lnSpcReduction="20000"/>
          </a:bodyPr>
          <a:lstStyle/>
          <a:p>
            <a:pPr indent="0">
              <a:buNone/>
            </a:pPr>
            <a:r>
              <a:rPr lang="en-US" b="1" dirty="0" smtClean="0"/>
              <a:t>Example</a:t>
            </a:r>
            <a:r>
              <a:rPr lang="en-US" dirty="0" smtClean="0"/>
              <a:t>: Use breadth-first search to find a spanning tree                                                                                      for this graph. </a:t>
            </a:r>
          </a:p>
          <a:p>
            <a:pPr indent="0">
              <a:buNone/>
            </a:pPr>
            <a:endParaRPr lang="en-US" dirty="0" smtClean="0"/>
          </a:p>
          <a:p>
            <a:pPr indent="0">
              <a:buNone/>
            </a:pPr>
            <a:endParaRPr lang="en-US" dirty="0" smtClean="0"/>
          </a:p>
          <a:p>
            <a:pPr indent="0">
              <a:buNone/>
            </a:pPr>
            <a:endParaRPr lang="en-US" dirty="0"/>
          </a:p>
          <a:p>
            <a:pPr indent="0">
              <a:buNone/>
            </a:pPr>
            <a:endParaRPr lang="en-US" dirty="0" smtClean="0"/>
          </a:p>
          <a:p>
            <a:pPr indent="0">
              <a:buNone/>
            </a:pPr>
            <a:endParaRPr lang="en-US" dirty="0"/>
          </a:p>
          <a:p>
            <a:pPr indent="0">
              <a:buNone/>
            </a:pPr>
            <a:endParaRPr lang="en-US" dirty="0" smtClean="0"/>
          </a:p>
          <a:p>
            <a:pPr indent="0">
              <a:buNone/>
            </a:pPr>
            <a:endParaRPr lang="en-US" dirty="0" smtClean="0"/>
          </a:p>
          <a:p>
            <a:pPr indent="0">
              <a:buNone/>
            </a:pPr>
            <a:r>
              <a:rPr lang="en-US" b="1" dirty="0" smtClean="0"/>
              <a:t>Solution</a:t>
            </a:r>
            <a:r>
              <a:rPr lang="en-US" dirty="0" smtClean="0"/>
              <a:t>: We arbitrarily choose vertex </a:t>
            </a:r>
            <a:r>
              <a:rPr lang="en-US" i="1" dirty="0" smtClean="0"/>
              <a:t>e</a:t>
            </a:r>
            <a:r>
              <a:rPr lang="en-US" dirty="0" smtClean="0"/>
              <a:t> as the root. We then add the edges from </a:t>
            </a:r>
            <a:r>
              <a:rPr lang="en-US" i="1" dirty="0" smtClean="0"/>
              <a:t>e</a:t>
            </a:r>
            <a:r>
              <a:rPr lang="en-US" dirty="0" smtClean="0"/>
              <a:t> to  </a:t>
            </a:r>
            <a:r>
              <a:rPr lang="en-US" i="1" dirty="0" smtClean="0"/>
              <a:t>b</a:t>
            </a:r>
            <a:r>
              <a:rPr lang="en-US" dirty="0" smtClean="0"/>
              <a:t>, </a:t>
            </a:r>
            <a:r>
              <a:rPr lang="en-US" i="1" dirty="0" smtClean="0"/>
              <a:t>d</a:t>
            </a:r>
            <a:r>
              <a:rPr lang="en-US" dirty="0" smtClean="0"/>
              <a:t>, </a:t>
            </a:r>
            <a:r>
              <a:rPr lang="en-US" i="1" dirty="0" smtClean="0"/>
              <a:t>f</a:t>
            </a:r>
            <a:r>
              <a:rPr lang="en-US" dirty="0" smtClean="0"/>
              <a:t>, and </a:t>
            </a:r>
            <a:r>
              <a:rPr lang="en-US" i="1" dirty="0" err="1" smtClean="0"/>
              <a:t>i</a:t>
            </a:r>
            <a:r>
              <a:rPr lang="en-US" dirty="0" smtClean="0"/>
              <a:t>. These four vertices make up  level </a:t>
            </a:r>
            <a:r>
              <a:rPr lang="en-US" dirty="0" smtClean="0">
                <a:latin typeface="Cambria Math" pitchFamily="18" charset="0"/>
                <a:ea typeface="Cambria Math" pitchFamily="18" charset="0"/>
              </a:rPr>
              <a:t>1</a:t>
            </a:r>
            <a:r>
              <a:rPr lang="en-US" dirty="0" smtClean="0"/>
              <a:t> in the tree. Next, we add the edges from </a:t>
            </a:r>
            <a:r>
              <a:rPr lang="en-US" i="1" dirty="0" smtClean="0"/>
              <a:t>b</a:t>
            </a:r>
            <a:r>
              <a:rPr lang="en-US" dirty="0" smtClean="0"/>
              <a:t> to </a:t>
            </a:r>
            <a:r>
              <a:rPr lang="en-US" i="1" dirty="0" smtClean="0"/>
              <a:t>a</a:t>
            </a:r>
            <a:r>
              <a:rPr lang="en-US" dirty="0" smtClean="0"/>
              <a:t> and </a:t>
            </a:r>
            <a:r>
              <a:rPr lang="en-US" i="1" dirty="0" smtClean="0"/>
              <a:t>c</a:t>
            </a:r>
            <a:r>
              <a:rPr lang="en-US" dirty="0" smtClean="0"/>
              <a:t>, the edges from </a:t>
            </a:r>
            <a:r>
              <a:rPr lang="en-US" i="1" dirty="0" smtClean="0"/>
              <a:t>d</a:t>
            </a:r>
            <a:r>
              <a:rPr lang="en-US" dirty="0" smtClean="0"/>
              <a:t> to </a:t>
            </a:r>
            <a:r>
              <a:rPr lang="en-US" i="1" dirty="0" smtClean="0"/>
              <a:t>h</a:t>
            </a:r>
            <a:r>
              <a:rPr lang="en-US" dirty="0" smtClean="0"/>
              <a:t>, the edges from </a:t>
            </a:r>
            <a:r>
              <a:rPr lang="en-US" i="1" dirty="0" smtClean="0"/>
              <a:t>f </a:t>
            </a:r>
            <a:r>
              <a:rPr lang="en-US" dirty="0" smtClean="0"/>
              <a:t>to </a:t>
            </a:r>
            <a:r>
              <a:rPr lang="en-US" i="1" dirty="0" smtClean="0"/>
              <a:t>j</a:t>
            </a:r>
            <a:r>
              <a:rPr lang="en-US" dirty="0" smtClean="0"/>
              <a:t> and </a:t>
            </a:r>
            <a:r>
              <a:rPr lang="en-US" i="1" dirty="0" smtClean="0"/>
              <a:t>g</a:t>
            </a:r>
            <a:r>
              <a:rPr lang="en-US" dirty="0" smtClean="0"/>
              <a:t>, and the edge from </a:t>
            </a:r>
            <a:r>
              <a:rPr lang="en-US" i="1" dirty="0" err="1" smtClean="0"/>
              <a:t>i</a:t>
            </a:r>
            <a:r>
              <a:rPr lang="en-US" dirty="0" smtClean="0"/>
              <a:t> to </a:t>
            </a:r>
            <a:r>
              <a:rPr lang="en-US" i="1" dirty="0" smtClean="0"/>
              <a:t>k</a:t>
            </a:r>
            <a:r>
              <a:rPr lang="en-US" dirty="0" smtClean="0"/>
              <a:t>. The endpoints of these edges not at level </a:t>
            </a:r>
            <a:r>
              <a:rPr lang="en-US" dirty="0" smtClean="0">
                <a:latin typeface="Cambria Math" pitchFamily="18" charset="0"/>
                <a:ea typeface="Cambria Math" pitchFamily="18" charset="0"/>
              </a:rPr>
              <a:t>1</a:t>
            </a:r>
            <a:r>
              <a:rPr lang="en-US" dirty="0" smtClean="0"/>
              <a:t> are at level </a:t>
            </a:r>
            <a:r>
              <a:rPr lang="en-US" dirty="0" smtClean="0">
                <a:latin typeface="Cambria Math" pitchFamily="18" charset="0"/>
                <a:ea typeface="Cambria Math" pitchFamily="18" charset="0"/>
              </a:rPr>
              <a:t>2</a:t>
            </a:r>
            <a:r>
              <a:rPr lang="en-US" dirty="0" smtClean="0"/>
              <a:t>. Next, add edges from these vertices to adjacent vertices not already in the graph. So, we  add edges from </a:t>
            </a:r>
            <a:r>
              <a:rPr lang="en-US" i="1" dirty="0" smtClean="0"/>
              <a:t>g</a:t>
            </a:r>
            <a:r>
              <a:rPr lang="en-US" dirty="0" smtClean="0"/>
              <a:t> to </a:t>
            </a:r>
            <a:r>
              <a:rPr lang="en-US" i="1" dirty="0" smtClean="0"/>
              <a:t>l</a:t>
            </a:r>
            <a:r>
              <a:rPr lang="en-US" dirty="0" smtClean="0"/>
              <a:t> and from </a:t>
            </a:r>
            <a:r>
              <a:rPr lang="en-US" i="1" dirty="0" smtClean="0"/>
              <a:t>k</a:t>
            </a:r>
            <a:r>
              <a:rPr lang="en-US" dirty="0" smtClean="0"/>
              <a:t> to </a:t>
            </a:r>
            <a:r>
              <a:rPr lang="en-US" i="1" dirty="0" smtClean="0"/>
              <a:t>m</a:t>
            </a:r>
            <a:r>
              <a:rPr lang="en-US" dirty="0" smtClean="0"/>
              <a:t>. </a:t>
            </a:r>
            <a:r>
              <a:rPr lang="en-US" dirty="0"/>
              <a:t>We see that level </a:t>
            </a:r>
            <a:r>
              <a:rPr lang="en-US" dirty="0">
                <a:latin typeface="Cambria Math" pitchFamily="18" charset="0"/>
                <a:ea typeface="Cambria Math" pitchFamily="18" charset="0"/>
              </a:rPr>
              <a:t>3</a:t>
            </a:r>
            <a:r>
              <a:rPr lang="en-US" dirty="0"/>
              <a:t> is made up of the vertices </a:t>
            </a:r>
            <a:r>
              <a:rPr lang="en-US" i="1" dirty="0" smtClean="0"/>
              <a:t>l</a:t>
            </a:r>
            <a:r>
              <a:rPr lang="en-US" dirty="0" smtClean="0"/>
              <a:t> </a:t>
            </a:r>
            <a:r>
              <a:rPr lang="en-US" dirty="0"/>
              <a:t>and </a:t>
            </a:r>
            <a:r>
              <a:rPr lang="en-US" i="1" dirty="0" smtClean="0"/>
              <a:t>m</a:t>
            </a:r>
            <a:r>
              <a:rPr lang="en-US" dirty="0" smtClean="0"/>
              <a:t>.  </a:t>
            </a:r>
            <a:r>
              <a:rPr lang="en-US" dirty="0"/>
              <a:t>This is the last level because there are no new vertices to find.</a:t>
            </a:r>
            <a:endParaRPr lang="en-US" dirty="0" smtClean="0"/>
          </a:p>
          <a:p>
            <a:pPr indent="0">
              <a:buNone/>
            </a:pPr>
            <a:endParaRPr lang="en-US" dirty="0"/>
          </a:p>
          <a:p>
            <a:pPr indent="0">
              <a:buNone/>
            </a:pPr>
            <a:endParaRPr lang="en-US" dirty="0" smtClean="0"/>
          </a:p>
          <a:p>
            <a:pPr indent="0">
              <a:buNone/>
            </a:pPr>
            <a:endParaRPr lang="en-US" dirty="0"/>
          </a:p>
          <a:p>
            <a:pPr indent="0">
              <a:buNone/>
            </a:pPr>
            <a:endParaRPr lang="en-US" dirty="0" smtClean="0"/>
          </a:p>
          <a:p>
            <a:pPr indent="0">
              <a:buNone/>
            </a:pPr>
            <a:r>
              <a:rPr lang="en-US" dirty="0"/>
              <a:t>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0967" y="1981200"/>
            <a:ext cx="1338471" cy="160194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921" y="5029200"/>
            <a:ext cx="4408487" cy="12065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8CD41AC4-40F7-4FE0-8905-74C6698904F3}" type="slidenum">
              <a:rPr lang="en-US" smtClean="0"/>
              <a:pPr/>
              <a:t>802</a:t>
            </a:fld>
            <a:endParaRPr lang="en-US"/>
          </a:p>
        </p:txBody>
      </p:sp>
    </p:spTree>
    <p:extLst>
      <p:ext uri="{BB962C8B-B14F-4D97-AF65-F5344CB8AC3E}">
        <p14:creationId xmlns:p14="http://schemas.microsoft.com/office/powerpoint/2010/main" val="103772011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Breadth-First </a:t>
            </a:r>
            <a:r>
              <a:rPr lang="en-US" dirty="0"/>
              <a:t>Search </a:t>
            </a:r>
            <a:r>
              <a:rPr lang="en-US" dirty="0" smtClean="0"/>
              <a:t>Algorithm</a:t>
            </a:r>
            <a:endParaRPr lang="en-US" dirty="0"/>
          </a:p>
        </p:txBody>
      </p:sp>
      <p:sp>
        <p:nvSpPr>
          <p:cNvPr id="3" name="Content Placeholder 2"/>
          <p:cNvSpPr>
            <a:spLocks noGrp="1"/>
          </p:cNvSpPr>
          <p:nvPr>
            <p:ph idx="1"/>
          </p:nvPr>
        </p:nvSpPr>
        <p:spPr/>
        <p:txBody>
          <a:bodyPr/>
          <a:lstStyle/>
          <a:p>
            <a:r>
              <a:rPr lang="en-US" dirty="0"/>
              <a:t> </a:t>
            </a:r>
            <a:r>
              <a:rPr lang="en-US"/>
              <a:t>We </a:t>
            </a:r>
            <a:r>
              <a:rPr lang="en-US" smtClean="0"/>
              <a:t>now </a:t>
            </a:r>
            <a:r>
              <a:rPr lang="en-US" dirty="0"/>
              <a:t>use </a:t>
            </a:r>
            <a:r>
              <a:rPr lang="en-US" dirty="0" err="1"/>
              <a:t>pseudocode</a:t>
            </a:r>
            <a:r>
              <a:rPr lang="en-US" dirty="0"/>
              <a:t> to describe </a:t>
            </a:r>
            <a:r>
              <a:rPr lang="en-US" dirty="0" smtClean="0"/>
              <a:t>breadth-first </a:t>
            </a:r>
            <a:r>
              <a:rPr lang="en-US" dirty="0"/>
              <a:t>search.</a:t>
            </a:r>
          </a:p>
        </p:txBody>
      </p:sp>
      <p:sp>
        <p:nvSpPr>
          <p:cNvPr id="4" name="TextBox 3"/>
          <p:cNvSpPr txBox="1"/>
          <p:nvPr/>
        </p:nvSpPr>
        <p:spPr>
          <a:xfrm>
            <a:off x="1143000" y="2971800"/>
            <a:ext cx="6781800" cy="2862322"/>
          </a:xfrm>
          <a:prstGeom prst="rect">
            <a:avLst/>
          </a:prstGeom>
          <a:noFill/>
          <a:ln>
            <a:solidFill>
              <a:schemeClr val="accent1"/>
            </a:solidFill>
          </a:ln>
        </p:spPr>
        <p:txBody>
          <a:bodyPr wrap="square" rtlCol="0">
            <a:spAutoFit/>
          </a:bodyPr>
          <a:lstStyle/>
          <a:p>
            <a:r>
              <a:rPr lang="en-US" b="1" dirty="0"/>
              <a:t>p</a:t>
            </a:r>
            <a:r>
              <a:rPr lang="en-US" b="1" dirty="0" smtClean="0"/>
              <a:t>rocedure </a:t>
            </a:r>
            <a:r>
              <a:rPr lang="en-US" i="1" dirty="0"/>
              <a:t>B</a:t>
            </a:r>
            <a:r>
              <a:rPr lang="en-US" i="1" dirty="0" smtClean="0"/>
              <a:t>FS</a:t>
            </a:r>
            <a:r>
              <a:rPr lang="en-US" dirty="0" smtClean="0"/>
              <a:t>(</a:t>
            </a:r>
            <a:r>
              <a:rPr lang="en-US" i="1" dirty="0" smtClean="0"/>
              <a:t>G</a:t>
            </a:r>
            <a:r>
              <a:rPr lang="en-US" dirty="0" smtClean="0"/>
              <a:t>: connected graph with vertices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a:t>
            </a:r>
            <a:r>
              <a:rPr lang="en-US" i="1" dirty="0" err="1" smtClean="0"/>
              <a:t>v</a:t>
            </a:r>
            <a:r>
              <a:rPr lang="en-US" i="1" baseline="-25000" dirty="0" err="1" smtClean="0"/>
              <a:t>n</a:t>
            </a:r>
            <a:r>
              <a:rPr lang="en-US" dirty="0" smtClean="0"/>
              <a:t>)</a:t>
            </a:r>
          </a:p>
          <a:p>
            <a:r>
              <a:rPr lang="en-US" i="1" dirty="0" smtClean="0"/>
              <a:t>T</a:t>
            </a:r>
            <a:r>
              <a:rPr lang="en-US" dirty="0" smtClean="0"/>
              <a:t> := tree consisting only of the vertex </a:t>
            </a:r>
            <a:r>
              <a:rPr lang="en-US" i="1" dirty="0" smtClean="0"/>
              <a:t>v</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p>
          <a:p>
            <a:r>
              <a:rPr lang="en-US" i="1" dirty="0" smtClean="0"/>
              <a:t>L</a:t>
            </a:r>
            <a:r>
              <a:rPr lang="en-US" dirty="0" smtClean="0"/>
              <a:t> </a:t>
            </a:r>
            <a:r>
              <a:rPr lang="en-US" dirty="0"/>
              <a:t>:= </a:t>
            </a:r>
            <a:r>
              <a:rPr lang="en-US" dirty="0" smtClean="0"/>
              <a:t>empty list </a:t>
            </a:r>
            <a:r>
              <a:rPr lang="en-US" i="1" dirty="0" smtClean="0">
                <a:latin typeface="Cambria Math" pitchFamily="18" charset="0"/>
                <a:ea typeface="Cambria Math" pitchFamily="18" charset="0"/>
              </a:rPr>
              <a:t>visit</a:t>
            </a:r>
            <a:r>
              <a:rPr lang="en-US" dirty="0" smtClean="0">
                <a:ea typeface="Cambria Math" pitchFamily="18" charset="0"/>
              </a:rPr>
              <a:t>(</a:t>
            </a:r>
            <a:r>
              <a:rPr lang="en-US" i="1" dirty="0" smtClean="0"/>
              <a:t>v</a:t>
            </a:r>
            <a:r>
              <a:rPr lang="en-US" baseline="-25000" dirty="0" smtClean="0">
                <a:latin typeface="Cambria Math" pitchFamily="18" charset="0"/>
                <a:ea typeface="Cambria Math" pitchFamily="18" charset="0"/>
              </a:rPr>
              <a:t>1</a:t>
            </a:r>
            <a:r>
              <a:rPr lang="en-US" dirty="0" smtClean="0">
                <a:ea typeface="Cambria Math" pitchFamily="18" charset="0"/>
              </a:rPr>
              <a:t>)</a:t>
            </a:r>
          </a:p>
          <a:p>
            <a:r>
              <a:rPr lang="en-US" dirty="0">
                <a:latin typeface="Cambria Math" pitchFamily="18" charset="0"/>
                <a:ea typeface="Cambria Math" pitchFamily="18" charset="0"/>
              </a:rPr>
              <a:t>p</a:t>
            </a:r>
            <a:r>
              <a:rPr lang="en-US" dirty="0" smtClean="0">
                <a:latin typeface="Cambria Math" pitchFamily="18" charset="0"/>
                <a:ea typeface="Cambria Math" pitchFamily="18" charset="0"/>
              </a:rPr>
              <a:t>ut </a:t>
            </a:r>
            <a:r>
              <a:rPr lang="en-US" i="1" dirty="0"/>
              <a:t>v</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 in the list </a:t>
            </a:r>
            <a:r>
              <a:rPr lang="en-US" i="1" dirty="0" smtClean="0">
                <a:latin typeface="Cambria Math" pitchFamily="18" charset="0"/>
                <a:ea typeface="Cambria Math" pitchFamily="18" charset="0"/>
              </a:rPr>
              <a:t>L</a:t>
            </a:r>
            <a:r>
              <a:rPr lang="en-US" dirty="0" smtClean="0">
                <a:latin typeface="Cambria Math" pitchFamily="18" charset="0"/>
                <a:ea typeface="Cambria Math" pitchFamily="18" charset="0"/>
              </a:rPr>
              <a:t> of unprocessed vertices</a:t>
            </a:r>
          </a:p>
          <a:p>
            <a:r>
              <a:rPr lang="en-US" b="1" dirty="0">
                <a:ea typeface="Cambria Math" pitchFamily="18" charset="0"/>
              </a:rPr>
              <a:t>w</a:t>
            </a:r>
            <a:r>
              <a:rPr lang="en-US" b="1" dirty="0" smtClean="0">
                <a:ea typeface="Cambria Math" pitchFamily="18" charset="0"/>
              </a:rPr>
              <a:t>hile</a:t>
            </a:r>
            <a:r>
              <a:rPr lang="en-US" dirty="0" smtClean="0">
                <a:ea typeface="Cambria Math" pitchFamily="18" charset="0"/>
              </a:rPr>
              <a:t> </a:t>
            </a:r>
            <a:r>
              <a:rPr lang="en-US" i="1" dirty="0" smtClean="0">
                <a:ea typeface="Cambria Math" pitchFamily="18" charset="0"/>
              </a:rPr>
              <a:t>L</a:t>
            </a:r>
            <a:r>
              <a:rPr lang="en-US" dirty="0" smtClean="0">
                <a:ea typeface="Cambria Math" pitchFamily="18" charset="0"/>
              </a:rPr>
              <a:t> is not empty</a:t>
            </a:r>
          </a:p>
          <a:p>
            <a:r>
              <a:rPr lang="en-US" dirty="0">
                <a:ea typeface="Cambria Math" pitchFamily="18" charset="0"/>
              </a:rPr>
              <a:t> </a:t>
            </a:r>
            <a:r>
              <a:rPr lang="en-US" dirty="0" smtClean="0">
                <a:ea typeface="Cambria Math" pitchFamily="18" charset="0"/>
              </a:rPr>
              <a:t>   remove the first vertex, </a:t>
            </a:r>
            <a:r>
              <a:rPr lang="en-US" i="1" dirty="0" smtClean="0">
                <a:ea typeface="Cambria Math" pitchFamily="18" charset="0"/>
              </a:rPr>
              <a:t>v</a:t>
            </a:r>
            <a:r>
              <a:rPr lang="en-US" dirty="0" smtClean="0">
                <a:ea typeface="Cambria Math" pitchFamily="18" charset="0"/>
              </a:rPr>
              <a:t>, from </a:t>
            </a:r>
            <a:r>
              <a:rPr lang="en-US" i="1" dirty="0" smtClean="0">
                <a:ea typeface="Cambria Math" pitchFamily="18" charset="0"/>
              </a:rPr>
              <a:t>L</a:t>
            </a:r>
            <a:endParaRPr lang="en-US" i="1" dirty="0">
              <a:ea typeface="Cambria Math" pitchFamily="18" charset="0"/>
            </a:endParaRPr>
          </a:p>
          <a:p>
            <a:r>
              <a:rPr lang="en-US" b="1" dirty="0" smtClean="0">
                <a:ea typeface="Cambria Math" pitchFamily="18" charset="0"/>
              </a:rPr>
              <a:t>    for</a:t>
            </a:r>
            <a:r>
              <a:rPr lang="en-US" dirty="0" smtClean="0">
                <a:ea typeface="Cambria Math" pitchFamily="18" charset="0"/>
              </a:rPr>
              <a:t> each neighbor </a:t>
            </a:r>
            <a:r>
              <a:rPr lang="en-US" i="1" dirty="0" smtClean="0">
                <a:ea typeface="Cambria Math" pitchFamily="18" charset="0"/>
              </a:rPr>
              <a:t>w</a:t>
            </a:r>
            <a:r>
              <a:rPr lang="en-US" dirty="0" smtClean="0">
                <a:ea typeface="Cambria Math" pitchFamily="18" charset="0"/>
              </a:rPr>
              <a:t> of </a:t>
            </a:r>
            <a:r>
              <a:rPr lang="en-US" i="1" dirty="0" smtClean="0">
                <a:ea typeface="Cambria Math" pitchFamily="18" charset="0"/>
              </a:rPr>
              <a:t>v</a:t>
            </a:r>
            <a:r>
              <a:rPr lang="en-US" dirty="0" smtClean="0">
                <a:ea typeface="Cambria Math" pitchFamily="18" charset="0"/>
              </a:rPr>
              <a:t> </a:t>
            </a:r>
          </a:p>
          <a:p>
            <a:r>
              <a:rPr lang="en-US" b="1" dirty="0">
                <a:ea typeface="Cambria Math" pitchFamily="18" charset="0"/>
              </a:rPr>
              <a:t> </a:t>
            </a:r>
            <a:r>
              <a:rPr lang="en-US" b="1" dirty="0" smtClean="0">
                <a:ea typeface="Cambria Math" pitchFamily="18" charset="0"/>
              </a:rPr>
              <a:t>       if </a:t>
            </a:r>
            <a:r>
              <a:rPr lang="en-US" i="1" dirty="0" smtClean="0">
                <a:ea typeface="Cambria Math" pitchFamily="18" charset="0"/>
              </a:rPr>
              <a:t>w </a:t>
            </a:r>
            <a:r>
              <a:rPr lang="en-US" dirty="0" smtClean="0">
                <a:ea typeface="Cambria Math" pitchFamily="18" charset="0"/>
              </a:rPr>
              <a:t>is not in </a:t>
            </a:r>
            <a:r>
              <a:rPr lang="en-US" i="1" dirty="0" smtClean="0">
                <a:ea typeface="Cambria Math" pitchFamily="18" charset="0"/>
              </a:rPr>
              <a:t>L </a:t>
            </a:r>
            <a:r>
              <a:rPr lang="en-US" dirty="0" smtClean="0">
                <a:ea typeface="Cambria Math" pitchFamily="18" charset="0"/>
              </a:rPr>
              <a:t>and not in </a:t>
            </a:r>
            <a:r>
              <a:rPr lang="en-US" i="1" dirty="0" smtClean="0">
                <a:ea typeface="Cambria Math" pitchFamily="18" charset="0"/>
              </a:rPr>
              <a:t>T </a:t>
            </a:r>
            <a:r>
              <a:rPr lang="en-US" b="1" dirty="0" smtClean="0">
                <a:ea typeface="Cambria Math" pitchFamily="18" charset="0"/>
              </a:rPr>
              <a:t>then</a:t>
            </a:r>
          </a:p>
          <a:p>
            <a:r>
              <a:rPr lang="en-US" i="1" dirty="0">
                <a:ea typeface="Cambria Math" pitchFamily="18" charset="0"/>
              </a:rPr>
              <a:t> </a:t>
            </a:r>
            <a:r>
              <a:rPr lang="en-US" i="1" dirty="0" smtClean="0">
                <a:ea typeface="Cambria Math" pitchFamily="18" charset="0"/>
              </a:rPr>
              <a:t>           </a:t>
            </a:r>
            <a:r>
              <a:rPr lang="en-US" dirty="0" smtClean="0">
                <a:ea typeface="Cambria Math" pitchFamily="18" charset="0"/>
              </a:rPr>
              <a:t>add  </a:t>
            </a:r>
            <a:r>
              <a:rPr lang="en-US" i="1" dirty="0" smtClean="0">
                <a:ea typeface="Cambria Math" pitchFamily="18" charset="0"/>
              </a:rPr>
              <a:t>w</a:t>
            </a:r>
            <a:r>
              <a:rPr lang="en-US" dirty="0" smtClean="0">
                <a:ea typeface="Cambria Math" pitchFamily="18" charset="0"/>
              </a:rPr>
              <a:t> to the end of the list </a:t>
            </a:r>
            <a:r>
              <a:rPr lang="en-US" i="1" dirty="0">
                <a:ea typeface="Cambria Math" pitchFamily="18" charset="0"/>
              </a:rPr>
              <a:t>L</a:t>
            </a:r>
            <a:endParaRPr lang="en-US" i="1" dirty="0" smtClean="0">
              <a:ea typeface="Cambria Math" pitchFamily="18" charset="0"/>
            </a:endParaRPr>
          </a:p>
          <a:p>
            <a:r>
              <a:rPr lang="en-US" i="1" dirty="0">
                <a:ea typeface="Cambria Math" pitchFamily="18" charset="0"/>
              </a:rPr>
              <a:t> </a:t>
            </a:r>
            <a:r>
              <a:rPr lang="en-US" i="1" dirty="0" smtClean="0">
                <a:ea typeface="Cambria Math" pitchFamily="18" charset="0"/>
              </a:rPr>
              <a:t>   </a:t>
            </a:r>
            <a:r>
              <a:rPr lang="en-US" i="1" dirty="0">
                <a:ea typeface="Cambria Math" pitchFamily="18" charset="0"/>
              </a:rPr>
              <a:t> </a:t>
            </a:r>
            <a:r>
              <a:rPr lang="en-US" i="1" dirty="0" smtClean="0">
                <a:ea typeface="Cambria Math" pitchFamily="18" charset="0"/>
              </a:rPr>
              <a:t>       </a:t>
            </a:r>
            <a:r>
              <a:rPr lang="en-US" dirty="0" smtClean="0">
                <a:ea typeface="Cambria Math" pitchFamily="18" charset="0"/>
              </a:rPr>
              <a:t>add  </a:t>
            </a:r>
            <a:r>
              <a:rPr lang="en-US" i="1" dirty="0">
                <a:ea typeface="Cambria Math" pitchFamily="18" charset="0"/>
              </a:rPr>
              <a:t>w</a:t>
            </a:r>
            <a:r>
              <a:rPr lang="en-US" dirty="0">
                <a:ea typeface="Cambria Math" pitchFamily="18" charset="0"/>
              </a:rPr>
              <a:t> and edge {</a:t>
            </a:r>
            <a:r>
              <a:rPr lang="en-US" i="1" dirty="0" err="1">
                <a:ea typeface="Cambria Math" pitchFamily="18" charset="0"/>
              </a:rPr>
              <a:t>v</a:t>
            </a:r>
            <a:r>
              <a:rPr lang="en-US" dirty="0" err="1">
                <a:ea typeface="Cambria Math" pitchFamily="18" charset="0"/>
              </a:rPr>
              <a:t>,</a:t>
            </a:r>
            <a:r>
              <a:rPr lang="en-US" i="1" dirty="0" err="1">
                <a:ea typeface="Cambria Math" pitchFamily="18" charset="0"/>
              </a:rPr>
              <a:t>w</a:t>
            </a:r>
            <a:r>
              <a:rPr lang="en-US" dirty="0">
                <a:ea typeface="Cambria Math" pitchFamily="18" charset="0"/>
              </a:rPr>
              <a:t>} to </a:t>
            </a:r>
            <a:r>
              <a:rPr lang="en-US" i="1" dirty="0">
                <a:ea typeface="Cambria Math" pitchFamily="18" charset="0"/>
              </a:rPr>
              <a:t>T</a:t>
            </a:r>
            <a:endParaRPr lang="en-US" dirty="0" smtClean="0">
              <a:ea typeface="Cambria Math" pitchFamily="18" charset="0"/>
            </a:endParaRPr>
          </a:p>
        </p:txBody>
      </p:sp>
      <p:sp>
        <p:nvSpPr>
          <p:cNvPr id="5" name="Slide Number Placeholder 4"/>
          <p:cNvSpPr>
            <a:spLocks noGrp="1"/>
          </p:cNvSpPr>
          <p:nvPr>
            <p:ph type="sldNum" sz="quarter" idx="12"/>
          </p:nvPr>
        </p:nvSpPr>
        <p:spPr/>
        <p:txBody>
          <a:bodyPr/>
          <a:lstStyle/>
          <a:p>
            <a:fld id="{8CD41AC4-40F7-4FE0-8905-74C6698904F3}" type="slidenum">
              <a:rPr lang="en-US" smtClean="0"/>
              <a:pPr/>
              <a:t>803</a:t>
            </a:fld>
            <a:endParaRPr lang="en-US"/>
          </a:p>
        </p:txBody>
      </p:sp>
    </p:spTree>
    <p:extLst>
      <p:ext uri="{BB962C8B-B14F-4D97-AF65-F5344CB8AC3E}">
        <p14:creationId xmlns:p14="http://schemas.microsoft.com/office/powerpoint/2010/main" val="17817612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921" y="457200"/>
            <a:ext cx="8229600" cy="1143000"/>
          </a:xfrm>
        </p:spPr>
        <p:txBody>
          <a:bodyPr>
            <a:normAutofit fontScale="90000"/>
          </a:bodyPr>
          <a:lstStyle/>
          <a:p>
            <a:r>
              <a:rPr lang="en-US" dirty="0" smtClean="0"/>
              <a:t>Depth-First Search in Directed Graphs</a:t>
            </a:r>
            <a:endParaRPr lang="en-US" dirty="0"/>
          </a:p>
        </p:txBody>
      </p:sp>
      <p:sp>
        <p:nvSpPr>
          <p:cNvPr id="3" name="Content Placeholder 2"/>
          <p:cNvSpPr>
            <a:spLocks noGrp="1"/>
          </p:cNvSpPr>
          <p:nvPr>
            <p:ph idx="1"/>
          </p:nvPr>
        </p:nvSpPr>
        <p:spPr>
          <a:xfrm>
            <a:off x="381000" y="1904999"/>
            <a:ext cx="8229600" cy="4389120"/>
          </a:xfrm>
        </p:spPr>
        <p:txBody>
          <a:bodyPr>
            <a:normAutofit fontScale="55000" lnSpcReduction="20000"/>
          </a:bodyPr>
          <a:lstStyle/>
          <a:p>
            <a:r>
              <a:rPr lang="en-US" dirty="0" smtClean="0"/>
              <a:t>Both depth-first search and breadth-first search can be easily modified to run on a directed graph. But the result is not necessarily a spanning tree, but rather a spanning forest. </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lnSpc>
                <a:spcPts val="1300"/>
              </a:lnSpc>
              <a:buNone/>
            </a:pPr>
            <a:r>
              <a:rPr lang="en-US" b="1" dirty="0" smtClean="0"/>
              <a:t>      </a:t>
            </a:r>
          </a:p>
          <a:p>
            <a:pPr marL="0" indent="0">
              <a:lnSpc>
                <a:spcPts val="1300"/>
              </a:lnSpc>
              <a:buNone/>
            </a:pPr>
            <a:endParaRPr lang="en-US" b="1" dirty="0"/>
          </a:p>
          <a:p>
            <a:pPr marL="0" indent="0">
              <a:lnSpc>
                <a:spcPts val="1300"/>
              </a:lnSpc>
              <a:buNone/>
            </a:pPr>
            <a:endParaRPr lang="en-US" b="1" dirty="0" smtClean="0"/>
          </a:p>
          <a:p>
            <a:pPr marL="0" indent="0">
              <a:lnSpc>
                <a:spcPts val="1300"/>
              </a:lnSpc>
              <a:buNone/>
            </a:pPr>
            <a:endParaRPr lang="en-US" b="1" dirty="0" smtClean="0"/>
          </a:p>
          <a:p>
            <a:pPr marL="0" indent="0">
              <a:lnSpc>
                <a:spcPts val="1300"/>
              </a:lnSpc>
              <a:buNone/>
            </a:pPr>
            <a:endParaRPr lang="en-US" b="1" dirty="0"/>
          </a:p>
          <a:p>
            <a:pPr marL="0" indent="0">
              <a:lnSpc>
                <a:spcPts val="1300"/>
              </a:lnSpc>
              <a:buNone/>
            </a:pPr>
            <a:endParaRPr lang="en-US" b="1" dirty="0" smtClean="0"/>
          </a:p>
          <a:p>
            <a:pPr marL="0" indent="0">
              <a:lnSpc>
                <a:spcPts val="1300"/>
              </a:lnSpc>
              <a:buNone/>
            </a:pPr>
            <a:endParaRPr lang="en-US" b="1" dirty="0"/>
          </a:p>
          <a:p>
            <a:pPr marL="0" indent="0">
              <a:lnSpc>
                <a:spcPts val="1300"/>
              </a:lnSpc>
              <a:buNone/>
            </a:pPr>
            <a:endParaRPr lang="en-US" dirty="0"/>
          </a:p>
          <a:p>
            <a:endParaRPr lang="en-US" dirty="0" smtClean="0"/>
          </a:p>
          <a:p>
            <a:r>
              <a:rPr lang="en-US" dirty="0" smtClean="0"/>
              <a:t>To index websites, search engines such as Google systematically explore the web starting at known sites. The programs that do this exploration are known as </a:t>
            </a:r>
            <a:r>
              <a:rPr lang="en-US" i="1" dirty="0" smtClean="0"/>
              <a:t>Web spiders</a:t>
            </a:r>
            <a:r>
              <a:rPr lang="en-US" dirty="0" smtClean="0"/>
              <a:t>. They may use both breath-first search or depth-first search to explore the Web graph.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582" y="2971800"/>
            <a:ext cx="4363974" cy="1723644"/>
          </a:xfrm>
          <a:prstGeom prst="rect">
            <a:avLst/>
          </a:prstGeom>
        </p:spPr>
      </p:pic>
      <p:sp>
        <p:nvSpPr>
          <p:cNvPr id="5" name="TextBox 4"/>
          <p:cNvSpPr txBox="1"/>
          <p:nvPr/>
        </p:nvSpPr>
        <p:spPr>
          <a:xfrm>
            <a:off x="639417" y="2438400"/>
            <a:ext cx="3657600" cy="2554545"/>
          </a:xfrm>
          <a:prstGeom prst="rect">
            <a:avLst/>
          </a:prstGeom>
          <a:noFill/>
        </p:spPr>
        <p:txBody>
          <a:bodyPr wrap="square" rtlCol="0">
            <a:spAutoFit/>
          </a:bodyPr>
          <a:lstStyle/>
          <a:p>
            <a:pPr>
              <a:lnSpc>
                <a:spcPts val="1600"/>
              </a:lnSpc>
            </a:pPr>
            <a:r>
              <a:rPr lang="en-US" sz="1600" b="1" dirty="0"/>
              <a:t>Example</a:t>
            </a:r>
            <a:r>
              <a:rPr lang="en-US" sz="1600" dirty="0"/>
              <a:t>: For the graph in (a), if </a:t>
            </a:r>
            <a:r>
              <a:rPr lang="en-US" sz="1600" dirty="0" smtClean="0"/>
              <a:t>we begin </a:t>
            </a:r>
            <a:r>
              <a:rPr lang="en-US" sz="1600" dirty="0"/>
              <a:t>at  vertex </a:t>
            </a:r>
            <a:r>
              <a:rPr lang="en-US" sz="1600" i="1" dirty="0"/>
              <a:t>a</a:t>
            </a:r>
            <a:r>
              <a:rPr lang="en-US" sz="1600" dirty="0"/>
              <a:t>, depth-first </a:t>
            </a:r>
            <a:r>
              <a:rPr lang="en-US" sz="1600" dirty="0" smtClean="0"/>
              <a:t>search </a:t>
            </a:r>
            <a:r>
              <a:rPr lang="en-US" sz="1600" dirty="0"/>
              <a:t>adds the path </a:t>
            </a:r>
            <a:r>
              <a:rPr lang="en-US" sz="1600" dirty="0" smtClean="0"/>
              <a:t>connecting </a:t>
            </a:r>
            <a:r>
              <a:rPr lang="en-US" sz="1600" i="1" dirty="0" smtClean="0"/>
              <a:t>a</a:t>
            </a:r>
            <a:r>
              <a:rPr lang="en-US" sz="1600" dirty="0"/>
              <a:t>, </a:t>
            </a:r>
            <a:r>
              <a:rPr lang="en-US" sz="1600" i="1" dirty="0"/>
              <a:t>b</a:t>
            </a:r>
            <a:r>
              <a:rPr lang="en-US" sz="1600" dirty="0"/>
              <a:t>, </a:t>
            </a:r>
            <a:r>
              <a:rPr lang="en-US" sz="1600" i="1" dirty="0"/>
              <a:t>c</a:t>
            </a:r>
            <a:r>
              <a:rPr lang="en-US" sz="1600" dirty="0"/>
              <a:t>, and </a:t>
            </a:r>
            <a:r>
              <a:rPr lang="en-US" sz="1600" i="1" dirty="0"/>
              <a:t>g</a:t>
            </a:r>
            <a:r>
              <a:rPr lang="en-US" sz="1600" dirty="0"/>
              <a:t>. </a:t>
            </a:r>
            <a:r>
              <a:rPr lang="en-US" sz="1600" dirty="0" smtClean="0"/>
              <a:t>At </a:t>
            </a:r>
            <a:r>
              <a:rPr lang="en-US" sz="1600" i="1" dirty="0"/>
              <a:t>g</a:t>
            </a:r>
            <a:r>
              <a:rPr lang="en-US" sz="1600" dirty="0"/>
              <a:t>, we are </a:t>
            </a:r>
            <a:r>
              <a:rPr lang="en-US" sz="1600" dirty="0" smtClean="0"/>
              <a:t>blocked, so </a:t>
            </a:r>
            <a:r>
              <a:rPr lang="en-US" sz="1600" dirty="0"/>
              <a:t>we return to </a:t>
            </a:r>
            <a:r>
              <a:rPr lang="en-US" sz="1600" i="1" dirty="0" smtClean="0"/>
              <a:t>c</a:t>
            </a:r>
            <a:r>
              <a:rPr lang="en-US" sz="1600" dirty="0"/>
              <a:t>.</a:t>
            </a:r>
            <a:r>
              <a:rPr lang="en-US" sz="1600" dirty="0" smtClean="0"/>
              <a:t> Next,  </a:t>
            </a:r>
            <a:r>
              <a:rPr lang="en-US" sz="1600" dirty="0"/>
              <a:t>we add the path </a:t>
            </a:r>
            <a:r>
              <a:rPr lang="en-US" sz="1600" dirty="0" smtClean="0"/>
              <a:t>connecting </a:t>
            </a:r>
            <a:r>
              <a:rPr lang="en-US" sz="1600" i="1" dirty="0" smtClean="0"/>
              <a:t>f</a:t>
            </a:r>
            <a:r>
              <a:rPr lang="en-US" sz="1600" dirty="0" smtClean="0"/>
              <a:t> </a:t>
            </a:r>
            <a:r>
              <a:rPr lang="en-US" sz="1600" dirty="0"/>
              <a:t>to </a:t>
            </a:r>
            <a:r>
              <a:rPr lang="en-US" sz="1600" i="1" dirty="0"/>
              <a:t>e</a:t>
            </a:r>
            <a:r>
              <a:rPr lang="en-US" sz="1600" dirty="0"/>
              <a:t>. </a:t>
            </a:r>
            <a:r>
              <a:rPr lang="en-US" sz="1600" dirty="0" smtClean="0"/>
              <a:t>Next</a:t>
            </a:r>
            <a:r>
              <a:rPr lang="en-US" sz="1600" dirty="0"/>
              <a:t>, </a:t>
            </a:r>
            <a:r>
              <a:rPr lang="en-US" sz="1600" dirty="0" smtClean="0"/>
              <a:t>we </a:t>
            </a:r>
            <a:r>
              <a:rPr lang="en-US" sz="1600" dirty="0"/>
              <a:t>return </a:t>
            </a:r>
            <a:r>
              <a:rPr lang="en-US" sz="1600" dirty="0" smtClean="0"/>
              <a:t>to </a:t>
            </a:r>
            <a:r>
              <a:rPr lang="en-US" sz="1600" i="1" dirty="0"/>
              <a:t>a</a:t>
            </a:r>
            <a:r>
              <a:rPr lang="en-US" sz="1600" dirty="0"/>
              <a:t> and </a:t>
            </a:r>
            <a:r>
              <a:rPr lang="en-US" sz="1600" dirty="0" smtClean="0"/>
              <a:t>find </a:t>
            </a:r>
            <a:r>
              <a:rPr lang="en-US" sz="1600" dirty="0"/>
              <a:t>that we </a:t>
            </a:r>
            <a:r>
              <a:rPr lang="en-US" sz="1600" dirty="0" smtClean="0"/>
              <a:t>cannot add a new path. </a:t>
            </a:r>
            <a:r>
              <a:rPr lang="en-US" sz="1600" dirty="0"/>
              <a:t>So, we </a:t>
            </a:r>
            <a:r>
              <a:rPr lang="en-US" sz="1600" dirty="0" smtClean="0"/>
              <a:t>begin another tree with </a:t>
            </a:r>
            <a:r>
              <a:rPr lang="en-US" sz="1600" i="1" dirty="0" smtClean="0"/>
              <a:t>d </a:t>
            </a:r>
            <a:r>
              <a:rPr lang="en-US" sz="1600" dirty="0"/>
              <a:t>as its root.  We find that this new  tree consists of the path </a:t>
            </a:r>
            <a:r>
              <a:rPr lang="en-US" sz="1600" dirty="0" smtClean="0"/>
              <a:t>connecting </a:t>
            </a:r>
            <a:r>
              <a:rPr lang="en-US" sz="1600" dirty="0"/>
              <a:t>the </a:t>
            </a:r>
            <a:r>
              <a:rPr lang="en-US" sz="1600" dirty="0" smtClean="0"/>
              <a:t>vertices </a:t>
            </a:r>
            <a:r>
              <a:rPr lang="en-US" sz="1600" i="1" dirty="0" smtClean="0"/>
              <a:t>d</a:t>
            </a:r>
            <a:r>
              <a:rPr lang="en-US" sz="1600" dirty="0"/>
              <a:t>, </a:t>
            </a:r>
            <a:r>
              <a:rPr lang="en-US" sz="1600" i="1" dirty="0"/>
              <a:t>h</a:t>
            </a:r>
            <a:r>
              <a:rPr lang="en-US" sz="1600" dirty="0"/>
              <a:t>, </a:t>
            </a:r>
            <a:r>
              <a:rPr lang="en-US" sz="1600" i="1" dirty="0"/>
              <a:t>l</a:t>
            </a:r>
            <a:r>
              <a:rPr lang="en-US" sz="1600" dirty="0"/>
              <a:t>, </a:t>
            </a:r>
            <a:r>
              <a:rPr lang="en-US" sz="1600" i="1" dirty="0"/>
              <a:t>k</a:t>
            </a:r>
            <a:r>
              <a:rPr lang="en-US" sz="1600" dirty="0"/>
              <a:t>, and </a:t>
            </a:r>
            <a:r>
              <a:rPr lang="en-US" sz="1600" i="1" dirty="0"/>
              <a:t>j</a:t>
            </a:r>
            <a:r>
              <a:rPr lang="en-US" sz="1600" dirty="0"/>
              <a:t>.  Finally, we </a:t>
            </a:r>
            <a:r>
              <a:rPr lang="en-US" sz="1600" dirty="0" smtClean="0"/>
              <a:t>add </a:t>
            </a:r>
            <a:r>
              <a:rPr lang="en-US" sz="1600" dirty="0"/>
              <a:t>a new </a:t>
            </a:r>
            <a:r>
              <a:rPr lang="en-US" sz="1600" dirty="0" smtClean="0"/>
              <a:t>tree</a:t>
            </a:r>
            <a:r>
              <a:rPr lang="en-US" sz="1600" dirty="0"/>
              <a:t>, which only contains</a:t>
            </a:r>
            <a:r>
              <a:rPr lang="en-US" sz="1600" i="1" dirty="0"/>
              <a:t> </a:t>
            </a:r>
            <a:r>
              <a:rPr lang="en-US" sz="1600" i="1" dirty="0" err="1"/>
              <a:t>i</a:t>
            </a:r>
            <a:r>
              <a:rPr lang="en-US" sz="1600" dirty="0"/>
              <a:t>, its root.</a:t>
            </a:r>
          </a:p>
        </p:txBody>
      </p:sp>
      <p:sp>
        <p:nvSpPr>
          <p:cNvPr id="6" name="Slide Number Placeholder 5"/>
          <p:cNvSpPr>
            <a:spLocks noGrp="1"/>
          </p:cNvSpPr>
          <p:nvPr>
            <p:ph type="sldNum" sz="quarter" idx="12"/>
          </p:nvPr>
        </p:nvSpPr>
        <p:spPr/>
        <p:txBody>
          <a:bodyPr/>
          <a:lstStyle/>
          <a:p>
            <a:fld id="{8CD41AC4-40F7-4FE0-8905-74C6698904F3}" type="slidenum">
              <a:rPr lang="en-US" smtClean="0"/>
              <a:pPr/>
              <a:t>804</a:t>
            </a:fld>
            <a:endParaRPr lang="en-US"/>
          </a:p>
        </p:txBody>
      </p:sp>
    </p:spTree>
    <p:extLst>
      <p:ext uri="{BB962C8B-B14F-4D97-AF65-F5344CB8AC3E}">
        <p14:creationId xmlns:p14="http://schemas.microsoft.com/office/powerpoint/2010/main" val="340972098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Minimum spanning tree</a:t>
            </a:r>
            <a:endParaRPr lang="en-US" dirty="0"/>
          </a:p>
        </p:txBody>
      </p:sp>
      <p:sp>
        <p:nvSpPr>
          <p:cNvPr id="3" name="Content Placeholder 2"/>
          <p:cNvSpPr>
            <a:spLocks noGrp="1"/>
          </p:cNvSpPr>
          <p:nvPr>
            <p:ph idx="1"/>
          </p:nvPr>
        </p:nvSpPr>
        <p:spPr/>
        <p:txBody>
          <a:bodyPr>
            <a:normAutofit/>
          </a:bodyPr>
          <a:lstStyle/>
          <a:p>
            <a:r>
              <a:rPr lang="en-US" dirty="0"/>
              <a:t>A </a:t>
            </a:r>
            <a:r>
              <a:rPr lang="en-US" i="1" dirty="0"/>
              <a:t>minimum spanning tree </a:t>
            </a:r>
            <a:r>
              <a:rPr lang="en-US" dirty="0"/>
              <a:t>in a connected weighted graph is a spanning tree that has the smallest possible sum of weights of its edges. </a:t>
            </a:r>
          </a:p>
        </p:txBody>
      </p:sp>
      <p:pic>
        <p:nvPicPr>
          <p:cNvPr id="4" name="Picture 2" descr="ch11figures_Part57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86200"/>
            <a:ext cx="4267200" cy="1835674"/>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5" name="Picture 2" descr="ch11figures_Part59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152" y="3946525"/>
            <a:ext cx="4508523" cy="230187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8CD41AC4-40F7-4FE0-8905-74C6698904F3}" type="slidenum">
              <a:rPr lang="en-US" smtClean="0"/>
              <a:pPr/>
              <a:t>805</a:t>
            </a:fld>
            <a:endParaRPr lang="en-US"/>
          </a:p>
        </p:txBody>
      </p:sp>
    </p:spTree>
    <p:extLst>
      <p:ext uri="{BB962C8B-B14F-4D97-AF65-F5344CB8AC3E}">
        <p14:creationId xmlns:p14="http://schemas.microsoft.com/office/powerpoint/2010/main" val="2293920291"/>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Minimum spanning tree</a:t>
            </a:r>
            <a:endParaRPr lang="en-US" dirty="0"/>
          </a:p>
        </p:txBody>
      </p:sp>
      <p:sp>
        <p:nvSpPr>
          <p:cNvPr id="3" name="Content Placeholder 2"/>
          <p:cNvSpPr>
            <a:spLocks noGrp="1"/>
          </p:cNvSpPr>
          <p:nvPr>
            <p:ph idx="1"/>
          </p:nvPr>
        </p:nvSpPr>
        <p:spPr/>
        <p:txBody>
          <a:bodyPr>
            <a:normAutofit/>
          </a:bodyPr>
          <a:lstStyle/>
          <a:p>
            <a:r>
              <a:rPr lang="en-US" dirty="0" smtClean="0"/>
              <a:t>Prim’s algorithm. </a:t>
            </a:r>
          </a:p>
          <a:p>
            <a:pPr lvl="1"/>
            <a:r>
              <a:rPr lang="en-US" dirty="0"/>
              <a:t>Begin by choosing any edge with smallest weight, putting it into the spanning </a:t>
            </a:r>
            <a:r>
              <a:rPr lang="en-US" dirty="0" smtClean="0"/>
              <a:t>tree.</a:t>
            </a:r>
          </a:p>
          <a:p>
            <a:pPr lvl="1"/>
            <a:r>
              <a:rPr lang="en-US" dirty="0" smtClean="0"/>
              <a:t>Then successively </a:t>
            </a:r>
            <a:r>
              <a:rPr lang="en-US" dirty="0"/>
              <a:t>add to the tree edges of minimum weight that are incident to a vertex already in the tree, never forming a simple circuit with those edges already in the </a:t>
            </a:r>
            <a:r>
              <a:rPr lang="en-US" dirty="0" smtClean="0"/>
              <a:t>tree.</a:t>
            </a:r>
          </a:p>
          <a:p>
            <a:pPr lvl="1"/>
            <a:r>
              <a:rPr lang="en-US" dirty="0" smtClean="0"/>
              <a:t>Stop </a:t>
            </a:r>
            <a:r>
              <a:rPr lang="en-US" dirty="0"/>
              <a:t>when </a:t>
            </a:r>
            <a:r>
              <a:rPr lang="en-US" i="1" dirty="0"/>
              <a:t>n</a:t>
            </a:r>
            <a:r>
              <a:rPr lang="en-US" dirty="0"/>
              <a:t> − 1 edges have been added. </a:t>
            </a:r>
          </a:p>
        </p:txBody>
      </p:sp>
      <p:sp>
        <p:nvSpPr>
          <p:cNvPr id="4" name="Slide Number Placeholder 3"/>
          <p:cNvSpPr>
            <a:spLocks noGrp="1"/>
          </p:cNvSpPr>
          <p:nvPr>
            <p:ph type="sldNum" sz="quarter" idx="12"/>
          </p:nvPr>
        </p:nvSpPr>
        <p:spPr/>
        <p:txBody>
          <a:bodyPr/>
          <a:lstStyle/>
          <a:p>
            <a:fld id="{8CD41AC4-40F7-4FE0-8905-74C6698904F3}" type="slidenum">
              <a:rPr lang="en-US" smtClean="0"/>
              <a:pPr/>
              <a:t>806</a:t>
            </a:fld>
            <a:endParaRPr lang="en-US"/>
          </a:p>
        </p:txBody>
      </p:sp>
    </p:spTree>
    <p:extLst>
      <p:ext uri="{BB962C8B-B14F-4D97-AF65-F5344CB8AC3E}">
        <p14:creationId xmlns:p14="http://schemas.microsoft.com/office/powerpoint/2010/main" val="324636468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Minimum spanning tree</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Prim’s </a:t>
            </a:r>
            <a:r>
              <a:rPr lang="en-US" sz="2800" dirty="0"/>
              <a:t>Algorithm. </a:t>
            </a:r>
            <a:endParaRPr lang="en-US" dirty="0"/>
          </a:p>
          <a:p>
            <a:r>
              <a:rPr lang="en-US" sz="2800" b="1" dirty="0"/>
              <a:t>procedure </a:t>
            </a:r>
            <a:r>
              <a:rPr lang="en-US" sz="2800" i="1" dirty="0"/>
              <a:t>Prim</a:t>
            </a:r>
            <a:r>
              <a:rPr lang="en-US" sz="2800" dirty="0"/>
              <a:t>(</a:t>
            </a:r>
            <a:r>
              <a:rPr lang="en-US" sz="2800" i="1" dirty="0"/>
              <a:t>G</a:t>
            </a:r>
            <a:r>
              <a:rPr lang="en-US" sz="2800" dirty="0"/>
              <a:t>: weighted connected undirected graph with </a:t>
            </a:r>
            <a:r>
              <a:rPr lang="en-US" sz="2800" i="1" dirty="0"/>
              <a:t>n</a:t>
            </a:r>
            <a:r>
              <a:rPr lang="en-US" sz="2800" dirty="0"/>
              <a:t> vertices) </a:t>
            </a:r>
            <a:endParaRPr lang="en-US" sz="2800" dirty="0" smtClean="0"/>
          </a:p>
          <a:p>
            <a:r>
              <a:rPr lang="en-US" sz="2800" i="1" dirty="0" smtClean="0"/>
              <a:t>T</a:t>
            </a:r>
            <a:r>
              <a:rPr lang="en-US" sz="2800" dirty="0" smtClean="0"/>
              <a:t> </a:t>
            </a:r>
            <a:r>
              <a:rPr lang="en-US" sz="2800" dirty="0"/>
              <a:t>:= a minimum-weight edge</a:t>
            </a:r>
            <a:br>
              <a:rPr lang="en-US" sz="2800" dirty="0"/>
            </a:br>
            <a:endParaRPr lang="en-US" sz="2800" dirty="0" smtClean="0"/>
          </a:p>
          <a:p>
            <a:r>
              <a:rPr lang="en-US" sz="2800" b="1" dirty="0" smtClean="0"/>
              <a:t>for </a:t>
            </a:r>
            <a:r>
              <a:rPr lang="en-US" sz="2800" i="1" dirty="0" err="1"/>
              <a:t>i</a:t>
            </a:r>
            <a:r>
              <a:rPr lang="en-US" sz="2800" dirty="0"/>
              <a:t> := 1 </a:t>
            </a:r>
            <a:r>
              <a:rPr lang="en-US" sz="2800" b="1" dirty="0"/>
              <a:t>to </a:t>
            </a:r>
            <a:r>
              <a:rPr lang="en-US" sz="2800" i="1" dirty="0"/>
              <a:t>n</a:t>
            </a:r>
            <a:r>
              <a:rPr lang="en-US" sz="2800" dirty="0"/>
              <a:t> − 2 </a:t>
            </a:r>
            <a:endParaRPr lang="en-US" dirty="0"/>
          </a:p>
          <a:p>
            <a:pPr lvl="1"/>
            <a:r>
              <a:rPr lang="en-US" i="1" dirty="0"/>
              <a:t>e</a:t>
            </a:r>
            <a:r>
              <a:rPr lang="en-US" dirty="0"/>
              <a:t> := an edge of minimum weight incident to a vertex in </a:t>
            </a:r>
            <a:r>
              <a:rPr lang="en-US" i="1" dirty="0"/>
              <a:t>T</a:t>
            </a:r>
            <a:r>
              <a:rPr lang="en-US" dirty="0"/>
              <a:t> and not forming a simple circuit in </a:t>
            </a:r>
            <a:r>
              <a:rPr lang="en-US" i="1" dirty="0"/>
              <a:t>T</a:t>
            </a:r>
            <a:r>
              <a:rPr lang="en-US" dirty="0"/>
              <a:t> if added to </a:t>
            </a:r>
            <a:r>
              <a:rPr lang="en-US" i="1" dirty="0"/>
              <a:t>T</a:t>
            </a:r>
            <a:r>
              <a:rPr lang="en-US" dirty="0"/>
              <a:t> </a:t>
            </a:r>
          </a:p>
          <a:p>
            <a:pPr lvl="1"/>
            <a:r>
              <a:rPr lang="en-US" i="1" dirty="0"/>
              <a:t>T</a:t>
            </a:r>
            <a:r>
              <a:rPr lang="en-US" dirty="0"/>
              <a:t> := </a:t>
            </a:r>
            <a:r>
              <a:rPr lang="en-US" i="1" dirty="0"/>
              <a:t>T</a:t>
            </a:r>
            <a:r>
              <a:rPr lang="en-US" dirty="0"/>
              <a:t> with </a:t>
            </a:r>
            <a:r>
              <a:rPr lang="en-US" i="1" dirty="0"/>
              <a:t>e</a:t>
            </a:r>
            <a:r>
              <a:rPr lang="en-US" dirty="0"/>
              <a:t> </a:t>
            </a:r>
            <a:r>
              <a:rPr lang="en-US" dirty="0" smtClean="0"/>
              <a:t>added</a:t>
            </a:r>
          </a:p>
          <a:p>
            <a:r>
              <a:rPr lang="en-US" b="1" dirty="0" smtClean="0"/>
              <a:t>return </a:t>
            </a:r>
            <a:r>
              <a:rPr lang="en-US" i="1" dirty="0"/>
              <a:t>T</a:t>
            </a:r>
            <a:r>
              <a:rPr lang="en-US" dirty="0"/>
              <a:t> {</a:t>
            </a:r>
            <a:r>
              <a:rPr lang="en-US" i="1" dirty="0"/>
              <a:t>T</a:t>
            </a:r>
            <a:r>
              <a:rPr lang="en-US" dirty="0"/>
              <a:t> is a minimum spanning tree of </a:t>
            </a:r>
            <a:r>
              <a:rPr lang="en-US" i="1" dirty="0"/>
              <a:t>G</a:t>
            </a:r>
            <a:r>
              <a:rPr lang="en-US" dirty="0"/>
              <a:t>} </a:t>
            </a:r>
          </a:p>
        </p:txBody>
      </p:sp>
      <p:sp>
        <p:nvSpPr>
          <p:cNvPr id="4" name="Slide Number Placeholder 3"/>
          <p:cNvSpPr>
            <a:spLocks noGrp="1"/>
          </p:cNvSpPr>
          <p:nvPr>
            <p:ph type="sldNum" sz="quarter" idx="12"/>
          </p:nvPr>
        </p:nvSpPr>
        <p:spPr/>
        <p:txBody>
          <a:bodyPr/>
          <a:lstStyle/>
          <a:p>
            <a:fld id="{8CD41AC4-40F7-4FE0-8905-74C6698904F3}" type="slidenum">
              <a:rPr lang="en-US" smtClean="0"/>
              <a:pPr/>
              <a:t>807</a:t>
            </a:fld>
            <a:endParaRPr lang="en-US"/>
          </a:p>
        </p:txBody>
      </p:sp>
    </p:spTree>
    <p:extLst>
      <p:ext uri="{BB962C8B-B14F-4D97-AF65-F5344CB8AC3E}">
        <p14:creationId xmlns:p14="http://schemas.microsoft.com/office/powerpoint/2010/main" val="378916241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Minimum spanning tree</a:t>
            </a:r>
            <a:endParaRPr lang="en-US" dirty="0"/>
          </a:p>
        </p:txBody>
      </p:sp>
      <p:sp>
        <p:nvSpPr>
          <p:cNvPr id="3" name="Content Placeholder 2"/>
          <p:cNvSpPr>
            <a:spLocks noGrp="1"/>
          </p:cNvSpPr>
          <p:nvPr>
            <p:ph idx="1"/>
          </p:nvPr>
        </p:nvSpPr>
        <p:spPr/>
        <p:txBody>
          <a:bodyPr>
            <a:normAutofit/>
          </a:bodyPr>
          <a:lstStyle/>
          <a:p>
            <a:r>
              <a:rPr lang="en-US" dirty="0" smtClean="0"/>
              <a:t>A simple example. </a:t>
            </a:r>
            <a:endParaRPr lang="en-US" dirty="0"/>
          </a:p>
          <a:p>
            <a:endParaRPr lang="en-US" dirty="0" smtClean="0"/>
          </a:p>
        </p:txBody>
      </p:sp>
      <p:pic>
        <p:nvPicPr>
          <p:cNvPr id="4" name="Picture 2" descr="ch11figures_Part6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861" y="2824163"/>
            <a:ext cx="6533739" cy="336124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D41AC4-40F7-4FE0-8905-74C6698904F3}" type="slidenum">
              <a:rPr lang="en-US" smtClean="0"/>
              <a:pPr/>
              <a:t>808</a:t>
            </a:fld>
            <a:endParaRPr lang="en-US"/>
          </a:p>
        </p:txBody>
      </p:sp>
    </p:spTree>
    <p:extLst>
      <p:ext uri="{BB962C8B-B14F-4D97-AF65-F5344CB8AC3E}">
        <p14:creationId xmlns:p14="http://schemas.microsoft.com/office/powerpoint/2010/main" val="259673003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Minimum spanning tree</a:t>
            </a:r>
            <a:endParaRPr lang="en-US" dirty="0"/>
          </a:p>
        </p:txBody>
      </p:sp>
      <p:sp>
        <p:nvSpPr>
          <p:cNvPr id="3" name="Content Placeholder 2"/>
          <p:cNvSpPr>
            <a:spLocks noGrp="1"/>
          </p:cNvSpPr>
          <p:nvPr>
            <p:ph idx="1"/>
          </p:nvPr>
        </p:nvSpPr>
        <p:spPr/>
        <p:txBody>
          <a:bodyPr>
            <a:normAutofit fontScale="92500" lnSpcReduction="10000"/>
          </a:bodyPr>
          <a:lstStyle/>
          <a:p>
            <a:r>
              <a:rPr lang="en-US" dirty="0"/>
              <a:t>We prove by induction that after </a:t>
            </a:r>
            <a:r>
              <a:rPr lang="en-US" i="1" dirty="0"/>
              <a:t>k </a:t>
            </a:r>
            <a:r>
              <a:rPr lang="en-US" dirty="0"/>
              <a:t>edges are added to </a:t>
            </a:r>
            <a:r>
              <a:rPr lang="en-US" i="1" dirty="0"/>
              <a:t>T</a:t>
            </a:r>
            <a:r>
              <a:rPr lang="en-US" dirty="0"/>
              <a:t>, </a:t>
            </a:r>
            <a:r>
              <a:rPr lang="en-US" i="1" dirty="0" smtClean="0"/>
              <a:t>T </a:t>
            </a:r>
            <a:r>
              <a:rPr lang="en-US" dirty="0"/>
              <a:t>forms a spanning tree of </a:t>
            </a:r>
            <a:r>
              <a:rPr lang="en-US" i="1" dirty="0" smtClean="0"/>
              <a:t>H.</a:t>
            </a:r>
            <a:endParaRPr lang="en-US" dirty="0"/>
          </a:p>
          <a:p>
            <a:pPr lvl="1"/>
            <a:r>
              <a:rPr lang="en-US" dirty="0"/>
              <a:t>As a base case, after </a:t>
            </a:r>
            <a:r>
              <a:rPr lang="en-US" dirty="0">
                <a:latin typeface="Times"/>
                <a:cs typeface="Times"/>
              </a:rPr>
              <a:t>0</a:t>
            </a:r>
            <a:r>
              <a:rPr lang="en-US" dirty="0"/>
              <a:t> edges are added, </a:t>
            </a:r>
            <a:r>
              <a:rPr lang="en-US" i="1" dirty="0"/>
              <a:t>T </a:t>
            </a:r>
            <a:r>
              <a:rPr lang="en-US" dirty="0"/>
              <a:t>is empty and </a:t>
            </a:r>
            <a:r>
              <a:rPr lang="en-US" i="1" dirty="0" smtClean="0"/>
              <a:t>H </a:t>
            </a:r>
            <a:r>
              <a:rPr lang="en-US" dirty="0"/>
              <a:t>is the single node {</a:t>
            </a:r>
            <a:r>
              <a:rPr lang="en-US" i="1" dirty="0"/>
              <a:t>v</a:t>
            </a:r>
            <a:r>
              <a:rPr lang="en-US" dirty="0"/>
              <a:t>}. </a:t>
            </a:r>
            <a:r>
              <a:rPr lang="en-US" dirty="0" smtClean="0"/>
              <a:t>It is the minimum spanning tree of </a:t>
            </a:r>
            <a:r>
              <a:rPr lang="en-US" i="1" dirty="0" smtClean="0"/>
              <a:t>H</a:t>
            </a:r>
            <a:r>
              <a:rPr lang="en-US" i="1" baseline="-25000" dirty="0" smtClean="0"/>
              <a:t>0</a:t>
            </a:r>
            <a:r>
              <a:rPr lang="en-US" dirty="0" smtClean="0"/>
              <a:t>.</a:t>
            </a:r>
            <a:endParaRPr lang="en-US" dirty="0"/>
          </a:p>
          <a:p>
            <a:pPr lvl="1"/>
            <a:r>
              <a:rPr lang="en-US" dirty="0"/>
              <a:t>If at </a:t>
            </a:r>
            <a:r>
              <a:rPr lang="en-US" dirty="0" smtClean="0"/>
              <a:t>iteration </a:t>
            </a:r>
            <a:r>
              <a:rPr lang="en-US" i="1" dirty="0" smtClean="0"/>
              <a:t>k</a:t>
            </a:r>
            <a:r>
              <a:rPr lang="en-US" dirty="0" smtClean="0"/>
              <a:t>, </a:t>
            </a:r>
            <a:r>
              <a:rPr lang="en-US" i="1" dirty="0" err="1" smtClean="0"/>
              <a:t>H</a:t>
            </a:r>
            <a:r>
              <a:rPr lang="en-US" i="1" baseline="-25000" dirty="0" err="1" smtClean="0"/>
              <a:t>k</a:t>
            </a:r>
            <a:r>
              <a:rPr lang="en-US" i="1" dirty="0" smtClean="0"/>
              <a:t> </a:t>
            </a:r>
            <a:r>
              <a:rPr lang="en-US" dirty="0"/>
              <a:t>= </a:t>
            </a:r>
            <a:r>
              <a:rPr lang="en-US" i="1" dirty="0" smtClean="0"/>
              <a:t>G</a:t>
            </a:r>
            <a:r>
              <a:rPr lang="en-US" dirty="0" smtClean="0"/>
              <a:t>, </a:t>
            </a:r>
            <a:r>
              <a:rPr lang="en-US" dirty="0"/>
              <a:t>the algorithm terminates, and since </a:t>
            </a:r>
            <a:r>
              <a:rPr lang="en-US" i="1" dirty="0"/>
              <a:t>T </a:t>
            </a:r>
            <a:r>
              <a:rPr lang="en-US" dirty="0"/>
              <a:t>is a spanning tree of </a:t>
            </a:r>
            <a:r>
              <a:rPr lang="en-US" i="1" dirty="0" err="1"/>
              <a:t>H</a:t>
            </a:r>
            <a:r>
              <a:rPr lang="en-US" i="1" baseline="-25000" dirty="0" err="1"/>
              <a:t>k</a:t>
            </a:r>
            <a:r>
              <a:rPr lang="en-US" dirty="0" smtClean="0"/>
              <a:t>, </a:t>
            </a:r>
            <a:r>
              <a:rPr lang="en-US" i="1" dirty="0"/>
              <a:t>T </a:t>
            </a:r>
            <a:r>
              <a:rPr lang="en-US" dirty="0"/>
              <a:t>is a spanning tree of </a:t>
            </a:r>
            <a:r>
              <a:rPr lang="en-US" i="1" dirty="0" smtClean="0"/>
              <a:t>G. </a:t>
            </a:r>
            <a:endParaRPr lang="en-US" dirty="0"/>
          </a:p>
          <a:p>
            <a:pPr lvl="1"/>
            <a:r>
              <a:rPr lang="en-US" dirty="0" smtClean="0"/>
              <a:t>If at iteration </a:t>
            </a:r>
            <a:r>
              <a:rPr lang="en-US" i="1" dirty="0" smtClean="0"/>
              <a:t>k</a:t>
            </a:r>
            <a:r>
              <a:rPr lang="en-US" dirty="0" smtClean="0"/>
              <a:t> an edge with minimal weight is added without forming a cycle, the result is itself a tree.</a:t>
            </a:r>
          </a:p>
          <a:p>
            <a:pPr lvl="1"/>
            <a:r>
              <a:rPr lang="en-US" dirty="0" smtClean="0"/>
              <a:t>Since, by the induction hypothesis, it was a minimum spanning tree of </a:t>
            </a:r>
            <a:r>
              <a:rPr lang="en-US" i="1" dirty="0" err="1" smtClean="0"/>
              <a:t>H</a:t>
            </a:r>
            <a:r>
              <a:rPr lang="en-US" i="1" baseline="-25000" dirty="0" err="1" smtClean="0"/>
              <a:t>k</a:t>
            </a:r>
            <a:r>
              <a:rPr lang="en-US" baseline="-25000" dirty="0" smtClean="0"/>
              <a:t>–1</a:t>
            </a:r>
            <a:r>
              <a:rPr lang="en-US" dirty="0" smtClean="0"/>
              <a:t> at iteration </a:t>
            </a:r>
            <a:r>
              <a:rPr lang="en-US" i="1" dirty="0" smtClean="0"/>
              <a:t>k</a:t>
            </a:r>
            <a:r>
              <a:rPr lang="en-US" dirty="0" smtClean="0"/>
              <a:t>–1, it remains a minimum spanning tree at iteration </a:t>
            </a:r>
            <a:r>
              <a:rPr lang="en-US" i="1" dirty="0" smtClean="0"/>
              <a:t>k</a:t>
            </a:r>
            <a:r>
              <a:rPr lang="en-US" dirty="0" smtClean="0"/>
              <a:t> (the weight is the lowest possible)</a:t>
            </a:r>
            <a:r>
              <a:rPr lang="en-US" i="1" dirty="0" smtClean="0"/>
              <a:t>.</a:t>
            </a:r>
          </a:p>
        </p:txBody>
      </p:sp>
      <p:sp>
        <p:nvSpPr>
          <p:cNvPr id="4" name="Slide Number Placeholder 3"/>
          <p:cNvSpPr>
            <a:spLocks noGrp="1"/>
          </p:cNvSpPr>
          <p:nvPr>
            <p:ph type="sldNum" sz="quarter" idx="12"/>
          </p:nvPr>
        </p:nvSpPr>
        <p:spPr/>
        <p:txBody>
          <a:bodyPr/>
          <a:lstStyle/>
          <a:p>
            <a:fld id="{8CD41AC4-40F7-4FE0-8905-74C6698904F3}" type="slidenum">
              <a:rPr lang="en-US" smtClean="0"/>
              <a:pPr/>
              <a:t>809</a:t>
            </a:fld>
            <a:endParaRPr lang="en-US"/>
          </a:p>
        </p:txBody>
      </p:sp>
    </p:spTree>
    <p:extLst>
      <p:ext uri="{BB962C8B-B14F-4D97-AF65-F5344CB8AC3E}">
        <p14:creationId xmlns:p14="http://schemas.microsoft.com/office/powerpoint/2010/main" val="230164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Quantifiers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need </a:t>
            </a:r>
            <a:r>
              <a:rPr lang="en-US" i="1" dirty="0" smtClean="0"/>
              <a:t>quantifiers</a:t>
            </a:r>
            <a:r>
              <a:rPr lang="en-US" dirty="0" smtClean="0"/>
              <a:t> to express the meaning of English words including </a:t>
            </a:r>
            <a:r>
              <a:rPr lang="en-US" i="1" dirty="0" smtClean="0"/>
              <a:t>all</a:t>
            </a:r>
            <a:r>
              <a:rPr lang="en-US" dirty="0" smtClean="0"/>
              <a:t> and </a:t>
            </a:r>
            <a:r>
              <a:rPr lang="en-US" i="1" dirty="0" smtClean="0"/>
              <a:t>some</a:t>
            </a:r>
            <a:r>
              <a:rPr lang="en-US" dirty="0" smtClean="0"/>
              <a:t>:</a:t>
            </a:r>
          </a:p>
          <a:p>
            <a:pPr lvl="1"/>
            <a:r>
              <a:rPr lang="en-US" dirty="0" smtClean="0"/>
              <a:t>“All men are Mortal.”</a:t>
            </a:r>
          </a:p>
          <a:p>
            <a:pPr lvl="1"/>
            <a:r>
              <a:rPr lang="en-US" dirty="0" smtClean="0"/>
              <a:t>“Some cats do not have fur.”</a:t>
            </a:r>
          </a:p>
          <a:p>
            <a:r>
              <a:rPr lang="en-US" dirty="0" smtClean="0"/>
              <a:t>The two most important quantifiers are:</a:t>
            </a:r>
          </a:p>
          <a:p>
            <a:pPr lvl="1"/>
            <a:r>
              <a:rPr lang="en-US" i="1" dirty="0" smtClean="0"/>
              <a:t>Universal Quantifier, </a:t>
            </a:r>
            <a:r>
              <a:rPr lang="en-US" b="1" dirty="0" smtClean="0">
                <a:sym typeface="Symbol"/>
              </a:rPr>
              <a:t>“</a:t>
            </a:r>
            <a:r>
              <a:rPr lang="en-US" dirty="0" smtClean="0"/>
              <a:t>For all,”   symbol: </a:t>
            </a:r>
            <a:r>
              <a:rPr lang="en-US" sz="2800" b="1" dirty="0" smtClean="0">
                <a:sym typeface="Symbol"/>
              </a:rPr>
              <a:t></a:t>
            </a:r>
            <a:endParaRPr lang="en-US" dirty="0" smtClean="0"/>
          </a:p>
          <a:p>
            <a:pPr lvl="1"/>
            <a:r>
              <a:rPr lang="en-US" i="1" dirty="0" smtClean="0"/>
              <a:t>Existential Quantifier</a:t>
            </a:r>
            <a:r>
              <a:rPr lang="en-US" dirty="0" smtClean="0"/>
              <a:t>, “There exists,”  symbol: </a:t>
            </a:r>
            <a:r>
              <a:rPr lang="en-US" sz="2800" b="1" dirty="0" smtClean="0">
                <a:sym typeface="Symbol"/>
              </a:rPr>
              <a:t></a:t>
            </a:r>
            <a:endParaRPr lang="en-US" dirty="0" smtClean="0"/>
          </a:p>
          <a:p>
            <a:pPr lvl="1"/>
            <a:r>
              <a:rPr lang="en-US" dirty="0" smtClean="0"/>
              <a:t>We write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and </a:t>
            </a:r>
            <a:r>
              <a:rPr lang="en-US" i="1" dirty="0" smtClean="0">
                <a:sym typeface="Symbol"/>
              </a:rPr>
              <a:t>x P</a:t>
            </a:r>
            <a:r>
              <a:rPr lang="en-US" dirty="0" smtClean="0">
                <a:sym typeface="Symbol"/>
              </a:rPr>
              <a:t>(</a:t>
            </a:r>
            <a:r>
              <a:rPr lang="en-US" i="1" dirty="0" smtClean="0">
                <a:sym typeface="Symbol"/>
              </a:rPr>
              <a:t>x</a:t>
            </a:r>
            <a:r>
              <a:rPr lang="en-US" dirty="0" smtClean="0">
                <a:sym typeface="Symbol"/>
              </a:rPr>
              <a:t>).</a:t>
            </a:r>
          </a:p>
          <a:p>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asserts </a:t>
            </a:r>
            <a:r>
              <a:rPr lang="en-US" i="1" dirty="0" smtClean="0">
                <a:sym typeface="Symbol"/>
              </a:rPr>
              <a:t>P</a:t>
            </a:r>
            <a:r>
              <a:rPr lang="en-US" dirty="0" smtClean="0">
                <a:sym typeface="Symbol"/>
              </a:rPr>
              <a:t>(</a:t>
            </a:r>
            <a:r>
              <a:rPr lang="en-US" i="1" dirty="0" smtClean="0">
                <a:sym typeface="Symbol"/>
              </a:rPr>
              <a:t>x</a:t>
            </a:r>
            <a:r>
              <a:rPr lang="en-US" dirty="0" smtClean="0">
                <a:sym typeface="Symbol"/>
              </a:rPr>
              <a:t>) is true for </a:t>
            </a:r>
            <a:r>
              <a:rPr lang="en-US" u="sng" dirty="0" smtClean="0">
                <a:sym typeface="Symbol"/>
              </a:rPr>
              <a:t>every</a:t>
            </a:r>
            <a:r>
              <a:rPr lang="en-US" dirty="0" smtClean="0">
                <a:sym typeface="Symbol"/>
              </a:rPr>
              <a:t> </a:t>
            </a:r>
            <a:r>
              <a:rPr lang="en-US" i="1" dirty="0" smtClean="0">
                <a:sym typeface="Symbol"/>
              </a:rPr>
              <a:t>x</a:t>
            </a:r>
            <a:r>
              <a:rPr lang="en-US" dirty="0" smtClean="0">
                <a:sym typeface="Symbol"/>
              </a:rPr>
              <a:t> in the </a:t>
            </a:r>
            <a:r>
              <a:rPr lang="en-US" i="1" dirty="0" smtClean="0">
                <a:sym typeface="Symbol"/>
              </a:rPr>
              <a:t>domain</a:t>
            </a:r>
            <a:r>
              <a:rPr lang="en-US" dirty="0" smtClean="0">
                <a:sym typeface="Symbol"/>
              </a:rPr>
              <a:t>.</a:t>
            </a:r>
          </a:p>
          <a:p>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asserts </a:t>
            </a:r>
            <a:r>
              <a:rPr lang="en-US" i="1" dirty="0" smtClean="0">
                <a:sym typeface="Symbol"/>
              </a:rPr>
              <a:t>P</a:t>
            </a:r>
            <a:r>
              <a:rPr lang="en-US" dirty="0" smtClean="0">
                <a:sym typeface="Symbol"/>
              </a:rPr>
              <a:t>(</a:t>
            </a:r>
            <a:r>
              <a:rPr lang="en-US" i="1" dirty="0" smtClean="0">
                <a:sym typeface="Symbol"/>
              </a:rPr>
              <a:t>x</a:t>
            </a:r>
            <a:r>
              <a:rPr lang="en-US" dirty="0" smtClean="0">
                <a:sym typeface="Symbol"/>
              </a:rPr>
              <a:t>) is true for </a:t>
            </a:r>
            <a:r>
              <a:rPr lang="en-US" u="sng" dirty="0" smtClean="0">
                <a:sym typeface="Symbol"/>
              </a:rPr>
              <a:t>some</a:t>
            </a:r>
            <a:r>
              <a:rPr lang="en-US" dirty="0" smtClean="0">
                <a:sym typeface="Symbol"/>
              </a:rPr>
              <a:t> </a:t>
            </a:r>
            <a:r>
              <a:rPr lang="en-US" i="1" dirty="0" smtClean="0">
                <a:sym typeface="Symbol"/>
              </a:rPr>
              <a:t>x</a:t>
            </a:r>
            <a:r>
              <a:rPr lang="en-US" dirty="0" smtClean="0">
                <a:sym typeface="Symbol"/>
              </a:rPr>
              <a:t> in the </a:t>
            </a:r>
            <a:r>
              <a:rPr lang="en-US" i="1" dirty="0" smtClean="0">
                <a:sym typeface="Symbol"/>
              </a:rPr>
              <a:t>domain</a:t>
            </a:r>
            <a:r>
              <a:rPr lang="en-US" dirty="0" smtClean="0">
                <a:sym typeface="Symbol"/>
              </a:rPr>
              <a:t>.</a:t>
            </a:r>
          </a:p>
          <a:p>
            <a:pPr lvl="1"/>
            <a:r>
              <a:rPr lang="en-US" dirty="0" smtClean="0">
                <a:sym typeface="Symbol"/>
              </a:rPr>
              <a:t>The quantifiers are said to bind the variable </a:t>
            </a:r>
            <a:r>
              <a:rPr lang="en-US" i="1" dirty="0" smtClean="0">
                <a:sym typeface="Symbol"/>
              </a:rPr>
              <a:t>x </a:t>
            </a:r>
            <a:r>
              <a:rPr lang="en-US" dirty="0" smtClean="0">
                <a:sym typeface="Symbol"/>
              </a:rPr>
              <a:t>in these expressions. </a:t>
            </a:r>
          </a:p>
          <a:p>
            <a:pPr lvl="1"/>
            <a:endParaRPr lang="en-US" dirty="0" smtClean="0"/>
          </a:p>
          <a:p>
            <a:pPr lvl="1"/>
            <a:endParaRPr lang="en-US" dirty="0"/>
          </a:p>
        </p:txBody>
      </p:sp>
      <p:pic>
        <p:nvPicPr>
          <p:cNvPr id="4" name="Picture 3" descr="0109.jpg"/>
          <p:cNvPicPr>
            <a:picLocks noChangeAspect="1"/>
          </p:cNvPicPr>
          <p:nvPr/>
        </p:nvPicPr>
        <p:blipFill>
          <a:blip r:embed="rId2" cstate="print"/>
          <a:stretch>
            <a:fillRect/>
          </a:stretch>
        </p:blipFill>
        <p:spPr>
          <a:xfrm>
            <a:off x="6248400" y="304800"/>
            <a:ext cx="890778" cy="1030224"/>
          </a:xfrm>
          <a:prstGeom prst="rect">
            <a:avLst/>
          </a:prstGeom>
        </p:spPr>
      </p:pic>
      <p:sp>
        <p:nvSpPr>
          <p:cNvPr id="5" name="TextBox 4"/>
          <p:cNvSpPr txBox="1"/>
          <p:nvPr/>
        </p:nvSpPr>
        <p:spPr>
          <a:xfrm>
            <a:off x="5334000" y="1371600"/>
            <a:ext cx="2895600" cy="369332"/>
          </a:xfrm>
          <a:prstGeom prst="rect">
            <a:avLst/>
          </a:prstGeom>
          <a:noFill/>
        </p:spPr>
        <p:txBody>
          <a:bodyPr wrap="square" rtlCol="0">
            <a:spAutoFit/>
          </a:bodyPr>
          <a:lstStyle/>
          <a:p>
            <a:r>
              <a:rPr lang="en-US" dirty="0" smtClean="0"/>
              <a:t>Charles Peirce (1839-1914)</a:t>
            </a:r>
            <a:endParaRPr lang="en-US" dirty="0"/>
          </a:p>
        </p:txBody>
      </p:sp>
      <p:sp>
        <p:nvSpPr>
          <p:cNvPr id="6" name="Slide Number Placeholder 5"/>
          <p:cNvSpPr>
            <a:spLocks noGrp="1"/>
          </p:cNvSpPr>
          <p:nvPr>
            <p:ph type="sldNum" sz="quarter" idx="12"/>
          </p:nvPr>
        </p:nvSpPr>
        <p:spPr/>
        <p:txBody>
          <a:bodyPr/>
          <a:lstStyle/>
          <a:p>
            <a:fld id="{9CA217EF-0505-4C33-BB20-8A8DF2039023}" type="slidenum">
              <a:rPr lang="en-US" smtClean="0"/>
              <a:pPr/>
              <a:t>81</a:t>
            </a:fld>
            <a:endParaRPr lang="en-US"/>
          </a:p>
        </p:txBody>
      </p:sp>
    </p:spTree>
  </p:cSld>
  <p:clrMapOvr>
    <a:masterClrMapping/>
  </p:clrMapOvr>
  <p:timing>
    <p:tnLst>
      <p:par>
        <p:cTn id="1" dur="indefinite" restart="never" nodeType="tmRoot"/>
      </p:par>
    </p:tn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Minimum spanning tree</a:t>
            </a:r>
            <a:endParaRPr lang="en-US" dirty="0"/>
          </a:p>
        </p:txBody>
      </p:sp>
      <p:sp>
        <p:nvSpPr>
          <p:cNvPr id="3" name="Content Placeholder 2"/>
          <p:cNvSpPr>
            <a:spLocks noGrp="1"/>
          </p:cNvSpPr>
          <p:nvPr>
            <p:ph idx="1"/>
          </p:nvPr>
        </p:nvSpPr>
        <p:spPr/>
        <p:txBody>
          <a:bodyPr>
            <a:normAutofit/>
          </a:bodyPr>
          <a:lstStyle/>
          <a:p>
            <a:r>
              <a:rPr lang="en-US" dirty="0" err="1" smtClean="0"/>
              <a:t>Kruskal’s</a:t>
            </a:r>
            <a:r>
              <a:rPr lang="en-US" dirty="0" smtClean="0"/>
              <a:t> algorithm. </a:t>
            </a:r>
          </a:p>
          <a:p>
            <a:pPr lvl="1"/>
            <a:r>
              <a:rPr lang="en-US" dirty="0" smtClean="0"/>
              <a:t>To start, </a:t>
            </a:r>
            <a:r>
              <a:rPr lang="en-US" dirty="0"/>
              <a:t>choose an edge in the graph with minimum </a:t>
            </a:r>
            <a:r>
              <a:rPr lang="en-US" dirty="0" smtClean="0"/>
              <a:t>weight.</a:t>
            </a:r>
          </a:p>
          <a:p>
            <a:pPr lvl="1"/>
            <a:r>
              <a:rPr lang="en-US" dirty="0"/>
              <a:t>Successively add edges with minimum weight that do not form a simple circuit with those edges already chosen. </a:t>
            </a:r>
          </a:p>
          <a:p>
            <a:pPr lvl="1"/>
            <a:r>
              <a:rPr lang="en-US" dirty="0" smtClean="0"/>
              <a:t>Stop </a:t>
            </a:r>
            <a:r>
              <a:rPr lang="en-US" dirty="0"/>
              <a:t>when </a:t>
            </a:r>
            <a:r>
              <a:rPr lang="en-US" i="1" dirty="0"/>
              <a:t>n</a:t>
            </a:r>
            <a:r>
              <a:rPr lang="en-US" dirty="0"/>
              <a:t> − 1 edges have been </a:t>
            </a:r>
            <a:r>
              <a:rPr lang="en-US" dirty="0" smtClean="0"/>
              <a:t>selected. </a:t>
            </a:r>
            <a:endParaRPr lang="en-US" dirty="0"/>
          </a:p>
        </p:txBody>
      </p:sp>
      <p:sp>
        <p:nvSpPr>
          <p:cNvPr id="4" name="Slide Number Placeholder 3"/>
          <p:cNvSpPr>
            <a:spLocks noGrp="1"/>
          </p:cNvSpPr>
          <p:nvPr>
            <p:ph type="sldNum" sz="quarter" idx="12"/>
          </p:nvPr>
        </p:nvSpPr>
        <p:spPr/>
        <p:txBody>
          <a:bodyPr/>
          <a:lstStyle/>
          <a:p>
            <a:fld id="{8CD41AC4-40F7-4FE0-8905-74C6698904F3}" type="slidenum">
              <a:rPr lang="en-US" smtClean="0"/>
              <a:pPr/>
              <a:t>810</a:t>
            </a:fld>
            <a:endParaRPr lang="en-US"/>
          </a:p>
        </p:txBody>
      </p:sp>
    </p:spTree>
    <p:extLst>
      <p:ext uri="{BB962C8B-B14F-4D97-AF65-F5344CB8AC3E}">
        <p14:creationId xmlns:p14="http://schemas.microsoft.com/office/powerpoint/2010/main" val="54223270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Minimum spanning tree</a:t>
            </a:r>
            <a:endParaRPr lang="en-US" dirty="0"/>
          </a:p>
        </p:txBody>
      </p:sp>
      <p:sp>
        <p:nvSpPr>
          <p:cNvPr id="3" name="Content Placeholder 2"/>
          <p:cNvSpPr>
            <a:spLocks noGrp="1"/>
          </p:cNvSpPr>
          <p:nvPr>
            <p:ph idx="1"/>
          </p:nvPr>
        </p:nvSpPr>
        <p:spPr/>
        <p:txBody>
          <a:bodyPr>
            <a:normAutofit/>
          </a:bodyPr>
          <a:lstStyle/>
          <a:p>
            <a:r>
              <a:rPr lang="en-US" dirty="0" err="1" smtClean="0"/>
              <a:t>Kruskal’s</a:t>
            </a:r>
            <a:r>
              <a:rPr lang="en-US" dirty="0" smtClean="0"/>
              <a:t> </a:t>
            </a:r>
            <a:r>
              <a:rPr lang="en-US" dirty="0"/>
              <a:t>a</a:t>
            </a:r>
            <a:r>
              <a:rPr lang="en-US" dirty="0" smtClean="0"/>
              <a:t>lgorithm</a:t>
            </a:r>
            <a:r>
              <a:rPr lang="en-US" dirty="0"/>
              <a:t>.</a:t>
            </a:r>
            <a:r>
              <a:rPr lang="en-US" b="1" dirty="0"/>
              <a:t> </a:t>
            </a:r>
            <a:endParaRPr lang="en-US" dirty="0"/>
          </a:p>
          <a:p>
            <a:r>
              <a:rPr lang="en-US" b="1" dirty="0"/>
              <a:t>procedure </a:t>
            </a:r>
            <a:r>
              <a:rPr lang="en-US" i="1" dirty="0" err="1"/>
              <a:t>Kruskal</a:t>
            </a:r>
            <a:r>
              <a:rPr lang="en-US" dirty="0"/>
              <a:t>(</a:t>
            </a:r>
            <a:r>
              <a:rPr lang="en-US" i="1" dirty="0"/>
              <a:t>G</a:t>
            </a:r>
            <a:r>
              <a:rPr lang="en-US" dirty="0"/>
              <a:t>: weighted connected undirected graph with </a:t>
            </a:r>
            <a:r>
              <a:rPr lang="en-US" i="1" dirty="0"/>
              <a:t>n</a:t>
            </a:r>
            <a:r>
              <a:rPr lang="en-US" dirty="0"/>
              <a:t> vertices) </a:t>
            </a:r>
            <a:endParaRPr lang="en-US" dirty="0" smtClean="0"/>
          </a:p>
          <a:p>
            <a:r>
              <a:rPr lang="en-US" i="1" dirty="0" smtClean="0"/>
              <a:t>T</a:t>
            </a:r>
            <a:r>
              <a:rPr lang="en-US" dirty="0" smtClean="0"/>
              <a:t> </a:t>
            </a:r>
            <a:r>
              <a:rPr lang="en-US" dirty="0"/>
              <a:t>:= empty graph</a:t>
            </a:r>
            <a:br>
              <a:rPr lang="en-US" dirty="0"/>
            </a:br>
            <a:r>
              <a:rPr lang="en-US" b="1" dirty="0"/>
              <a:t>for </a:t>
            </a:r>
            <a:r>
              <a:rPr lang="en-US" i="1" dirty="0" err="1"/>
              <a:t>i</a:t>
            </a:r>
            <a:r>
              <a:rPr lang="en-US" dirty="0"/>
              <a:t> := 1 </a:t>
            </a:r>
            <a:r>
              <a:rPr lang="en-US" b="1" dirty="0"/>
              <a:t>to </a:t>
            </a:r>
            <a:r>
              <a:rPr lang="en-US" i="1" dirty="0"/>
              <a:t>n</a:t>
            </a:r>
            <a:r>
              <a:rPr lang="en-US" dirty="0"/>
              <a:t> − 1 </a:t>
            </a:r>
          </a:p>
          <a:p>
            <a:pPr lvl="1"/>
            <a:r>
              <a:rPr lang="en-US" i="1" dirty="0"/>
              <a:t>e</a:t>
            </a:r>
            <a:r>
              <a:rPr lang="en-US" dirty="0"/>
              <a:t> := any edge in </a:t>
            </a:r>
            <a:r>
              <a:rPr lang="en-US" i="1" dirty="0"/>
              <a:t>G</a:t>
            </a:r>
            <a:r>
              <a:rPr lang="en-US" dirty="0"/>
              <a:t> with smallest weight that does not form a simple circuit when added to </a:t>
            </a:r>
            <a:r>
              <a:rPr lang="en-US" i="1" dirty="0"/>
              <a:t>T</a:t>
            </a:r>
            <a:r>
              <a:rPr lang="en-US" dirty="0"/>
              <a:t> </a:t>
            </a:r>
          </a:p>
          <a:p>
            <a:pPr lvl="1"/>
            <a:r>
              <a:rPr lang="en-US" i="1" dirty="0"/>
              <a:t>T</a:t>
            </a:r>
            <a:r>
              <a:rPr lang="en-US" dirty="0"/>
              <a:t> := </a:t>
            </a:r>
            <a:r>
              <a:rPr lang="en-US" i="1" dirty="0"/>
              <a:t>T</a:t>
            </a:r>
            <a:r>
              <a:rPr lang="en-US" dirty="0"/>
              <a:t> with </a:t>
            </a:r>
            <a:r>
              <a:rPr lang="en-US" i="1" dirty="0"/>
              <a:t>e</a:t>
            </a:r>
            <a:r>
              <a:rPr lang="en-US" dirty="0"/>
              <a:t> </a:t>
            </a:r>
            <a:r>
              <a:rPr lang="en-US" dirty="0" smtClean="0"/>
              <a:t>added</a:t>
            </a:r>
          </a:p>
          <a:p>
            <a:r>
              <a:rPr lang="en-US" b="1" dirty="0" smtClean="0"/>
              <a:t>return </a:t>
            </a:r>
            <a:r>
              <a:rPr lang="en-US" i="1" dirty="0"/>
              <a:t>T</a:t>
            </a:r>
            <a:r>
              <a:rPr lang="en-US" dirty="0"/>
              <a:t> {</a:t>
            </a:r>
            <a:r>
              <a:rPr lang="en-US" i="1" dirty="0"/>
              <a:t>T</a:t>
            </a:r>
            <a:r>
              <a:rPr lang="en-US" dirty="0"/>
              <a:t> is a minimum spanning tree of </a:t>
            </a:r>
            <a:r>
              <a:rPr lang="en-US" i="1" dirty="0"/>
              <a:t>G</a:t>
            </a:r>
            <a:r>
              <a:rPr lang="en-US" dirty="0"/>
              <a:t>} </a:t>
            </a:r>
          </a:p>
        </p:txBody>
      </p:sp>
      <p:sp>
        <p:nvSpPr>
          <p:cNvPr id="4" name="Slide Number Placeholder 3"/>
          <p:cNvSpPr>
            <a:spLocks noGrp="1"/>
          </p:cNvSpPr>
          <p:nvPr>
            <p:ph type="sldNum" sz="quarter" idx="12"/>
          </p:nvPr>
        </p:nvSpPr>
        <p:spPr/>
        <p:txBody>
          <a:bodyPr/>
          <a:lstStyle/>
          <a:p>
            <a:fld id="{8CD41AC4-40F7-4FE0-8905-74C6698904F3}" type="slidenum">
              <a:rPr lang="en-US" smtClean="0"/>
              <a:pPr/>
              <a:t>811</a:t>
            </a:fld>
            <a:endParaRPr lang="en-US"/>
          </a:p>
        </p:txBody>
      </p:sp>
    </p:spTree>
    <p:extLst>
      <p:ext uri="{BB962C8B-B14F-4D97-AF65-F5344CB8AC3E}">
        <p14:creationId xmlns:p14="http://schemas.microsoft.com/office/powerpoint/2010/main" val="418273018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Minimum spanning tree</a:t>
            </a:r>
            <a:endParaRPr lang="en-US" dirty="0"/>
          </a:p>
        </p:txBody>
      </p:sp>
      <p:sp>
        <p:nvSpPr>
          <p:cNvPr id="3" name="Content Placeholder 2"/>
          <p:cNvSpPr>
            <a:spLocks noGrp="1"/>
          </p:cNvSpPr>
          <p:nvPr>
            <p:ph idx="1"/>
          </p:nvPr>
        </p:nvSpPr>
        <p:spPr/>
        <p:txBody>
          <a:bodyPr>
            <a:normAutofit/>
          </a:bodyPr>
          <a:lstStyle/>
          <a:p>
            <a:r>
              <a:rPr lang="en-US" dirty="0" smtClean="0"/>
              <a:t>A simple example. </a:t>
            </a:r>
            <a:endParaRPr lang="en-US" dirty="0"/>
          </a:p>
          <a:p>
            <a:endParaRPr lang="en-US" dirty="0" smtClean="0"/>
          </a:p>
        </p:txBody>
      </p:sp>
      <p:pic>
        <p:nvPicPr>
          <p:cNvPr id="5" name="Picture 2" descr="ch11figures_Part63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885" y="2743200"/>
            <a:ext cx="6747515" cy="347766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8CD41AC4-40F7-4FE0-8905-74C6698904F3}" type="slidenum">
              <a:rPr lang="en-US" smtClean="0"/>
              <a:pPr/>
              <a:t>812</a:t>
            </a:fld>
            <a:endParaRPr lang="en-US"/>
          </a:p>
        </p:txBody>
      </p:sp>
    </p:spTree>
    <p:extLst>
      <p:ext uri="{BB962C8B-B14F-4D97-AF65-F5344CB8AC3E}">
        <p14:creationId xmlns:p14="http://schemas.microsoft.com/office/powerpoint/2010/main" val="38257191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Quantifier</a:t>
            </a:r>
            <a:endParaRPr lang="en-US" dirty="0"/>
          </a:p>
        </p:txBody>
      </p:sp>
      <p:sp>
        <p:nvSpPr>
          <p:cNvPr id="3" name="Content Placeholder 2"/>
          <p:cNvSpPr>
            <a:spLocks noGrp="1"/>
          </p:cNvSpPr>
          <p:nvPr>
            <p:ph idx="1"/>
          </p:nvPr>
        </p:nvSpPr>
        <p:spPr/>
        <p:txBody>
          <a:bodyPr>
            <a:normAutofit/>
          </a:bodyPr>
          <a:lstStyle/>
          <a:p>
            <a:pPr marL="274320" lvl="1" indent="-274320">
              <a:buClr>
                <a:schemeClr val="accent3"/>
              </a:buClr>
              <a:buSzPct val="95000"/>
            </a:pP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a:t>
            </a:r>
            <a:r>
              <a:rPr lang="en-US" i="1" dirty="0" smtClean="0"/>
              <a:t>  </a:t>
            </a:r>
            <a:r>
              <a:rPr lang="en-US" dirty="0" smtClean="0"/>
              <a:t>is read as </a:t>
            </a:r>
            <a:r>
              <a:rPr lang="en-US" i="1" dirty="0" smtClean="0"/>
              <a:t>“</a:t>
            </a:r>
            <a:r>
              <a:rPr lang="en-US" dirty="0" smtClean="0"/>
              <a:t>For all </a:t>
            </a:r>
            <a:r>
              <a:rPr lang="en-US" i="1" dirty="0" smtClean="0"/>
              <a:t>x</a:t>
            </a:r>
            <a:r>
              <a:rPr lang="en-US" dirty="0" smtClean="0"/>
              <a:t>, </a:t>
            </a:r>
            <a:r>
              <a:rPr lang="en-US" i="1" dirty="0" smtClean="0"/>
              <a:t>P</a:t>
            </a:r>
            <a:r>
              <a:rPr lang="en-US" dirty="0" smtClean="0"/>
              <a:t>(</a:t>
            </a:r>
            <a:r>
              <a:rPr lang="en-US" i="1" dirty="0" smtClean="0"/>
              <a:t>x</a:t>
            </a:r>
            <a:r>
              <a:rPr lang="en-US" dirty="0" smtClean="0"/>
              <a:t>)” or “For every </a:t>
            </a:r>
            <a:r>
              <a:rPr lang="en-US" i="1" dirty="0" smtClean="0"/>
              <a:t>x</a:t>
            </a:r>
            <a:r>
              <a:rPr lang="en-US" dirty="0" smtClean="0"/>
              <a:t>, </a:t>
            </a:r>
            <a:r>
              <a:rPr lang="en-US" i="1" dirty="0" smtClean="0"/>
              <a:t>P</a:t>
            </a:r>
            <a:r>
              <a:rPr lang="en-US" dirty="0" smtClean="0"/>
              <a:t>(</a:t>
            </a:r>
            <a:r>
              <a:rPr lang="en-US" i="1" dirty="0" smtClean="0"/>
              <a:t>x</a:t>
            </a:r>
            <a:r>
              <a:rPr lang="en-US" dirty="0" smtClean="0"/>
              <a:t>)”</a:t>
            </a:r>
          </a:p>
          <a:p>
            <a:pPr lvl="1">
              <a:buNone/>
            </a:pPr>
            <a:endParaRPr lang="en-US" b="1" dirty="0" smtClean="0"/>
          </a:p>
          <a:p>
            <a:pPr lvl="1">
              <a:buNone/>
            </a:pPr>
            <a:r>
              <a:rPr lang="en-US" b="1" dirty="0" smtClean="0"/>
              <a:t>Examples</a:t>
            </a:r>
            <a:r>
              <a:rPr lang="en-US" dirty="0" smtClean="0"/>
              <a:t>:</a:t>
            </a:r>
          </a:p>
          <a:p>
            <a:pPr marL="1124712" lvl="2" indent="-457200">
              <a:buFont typeface="+mj-lt"/>
              <a:buAutoNum type="arabicParenR"/>
            </a:pPr>
            <a:r>
              <a:rPr lang="en-US" i="1" dirty="0" smtClean="0"/>
              <a:t> </a:t>
            </a:r>
            <a:r>
              <a:rPr lang="en-US" dirty="0" smtClean="0"/>
              <a:t>If</a:t>
            </a:r>
            <a:r>
              <a:rPr lang="en-US" i="1" dirty="0" smtClean="0"/>
              <a:t> P</a:t>
            </a:r>
            <a:r>
              <a:rPr lang="en-US" dirty="0" smtClean="0"/>
              <a:t>(</a:t>
            </a:r>
            <a:r>
              <a:rPr lang="en-US" i="1" dirty="0" smtClean="0"/>
              <a:t>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marL="1124712" lvl="2" indent="-457200">
              <a:buFont typeface="+mj-lt"/>
              <a:buAutoNum type="arabicParenR"/>
            </a:pPr>
            <a:r>
              <a:rPr lang="en-US" dirty="0" smtClean="0"/>
              <a:t>If</a:t>
            </a:r>
            <a:r>
              <a:rPr lang="en-US" i="1" dirty="0" smtClean="0"/>
              <a:t> P</a:t>
            </a:r>
            <a:r>
              <a:rPr lang="en-US" dirty="0" smtClean="0"/>
              <a:t>(</a:t>
            </a:r>
            <a:r>
              <a:rPr lang="en-US" i="1" dirty="0" smtClean="0"/>
              <a:t>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positive integers, then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a:t>
            </a:r>
          </a:p>
          <a:p>
            <a:pPr marL="1124712" lvl="2" indent="-457200">
              <a:buFont typeface="+mj-lt"/>
              <a:buAutoNum type="arabicParenR"/>
            </a:pPr>
            <a:r>
              <a:rPr lang="en-US" dirty="0" smtClean="0"/>
              <a:t>If</a:t>
            </a:r>
            <a:r>
              <a:rPr lang="en-US" i="1" dirty="0" smtClean="0"/>
              <a:t> P</a:t>
            </a:r>
            <a:r>
              <a:rPr lang="en-US" dirty="0" smtClean="0"/>
              <a:t>(</a:t>
            </a:r>
            <a:r>
              <a:rPr lang="en-US" i="1" dirty="0" smtClean="0"/>
              <a:t>x</a:t>
            </a:r>
            <a:r>
              <a:rPr lang="en-US" dirty="0" smtClean="0"/>
              <a:t>) denotes  “</a:t>
            </a:r>
            <a:r>
              <a:rPr lang="en-US" i="1" dirty="0" smtClean="0"/>
              <a:t>x</a:t>
            </a:r>
            <a:r>
              <a:rPr lang="en-US" dirty="0" smtClean="0"/>
              <a:t> is even</a:t>
            </a:r>
            <a:r>
              <a:rPr lang="en-US" dirty="0" smtClean="0">
                <a:latin typeface="Cambria Math" pitchFamily="18" charset="0"/>
                <a:ea typeface="Cambria Math" pitchFamily="18" charset="0"/>
              </a:rPr>
              <a:t>”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sym typeface="Symbol"/>
              </a:rPr>
              <a:t>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lvl="2"/>
            <a:endParaRPr lang="en-US" dirty="0" smtClean="0"/>
          </a:p>
          <a:p>
            <a:pPr lvl="2"/>
            <a:endParaRPr lang="en-US" dirty="0" smtClean="0"/>
          </a:p>
          <a:p>
            <a:pPr lvl="2"/>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Existential Quantifier</a:t>
            </a:r>
            <a:endParaRPr lang="en-US" dirty="0"/>
          </a:p>
        </p:txBody>
      </p:sp>
      <p:sp>
        <p:nvSpPr>
          <p:cNvPr id="3" name="Content Placeholder 2"/>
          <p:cNvSpPr>
            <a:spLocks noGrp="1"/>
          </p:cNvSpPr>
          <p:nvPr>
            <p:ph idx="1"/>
          </p:nvPr>
        </p:nvSpPr>
        <p:spPr/>
        <p:txBody>
          <a:bodyPr>
            <a:normAutofit/>
          </a:bodyPr>
          <a:lstStyle/>
          <a:p>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read as </a:t>
            </a:r>
            <a:r>
              <a:rPr lang="en-US" i="1" dirty="0" smtClean="0"/>
              <a:t>“</a:t>
            </a:r>
            <a:r>
              <a:rPr lang="en-US" dirty="0" smtClean="0"/>
              <a:t>For some </a:t>
            </a:r>
            <a:r>
              <a:rPr lang="en-US" i="1" dirty="0" smtClean="0"/>
              <a:t>x</a:t>
            </a:r>
            <a:r>
              <a:rPr lang="en-US" dirty="0" smtClean="0"/>
              <a:t>, </a:t>
            </a:r>
            <a:r>
              <a:rPr lang="en-US" i="1" dirty="0" smtClean="0"/>
              <a:t>P</a:t>
            </a:r>
            <a:r>
              <a:rPr lang="en-US" dirty="0" smtClean="0"/>
              <a:t>(</a:t>
            </a:r>
            <a:r>
              <a:rPr lang="en-US" i="1" dirty="0" smtClean="0"/>
              <a:t>x</a:t>
            </a:r>
            <a:r>
              <a:rPr lang="en-US" dirty="0" smtClean="0"/>
              <a:t>)”,  or as “There is an </a:t>
            </a:r>
            <a:r>
              <a:rPr lang="en-US" i="1" dirty="0" smtClean="0"/>
              <a:t>x</a:t>
            </a:r>
            <a:r>
              <a:rPr lang="en-US" dirty="0" smtClean="0"/>
              <a:t> such that </a:t>
            </a:r>
            <a:r>
              <a:rPr lang="en-US" i="1" dirty="0" smtClean="0"/>
              <a:t>P</a:t>
            </a:r>
            <a:r>
              <a:rPr lang="en-US" dirty="0" smtClean="0"/>
              <a:t>(</a:t>
            </a:r>
            <a:r>
              <a:rPr lang="en-US" i="1" dirty="0" smtClean="0"/>
              <a:t>x</a:t>
            </a:r>
            <a:r>
              <a:rPr lang="en-US" dirty="0" smtClean="0"/>
              <a:t>),”  or “For at least one </a:t>
            </a:r>
            <a:r>
              <a:rPr lang="en-US" i="1" dirty="0" smtClean="0"/>
              <a:t>x</a:t>
            </a:r>
            <a:r>
              <a:rPr lang="en-US" dirty="0" smtClean="0"/>
              <a:t>, </a:t>
            </a:r>
            <a:r>
              <a:rPr lang="en-US" i="1" dirty="0" smtClean="0"/>
              <a:t>P</a:t>
            </a:r>
            <a:r>
              <a:rPr lang="en-US" dirty="0" smtClean="0"/>
              <a:t>(</a:t>
            </a:r>
            <a:r>
              <a:rPr lang="en-US" i="1" dirty="0" smtClean="0"/>
              <a:t>x</a:t>
            </a:r>
            <a:r>
              <a:rPr lang="en-US" dirty="0" smtClean="0"/>
              <a:t>).” </a:t>
            </a:r>
          </a:p>
          <a:p>
            <a:pPr lvl="1">
              <a:buNone/>
            </a:pPr>
            <a:r>
              <a:rPr lang="en-US" b="1" dirty="0" smtClean="0"/>
              <a:t>Examples</a:t>
            </a:r>
            <a:r>
              <a:rPr lang="en-US" dirty="0" smtClean="0"/>
              <a:t>:</a:t>
            </a:r>
          </a:p>
          <a:p>
            <a:pPr marL="1124712" lvl="2" indent="-457200">
              <a:buFont typeface="+mj-lt"/>
              <a:buAutoNum type="arabicPeriod"/>
            </a:pPr>
            <a:r>
              <a:rPr lang="en-US" i="1" dirty="0" smtClean="0"/>
              <a:t> </a:t>
            </a:r>
            <a:r>
              <a:rPr lang="en-US" dirty="0" smtClean="0"/>
              <a:t>If</a:t>
            </a:r>
            <a:r>
              <a:rPr lang="en-US" i="1" dirty="0" smtClean="0"/>
              <a:t> P</a:t>
            </a:r>
            <a:r>
              <a:rPr lang="en-US" dirty="0" smtClean="0"/>
              <a:t>(</a:t>
            </a:r>
            <a:r>
              <a:rPr lang="en-US" i="1" dirty="0" smtClean="0"/>
              <a:t>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latin typeface="Cambria Math" pitchFamily="18" charset="0"/>
                <a:ea typeface="Cambria Math" pitchFamily="18" charset="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It is also true if </a:t>
            </a:r>
            <a:r>
              <a:rPr lang="en-US" i="1" dirty="0" smtClean="0">
                <a:sym typeface="Symbol"/>
              </a:rPr>
              <a:t>U</a:t>
            </a:r>
            <a:r>
              <a:rPr lang="en-US" dirty="0" smtClean="0">
                <a:sym typeface="Symbol"/>
              </a:rPr>
              <a:t> is the positive integers.</a:t>
            </a:r>
          </a:p>
          <a:p>
            <a:pPr marL="1124712" lvl="2" indent="-457200">
              <a:buFont typeface="+mj-lt"/>
              <a:buAutoNum type="arabicPeriod"/>
            </a:pPr>
            <a:r>
              <a:rPr lang="en-US" dirty="0" smtClean="0"/>
              <a:t>If</a:t>
            </a:r>
            <a:r>
              <a:rPr lang="en-US" i="1" dirty="0" smtClean="0"/>
              <a:t> P</a:t>
            </a:r>
            <a:r>
              <a:rPr lang="en-US" dirty="0" smtClean="0"/>
              <a:t>(</a:t>
            </a:r>
            <a:r>
              <a:rPr lang="en-US" i="1" dirty="0" smtClean="0"/>
              <a:t>x</a:t>
            </a:r>
            <a:r>
              <a:rPr lang="en-US" dirty="0" smtClean="0"/>
              <a:t>) denotes  “</a:t>
            </a:r>
            <a:r>
              <a:rPr lang="en-US" i="1" dirty="0" smtClean="0"/>
              <a:t>x</a:t>
            </a:r>
            <a:r>
              <a:rPr lang="en-US" dirty="0" smtClean="0"/>
              <a:t> &lt;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positive integers,  then     </a:t>
            </a:r>
            <a:r>
              <a:rPr lang="en-US" dirty="0" smtClean="0">
                <a:latin typeface="Cambria Math" pitchFamily="18" charset="0"/>
                <a:ea typeface="Cambria Math" pitchFamily="18" charset="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marL="1124712" lvl="2" indent="-457200">
              <a:buFont typeface="+mj-lt"/>
              <a:buAutoNum type="arabicPeriod"/>
            </a:pPr>
            <a:r>
              <a:rPr lang="en-US" dirty="0" smtClean="0"/>
              <a:t>If</a:t>
            </a:r>
            <a:r>
              <a:rPr lang="en-US" i="1" dirty="0" smtClean="0"/>
              <a:t> P</a:t>
            </a:r>
            <a:r>
              <a:rPr lang="en-US" dirty="0" smtClean="0"/>
              <a:t>(</a:t>
            </a:r>
            <a:r>
              <a:rPr lang="en-US" i="1" dirty="0" smtClean="0"/>
              <a:t>x</a:t>
            </a:r>
            <a:r>
              <a:rPr lang="en-US" dirty="0" smtClean="0"/>
              <a:t>) denotes  “</a:t>
            </a:r>
            <a:r>
              <a:rPr lang="en-US" i="1" dirty="0" smtClean="0"/>
              <a:t>x</a:t>
            </a:r>
            <a:r>
              <a:rPr lang="en-US" dirty="0" smtClean="0"/>
              <a:t> is even</a:t>
            </a:r>
            <a:r>
              <a:rPr lang="en-US" dirty="0" smtClean="0">
                <a:latin typeface="Cambria Math" pitchFamily="18" charset="0"/>
                <a:ea typeface="Cambria Math" pitchFamily="18" charset="0"/>
              </a:rPr>
              <a:t>”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latin typeface="Cambria Math" pitchFamily="18" charset="0"/>
                <a:ea typeface="Cambria Math" pitchFamily="18" charset="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a:t>
            </a:r>
          </a:p>
          <a:p>
            <a:pPr lvl="2"/>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Uniqueness Quantifier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means that </a:t>
            </a:r>
            <a:r>
              <a:rPr lang="en-US" i="1" dirty="0" smtClean="0"/>
              <a:t>P</a:t>
            </a:r>
            <a:r>
              <a:rPr lang="en-US" dirty="0" smtClean="0"/>
              <a:t>(</a:t>
            </a:r>
            <a:r>
              <a:rPr lang="en-US" i="1" dirty="0"/>
              <a:t>x</a:t>
            </a:r>
            <a:r>
              <a:rPr lang="en-US" dirty="0" smtClean="0"/>
              <a:t>) is true for </a:t>
            </a:r>
            <a:r>
              <a:rPr lang="en-US" u="sng" dirty="0" smtClean="0"/>
              <a:t>one and only one</a:t>
            </a:r>
            <a:r>
              <a:rPr lang="en-US" dirty="0" smtClean="0"/>
              <a:t> </a:t>
            </a:r>
            <a:r>
              <a:rPr lang="en-US" i="1" dirty="0" smtClean="0">
                <a:latin typeface="Bookman" pitchFamily="18" charset="0"/>
              </a:rPr>
              <a:t>x </a:t>
            </a:r>
            <a:r>
              <a:rPr lang="en-US" dirty="0" smtClean="0"/>
              <a:t>in the universe of discourse.</a:t>
            </a:r>
            <a:endParaRPr lang="en-US" i="1" dirty="0" smtClean="0"/>
          </a:p>
          <a:p>
            <a:r>
              <a:rPr lang="en-US" dirty="0" smtClean="0"/>
              <a:t>This is commonly expressed in English in the following equivalent ways:</a:t>
            </a:r>
          </a:p>
          <a:p>
            <a:pPr lvl="1"/>
            <a:r>
              <a:rPr lang="en-US" dirty="0" smtClean="0"/>
              <a:t>“There is a unique </a:t>
            </a:r>
            <a:r>
              <a:rPr lang="en-US" i="1" dirty="0" smtClean="0">
                <a:latin typeface="Bookman" pitchFamily="18" charset="0"/>
              </a:rPr>
              <a:t>x</a:t>
            </a:r>
            <a:r>
              <a:rPr lang="en-US" i="1" dirty="0" smtClean="0"/>
              <a:t> </a:t>
            </a:r>
            <a:r>
              <a:rPr lang="en-US" dirty="0" smtClean="0"/>
              <a:t>such that </a:t>
            </a:r>
            <a:r>
              <a:rPr lang="en-US" i="1" dirty="0" smtClean="0"/>
              <a:t>P</a:t>
            </a:r>
            <a:r>
              <a:rPr lang="en-US" dirty="0" smtClean="0"/>
              <a:t>(</a:t>
            </a:r>
            <a:r>
              <a:rPr lang="en-US" i="1" dirty="0" smtClean="0">
                <a:latin typeface="Bookman" pitchFamily="18" charset="0"/>
              </a:rPr>
              <a:t>x</a:t>
            </a:r>
            <a:r>
              <a:rPr lang="en-US" dirty="0" smtClean="0"/>
              <a:t>).” </a:t>
            </a:r>
          </a:p>
          <a:p>
            <a:pPr lvl="1"/>
            <a:r>
              <a:rPr lang="en-US" dirty="0" smtClean="0"/>
              <a:t>“There is one and only one </a:t>
            </a:r>
            <a:r>
              <a:rPr lang="en-US" i="1" dirty="0" smtClean="0">
                <a:latin typeface="Bookman" pitchFamily="18" charset="0"/>
              </a:rPr>
              <a:t>x</a:t>
            </a:r>
            <a:r>
              <a:rPr lang="en-US" dirty="0" smtClean="0"/>
              <a:t> such that </a:t>
            </a:r>
            <a:r>
              <a:rPr lang="en-US" i="1" dirty="0" smtClean="0"/>
              <a:t>P</a:t>
            </a:r>
            <a:r>
              <a:rPr lang="en-US" dirty="0" smtClean="0"/>
              <a:t>(</a:t>
            </a:r>
            <a:r>
              <a:rPr lang="en-US" i="1" dirty="0" smtClean="0">
                <a:latin typeface="Bookman" pitchFamily="18" charset="0"/>
              </a:rPr>
              <a:t>x</a:t>
            </a:r>
            <a:r>
              <a:rPr lang="en-US" dirty="0" smtClean="0"/>
              <a:t>)”</a:t>
            </a:r>
          </a:p>
          <a:p>
            <a:r>
              <a:rPr lang="en-US" dirty="0" smtClean="0"/>
              <a:t>Examples:</a:t>
            </a:r>
          </a:p>
          <a:p>
            <a:pPr marL="850392" lvl="1" indent="-457200">
              <a:buFont typeface="+mj-lt"/>
              <a:buAutoNum type="arabicPeriod"/>
            </a:pPr>
            <a:r>
              <a:rPr lang="en-US" dirty="0" smtClean="0"/>
              <a:t>If </a:t>
            </a:r>
            <a:r>
              <a:rPr lang="en-US" i="1" dirty="0" smtClean="0"/>
              <a:t>P</a:t>
            </a:r>
            <a:r>
              <a:rPr lang="en-US" dirty="0" smtClean="0"/>
              <a:t>(</a:t>
            </a:r>
            <a:r>
              <a:rPr lang="en-US" i="1" dirty="0" smtClean="0"/>
              <a:t>x</a:t>
            </a:r>
            <a:r>
              <a:rPr lang="en-US" dirty="0" smtClean="0"/>
              <a:t>) denotes  “</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a:t>
            </a:r>
          </a:p>
          <a:p>
            <a:pPr marL="850392" lvl="1" indent="-457200">
              <a:buFont typeface="+mj-lt"/>
              <a:buAutoNum type="arabicPeriod"/>
            </a:pPr>
            <a:r>
              <a:rPr lang="en-US" dirty="0" smtClean="0">
                <a:sym typeface="Symbol"/>
              </a:rPr>
              <a:t>But if </a:t>
            </a:r>
            <a:r>
              <a:rPr lang="en-US" i="1" dirty="0" smtClean="0"/>
              <a:t>P</a:t>
            </a:r>
            <a:r>
              <a:rPr lang="en-US" dirty="0" smtClean="0"/>
              <a:t>(</a:t>
            </a:r>
            <a:r>
              <a:rPr lang="en-US" i="1" dirty="0" smtClean="0"/>
              <a:t>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then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endParaRPr lang="en-US" dirty="0" smtClean="0"/>
          </a:p>
          <a:p>
            <a:r>
              <a:rPr lang="en-US" dirty="0" smtClean="0"/>
              <a:t>The uniqueness quantifier is not really needed as the restriction that there is a unique </a:t>
            </a:r>
            <a:r>
              <a:rPr lang="en-US" i="1" dirty="0" smtClean="0"/>
              <a:t>x</a:t>
            </a:r>
            <a:r>
              <a:rPr lang="en-US" dirty="0" smtClean="0"/>
              <a:t> such that </a:t>
            </a:r>
            <a:r>
              <a:rPr lang="en-US" i="1" dirty="0" smtClean="0"/>
              <a:t>P</a:t>
            </a:r>
            <a:r>
              <a:rPr lang="en-US" dirty="0" smtClean="0"/>
              <a:t>(</a:t>
            </a:r>
            <a:r>
              <a:rPr lang="en-US" i="1" dirty="0" smtClean="0"/>
              <a:t>x</a:t>
            </a:r>
            <a:r>
              <a:rPr lang="en-US" dirty="0" smtClean="0"/>
              <a:t>) can be expressed as:  </a:t>
            </a:r>
          </a:p>
          <a:p>
            <a:pPr>
              <a:buNone/>
            </a:pPr>
            <a:r>
              <a:rPr lang="en-US" dirty="0" smtClean="0">
                <a:sym typeface="Symbol"/>
              </a:rPr>
              <a:t>                               </a:t>
            </a:r>
            <a:r>
              <a:rPr lang="en-US" i="1" dirty="0" smtClean="0">
                <a:sym typeface="Symbol"/>
              </a:rPr>
              <a:t>x</a:t>
            </a:r>
            <a:r>
              <a:rPr lang="en-US" dirty="0" smtClean="0">
                <a:sym typeface="Symbol"/>
              </a:rPr>
              <a:t> (</a:t>
            </a:r>
            <a:r>
              <a:rPr lang="en-US" i="1" dirty="0" smtClean="0">
                <a:sym typeface="Symbol"/>
              </a:rPr>
              <a:t>P</a:t>
            </a:r>
            <a:r>
              <a:rPr lang="en-US" dirty="0" smtClean="0">
                <a:sym typeface="Symbol"/>
              </a:rPr>
              <a:t>(</a:t>
            </a:r>
            <a:r>
              <a:rPr lang="en-US" i="1" dirty="0" smtClean="0">
                <a:sym typeface="Symbol"/>
              </a:rPr>
              <a:t>x</a:t>
            </a:r>
            <a:r>
              <a:rPr lang="en-US" dirty="0" smtClean="0">
                <a:sym typeface="Symbol"/>
              </a:rPr>
              <a:t>) </a:t>
            </a:r>
            <a:r>
              <a:rPr lang="en-US" dirty="0" smtClean="0">
                <a:latin typeface="Cambria Math"/>
                <a:ea typeface="Cambria Math"/>
                <a:sym typeface="Symbol"/>
              </a:rPr>
              <a:t>∧</a:t>
            </a:r>
            <a:r>
              <a:rPr lang="en-US" dirty="0" smtClean="0">
                <a:sym typeface="Symbol"/>
              </a:rPr>
              <a:t></a:t>
            </a:r>
            <a:r>
              <a:rPr lang="en-US" i="1" dirty="0" smtClean="0">
                <a:sym typeface="Symbol"/>
              </a:rPr>
              <a:t>y</a:t>
            </a:r>
            <a:r>
              <a:rPr lang="en-US" dirty="0" smtClean="0">
                <a:sym typeface="Symbol"/>
              </a:rPr>
              <a:t> (</a:t>
            </a:r>
            <a:r>
              <a:rPr lang="en-US" i="1" dirty="0" smtClean="0">
                <a:sym typeface="Symbol"/>
              </a:rPr>
              <a:t>P</a:t>
            </a:r>
            <a:r>
              <a:rPr lang="en-US" dirty="0" smtClean="0">
                <a:sym typeface="Symbol"/>
              </a:rPr>
              <a:t>(</a:t>
            </a:r>
            <a:r>
              <a:rPr lang="en-US" i="1" dirty="0" smtClean="0">
                <a:sym typeface="Symbol"/>
              </a:rPr>
              <a:t>y</a:t>
            </a:r>
            <a:r>
              <a:rPr lang="en-US" dirty="0" smtClean="0">
                <a:sym typeface="Symbol"/>
              </a:rPr>
              <a:t>) </a:t>
            </a:r>
            <a:r>
              <a:rPr lang="en-US" dirty="0" smtClean="0">
                <a:latin typeface="Cambria Math"/>
                <a:ea typeface="Cambria Math"/>
                <a:sym typeface="Symbol"/>
              </a:rPr>
              <a:t>→ </a:t>
            </a:r>
            <a:r>
              <a:rPr lang="en-US" i="1" dirty="0" smtClean="0">
                <a:latin typeface="Cambria Math"/>
                <a:ea typeface="Cambria Math"/>
                <a:sym typeface="Symbol"/>
              </a:rPr>
              <a:t>y </a:t>
            </a:r>
            <a:r>
              <a:rPr lang="en-US" dirty="0" smtClean="0">
                <a:latin typeface="Cambria Math"/>
                <a:ea typeface="Cambria Math"/>
                <a:sym typeface="Symbol"/>
              </a:rPr>
              <a:t>=</a:t>
            </a:r>
            <a:r>
              <a:rPr lang="en-US" i="1" dirty="0" smtClean="0">
                <a:latin typeface="Cambria Math"/>
                <a:ea typeface="Cambria Math"/>
                <a:sym typeface="Symbol"/>
              </a:rPr>
              <a:t>x</a:t>
            </a:r>
            <a:r>
              <a:rPr lang="en-US" dirty="0" smtClean="0">
                <a:latin typeface="Cambria Math"/>
                <a:ea typeface="Cambria Math"/>
                <a:sym typeface="Symbol"/>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about Quantifiers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sym typeface="Symbol"/>
              </a:rPr>
              <a:t>When the  domain of discourse is finite, we can think of quantification as looping through the elements of the domain.</a:t>
            </a:r>
          </a:p>
          <a:p>
            <a:endParaRPr lang="en-US" dirty="0" smtClean="0">
              <a:sym typeface="Symbol"/>
            </a:endParaRPr>
          </a:p>
          <a:p>
            <a:r>
              <a:rPr lang="en-US" dirty="0" smtClean="0">
                <a:sym typeface="Symbol"/>
              </a:rPr>
              <a:t>To evaluate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loop through all </a:t>
            </a:r>
            <a:r>
              <a:rPr lang="en-US" i="1" dirty="0" smtClean="0">
                <a:sym typeface="Symbol"/>
              </a:rPr>
              <a:t>x</a:t>
            </a:r>
            <a:r>
              <a:rPr lang="en-US" dirty="0" smtClean="0">
                <a:sym typeface="Symbol"/>
              </a:rPr>
              <a:t> in the domain. </a:t>
            </a:r>
          </a:p>
          <a:p>
            <a:pPr lvl="1"/>
            <a:r>
              <a:rPr lang="en-US" dirty="0" smtClean="0">
                <a:sym typeface="Symbol"/>
              </a:rPr>
              <a:t>If at every step P(</a:t>
            </a:r>
            <a:r>
              <a:rPr lang="en-US" i="1" dirty="0" smtClean="0">
                <a:sym typeface="Symbol"/>
              </a:rPr>
              <a:t>x</a:t>
            </a:r>
            <a:r>
              <a:rPr lang="en-US" dirty="0" smtClean="0">
                <a:sym typeface="Symbol"/>
              </a:rPr>
              <a:t>) is true,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a:t>
            </a:r>
          </a:p>
          <a:p>
            <a:pPr lvl="1"/>
            <a:r>
              <a:rPr lang="en-US" dirty="0" smtClean="0">
                <a:sym typeface="Symbol"/>
              </a:rPr>
              <a:t>If at a step P(</a:t>
            </a:r>
            <a:r>
              <a:rPr lang="en-US" i="1" dirty="0" smtClean="0">
                <a:sym typeface="Symbol"/>
              </a:rPr>
              <a:t>x</a:t>
            </a:r>
            <a:r>
              <a:rPr lang="en-US" dirty="0" smtClean="0">
                <a:sym typeface="Symbol"/>
              </a:rPr>
              <a:t>) is false,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 and the loop terminates. </a:t>
            </a:r>
          </a:p>
          <a:p>
            <a:pPr lvl="1"/>
            <a:endParaRPr lang="en-US" dirty="0" smtClean="0">
              <a:sym typeface="Symbol"/>
            </a:endParaRPr>
          </a:p>
          <a:p>
            <a:r>
              <a:rPr lang="en-US" dirty="0" smtClean="0">
                <a:sym typeface="Symbol"/>
              </a:rPr>
              <a:t>To evaluate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loop through all </a:t>
            </a:r>
            <a:r>
              <a:rPr lang="en-US" i="1" dirty="0" smtClean="0">
                <a:sym typeface="Symbol"/>
              </a:rPr>
              <a:t>x</a:t>
            </a:r>
            <a:r>
              <a:rPr lang="en-US" dirty="0" smtClean="0">
                <a:sym typeface="Symbol"/>
              </a:rPr>
              <a:t> in the domain. </a:t>
            </a:r>
          </a:p>
          <a:p>
            <a:pPr lvl="1"/>
            <a:r>
              <a:rPr lang="en-US" dirty="0" smtClean="0">
                <a:sym typeface="Symbol"/>
              </a:rPr>
              <a:t>If at some step, P(</a:t>
            </a:r>
            <a:r>
              <a:rPr lang="en-US" i="1" dirty="0" smtClean="0">
                <a:sym typeface="Symbol"/>
              </a:rPr>
              <a:t>x</a:t>
            </a:r>
            <a:r>
              <a:rPr lang="en-US" dirty="0" smtClean="0">
                <a:sym typeface="Symbol"/>
              </a:rPr>
              <a:t>) is true,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and the loop terminates. </a:t>
            </a:r>
          </a:p>
          <a:p>
            <a:pPr lvl="1"/>
            <a:r>
              <a:rPr lang="en-US" dirty="0" smtClean="0">
                <a:sym typeface="Symbol"/>
              </a:rPr>
              <a:t>If the loop ends without finding an </a:t>
            </a:r>
            <a:r>
              <a:rPr lang="en-US" i="1" dirty="0" smtClean="0">
                <a:sym typeface="Symbol"/>
              </a:rPr>
              <a:t>x</a:t>
            </a:r>
            <a:r>
              <a:rPr lang="en-US" dirty="0" smtClean="0">
                <a:sym typeface="Symbol"/>
              </a:rPr>
              <a:t> for which P(</a:t>
            </a:r>
            <a:r>
              <a:rPr lang="en-US" i="1" dirty="0" smtClean="0">
                <a:sym typeface="Symbol"/>
              </a:rPr>
              <a:t>x</a:t>
            </a:r>
            <a:r>
              <a:rPr lang="en-US" dirty="0" smtClean="0">
                <a:sym typeface="Symbol"/>
              </a:rPr>
              <a:t>) is true,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lvl="1"/>
            <a:endParaRPr lang="en-US" dirty="0" smtClean="0">
              <a:sym typeface="Symbol"/>
            </a:endParaRPr>
          </a:p>
          <a:p>
            <a:r>
              <a:rPr lang="en-US" dirty="0" smtClean="0">
                <a:sym typeface="Symbol"/>
              </a:rPr>
              <a:t>Even if the domains are infinite, we can still think of the quantifiers this fashion, but the loops will not terminate in some cases.</a:t>
            </a:r>
          </a:p>
          <a:p>
            <a:endParaRPr lang="en-US" dirty="0" smtClean="0"/>
          </a:p>
          <a:p>
            <a:endParaRPr lang="en-US" dirty="0" smtClean="0"/>
          </a:p>
          <a:p>
            <a:pPr lvl="2"/>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Quantifiers</a:t>
            </a:r>
            <a:endParaRPr lang="en-US" dirty="0"/>
          </a:p>
        </p:txBody>
      </p:sp>
      <p:sp>
        <p:nvSpPr>
          <p:cNvPr id="3" name="Content Placeholder 2"/>
          <p:cNvSpPr>
            <a:spLocks noGrp="1"/>
          </p:cNvSpPr>
          <p:nvPr>
            <p:ph idx="1"/>
          </p:nvPr>
        </p:nvSpPr>
        <p:spPr/>
        <p:txBody>
          <a:bodyPr>
            <a:normAutofit fontScale="92500"/>
          </a:bodyPr>
          <a:lstStyle/>
          <a:p>
            <a:r>
              <a:rPr lang="en-US" dirty="0" smtClean="0"/>
              <a:t>The truth value of </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x</a:t>
            </a:r>
            <a:r>
              <a:rPr lang="en-US" dirty="0" smtClean="0">
                <a:latin typeface="Cambria Math" pitchFamily="18" charset="0"/>
                <a:ea typeface="Cambria Math" pitchFamily="18" charset="0"/>
                <a:sym typeface="Symbol"/>
              </a:rPr>
              <a:t>)</a:t>
            </a:r>
            <a:r>
              <a:rPr lang="en-US" dirty="0" smtClean="0"/>
              <a:t>  and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x</a:t>
            </a:r>
            <a:r>
              <a:rPr lang="en-US" i="1" dirty="0" smtClean="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ea typeface="Cambria Math" pitchFamily="18" charset="0"/>
                <a:sym typeface="Symbol"/>
              </a:rPr>
              <a:t>x</a:t>
            </a:r>
            <a:r>
              <a:rPr lang="en-US" dirty="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depends on both the propositional function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ea typeface="Cambria Math" pitchFamily="18" charset="0"/>
                <a:sym typeface="Symbol"/>
              </a:rPr>
              <a:t>x</a:t>
            </a:r>
            <a:r>
              <a:rPr lang="en-US" dirty="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and on  the domain </a:t>
            </a:r>
            <a:r>
              <a:rPr lang="en-US" i="1" dirty="0" smtClean="0">
                <a:latin typeface="Cambria Math" pitchFamily="18" charset="0"/>
                <a:ea typeface="Cambria Math" pitchFamily="18" charset="0"/>
                <a:sym typeface="Symbol"/>
              </a:rPr>
              <a:t>U</a:t>
            </a:r>
            <a:r>
              <a:rPr lang="en-US" dirty="0" smtClean="0">
                <a:latin typeface="Cambria Math" pitchFamily="18" charset="0"/>
                <a:ea typeface="Cambria Math" pitchFamily="18" charset="0"/>
                <a:sym typeface="Symbol"/>
              </a:rPr>
              <a:t>. </a:t>
            </a:r>
          </a:p>
          <a:p>
            <a:r>
              <a:rPr lang="en-US" b="1" dirty="0" smtClean="0">
                <a:latin typeface="Cambria Math" pitchFamily="18" charset="0"/>
                <a:ea typeface="Cambria Math" pitchFamily="18" charset="0"/>
                <a:sym typeface="Symbol"/>
              </a:rPr>
              <a:t>Examples</a:t>
            </a:r>
            <a:r>
              <a:rPr lang="en-US" dirty="0" smtClean="0">
                <a:latin typeface="Cambria Math" pitchFamily="18" charset="0"/>
                <a:ea typeface="Cambria Math" pitchFamily="18" charset="0"/>
                <a:sym typeface="Symbol"/>
              </a:rPr>
              <a:t>:</a:t>
            </a:r>
          </a:p>
          <a:p>
            <a:pPr marL="850392" lvl="1" indent="-457200">
              <a:buFont typeface="+mj-lt"/>
              <a:buAutoNum type="arabicPeriod"/>
            </a:pPr>
            <a:r>
              <a:rPr lang="en-US" dirty="0" smtClean="0"/>
              <a:t>If </a:t>
            </a:r>
            <a:r>
              <a:rPr lang="en-US" i="1" dirty="0" smtClean="0"/>
              <a:t>U</a:t>
            </a:r>
            <a:r>
              <a:rPr lang="en-US" dirty="0" smtClean="0"/>
              <a:t> is the  positive integers and </a:t>
            </a:r>
            <a:r>
              <a:rPr lang="en-US" i="1" dirty="0" smtClean="0"/>
              <a:t>P</a:t>
            </a:r>
            <a:r>
              <a:rPr lang="en-US" dirty="0" smtClean="0"/>
              <a:t>(</a:t>
            </a:r>
            <a:r>
              <a:rPr lang="en-US" i="1" dirty="0" smtClean="0"/>
              <a:t>x</a:t>
            </a:r>
            <a:r>
              <a:rPr lang="en-US" dirty="0" smtClean="0"/>
              <a:t>)</a:t>
            </a:r>
            <a:r>
              <a:rPr lang="en-US" i="1" dirty="0" smtClean="0"/>
              <a:t> </a:t>
            </a:r>
            <a:r>
              <a:rPr lang="en-US" dirty="0" smtClean="0"/>
              <a:t>is the statement           “</a:t>
            </a:r>
            <a:r>
              <a:rPr lang="en-US" i="1" dirty="0" smtClean="0"/>
              <a:t>x</a:t>
            </a:r>
            <a:r>
              <a:rPr lang="en-US" dirty="0" smtClean="0"/>
              <a:t> &lt; </a:t>
            </a:r>
            <a:r>
              <a:rPr lang="en-US" dirty="0" smtClean="0">
                <a:latin typeface="Cambria Math" pitchFamily="18" charset="0"/>
                <a:ea typeface="Cambria Math" pitchFamily="18" charset="0"/>
              </a:rPr>
              <a:t>2</a:t>
            </a:r>
            <a:r>
              <a:rPr lang="en-US" dirty="0" smtClean="0"/>
              <a:t>”, then </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dirty="0" smtClean="0"/>
              <a:t>   is true, but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is false. </a:t>
            </a:r>
          </a:p>
          <a:p>
            <a:pPr marL="850392" lvl="1" indent="-457200">
              <a:buFont typeface="+mj-lt"/>
              <a:buAutoNum type="arabicPeriod"/>
            </a:pPr>
            <a:r>
              <a:rPr lang="en-US" dirty="0" smtClean="0"/>
              <a:t>If </a:t>
            </a:r>
            <a:r>
              <a:rPr lang="en-US" i="1" dirty="0" smtClean="0"/>
              <a:t>U</a:t>
            </a:r>
            <a:r>
              <a:rPr lang="en-US" dirty="0" smtClean="0"/>
              <a:t> is the negative integers and </a:t>
            </a:r>
            <a:r>
              <a:rPr lang="en-US" i="1" dirty="0" smtClean="0"/>
              <a:t>P</a:t>
            </a:r>
            <a:r>
              <a:rPr lang="en-US" dirty="0" smtClean="0"/>
              <a:t>(</a:t>
            </a:r>
            <a:r>
              <a:rPr lang="en-US" i="1" dirty="0">
                <a:ea typeface="Cambria Math" pitchFamily="18" charset="0"/>
                <a:sym typeface="Symbol"/>
              </a:rPr>
              <a:t>x</a:t>
            </a:r>
            <a:r>
              <a:rPr lang="en-US" dirty="0" smtClean="0"/>
              <a:t>)</a:t>
            </a:r>
            <a:r>
              <a:rPr lang="en-US" i="1" dirty="0" smtClean="0"/>
              <a:t> </a:t>
            </a:r>
            <a:r>
              <a:rPr lang="en-US" dirty="0" smtClean="0"/>
              <a:t>is the statement           “</a:t>
            </a:r>
            <a:r>
              <a:rPr lang="en-US" i="1" dirty="0" smtClean="0"/>
              <a:t>x</a:t>
            </a:r>
            <a:r>
              <a:rPr lang="en-US" dirty="0" smtClean="0"/>
              <a:t> &lt; </a:t>
            </a:r>
            <a:r>
              <a:rPr lang="en-US" dirty="0" smtClean="0">
                <a:latin typeface="Cambria Math" pitchFamily="18" charset="0"/>
                <a:ea typeface="Cambria Math" pitchFamily="18" charset="0"/>
              </a:rPr>
              <a:t>2</a:t>
            </a:r>
            <a:r>
              <a:rPr lang="en-US" dirty="0" smtClean="0"/>
              <a:t>”, then both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dirty="0" smtClean="0"/>
              <a:t>  and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are true. </a:t>
            </a:r>
          </a:p>
          <a:p>
            <a:pPr marL="850392" lvl="1" indent="-457200">
              <a:buFont typeface="+mj-lt"/>
              <a:buAutoNum type="arabicPeriod"/>
            </a:pPr>
            <a:r>
              <a:rPr lang="en-US" dirty="0" smtClean="0"/>
              <a:t>If </a:t>
            </a:r>
            <a:r>
              <a:rPr lang="en-US" i="1" dirty="0" smtClean="0"/>
              <a:t>U</a:t>
            </a:r>
            <a:r>
              <a:rPr lang="en-US" dirty="0" smtClean="0"/>
              <a:t> consists of </a:t>
            </a:r>
            <a:r>
              <a:rPr lang="en-US" dirty="0" smtClean="0">
                <a:latin typeface="Cambria Math" pitchFamily="18" charset="0"/>
                <a:ea typeface="Cambria Math" pitchFamily="18" charset="0"/>
              </a:rPr>
              <a:t>3</a:t>
            </a:r>
            <a:r>
              <a:rPr lang="en-US" dirty="0" smtClean="0"/>
              <a:t>, </a:t>
            </a:r>
            <a:r>
              <a:rPr lang="en-US" dirty="0" smtClean="0">
                <a:latin typeface="Cambria Math" pitchFamily="18" charset="0"/>
                <a:ea typeface="Cambria Math" pitchFamily="18" charset="0"/>
              </a:rPr>
              <a:t>4</a:t>
            </a:r>
            <a:r>
              <a:rPr lang="en-US" dirty="0" smtClean="0"/>
              <a:t>, and </a:t>
            </a:r>
            <a:r>
              <a:rPr lang="en-US" dirty="0" smtClean="0">
                <a:latin typeface="Cambria Math" pitchFamily="18" charset="0"/>
                <a:ea typeface="Cambria Math" pitchFamily="18" charset="0"/>
              </a:rPr>
              <a:t>5</a:t>
            </a:r>
            <a:r>
              <a:rPr lang="en-US" dirty="0" smtClean="0"/>
              <a:t>,  and </a:t>
            </a:r>
            <a:r>
              <a:rPr lang="en-US" i="1" dirty="0" smtClean="0"/>
              <a:t>P</a:t>
            </a:r>
            <a:r>
              <a:rPr lang="en-US" dirty="0" smtClean="0"/>
              <a:t>(</a:t>
            </a:r>
            <a:r>
              <a:rPr lang="en-US" i="1" dirty="0" smtClean="0"/>
              <a:t>x</a:t>
            </a:r>
            <a:r>
              <a:rPr lang="en-US" dirty="0" smtClean="0"/>
              <a:t>)</a:t>
            </a:r>
            <a:r>
              <a:rPr lang="en-US" i="1" dirty="0" smtClean="0"/>
              <a:t> </a:t>
            </a:r>
            <a:r>
              <a:rPr lang="en-US" dirty="0" smtClean="0"/>
              <a:t>is the statement           “</a:t>
            </a:r>
            <a:r>
              <a:rPr lang="en-US" i="1" dirty="0" smtClean="0"/>
              <a:t>x</a:t>
            </a:r>
            <a:r>
              <a:rPr lang="en-US" dirty="0" smtClean="0"/>
              <a:t> &gt; </a:t>
            </a:r>
            <a:r>
              <a:rPr lang="en-US" dirty="0" smtClean="0">
                <a:latin typeface="Cambria Math" pitchFamily="18" charset="0"/>
                <a:ea typeface="Cambria Math" pitchFamily="18" charset="0"/>
              </a:rPr>
              <a:t>2</a:t>
            </a:r>
            <a:r>
              <a:rPr lang="en-US" dirty="0" smtClean="0"/>
              <a:t>”, then  both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dirty="0" smtClean="0"/>
              <a:t>   and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are true. But if </a:t>
            </a:r>
            <a:r>
              <a:rPr lang="en-US" i="1" dirty="0" smtClean="0"/>
              <a:t>P</a:t>
            </a:r>
            <a:r>
              <a:rPr lang="en-US" dirty="0" smtClean="0"/>
              <a:t>(</a:t>
            </a:r>
            <a:r>
              <a:rPr lang="en-US" i="1" dirty="0" smtClean="0"/>
              <a:t>x</a:t>
            </a:r>
            <a:r>
              <a:rPr lang="en-US" dirty="0" smtClean="0"/>
              <a:t>)</a:t>
            </a:r>
            <a:r>
              <a:rPr lang="en-US" i="1" dirty="0" smtClean="0"/>
              <a:t> </a:t>
            </a:r>
            <a:r>
              <a:rPr lang="en-US" dirty="0" smtClean="0"/>
              <a:t>is the statement “</a:t>
            </a:r>
            <a:r>
              <a:rPr lang="en-US" i="1" dirty="0" smtClean="0"/>
              <a:t>x</a:t>
            </a:r>
            <a:r>
              <a:rPr lang="en-US" dirty="0" smtClean="0"/>
              <a:t> &lt; </a:t>
            </a:r>
            <a:r>
              <a:rPr lang="en-US" dirty="0" smtClean="0">
                <a:latin typeface="Cambria Math" pitchFamily="18" charset="0"/>
                <a:ea typeface="Cambria Math" pitchFamily="18" charset="0"/>
              </a:rPr>
              <a:t>2</a:t>
            </a:r>
            <a:r>
              <a:rPr lang="en-US" dirty="0" smtClean="0"/>
              <a:t>”, then  both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dirty="0" smtClean="0"/>
              <a:t>   and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are false. </a:t>
            </a:r>
            <a:endParaRPr lang="en-US" dirty="0" smtClean="0"/>
          </a:p>
          <a:p>
            <a:endParaRPr lang="en-US" dirty="0" smtClean="0"/>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Precedence of Quantifiers</a:t>
            </a:r>
            <a:endParaRPr lang="en-US" dirty="0"/>
          </a:p>
        </p:txBody>
      </p:sp>
      <p:sp>
        <p:nvSpPr>
          <p:cNvPr id="3" name="Content Placeholder 2"/>
          <p:cNvSpPr>
            <a:spLocks noGrp="1"/>
          </p:cNvSpPr>
          <p:nvPr>
            <p:ph idx="1"/>
          </p:nvPr>
        </p:nvSpPr>
        <p:spPr/>
        <p:txBody>
          <a:bodyPr/>
          <a:lstStyle/>
          <a:p>
            <a:r>
              <a:rPr lang="en-US" dirty="0" smtClean="0"/>
              <a:t>The quantifiers </a:t>
            </a:r>
            <a:r>
              <a:rPr lang="en-US" dirty="0" smtClean="0">
                <a:sym typeface="Symbol"/>
              </a:rPr>
              <a:t> and   have </a:t>
            </a:r>
            <a:r>
              <a:rPr lang="en-US" b="1" dirty="0" smtClean="0">
                <a:sym typeface="Symbol"/>
              </a:rPr>
              <a:t>higher precedence </a:t>
            </a:r>
            <a:r>
              <a:rPr lang="en-US" dirty="0" smtClean="0">
                <a:sym typeface="Symbol"/>
              </a:rPr>
              <a:t>than all the logical operators.</a:t>
            </a:r>
          </a:p>
          <a:p>
            <a:r>
              <a:rPr lang="en-US" dirty="0" smtClean="0">
                <a:sym typeface="Symbol"/>
              </a:rPr>
              <a:t>For example, </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 Q</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sym typeface="Symbol"/>
              </a:rPr>
              <a:t>means</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 Q</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dirty="0" smtClean="0">
                <a:sym typeface="Symbol"/>
              </a:rPr>
              <a:t>  </a:t>
            </a:r>
          </a:p>
          <a:p>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 Q</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means something different.</a:t>
            </a:r>
          </a:p>
          <a:p>
            <a:r>
              <a:rPr lang="en-US" dirty="0" smtClean="0">
                <a:latin typeface="Cambria Math" pitchFamily="18" charset="0"/>
                <a:ea typeface="Cambria Math" pitchFamily="18" charset="0"/>
                <a:sym typeface="Symbol"/>
              </a:rPr>
              <a:t>Unfortunately, often people write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 Q</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when they mean </a:t>
            </a:r>
            <a:r>
              <a:rPr lang="en-US" i="1" dirty="0" smtClean="0">
                <a:latin typeface="Cambria Math" pitchFamily="18" charset="0"/>
                <a:ea typeface="Cambria Math" pitchFamily="18" charset="0"/>
                <a:sym typeface="Symbol"/>
              </a:rPr>
              <a:t>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 Q</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Translating from English to Logic</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Example </a:t>
            </a:r>
            <a:r>
              <a:rPr lang="en-US" b="1" dirty="0" smtClean="0">
                <a:latin typeface="Cambria Math" pitchFamily="18" charset="0"/>
                <a:ea typeface="Cambria Math" pitchFamily="18" charset="0"/>
              </a:rPr>
              <a:t>1</a:t>
            </a:r>
            <a:r>
              <a:rPr lang="en-US" dirty="0" smtClean="0"/>
              <a:t>:  Translate the following sentence into predicate logic: “Every student in this class has taken a course in Java.”</a:t>
            </a:r>
          </a:p>
          <a:p>
            <a:pPr>
              <a:buNone/>
            </a:pPr>
            <a:r>
              <a:rPr lang="en-US" b="1" dirty="0" smtClean="0"/>
              <a:t>Solution</a:t>
            </a:r>
            <a:r>
              <a:rPr lang="en-US" dirty="0" smtClean="0"/>
              <a:t>:</a:t>
            </a:r>
          </a:p>
          <a:p>
            <a:pPr>
              <a:buNone/>
            </a:pPr>
            <a:r>
              <a:rPr lang="en-US" dirty="0" smtClean="0"/>
              <a:t>  First decide on the domain </a:t>
            </a:r>
            <a:r>
              <a:rPr lang="en-US" i="1" dirty="0" smtClean="0"/>
              <a:t>U</a:t>
            </a:r>
            <a:r>
              <a:rPr lang="en-US" dirty="0" smtClean="0"/>
              <a:t>. </a:t>
            </a:r>
          </a:p>
          <a:p>
            <a:pPr lvl="1">
              <a:buNone/>
            </a:pPr>
            <a:r>
              <a:rPr lang="en-US" b="1" dirty="0" smtClean="0"/>
              <a:t>Solution </a:t>
            </a:r>
            <a:r>
              <a:rPr lang="en-US" b="1" dirty="0" smtClean="0">
                <a:latin typeface="Cambria Math" pitchFamily="18" charset="0"/>
                <a:ea typeface="Cambria Math" pitchFamily="18" charset="0"/>
              </a:rPr>
              <a:t>1</a:t>
            </a:r>
            <a:r>
              <a:rPr lang="en-US" dirty="0" smtClean="0"/>
              <a:t>: If </a:t>
            </a:r>
            <a:r>
              <a:rPr lang="en-US" i="1" dirty="0" smtClean="0"/>
              <a:t>U</a:t>
            </a:r>
            <a:r>
              <a:rPr lang="en-US" dirty="0" smtClean="0"/>
              <a:t> is all students in this class, define a propositional function </a:t>
            </a:r>
            <a:r>
              <a:rPr lang="en-US" i="1" dirty="0" smtClean="0"/>
              <a:t>J</a:t>
            </a:r>
            <a:r>
              <a:rPr lang="en-US" dirty="0" smtClean="0"/>
              <a:t>(</a:t>
            </a:r>
            <a:r>
              <a:rPr lang="en-US" i="1" dirty="0" smtClean="0"/>
              <a:t>x</a:t>
            </a:r>
            <a:r>
              <a:rPr lang="en-US" dirty="0" smtClean="0"/>
              <a:t>) denoting “</a:t>
            </a:r>
            <a:r>
              <a:rPr lang="en-US" i="1" dirty="0" smtClean="0"/>
              <a:t>x</a:t>
            </a:r>
            <a:r>
              <a:rPr lang="en-US" dirty="0" smtClean="0"/>
              <a:t> has taken a course in Java” and translate as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J</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p>
          <a:p>
            <a:pPr lvl="1">
              <a:buNone/>
            </a:pPr>
            <a:r>
              <a:rPr lang="en-US" b="1" dirty="0" smtClean="0"/>
              <a:t>Solution </a:t>
            </a:r>
            <a:r>
              <a:rPr lang="en-US" b="1" dirty="0" smtClean="0">
                <a:latin typeface="Cambria Math" pitchFamily="18" charset="0"/>
                <a:ea typeface="Cambria Math" pitchFamily="18" charset="0"/>
              </a:rPr>
              <a:t>2</a:t>
            </a:r>
            <a:r>
              <a:rPr lang="en-US" dirty="0" smtClean="0"/>
              <a:t>:</a:t>
            </a:r>
            <a:r>
              <a:rPr lang="en-US" b="1" dirty="0" smtClean="0">
                <a:latin typeface="Cambria Math" pitchFamily="18" charset="0"/>
                <a:ea typeface="Cambria Math" pitchFamily="18" charset="0"/>
              </a:rPr>
              <a:t> </a:t>
            </a:r>
            <a:r>
              <a:rPr lang="en-US" dirty="0" smtClean="0"/>
              <a:t>But if </a:t>
            </a:r>
            <a:r>
              <a:rPr lang="en-US" i="1" dirty="0" smtClean="0"/>
              <a:t>U</a:t>
            </a:r>
            <a:r>
              <a:rPr lang="en-US" dirty="0" smtClean="0"/>
              <a:t> is all people, also define a propositional  function </a:t>
            </a:r>
            <a:r>
              <a:rPr lang="en-US" i="1" dirty="0" smtClean="0"/>
              <a:t>S</a:t>
            </a:r>
            <a:r>
              <a:rPr lang="en-US" dirty="0" smtClean="0"/>
              <a:t>(</a:t>
            </a:r>
            <a:r>
              <a:rPr lang="en-US" i="1" dirty="0" smtClean="0"/>
              <a:t>x</a:t>
            </a:r>
            <a:r>
              <a:rPr lang="en-US" dirty="0" smtClean="0"/>
              <a:t>) denoting “</a:t>
            </a:r>
            <a:r>
              <a:rPr lang="en-US" i="1" dirty="0" smtClean="0"/>
              <a:t>x</a:t>
            </a:r>
            <a:r>
              <a:rPr lang="en-US" dirty="0" smtClean="0"/>
              <a:t> is a student in this class” and translate as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S</a:t>
            </a:r>
            <a:r>
              <a:rPr lang="en-US" dirty="0" err="1"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 J</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p>
          <a:p>
            <a:pPr lvl="1"/>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Translating from English to Logic</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 2</a:t>
            </a:r>
            <a:r>
              <a:rPr lang="en-US" dirty="0" smtClean="0"/>
              <a:t>: Translate the following sentence into predicate logic: “Some student in this class has taken a course in Java.” </a:t>
            </a:r>
          </a:p>
          <a:p>
            <a:pPr>
              <a:buNone/>
            </a:pPr>
            <a:r>
              <a:rPr lang="en-US" b="1" dirty="0" smtClean="0"/>
              <a:t>Solution</a:t>
            </a:r>
            <a:r>
              <a:rPr lang="en-US" dirty="0" smtClean="0"/>
              <a:t>:</a:t>
            </a:r>
          </a:p>
          <a:p>
            <a:pPr>
              <a:buNone/>
            </a:pPr>
            <a:r>
              <a:rPr lang="en-US" dirty="0" smtClean="0"/>
              <a:t>First decide on the domain </a:t>
            </a:r>
            <a:r>
              <a:rPr lang="en-US" i="1" dirty="0" smtClean="0"/>
              <a:t>U</a:t>
            </a:r>
            <a:r>
              <a:rPr lang="en-US" dirty="0" smtClean="0"/>
              <a:t>. </a:t>
            </a:r>
          </a:p>
          <a:p>
            <a:pPr lvl="1">
              <a:buNone/>
            </a:pPr>
            <a:r>
              <a:rPr lang="en-US" b="1" dirty="0" smtClean="0"/>
              <a:t>Solution </a:t>
            </a:r>
            <a:r>
              <a:rPr lang="en-US" b="1" dirty="0" smtClean="0">
                <a:latin typeface="Cambria Math" pitchFamily="18" charset="0"/>
                <a:ea typeface="Cambria Math" pitchFamily="18" charset="0"/>
              </a:rPr>
              <a:t>1</a:t>
            </a:r>
            <a:r>
              <a:rPr lang="en-US" dirty="0" smtClean="0"/>
              <a:t>: If </a:t>
            </a:r>
            <a:r>
              <a:rPr lang="en-US" i="1" dirty="0" smtClean="0"/>
              <a:t>U</a:t>
            </a:r>
            <a:r>
              <a:rPr lang="en-US" dirty="0" smtClean="0"/>
              <a:t> is all students in this class, translate as </a:t>
            </a:r>
          </a:p>
          <a:p>
            <a:pPr lvl="1">
              <a:buNone/>
            </a:pP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x</a:t>
            </a:r>
            <a:r>
              <a:rPr lang="en-US" i="1" dirty="0" smtClean="0">
                <a:latin typeface="Cambria Math" pitchFamily="18" charset="0"/>
                <a:ea typeface="Cambria Math" pitchFamily="18" charset="0"/>
                <a:sym typeface="Symbol"/>
              </a:rPr>
              <a:t> J</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p>
          <a:p>
            <a:pPr lvl="1">
              <a:buNone/>
            </a:pPr>
            <a:r>
              <a:rPr lang="en-US" b="1" dirty="0" smtClean="0"/>
              <a:t>Solution </a:t>
            </a:r>
            <a:r>
              <a:rPr lang="en-US" b="1" dirty="0" smtClean="0">
                <a:latin typeface="Cambria Math" pitchFamily="18" charset="0"/>
                <a:ea typeface="Cambria Math" pitchFamily="18" charset="0"/>
              </a:rPr>
              <a:t>2</a:t>
            </a:r>
            <a:r>
              <a:rPr lang="en-US" dirty="0" smtClean="0"/>
              <a:t>: But if </a:t>
            </a:r>
            <a:r>
              <a:rPr lang="en-US" i="1" dirty="0" smtClean="0"/>
              <a:t>U</a:t>
            </a:r>
            <a:r>
              <a:rPr lang="en-US" dirty="0" smtClean="0"/>
              <a:t> is all people, then translate as                 </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S</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a:ea typeface="Cambria Math"/>
                <a:sym typeface="Symbol"/>
              </a:rPr>
              <a:t> </a:t>
            </a:r>
            <a:r>
              <a:rPr lang="en-US" i="1" dirty="0" err="1" smtClean="0">
                <a:latin typeface="Cambria Math" pitchFamily="18" charset="0"/>
                <a:ea typeface="Cambria Math" pitchFamily="18" charset="0"/>
                <a:sym typeface="Symbol"/>
              </a:rPr>
              <a:t>J</a:t>
            </a:r>
            <a:r>
              <a:rPr lang="en-US" dirty="0" err="1" smtClean="0">
                <a:latin typeface="Cambria Math" pitchFamily="18" charset="0"/>
                <a:ea typeface="Cambria Math" pitchFamily="18" charset="0"/>
                <a:sym typeface="Symbol"/>
              </a:rPr>
              <a:t>(</a:t>
            </a:r>
            <a:r>
              <a:rPr lang="en-US" i="1" dirty="0" err="1">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p>
          <a:p>
            <a:pPr lvl="2">
              <a:buNone/>
            </a:pPr>
            <a:r>
              <a:rPr lang="en-US" i="1" dirty="0" smtClean="0">
                <a:latin typeface="Cambria Math" pitchFamily="18" charset="0"/>
                <a:ea typeface="Cambria Math" pitchFamily="18" charset="0"/>
                <a:sym typeface="Symbol"/>
              </a:rPr>
              <a:t>        </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Propositions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a:t>
            </a:r>
            <a:r>
              <a:rPr lang="en-US" i="1" dirty="0" smtClean="0"/>
              <a:t>proposition</a:t>
            </a:r>
            <a:r>
              <a:rPr lang="en-US" dirty="0" smtClean="0"/>
              <a:t> is a declarative sentence that is either true or false.</a:t>
            </a:r>
          </a:p>
          <a:p>
            <a:r>
              <a:rPr lang="en-US" dirty="0" smtClean="0"/>
              <a:t>Examples of propositions:</a:t>
            </a:r>
          </a:p>
          <a:p>
            <a:pPr marL="880110" lvl="1" indent="-514350">
              <a:buFont typeface="+mj-lt"/>
              <a:buAutoNum type="alphaLcParenR"/>
            </a:pPr>
            <a:r>
              <a:rPr lang="en-US" dirty="0" smtClean="0"/>
              <a:t>The Moon is made of green cheese.</a:t>
            </a:r>
          </a:p>
          <a:p>
            <a:pPr marL="880110" lvl="1" indent="-514350">
              <a:buFont typeface="+mj-lt"/>
              <a:buAutoNum type="alphaLcParenR"/>
            </a:pPr>
            <a:r>
              <a:rPr lang="en-US" dirty="0" smtClean="0"/>
              <a:t>Trenton is the capital of New Jersey.</a:t>
            </a:r>
          </a:p>
          <a:p>
            <a:pPr marL="880110" lvl="1" indent="-514350">
              <a:buFont typeface="+mj-lt"/>
              <a:buAutoNum type="alphaLcParenR"/>
            </a:pPr>
            <a:r>
              <a:rPr lang="en-US" dirty="0" smtClean="0"/>
              <a:t>Toronto is the capital of Canada.</a:t>
            </a:r>
          </a:p>
          <a:p>
            <a:pPr marL="880110" lvl="1" indent="-514350">
              <a:buFont typeface="+mj-lt"/>
              <a:buAutoNum type="alphaLcParenR"/>
            </a:pPr>
            <a:r>
              <a:rPr lang="en-US" dirty="0" smtClean="0">
                <a:latin typeface="Cambria Math" pitchFamily="18" charset="0"/>
                <a:ea typeface="Cambria Math" pitchFamily="18" charset="0"/>
              </a:rPr>
              <a:t>1</a:t>
            </a:r>
            <a:r>
              <a:rPr lang="en-US" dirty="0" smtClean="0"/>
              <a:t> + </a:t>
            </a:r>
            <a:r>
              <a:rPr lang="en-US"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1</a:t>
            </a:r>
          </a:p>
          <a:p>
            <a:pPr marL="880110" lvl="1" indent="-514350">
              <a:buFont typeface="+mj-lt"/>
              <a:buAutoNum type="alphaLcParenR"/>
            </a:pPr>
            <a:r>
              <a:rPr lang="en-US"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0</a:t>
            </a:r>
            <a:r>
              <a:rPr lang="en-US" dirty="0" smtClean="0"/>
              <a:t> = </a:t>
            </a:r>
            <a:r>
              <a:rPr lang="en-US" dirty="0" smtClean="0">
                <a:latin typeface="Cambria Math" pitchFamily="18" charset="0"/>
                <a:ea typeface="Cambria Math" pitchFamily="18" charset="0"/>
              </a:rPr>
              <a:t>2</a:t>
            </a:r>
          </a:p>
          <a:p>
            <a:r>
              <a:rPr lang="en-US" dirty="0" smtClean="0"/>
              <a:t>Examples that are not propositions.</a:t>
            </a:r>
          </a:p>
          <a:p>
            <a:pPr marL="880110" lvl="1" indent="-514350">
              <a:buFont typeface="+mj-lt"/>
              <a:buAutoNum type="alphaLcParenR"/>
            </a:pPr>
            <a:r>
              <a:rPr lang="en-US" dirty="0" smtClean="0"/>
              <a:t>Sit down!</a:t>
            </a:r>
          </a:p>
          <a:p>
            <a:pPr marL="880110" lvl="1" indent="-514350">
              <a:buFont typeface="+mj-lt"/>
              <a:buAutoNum type="alphaLcParenR"/>
            </a:pPr>
            <a:r>
              <a:rPr lang="en-US" dirty="0" smtClean="0"/>
              <a:t>What time is it?</a:t>
            </a:r>
          </a:p>
          <a:p>
            <a:pPr marL="880110" lvl="1" indent="-514350">
              <a:buFont typeface="+mj-lt"/>
              <a:buAutoNum type="alphaLcParenR"/>
            </a:pPr>
            <a:r>
              <a:rPr lang="en-US" i="1" dirty="0" smtClean="0"/>
              <a:t>x</a:t>
            </a:r>
            <a:r>
              <a:rPr lang="en-US" dirty="0" smtClean="0"/>
              <a:t> + 1 = 2</a:t>
            </a:r>
          </a:p>
          <a:p>
            <a:pPr marL="880110" lvl="1" indent="-514350">
              <a:buFont typeface="+mj-lt"/>
              <a:buAutoNum type="alphaLcParenR"/>
            </a:pPr>
            <a:r>
              <a:rPr lang="en-US" i="1" dirty="0" smtClean="0"/>
              <a:t>x</a:t>
            </a:r>
            <a:r>
              <a:rPr lang="en-US" dirty="0" smtClean="0"/>
              <a:t> + </a:t>
            </a:r>
            <a:r>
              <a:rPr lang="en-US" i="1" dirty="0" smtClean="0"/>
              <a:t>y </a:t>
            </a:r>
            <a:r>
              <a:rPr lang="en-US" dirty="0" smtClean="0"/>
              <a:t>= </a:t>
            </a:r>
            <a:r>
              <a:rPr lang="en-US" i="1" dirty="0" smtClean="0"/>
              <a:t>z</a:t>
            </a:r>
          </a:p>
          <a:p>
            <a:endParaRPr lang="en-US" dirty="0" smtClean="0"/>
          </a:p>
        </p:txBody>
      </p:sp>
      <p:sp>
        <p:nvSpPr>
          <p:cNvPr id="4" name="Slide Number Placeholder 3"/>
          <p:cNvSpPr>
            <a:spLocks noGrp="1"/>
          </p:cNvSpPr>
          <p:nvPr>
            <p:ph type="sldNum" sz="quarter" idx="12"/>
          </p:nvPr>
        </p:nvSpPr>
        <p:spPr/>
        <p:txBody>
          <a:bodyPr/>
          <a:lstStyle/>
          <a:p>
            <a:fld id="{9CA217EF-0505-4C33-BB20-8A8DF2039023}"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Returning to the Socrates Example </a:t>
            </a:r>
            <a:endParaRPr lang="en-US" dirty="0"/>
          </a:p>
        </p:txBody>
      </p:sp>
      <p:sp>
        <p:nvSpPr>
          <p:cNvPr id="3" name="Content Placeholder 2"/>
          <p:cNvSpPr>
            <a:spLocks noGrp="1"/>
          </p:cNvSpPr>
          <p:nvPr>
            <p:ph idx="1"/>
          </p:nvPr>
        </p:nvSpPr>
        <p:spPr/>
        <p:txBody>
          <a:bodyPr>
            <a:normAutofit/>
          </a:bodyPr>
          <a:lstStyle/>
          <a:p>
            <a:r>
              <a:rPr lang="en-US" dirty="0" smtClean="0"/>
              <a:t>Introduce the  propositional functions </a:t>
            </a:r>
            <a:r>
              <a:rPr lang="en-US" i="1" dirty="0" smtClean="0"/>
              <a:t>Man</a:t>
            </a:r>
            <a:r>
              <a:rPr lang="en-US" dirty="0" smtClean="0"/>
              <a:t>(</a:t>
            </a:r>
            <a:r>
              <a:rPr lang="en-US" i="1" dirty="0" smtClean="0"/>
              <a:t>x</a:t>
            </a:r>
            <a:r>
              <a:rPr lang="en-US" dirty="0" smtClean="0"/>
              <a:t>)</a:t>
            </a:r>
            <a:r>
              <a:rPr lang="en-US" i="1" dirty="0" smtClean="0"/>
              <a:t> </a:t>
            </a:r>
            <a:r>
              <a:rPr lang="en-US" dirty="0" smtClean="0"/>
              <a:t>denoting “</a:t>
            </a:r>
            <a:r>
              <a:rPr lang="en-US" i="1" dirty="0" smtClean="0"/>
              <a:t>x</a:t>
            </a:r>
            <a:r>
              <a:rPr lang="en-US" dirty="0" smtClean="0"/>
              <a:t> is a man” and  </a:t>
            </a:r>
            <a:r>
              <a:rPr lang="en-US" i="1" dirty="0" smtClean="0"/>
              <a:t>Mortal</a:t>
            </a:r>
            <a:r>
              <a:rPr lang="en-US" dirty="0" smtClean="0"/>
              <a:t>(</a:t>
            </a:r>
            <a:r>
              <a:rPr lang="en-US" i="1" dirty="0" smtClean="0"/>
              <a:t>x</a:t>
            </a:r>
            <a:r>
              <a:rPr lang="en-US" dirty="0" smtClean="0"/>
              <a:t>) denoting “</a:t>
            </a:r>
            <a:r>
              <a:rPr lang="en-US" i="1" dirty="0" smtClean="0"/>
              <a:t>x</a:t>
            </a:r>
            <a:r>
              <a:rPr lang="en-US" dirty="0" smtClean="0"/>
              <a:t> is mortal.”  Specify the domain as all people.</a:t>
            </a:r>
          </a:p>
          <a:p>
            <a:r>
              <a:rPr lang="en-US" dirty="0" smtClean="0"/>
              <a:t>The two premises are:</a:t>
            </a:r>
          </a:p>
          <a:p>
            <a:endParaRPr lang="en-US" dirty="0" smtClean="0"/>
          </a:p>
          <a:p>
            <a:r>
              <a:rPr lang="en-US" dirty="0" smtClean="0"/>
              <a:t>The conclusion is:</a:t>
            </a:r>
          </a:p>
          <a:p>
            <a:endParaRPr lang="en-US" dirty="0" smtClean="0"/>
          </a:p>
          <a:p>
            <a:r>
              <a:rPr lang="en-US" dirty="0" smtClean="0"/>
              <a:t>Later we will show how to prove that the conclusion follows from the premises.</a:t>
            </a:r>
          </a:p>
          <a:p>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4267200" y="3352800"/>
            <a:ext cx="3400425" cy="319088"/>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4648200" y="3810000"/>
            <a:ext cx="2133600" cy="319088"/>
          </a:xfrm>
          <a:prstGeom prst="rect">
            <a:avLst/>
          </a:prstGeom>
        </p:spPr>
      </p:pic>
      <p:pic>
        <p:nvPicPr>
          <p:cNvPr id="11" name="Picture 10" descr="addin_tmp.png"/>
          <p:cNvPicPr>
            <a:picLocks noChangeAspect="1"/>
          </p:cNvPicPr>
          <p:nvPr>
            <p:custDataLst>
              <p:tags r:id="rId3"/>
            </p:custDataLst>
          </p:nvPr>
        </p:nvPicPr>
        <p:blipFill>
          <a:blip r:embed="rId7" cstate="print"/>
          <a:stretch>
            <a:fillRect/>
          </a:stretch>
        </p:blipFill>
        <p:spPr>
          <a:xfrm>
            <a:off x="4343400" y="4343400"/>
            <a:ext cx="2462213" cy="319088"/>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90</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Equivalences in Predicate Logic</a:t>
            </a:r>
            <a:endParaRPr lang="en-US" dirty="0"/>
          </a:p>
        </p:txBody>
      </p:sp>
      <p:sp>
        <p:nvSpPr>
          <p:cNvPr id="3" name="Content Placeholder 2"/>
          <p:cNvSpPr>
            <a:spLocks noGrp="1"/>
          </p:cNvSpPr>
          <p:nvPr>
            <p:ph idx="1"/>
          </p:nvPr>
        </p:nvSpPr>
        <p:spPr/>
        <p:txBody>
          <a:bodyPr>
            <a:normAutofit/>
          </a:bodyPr>
          <a:lstStyle/>
          <a:p>
            <a:r>
              <a:rPr lang="en-US" dirty="0" smtClean="0"/>
              <a:t>Statements involving predicates and quantifiers are </a:t>
            </a:r>
            <a:r>
              <a:rPr lang="en-US" i="1" dirty="0" smtClean="0"/>
              <a:t>logically equivalent </a:t>
            </a:r>
            <a:r>
              <a:rPr lang="en-US" dirty="0" smtClean="0"/>
              <a:t>if and only if they have the same truth value </a:t>
            </a:r>
          </a:p>
          <a:p>
            <a:pPr lvl="1"/>
            <a:r>
              <a:rPr lang="en-US" dirty="0" smtClean="0"/>
              <a:t>for every predicate substituted into these statements and </a:t>
            </a:r>
          </a:p>
          <a:p>
            <a:pPr lvl="1"/>
            <a:r>
              <a:rPr lang="en-US" dirty="0" smtClean="0"/>
              <a:t>for every domain of discourse used for the variables in the expressions. </a:t>
            </a:r>
          </a:p>
          <a:p>
            <a:r>
              <a:rPr lang="en-US" dirty="0" smtClean="0"/>
              <a:t>The notation </a:t>
            </a:r>
            <a:r>
              <a:rPr lang="en-US" i="1" dirty="0" smtClean="0"/>
              <a:t>S </a:t>
            </a:r>
            <a:r>
              <a:rPr lang="en-US" dirty="0" smtClean="0">
                <a:latin typeface="Cambria Math"/>
                <a:ea typeface="Cambria Math"/>
              </a:rPr>
              <a:t>≡</a:t>
            </a:r>
            <a:r>
              <a:rPr lang="en-US" i="1" dirty="0" smtClean="0">
                <a:latin typeface="Cambria Math"/>
                <a:ea typeface="Cambria Math"/>
              </a:rPr>
              <a:t>T</a:t>
            </a:r>
            <a:r>
              <a:rPr lang="en-US" dirty="0" smtClean="0">
                <a:latin typeface="Cambria Math"/>
                <a:ea typeface="Cambria Math"/>
              </a:rPr>
              <a:t>  indicates that </a:t>
            </a:r>
            <a:r>
              <a:rPr lang="en-US" i="1" dirty="0" smtClean="0">
                <a:latin typeface="Cambria Math"/>
                <a:ea typeface="Cambria Math"/>
              </a:rPr>
              <a:t>S</a:t>
            </a:r>
            <a:r>
              <a:rPr lang="en-US" dirty="0" smtClean="0">
                <a:latin typeface="Cambria Math"/>
                <a:ea typeface="Cambria Math"/>
              </a:rPr>
              <a:t> and </a:t>
            </a:r>
            <a:r>
              <a:rPr lang="en-US" i="1" dirty="0" smtClean="0">
                <a:latin typeface="Cambria Math"/>
                <a:ea typeface="Cambria Math"/>
              </a:rPr>
              <a:t>T</a:t>
            </a:r>
            <a:r>
              <a:rPr lang="en-US" dirty="0" smtClean="0">
                <a:latin typeface="Cambria Math"/>
                <a:ea typeface="Cambria Math"/>
              </a:rPr>
              <a:t>  are logically equivalent. </a:t>
            </a:r>
          </a:p>
          <a:p>
            <a:r>
              <a:rPr lang="en-US" b="1" dirty="0" smtClean="0">
                <a:latin typeface="Cambria Math"/>
                <a:ea typeface="Cambria Math"/>
              </a:rPr>
              <a:t>Example</a:t>
            </a:r>
            <a:r>
              <a:rPr lang="en-US" dirty="0" smtClean="0">
                <a:latin typeface="Cambria Math"/>
                <a:ea typeface="Cambria Math"/>
              </a:rPr>
              <a:t>:  </a:t>
            </a:r>
            <a:r>
              <a:rPr lang="en-US" dirty="0" smtClean="0">
                <a:latin typeface="Cambria Math"/>
                <a:ea typeface="Cambria Math"/>
                <a:sym typeface="Symbol"/>
              </a:rPr>
              <a:t></a:t>
            </a:r>
            <a:r>
              <a:rPr lang="en-US" i="1" dirty="0" smtClean="0">
                <a:ea typeface="Cambria Math"/>
                <a:sym typeface="Symbol"/>
              </a:rPr>
              <a:t>x</a:t>
            </a:r>
            <a:r>
              <a:rPr lang="en-US" dirty="0" smtClean="0">
                <a:latin typeface="Cambria Math"/>
                <a:ea typeface="Cambria Math"/>
                <a:sym typeface="Symbol"/>
              </a:rPr>
              <a:t> ¬¬</a:t>
            </a:r>
            <a:r>
              <a:rPr lang="en-US" i="1" dirty="0" smtClean="0">
                <a:latin typeface="Cambria Math"/>
                <a:ea typeface="Cambria Math"/>
                <a:sym typeface="Symbol"/>
              </a:rPr>
              <a:t>S</a:t>
            </a:r>
            <a:r>
              <a:rPr lang="en-US" dirty="0" smtClean="0">
                <a:latin typeface="Cambria Math"/>
                <a:ea typeface="Cambria Math"/>
                <a:sym typeface="Symbol"/>
              </a:rPr>
              <a:t>(</a:t>
            </a:r>
            <a:r>
              <a:rPr lang="en-US" i="1" dirty="0">
                <a:ea typeface="Cambria Math"/>
                <a:sym typeface="Symbol"/>
              </a:rPr>
              <a:t>x</a:t>
            </a:r>
            <a:r>
              <a:rPr lang="en-US" dirty="0" smtClean="0">
                <a:latin typeface="Cambria Math"/>
                <a:ea typeface="Cambria Math"/>
                <a:sym typeface="Symbol"/>
              </a:rPr>
              <a:t>)</a:t>
            </a:r>
            <a:r>
              <a:rPr lang="en-US" i="1" dirty="0" smtClean="0">
                <a:latin typeface="Cambria Math"/>
                <a:ea typeface="Cambria Math"/>
                <a:sym typeface="Symbol"/>
              </a:rPr>
              <a:t> </a:t>
            </a:r>
            <a:r>
              <a:rPr lang="en-US" dirty="0" smtClean="0">
                <a:latin typeface="Cambria Math"/>
                <a:ea typeface="Cambria Math"/>
              </a:rPr>
              <a:t>≡</a:t>
            </a:r>
            <a:r>
              <a:rPr lang="en-US" dirty="0" smtClean="0">
                <a:latin typeface="Cambria Math"/>
                <a:ea typeface="Cambria Math"/>
                <a:sym typeface="Symbol"/>
              </a:rPr>
              <a:t> </a:t>
            </a:r>
            <a:r>
              <a:rPr lang="en-US" i="1" dirty="0">
                <a:ea typeface="Cambria Math"/>
                <a:sym typeface="Symbol"/>
              </a:rPr>
              <a:t>x</a:t>
            </a:r>
            <a:r>
              <a:rPr lang="en-US" i="1" dirty="0" smtClean="0">
                <a:latin typeface="Cambria Math"/>
                <a:ea typeface="Cambria Math"/>
                <a:sym typeface="Symbol"/>
              </a:rPr>
              <a:t> S</a:t>
            </a:r>
            <a:r>
              <a:rPr lang="en-US" dirty="0" smtClean="0">
                <a:latin typeface="Cambria Math"/>
                <a:ea typeface="Cambria Math"/>
                <a:sym typeface="Symbol"/>
              </a:rPr>
              <a:t>(</a:t>
            </a:r>
            <a:r>
              <a:rPr lang="en-US" i="1" dirty="0">
                <a:ea typeface="Cambria Math"/>
                <a:sym typeface="Symbol"/>
              </a:rPr>
              <a:t>x</a:t>
            </a:r>
            <a:r>
              <a:rPr lang="en-US" dirty="0" smtClean="0">
                <a:latin typeface="Cambria Math"/>
                <a:ea typeface="Cambria Math"/>
                <a:sym typeface="Symbol"/>
              </a:rPr>
              <a:t>)</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Thinking about Quantifiers as Conjunctions and Disjunctions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sym typeface="Symbol"/>
              </a:rPr>
              <a:t>If the domain is finite, a universally quantified proposition is logically equivalent to a conjunction of propositions without quantifiers and an existentially quantified proposition is equivalent to  a disjunction of propositions without quantifiers. </a:t>
            </a:r>
          </a:p>
          <a:p>
            <a:endParaRPr lang="en-US" dirty="0" smtClean="0">
              <a:sym typeface="Symbol"/>
            </a:endParaRPr>
          </a:p>
          <a:p>
            <a:r>
              <a:rPr lang="en-US" dirty="0" smtClean="0">
                <a:sym typeface="Symbol"/>
              </a:rPr>
              <a:t>If </a:t>
            </a:r>
            <a:r>
              <a:rPr lang="en-US" i="1" dirty="0" smtClean="0">
                <a:sym typeface="Symbol"/>
              </a:rPr>
              <a:t>U</a:t>
            </a:r>
            <a:r>
              <a:rPr lang="en-US" dirty="0" smtClean="0">
                <a:sym typeface="Symbol"/>
              </a:rPr>
              <a:t> consists of the integers </a:t>
            </a:r>
            <a:r>
              <a:rPr lang="en-US" dirty="0" smtClean="0">
                <a:latin typeface="Cambria Math" pitchFamily="18" charset="0"/>
                <a:ea typeface="Cambria Math" pitchFamily="18" charset="0"/>
                <a:sym typeface="Symbol"/>
              </a:rPr>
              <a:t>1</a:t>
            </a:r>
            <a:r>
              <a:rPr lang="en-US" dirty="0" smtClean="0">
                <a:sym typeface="Symbol"/>
              </a:rPr>
              <a:t>,</a:t>
            </a:r>
            <a:r>
              <a:rPr lang="en-US" dirty="0" smtClean="0">
                <a:latin typeface="Cambria Math" pitchFamily="18" charset="0"/>
                <a:ea typeface="Cambria Math" pitchFamily="18" charset="0"/>
                <a:sym typeface="Symbol"/>
              </a:rPr>
              <a:t>2</a:t>
            </a:r>
            <a:r>
              <a:rPr lang="en-US" dirty="0" smtClean="0">
                <a:sym typeface="Symbol"/>
              </a:rPr>
              <a:t>, and </a:t>
            </a:r>
            <a:r>
              <a:rPr lang="en-US" dirty="0" smtClean="0">
                <a:latin typeface="Cambria Math" pitchFamily="18" charset="0"/>
                <a:ea typeface="Cambria Math" pitchFamily="18" charset="0"/>
                <a:sym typeface="Symbol"/>
              </a:rPr>
              <a:t>3</a:t>
            </a:r>
            <a:r>
              <a:rPr lang="en-US" dirty="0" smtClean="0">
                <a:sym typeface="Symbol"/>
              </a:rPr>
              <a:t>:</a:t>
            </a:r>
          </a:p>
          <a:p>
            <a:pPr>
              <a:buNone/>
            </a:pPr>
            <a:endParaRPr lang="en-US" dirty="0" smtClean="0">
              <a:sym typeface="Symbol"/>
            </a:endParaRPr>
          </a:p>
          <a:p>
            <a:pPr>
              <a:buNone/>
            </a:pPr>
            <a:endParaRPr lang="en-US" dirty="0" smtClean="0">
              <a:sym typeface="Symbol"/>
            </a:endParaRPr>
          </a:p>
          <a:p>
            <a:pPr>
              <a:buNone/>
            </a:pPr>
            <a:endParaRPr lang="en-US" dirty="0" smtClean="0">
              <a:sym typeface="Symbol"/>
            </a:endParaRPr>
          </a:p>
          <a:p>
            <a:pPr>
              <a:buNone/>
            </a:pPr>
            <a:endParaRPr lang="en-US" dirty="0" smtClean="0">
              <a:sym typeface="Symbol"/>
            </a:endParaRPr>
          </a:p>
          <a:p>
            <a:pPr>
              <a:buNone/>
            </a:pPr>
            <a:endParaRPr lang="en-US" dirty="0" smtClean="0">
              <a:sym typeface="Symbol"/>
            </a:endParaRPr>
          </a:p>
          <a:p>
            <a:endParaRPr lang="en-US" dirty="0" smtClean="0">
              <a:sym typeface="Symbol"/>
            </a:endParaRPr>
          </a:p>
          <a:p>
            <a:r>
              <a:rPr lang="en-US" dirty="0" smtClean="0">
                <a:sym typeface="Symbol"/>
              </a:rPr>
              <a:t>Even if the domains are infinite, you can still think of the quantifiers in this fashion, but the equivalent expressions without quantifiers will be infinitely long.</a:t>
            </a:r>
          </a:p>
          <a:p>
            <a:endParaRPr lang="en-US" dirty="0" smtClean="0"/>
          </a:p>
          <a:p>
            <a:endParaRPr lang="en-US" dirty="0" smtClean="0"/>
          </a:p>
          <a:p>
            <a:pPr lvl="2"/>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2057400" y="3810000"/>
            <a:ext cx="4079081" cy="319088"/>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2133600" y="4633912"/>
            <a:ext cx="4062413" cy="319088"/>
          </a:xfrm>
          <a:prstGeom prst="rect">
            <a:avLst/>
          </a:prstGeom>
        </p:spPr>
      </p:pic>
      <p:pic>
        <p:nvPicPr>
          <p:cNvPr id="10" name="Picture 9" descr="latex-image-1.pdf"/>
          <p:cNvPicPr>
            <a:picLocks noChangeAspect="1"/>
          </p:cNvPicPr>
          <p:nvPr/>
        </p:nvPicPr>
        <p:blipFill>
          <a:blip r:embed="rId7"/>
          <a:stretch>
            <a:fillRect/>
          </a:stretch>
        </p:blipFill>
        <p:spPr>
          <a:xfrm>
            <a:off x="6324600" y="4571637"/>
            <a:ext cx="1301750" cy="609963"/>
          </a:xfrm>
          <a:prstGeom prst="rect">
            <a:avLst/>
          </a:prstGeom>
        </p:spPr>
      </p:pic>
      <p:pic>
        <p:nvPicPr>
          <p:cNvPr id="11" name="Picture 10" descr="latex-image-1.pdf"/>
          <p:cNvPicPr>
            <a:picLocks noChangeAspect="1"/>
          </p:cNvPicPr>
          <p:nvPr/>
        </p:nvPicPr>
        <p:blipFill>
          <a:blip r:embed="rId8"/>
          <a:stretch>
            <a:fillRect/>
          </a:stretch>
        </p:blipFill>
        <p:spPr>
          <a:xfrm>
            <a:off x="6324600" y="3733800"/>
            <a:ext cx="1290813" cy="604838"/>
          </a:xfrm>
          <a:prstGeom prst="rect">
            <a:avLst/>
          </a:prstGeom>
        </p:spPr>
      </p:pic>
      <p:sp>
        <p:nvSpPr>
          <p:cNvPr id="4" name="Slide Number Placeholder 3"/>
          <p:cNvSpPr>
            <a:spLocks noGrp="1"/>
          </p:cNvSpPr>
          <p:nvPr>
            <p:ph type="sldNum" sz="quarter" idx="12"/>
          </p:nvPr>
        </p:nvSpPr>
        <p:spPr/>
        <p:txBody>
          <a:bodyPr/>
          <a:lstStyle/>
          <a:p>
            <a:fld id="{9CA217EF-0505-4C33-BB20-8A8DF2039023}" type="slidenum">
              <a:rPr lang="en-US" smtClean="0"/>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Negating Quantified Expressions</a:t>
            </a:r>
            <a:endParaRPr lang="en-US" dirty="0"/>
          </a:p>
        </p:txBody>
      </p:sp>
      <p:sp>
        <p:nvSpPr>
          <p:cNvPr id="3" name="Content Placeholder 2"/>
          <p:cNvSpPr>
            <a:spLocks noGrp="1"/>
          </p:cNvSpPr>
          <p:nvPr>
            <p:ph idx="1"/>
          </p:nvPr>
        </p:nvSpPr>
        <p:spPr/>
        <p:txBody>
          <a:bodyPr>
            <a:normAutofit/>
          </a:bodyPr>
          <a:lstStyle/>
          <a:p>
            <a:r>
              <a:rPr lang="en-US" dirty="0" smtClean="0"/>
              <a:t>Consider </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x</a:t>
            </a:r>
            <a:r>
              <a:rPr lang="en-US" i="1" dirty="0" smtClean="0">
                <a:latin typeface="Cambria Math" pitchFamily="18" charset="0"/>
                <a:ea typeface="Cambria Math" pitchFamily="18" charset="0"/>
                <a:sym typeface="Symbol"/>
              </a:rPr>
              <a:t> J</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endParaRPr lang="en-US" dirty="0" smtClean="0"/>
          </a:p>
          <a:p>
            <a:pPr marL="850392" lvl="1" indent="-457200">
              <a:buNone/>
            </a:pPr>
            <a:r>
              <a:rPr lang="en-US" dirty="0" smtClean="0"/>
              <a:t>“Every student in your class has taken a course in Java.”</a:t>
            </a:r>
          </a:p>
          <a:p>
            <a:pPr marL="850392" lvl="1" indent="-457200">
              <a:buNone/>
            </a:pPr>
            <a:r>
              <a:rPr lang="en-US" dirty="0" smtClean="0"/>
              <a:t> Here </a:t>
            </a:r>
            <a:r>
              <a:rPr lang="en-US" i="1" dirty="0" smtClean="0">
                <a:latin typeface="Cambria Math" pitchFamily="18" charset="0"/>
                <a:ea typeface="Cambria Math" pitchFamily="18" charset="0"/>
                <a:sym typeface="Symbol"/>
              </a:rPr>
              <a:t>J</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dirty="0" smtClean="0"/>
              <a:t>  is “</a:t>
            </a:r>
            <a:r>
              <a:rPr lang="en-US" i="1" dirty="0" smtClean="0"/>
              <a:t>x</a:t>
            </a:r>
            <a:r>
              <a:rPr lang="en-US" dirty="0" smtClean="0"/>
              <a:t> has taken a course in Java” and </a:t>
            </a:r>
          </a:p>
          <a:p>
            <a:pPr marL="850392" lvl="1" indent="-457200">
              <a:buNone/>
            </a:pPr>
            <a:r>
              <a:rPr lang="en-US" dirty="0" smtClean="0"/>
              <a:t> the domain is students in your class. </a:t>
            </a:r>
          </a:p>
          <a:p>
            <a:r>
              <a:rPr lang="en-US" dirty="0" smtClean="0"/>
              <a:t>Negating the original statement gives “It is not the case that every student in your class has taken Java.” This means that “There is a student in your class who has not taken java.”</a:t>
            </a:r>
          </a:p>
          <a:p>
            <a:pPr>
              <a:buNone/>
            </a:pPr>
            <a:r>
              <a:rPr lang="en-US" i="1" dirty="0" smtClean="0">
                <a:latin typeface="Cambria Math"/>
                <a:ea typeface="Cambria Math"/>
                <a:sym typeface="Symbol"/>
              </a:rPr>
              <a:t>    </a:t>
            </a:r>
            <a:r>
              <a:rPr lang="en-US" dirty="0" smtClean="0">
                <a:latin typeface="Cambria Math"/>
                <a:ea typeface="Cambria Math"/>
                <a:sym typeface="Symbol"/>
              </a:rPr>
              <a:t>Symbolically</a:t>
            </a:r>
            <a:r>
              <a:rPr lang="en-US" i="1" dirty="0" smtClean="0">
                <a:latin typeface="Cambria Math"/>
                <a:ea typeface="Cambria Math"/>
                <a:sym typeface="Symbol"/>
              </a:rPr>
              <a:t>  </a:t>
            </a:r>
            <a:r>
              <a:rPr lang="en-US" dirty="0" smtClean="0">
                <a:latin typeface="Cambria Math"/>
                <a:ea typeface="Cambria Math"/>
                <a:sym typeface="Symbol"/>
              </a:rPr>
              <a:t>¬</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i="1" dirty="0" smtClean="0">
                <a:latin typeface="Cambria Math" pitchFamily="18" charset="0"/>
                <a:ea typeface="Cambria Math" pitchFamily="18" charset="0"/>
                <a:sym typeface="Symbol"/>
              </a:rPr>
              <a:t> J</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and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J</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are logically equivalent</a:t>
            </a:r>
          </a:p>
          <a:p>
            <a:pPr>
              <a:buNone/>
            </a:pP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93</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Negating Quantified Expressions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Now Consider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x</a:t>
            </a:r>
            <a:r>
              <a:rPr lang="en-US" i="1" dirty="0" smtClean="0">
                <a:latin typeface="Cambria Math" pitchFamily="18" charset="0"/>
                <a:ea typeface="Cambria Math" pitchFamily="18" charset="0"/>
                <a:sym typeface="Symbol"/>
              </a:rPr>
              <a:t> J</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endParaRPr lang="en-US" dirty="0" smtClean="0"/>
          </a:p>
          <a:p>
            <a:pPr lvl="1">
              <a:buNone/>
            </a:pPr>
            <a:r>
              <a:rPr lang="en-US" dirty="0" smtClean="0"/>
              <a:t>“There is at least a student in this class who has taken a course in Java.”</a:t>
            </a:r>
            <a:endParaRPr lang="en-US" i="1" dirty="0" smtClean="0">
              <a:latin typeface="Cambria Math" pitchFamily="18" charset="0"/>
              <a:ea typeface="Cambria Math" pitchFamily="18" charset="0"/>
              <a:sym typeface="Symbol"/>
            </a:endParaRPr>
          </a:p>
          <a:p>
            <a:pPr lvl="1">
              <a:buNone/>
            </a:pPr>
            <a:r>
              <a:rPr lang="en-US" dirty="0" smtClean="0"/>
              <a:t>Where </a:t>
            </a:r>
            <a:r>
              <a:rPr lang="en-US" i="1" dirty="0" smtClean="0">
                <a:latin typeface="Cambria Math" pitchFamily="18" charset="0"/>
                <a:ea typeface="Cambria Math" pitchFamily="18" charset="0"/>
                <a:sym typeface="Symbol"/>
              </a:rPr>
              <a:t>J</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dirty="0" smtClean="0"/>
              <a:t>  is “</a:t>
            </a:r>
            <a:r>
              <a:rPr lang="en-US" i="1" dirty="0">
                <a:ea typeface="Cambria Math" pitchFamily="18" charset="0"/>
                <a:sym typeface="Symbol"/>
              </a:rPr>
              <a:t>x</a:t>
            </a:r>
            <a:r>
              <a:rPr lang="en-US" dirty="0" smtClean="0"/>
              <a:t> has taken a course in Java.”</a:t>
            </a:r>
          </a:p>
          <a:p>
            <a:r>
              <a:rPr lang="en-US" dirty="0" smtClean="0"/>
              <a:t>Negating the original statement gives “It is not the case that there is a student in this class who has taken Java.” This implies that “Every student in this class has not taken Java”</a:t>
            </a:r>
          </a:p>
          <a:p>
            <a:pPr>
              <a:buNone/>
            </a:pPr>
            <a:r>
              <a:rPr lang="en-US" i="1" dirty="0" smtClean="0">
                <a:latin typeface="Cambria Math"/>
                <a:ea typeface="Cambria Math"/>
                <a:sym typeface="Symbol"/>
              </a:rPr>
              <a:t>    </a:t>
            </a:r>
            <a:r>
              <a:rPr lang="en-US" dirty="0" smtClean="0">
                <a:latin typeface="Cambria Math"/>
                <a:ea typeface="Cambria Math"/>
                <a:sym typeface="Symbol"/>
              </a:rPr>
              <a:t>Symbolically</a:t>
            </a:r>
            <a:r>
              <a:rPr lang="en-US" i="1" dirty="0" smtClean="0">
                <a:latin typeface="Cambria Math"/>
                <a:ea typeface="Cambria Math"/>
                <a:sym typeface="Symbol"/>
              </a:rPr>
              <a:t>  </a:t>
            </a:r>
            <a:r>
              <a:rPr lang="en-US" dirty="0" smtClean="0">
                <a:latin typeface="Cambria Math"/>
                <a:ea typeface="Cambria Math"/>
                <a:sym typeface="Symbol"/>
              </a:rPr>
              <a:t>¬</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J</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and </a:t>
            </a:r>
            <a:r>
              <a:rPr lang="en-US" i="1" dirty="0" smtClean="0">
                <a:latin typeface="Cambria Math" pitchFamily="18" charset="0"/>
                <a:ea typeface="Cambria Math" pitchFamily="18" charset="0"/>
                <a:sym typeface="Symbol"/>
              </a:rPr>
              <a:t> </a:t>
            </a:r>
            <a:r>
              <a:rPr lang="en-US" i="1" dirty="0">
                <a:ea typeface="Cambria Math" pitchFamily="18" charset="0"/>
                <a:sym typeface="Symbol"/>
              </a:rPr>
              <a:t>x</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pitchFamily="18" charset="0"/>
                <a:ea typeface="Cambria Math" pitchFamily="18" charset="0"/>
                <a:sym typeface="Symbol"/>
              </a:rPr>
              <a:t>J</a:t>
            </a:r>
            <a:r>
              <a:rPr lang="en-US" dirty="0" smtClean="0">
                <a:latin typeface="Cambria Math" pitchFamily="18" charset="0"/>
                <a:ea typeface="Cambria Math" pitchFamily="18" charset="0"/>
                <a:sym typeface="Symbol"/>
              </a:rPr>
              <a:t>(</a:t>
            </a:r>
            <a:r>
              <a:rPr lang="en-US" i="1" dirty="0">
                <a:ea typeface="Cambria Math" pitchFamily="18" charset="0"/>
                <a:sym typeface="Symbol"/>
              </a:rPr>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are logically equivalent</a:t>
            </a:r>
          </a:p>
        </p:txBody>
      </p:sp>
      <p:sp>
        <p:nvSpPr>
          <p:cNvPr id="4" name="Slide Number Placeholder 3"/>
          <p:cNvSpPr>
            <a:spLocks noGrp="1"/>
          </p:cNvSpPr>
          <p:nvPr>
            <p:ph type="sldNum" sz="quarter" idx="12"/>
          </p:nvPr>
        </p:nvSpPr>
        <p:spPr/>
        <p:txBody>
          <a:bodyPr/>
          <a:lstStyle/>
          <a:p>
            <a:fld id="{9CA217EF-0505-4C33-BB20-8A8DF2039023}" type="slidenum">
              <a:rPr lang="en-US" smtClean="0"/>
              <a:pPr/>
              <a:t>94</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 Morgan’s Laws for Quantifiers</a:t>
            </a:r>
            <a:endParaRPr lang="en-US" dirty="0"/>
          </a:p>
        </p:txBody>
      </p:sp>
      <p:sp>
        <p:nvSpPr>
          <p:cNvPr id="3" name="Content Placeholder 2"/>
          <p:cNvSpPr>
            <a:spLocks noGrp="1"/>
          </p:cNvSpPr>
          <p:nvPr>
            <p:ph idx="1"/>
          </p:nvPr>
        </p:nvSpPr>
        <p:spPr>
          <a:xfrm>
            <a:off x="457200" y="1935480"/>
            <a:ext cx="8229600" cy="4770120"/>
          </a:xfrm>
        </p:spPr>
        <p:txBody>
          <a:bodyPr>
            <a:normAutofit/>
          </a:bodyPr>
          <a:lstStyle/>
          <a:p>
            <a:r>
              <a:rPr lang="en-US" dirty="0" smtClean="0"/>
              <a:t>The rules for negating quantifiers are:</a:t>
            </a:r>
          </a:p>
          <a:p>
            <a:endParaRPr lang="en-US" dirty="0" smtClean="0"/>
          </a:p>
          <a:p>
            <a:endParaRPr lang="en-US" dirty="0" smtClean="0"/>
          </a:p>
          <a:p>
            <a:endParaRPr lang="en-US" dirty="0" smtClean="0"/>
          </a:p>
          <a:p>
            <a:pPr>
              <a:buNone/>
            </a:pPr>
            <a:endParaRPr lang="en-US" dirty="0" smtClean="0"/>
          </a:p>
          <a:p>
            <a:r>
              <a:rPr lang="en-US" dirty="0" smtClean="0"/>
              <a:t>It means that:</a:t>
            </a:r>
          </a:p>
          <a:p>
            <a:endParaRPr lang="en-US" dirty="0" smtClean="0"/>
          </a:p>
          <a:p>
            <a:pPr>
              <a:buNone/>
            </a:pPr>
            <a:endParaRPr lang="en-US" dirty="0" smtClean="0"/>
          </a:p>
        </p:txBody>
      </p:sp>
      <p:pic>
        <p:nvPicPr>
          <p:cNvPr id="4" name="Picture 3" descr="table20.jpg"/>
          <p:cNvPicPr>
            <a:picLocks noChangeAspect="1"/>
          </p:cNvPicPr>
          <p:nvPr/>
        </p:nvPicPr>
        <p:blipFill>
          <a:blip r:embed="rId4" cstate="print"/>
          <a:stretch>
            <a:fillRect/>
          </a:stretch>
        </p:blipFill>
        <p:spPr>
          <a:xfrm>
            <a:off x="1257299" y="2438400"/>
            <a:ext cx="7241005" cy="1752600"/>
          </a:xfrm>
          <a:prstGeom prst="rect">
            <a:avLst/>
          </a:prstGeom>
        </p:spPr>
      </p:pic>
      <p:pic>
        <p:nvPicPr>
          <p:cNvPr id="6" name="Picture 5" descr="addin_tmp.png"/>
          <p:cNvPicPr>
            <a:picLocks noChangeAspect="1"/>
          </p:cNvPicPr>
          <p:nvPr>
            <p:custDataLst>
              <p:tags r:id="rId1"/>
            </p:custDataLst>
          </p:nvPr>
        </p:nvPicPr>
        <p:blipFill>
          <a:blip r:embed="rId5" cstate="print"/>
          <a:stretch>
            <a:fillRect/>
          </a:stretch>
        </p:blipFill>
        <p:spPr>
          <a:xfrm>
            <a:off x="2288858" y="5103495"/>
            <a:ext cx="3431858" cy="382905"/>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2286000" y="5789295"/>
            <a:ext cx="3431858" cy="382905"/>
          </a:xfrm>
          <a:prstGeom prst="rect">
            <a:avLst/>
          </a:prstGeom>
        </p:spPr>
      </p:pic>
      <p:sp>
        <p:nvSpPr>
          <p:cNvPr id="5" name="Slide Number Placeholder 4"/>
          <p:cNvSpPr>
            <a:spLocks noGrp="1"/>
          </p:cNvSpPr>
          <p:nvPr>
            <p:ph type="sldNum" sz="quarter" idx="12"/>
          </p:nvPr>
        </p:nvSpPr>
        <p:spPr/>
        <p:txBody>
          <a:bodyPr/>
          <a:lstStyle/>
          <a:p>
            <a:fld id="{9CA217EF-0505-4C33-BB20-8A8DF2039023}" type="slidenum">
              <a:rPr lang="en-US" smtClean="0"/>
              <a:pPr/>
              <a:t>95</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Translation from English to Logic</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Examples</a:t>
            </a:r>
            <a:r>
              <a:rPr lang="en-US" dirty="0" smtClean="0"/>
              <a:t>:</a:t>
            </a:r>
          </a:p>
          <a:p>
            <a:pPr marL="514350" indent="-514350">
              <a:buFont typeface="+mj-lt"/>
              <a:buAutoNum type="arabicPeriod"/>
            </a:pPr>
            <a:r>
              <a:rPr lang="en-US" dirty="0" smtClean="0"/>
              <a:t>“Some student in this class has visited Mexico.”</a:t>
            </a:r>
          </a:p>
          <a:p>
            <a:pPr marL="850392" lvl="1" indent="-457200">
              <a:buNone/>
            </a:pPr>
            <a:r>
              <a:rPr lang="en-US" dirty="0" smtClean="0"/>
              <a:t>   </a:t>
            </a:r>
            <a:r>
              <a:rPr lang="en-US" b="1" dirty="0" smtClean="0"/>
              <a:t>Solution</a:t>
            </a:r>
            <a:r>
              <a:rPr lang="en-US" dirty="0" smtClean="0"/>
              <a:t>: Let </a:t>
            </a:r>
            <a:r>
              <a:rPr lang="en-US" i="1" dirty="0" smtClean="0"/>
              <a:t>M</a:t>
            </a:r>
            <a:r>
              <a:rPr lang="en-US" dirty="0" smtClean="0"/>
              <a:t>(</a:t>
            </a:r>
            <a:r>
              <a:rPr lang="en-US" i="1" dirty="0" smtClean="0"/>
              <a:t>x</a:t>
            </a:r>
            <a:r>
              <a:rPr lang="en-US" dirty="0" smtClean="0"/>
              <a:t>) denote “</a:t>
            </a:r>
            <a:r>
              <a:rPr lang="en-US" i="1" dirty="0" smtClean="0"/>
              <a:t>x</a:t>
            </a:r>
            <a:r>
              <a:rPr lang="en-US" dirty="0" smtClean="0"/>
              <a:t> has visited Mexico” and </a:t>
            </a:r>
            <a:r>
              <a:rPr lang="en-US" i="1" dirty="0" smtClean="0"/>
              <a:t>S</a:t>
            </a:r>
            <a:r>
              <a:rPr lang="en-US" dirty="0" smtClean="0"/>
              <a:t>(</a:t>
            </a:r>
            <a:r>
              <a:rPr lang="en-US" i="1" dirty="0" smtClean="0"/>
              <a:t>x</a:t>
            </a:r>
            <a:r>
              <a:rPr lang="en-US" dirty="0" smtClean="0"/>
              <a:t>) denote “</a:t>
            </a:r>
            <a:r>
              <a:rPr lang="en-US" i="1" dirty="0" smtClean="0"/>
              <a:t>x</a:t>
            </a:r>
            <a:r>
              <a:rPr lang="en-US" dirty="0" smtClean="0"/>
              <a:t> is a student in this class,”  and </a:t>
            </a:r>
            <a:r>
              <a:rPr lang="en-US" i="1" dirty="0" smtClean="0">
                <a:latin typeface="Cambria Math" pitchFamily="18" charset="0"/>
                <a:ea typeface="Cambria Math" pitchFamily="18" charset="0"/>
                <a:sym typeface="Symbol"/>
              </a:rPr>
              <a:t>U  </a:t>
            </a:r>
            <a:r>
              <a:rPr lang="en-US" dirty="0" smtClean="0">
                <a:latin typeface="Cambria Math" pitchFamily="18" charset="0"/>
                <a:ea typeface="Cambria Math" pitchFamily="18" charset="0"/>
                <a:sym typeface="Symbol"/>
              </a:rPr>
              <a:t>be all people.</a:t>
            </a:r>
            <a:endParaRPr lang="en-US" dirty="0" smtClean="0"/>
          </a:p>
          <a:p>
            <a:pPr marL="850392" lvl="1" indent="-457200">
              <a:buNone/>
            </a:pPr>
            <a:r>
              <a:rPr lang="en-US" dirty="0" smtClean="0"/>
              <a:t>                      </a:t>
            </a:r>
            <a:r>
              <a:rPr lang="en-US" dirty="0" err="1" smtClean="0">
                <a:sym typeface="Symbol"/>
              </a:rPr>
              <a:t></a:t>
            </a:r>
            <a:r>
              <a:rPr lang="en-US" i="1" dirty="0" err="1"/>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S</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 </a:t>
            </a:r>
            <a:r>
              <a:rPr lang="en-US" i="1" dirty="0" smtClean="0">
                <a:latin typeface="Cambria Math" pitchFamily="18" charset="0"/>
                <a:ea typeface="Cambria Math" pitchFamily="18" charset="0"/>
                <a:sym typeface="Symbol"/>
              </a:rPr>
              <a:t>M</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endParaRPr lang="en-US" dirty="0" smtClean="0"/>
          </a:p>
          <a:p>
            <a:pPr marL="514350" indent="-514350">
              <a:buFont typeface="+mj-lt"/>
              <a:buAutoNum type="arabicPeriod"/>
            </a:pPr>
            <a:r>
              <a:rPr lang="en-US" dirty="0" smtClean="0"/>
              <a:t>“Every student in this class has visited Canada or Mexico.”</a:t>
            </a:r>
          </a:p>
          <a:p>
            <a:pPr marL="850392" lvl="1" indent="-457200">
              <a:buNone/>
            </a:pPr>
            <a:r>
              <a:rPr lang="en-US" dirty="0" smtClean="0"/>
              <a:t>  </a:t>
            </a:r>
            <a:r>
              <a:rPr lang="en-US" b="1" dirty="0" smtClean="0"/>
              <a:t>Solution</a:t>
            </a:r>
            <a:r>
              <a:rPr lang="en-US" dirty="0" smtClean="0"/>
              <a:t>: Add </a:t>
            </a:r>
            <a:r>
              <a:rPr lang="en-US" i="1" dirty="0" smtClean="0"/>
              <a:t>C</a:t>
            </a:r>
            <a:r>
              <a:rPr lang="en-US" dirty="0" smtClean="0"/>
              <a:t>(</a:t>
            </a:r>
            <a:r>
              <a:rPr lang="en-US" i="1" dirty="0" smtClean="0"/>
              <a:t>x</a:t>
            </a:r>
            <a:r>
              <a:rPr lang="en-US" dirty="0" smtClean="0"/>
              <a:t>) denoting “</a:t>
            </a:r>
            <a:r>
              <a:rPr lang="en-US" i="1" dirty="0" smtClean="0"/>
              <a:t>x</a:t>
            </a:r>
            <a:r>
              <a:rPr lang="en-US" dirty="0" smtClean="0"/>
              <a:t> has visited Canada.”</a:t>
            </a:r>
          </a:p>
          <a:p>
            <a:pPr marL="850392" lvl="1" indent="-457200">
              <a:buNone/>
            </a:pP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S</a:t>
            </a:r>
            <a:r>
              <a:rPr lang="en-US" dirty="0" smtClean="0">
                <a:latin typeface="Cambria Math" pitchFamily="18" charset="0"/>
                <a:ea typeface="Cambria Math" pitchFamily="18" charset="0"/>
                <a:sym typeface="Symbol"/>
              </a:rPr>
              <a:t>(</a:t>
            </a:r>
            <a:r>
              <a:rPr lang="en-US" i="1" dirty="0" smtClean="0"/>
              <a:t>x</a:t>
            </a:r>
            <a:r>
              <a:rPr lang="en-US" dirty="0" smtClean="0">
                <a:latin typeface="Cambria Math" pitchFamily="18" charset="0"/>
                <a:ea typeface="Cambria Math" pitchFamily="18" charset="0"/>
                <a:sym typeface="Symbol"/>
              </a:rPr>
              <a:t>)</a:t>
            </a:r>
            <a:r>
              <a:rPr lang="en-US" dirty="0" smtClean="0">
                <a:latin typeface="Cambria Math"/>
                <a:ea typeface="Cambria Math"/>
                <a:sym typeface="Symbol"/>
              </a:rPr>
              <a:t>→</a:t>
            </a:r>
            <a:r>
              <a:rPr lang="en-US" i="1" dirty="0" smtClean="0">
                <a:latin typeface="Cambria Math"/>
                <a:ea typeface="Cambria Math"/>
                <a:sym typeface="Symbol"/>
              </a:rPr>
              <a:t> </a:t>
            </a:r>
            <a:r>
              <a:rPr lang="en-US" dirty="0" smtClean="0">
                <a:latin typeface="Cambria Math"/>
                <a:ea typeface="Cambria Math"/>
                <a:sym typeface="Symbol"/>
              </a:rPr>
              <a:t>(</a:t>
            </a:r>
            <a:r>
              <a:rPr lang="en-US" i="1" dirty="0" smtClean="0">
                <a:latin typeface="Cambria Math"/>
                <a:ea typeface="Cambria Math"/>
                <a:sym typeface="Symbol"/>
              </a:rPr>
              <a:t>M</a:t>
            </a:r>
            <a:r>
              <a:rPr lang="en-US" dirty="0" smtClean="0">
                <a:latin typeface="Cambria Math"/>
                <a:ea typeface="Cambria Math"/>
                <a:sym typeface="Symbol"/>
              </a:rPr>
              <a:t>(</a:t>
            </a:r>
            <a:r>
              <a:rPr lang="en-US" i="1" dirty="0"/>
              <a:t>x</a:t>
            </a:r>
            <a:r>
              <a:rPr lang="en-US" dirty="0" smtClean="0">
                <a:latin typeface="Cambria Math"/>
                <a:ea typeface="Cambria Math"/>
                <a:sym typeface="Symbol"/>
              </a:rPr>
              <a:t>) ∨ </a:t>
            </a:r>
            <a:r>
              <a:rPr lang="en-US" i="1" dirty="0" smtClean="0">
                <a:latin typeface="Cambria Math"/>
                <a:ea typeface="Cambria Math"/>
                <a:sym typeface="Symbol"/>
              </a:rPr>
              <a:t>C</a:t>
            </a:r>
            <a:r>
              <a:rPr lang="en-US" dirty="0" smtClean="0">
                <a:latin typeface="Cambria Math"/>
                <a:ea typeface="Cambria Math"/>
                <a:sym typeface="Symbol"/>
              </a:rPr>
              <a:t>(</a:t>
            </a:r>
            <a:r>
              <a:rPr lang="en-US" i="1" dirty="0"/>
              <a:t>x</a:t>
            </a:r>
            <a:r>
              <a:rPr lang="en-US" dirty="0" smtClean="0">
                <a:latin typeface="Cambria Math"/>
                <a:ea typeface="Cambria Math"/>
                <a:sym typeface="Symbol"/>
              </a:rPr>
              <a:t>)))</a:t>
            </a:r>
            <a:endParaRPr lang="en-US" dirty="0" smtClean="0">
              <a:latin typeface="Cambria Math" pitchFamily="18" charset="0"/>
              <a:ea typeface="Cambria Math" pitchFamily="18" charset="0"/>
            </a:endParaRP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Fun with Translating from English into Logical Expressions</a:t>
            </a:r>
            <a:endParaRPr lang="en-US" dirty="0"/>
          </a:p>
        </p:txBody>
      </p:sp>
      <p:sp>
        <p:nvSpPr>
          <p:cNvPr id="3" name="Content Placeholder 2"/>
          <p:cNvSpPr>
            <a:spLocks noGrp="1"/>
          </p:cNvSpPr>
          <p:nvPr>
            <p:ph idx="1"/>
          </p:nvPr>
        </p:nvSpPr>
        <p:spPr/>
        <p:txBody>
          <a:bodyPr/>
          <a:lstStyle/>
          <a:p>
            <a:r>
              <a:rPr lang="en-US" i="1" dirty="0" smtClean="0"/>
              <a:t>U</a:t>
            </a:r>
            <a:r>
              <a:rPr lang="en-US" dirty="0" smtClean="0"/>
              <a:t> = {</a:t>
            </a:r>
            <a:r>
              <a:rPr lang="en-US" dirty="0" err="1" smtClean="0"/>
              <a:t>fleegles</a:t>
            </a:r>
            <a:r>
              <a:rPr lang="en-US" dirty="0" smtClean="0"/>
              <a:t>, </a:t>
            </a:r>
            <a:r>
              <a:rPr lang="en-US" dirty="0" err="1" smtClean="0"/>
              <a:t>snurds</a:t>
            </a:r>
            <a:r>
              <a:rPr lang="en-US" dirty="0" smtClean="0"/>
              <a:t>, thingamabobs}</a:t>
            </a:r>
          </a:p>
          <a:p>
            <a:pPr lvl="1">
              <a:buNone/>
            </a:pPr>
            <a:r>
              <a:rPr lang="en-US" i="1" dirty="0" smtClean="0"/>
              <a:t>F</a:t>
            </a:r>
            <a:r>
              <a:rPr lang="en-US" dirty="0" smtClean="0"/>
              <a:t>(</a:t>
            </a:r>
            <a:r>
              <a:rPr lang="en-US" i="1" dirty="0" smtClean="0"/>
              <a:t>x</a:t>
            </a:r>
            <a:r>
              <a:rPr lang="en-US" dirty="0" smtClean="0"/>
              <a:t>): </a:t>
            </a:r>
            <a:r>
              <a:rPr lang="en-US" i="1" dirty="0" smtClean="0"/>
              <a:t>x</a:t>
            </a:r>
            <a:r>
              <a:rPr lang="en-US" dirty="0" smtClean="0"/>
              <a:t> is a </a:t>
            </a:r>
            <a:r>
              <a:rPr lang="en-US" dirty="0" err="1" smtClean="0"/>
              <a:t>fleegle</a:t>
            </a:r>
            <a:endParaRPr lang="en-US" dirty="0" smtClean="0"/>
          </a:p>
          <a:p>
            <a:pPr lvl="1">
              <a:buNone/>
            </a:pPr>
            <a:r>
              <a:rPr lang="en-US" i="1" dirty="0" smtClean="0"/>
              <a:t>S</a:t>
            </a:r>
            <a:r>
              <a:rPr lang="en-US" dirty="0" smtClean="0"/>
              <a:t>(</a:t>
            </a:r>
            <a:r>
              <a:rPr lang="en-US" i="1" dirty="0" smtClean="0"/>
              <a:t>x</a:t>
            </a:r>
            <a:r>
              <a:rPr lang="en-US" dirty="0" smtClean="0"/>
              <a:t>): </a:t>
            </a:r>
            <a:r>
              <a:rPr lang="en-US" i="1" dirty="0" smtClean="0"/>
              <a:t>x</a:t>
            </a:r>
            <a:r>
              <a:rPr lang="en-US" dirty="0" smtClean="0"/>
              <a:t> is a </a:t>
            </a:r>
            <a:r>
              <a:rPr lang="en-US" dirty="0" err="1" smtClean="0"/>
              <a:t>snurd</a:t>
            </a:r>
            <a:endParaRPr lang="en-US" dirty="0" smtClean="0"/>
          </a:p>
          <a:p>
            <a:pPr lvl="1">
              <a:buNone/>
            </a:pPr>
            <a:r>
              <a:rPr lang="en-US" i="1" dirty="0" smtClean="0"/>
              <a:t>T</a:t>
            </a:r>
            <a:r>
              <a:rPr lang="en-US" dirty="0" smtClean="0"/>
              <a:t>(</a:t>
            </a:r>
            <a:r>
              <a:rPr lang="en-US" i="1" dirty="0" smtClean="0"/>
              <a:t>x</a:t>
            </a:r>
            <a:r>
              <a:rPr lang="en-US" dirty="0" smtClean="0"/>
              <a:t>): </a:t>
            </a:r>
            <a:r>
              <a:rPr lang="en-US" i="1" dirty="0" smtClean="0"/>
              <a:t>x</a:t>
            </a:r>
            <a:r>
              <a:rPr lang="en-US" dirty="0" smtClean="0"/>
              <a:t> is a thingamabob</a:t>
            </a:r>
          </a:p>
          <a:p>
            <a:pPr>
              <a:buNone/>
            </a:pPr>
            <a:r>
              <a:rPr lang="en-US" b="1" dirty="0" smtClean="0"/>
              <a:t>   </a:t>
            </a:r>
            <a:r>
              <a:rPr lang="en-US" dirty="0" smtClean="0"/>
              <a:t>Translate “Everything is a </a:t>
            </a:r>
            <a:r>
              <a:rPr lang="en-US" dirty="0" err="1" smtClean="0"/>
              <a:t>fleegle</a:t>
            </a:r>
            <a:r>
              <a:rPr lang="en-US" dirty="0" smtClean="0"/>
              <a:t>”</a:t>
            </a:r>
          </a:p>
          <a:p>
            <a:pPr>
              <a:buNone/>
            </a:pPr>
            <a:endParaRPr lang="en-US" dirty="0" smtClean="0"/>
          </a:p>
          <a:p>
            <a:pPr>
              <a:buNone/>
            </a:pPr>
            <a:r>
              <a:rPr lang="en-US" b="1" dirty="0" smtClean="0"/>
              <a:t>    Solution</a:t>
            </a:r>
            <a:r>
              <a:rPr lang="en-US" dirty="0" smtClean="0"/>
              <a:t>: </a:t>
            </a:r>
            <a:r>
              <a:rPr lang="en-US" dirty="0" smtClean="0">
                <a:latin typeface="Cambria Math" pitchFamily="18" charset="0"/>
                <a:ea typeface="Cambria Math" pitchFamily="18" charset="0"/>
                <a:sym typeface="Symbol"/>
              </a:rPr>
              <a:t></a:t>
            </a:r>
            <a:r>
              <a:rPr lang="en-US" i="1" dirty="0"/>
              <a:t>x</a:t>
            </a:r>
            <a:r>
              <a:rPr lang="en-US" i="1" dirty="0" smtClean="0">
                <a:latin typeface="Cambria Math" pitchFamily="18" charset="0"/>
                <a:ea typeface="Cambria Math" pitchFamily="18" charset="0"/>
                <a:sym typeface="Symbol"/>
              </a:rPr>
              <a:t> F</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endParaRPr lang="en-US" dirty="0" smtClean="0">
              <a:latin typeface="Cambria Math" pitchFamily="18" charset="0"/>
              <a:ea typeface="Cambria Math" pitchFamily="18" charset="0"/>
            </a:endParaRPr>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97</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(cont)</a:t>
            </a:r>
            <a:endParaRPr lang="en-US" dirty="0"/>
          </a:p>
        </p:txBody>
      </p:sp>
      <p:sp>
        <p:nvSpPr>
          <p:cNvPr id="3" name="Content Placeholder 2"/>
          <p:cNvSpPr>
            <a:spLocks noGrp="1"/>
          </p:cNvSpPr>
          <p:nvPr>
            <p:ph idx="1"/>
          </p:nvPr>
        </p:nvSpPr>
        <p:spPr/>
        <p:txBody>
          <a:bodyPr/>
          <a:lstStyle/>
          <a:p>
            <a:r>
              <a:rPr lang="en-US" i="1" dirty="0" smtClean="0"/>
              <a:t>U</a:t>
            </a:r>
            <a:r>
              <a:rPr lang="en-US" dirty="0" smtClean="0"/>
              <a:t> = {</a:t>
            </a:r>
            <a:r>
              <a:rPr lang="en-US" dirty="0" err="1" smtClean="0"/>
              <a:t>fleegles</a:t>
            </a:r>
            <a:r>
              <a:rPr lang="en-US" dirty="0" smtClean="0"/>
              <a:t>, </a:t>
            </a:r>
            <a:r>
              <a:rPr lang="en-US" dirty="0" err="1" smtClean="0"/>
              <a:t>snurds</a:t>
            </a:r>
            <a:r>
              <a:rPr lang="en-US" dirty="0" smtClean="0"/>
              <a:t>, thingamabobs}</a:t>
            </a:r>
          </a:p>
          <a:p>
            <a:pPr lvl="1">
              <a:buNone/>
            </a:pPr>
            <a:r>
              <a:rPr lang="en-US" i="1" dirty="0" smtClean="0"/>
              <a:t>F</a:t>
            </a:r>
            <a:r>
              <a:rPr lang="en-US" dirty="0" smtClean="0"/>
              <a:t>(</a:t>
            </a:r>
            <a:r>
              <a:rPr lang="en-US" i="1" dirty="0" smtClean="0"/>
              <a:t>x</a:t>
            </a:r>
            <a:r>
              <a:rPr lang="en-US" dirty="0" smtClean="0"/>
              <a:t>): </a:t>
            </a:r>
            <a:r>
              <a:rPr lang="en-US" i="1" dirty="0" smtClean="0"/>
              <a:t>x</a:t>
            </a:r>
            <a:r>
              <a:rPr lang="en-US" dirty="0" smtClean="0"/>
              <a:t> is a </a:t>
            </a:r>
            <a:r>
              <a:rPr lang="en-US" dirty="0" err="1" smtClean="0"/>
              <a:t>fleegle</a:t>
            </a:r>
            <a:endParaRPr lang="en-US" dirty="0" smtClean="0"/>
          </a:p>
          <a:p>
            <a:pPr lvl="1">
              <a:buNone/>
            </a:pPr>
            <a:r>
              <a:rPr lang="en-US" i="1" dirty="0" smtClean="0"/>
              <a:t>S</a:t>
            </a:r>
            <a:r>
              <a:rPr lang="en-US" dirty="0" smtClean="0"/>
              <a:t>(</a:t>
            </a:r>
            <a:r>
              <a:rPr lang="en-US" i="1" dirty="0" smtClean="0"/>
              <a:t>x</a:t>
            </a:r>
            <a:r>
              <a:rPr lang="en-US" dirty="0" smtClean="0"/>
              <a:t>): </a:t>
            </a:r>
            <a:r>
              <a:rPr lang="en-US" i="1" dirty="0" smtClean="0"/>
              <a:t>x</a:t>
            </a:r>
            <a:r>
              <a:rPr lang="en-US" dirty="0" smtClean="0"/>
              <a:t> is a </a:t>
            </a:r>
            <a:r>
              <a:rPr lang="en-US" dirty="0" err="1" smtClean="0"/>
              <a:t>snurd</a:t>
            </a:r>
            <a:endParaRPr lang="en-US" dirty="0" smtClean="0"/>
          </a:p>
          <a:p>
            <a:pPr lvl="1">
              <a:buNone/>
            </a:pPr>
            <a:r>
              <a:rPr lang="en-US" i="1" dirty="0" smtClean="0"/>
              <a:t>T</a:t>
            </a:r>
            <a:r>
              <a:rPr lang="en-US" dirty="0" smtClean="0"/>
              <a:t>(</a:t>
            </a:r>
            <a:r>
              <a:rPr lang="en-US" i="1" dirty="0" smtClean="0"/>
              <a:t>x</a:t>
            </a:r>
            <a:r>
              <a:rPr lang="en-US" dirty="0" smtClean="0"/>
              <a:t>): </a:t>
            </a:r>
            <a:r>
              <a:rPr lang="en-US" i="1" dirty="0" smtClean="0"/>
              <a:t>x</a:t>
            </a:r>
            <a:r>
              <a:rPr lang="en-US" dirty="0" smtClean="0"/>
              <a:t> is a thingamabob</a:t>
            </a:r>
          </a:p>
          <a:p>
            <a:pPr>
              <a:buNone/>
            </a:pPr>
            <a:r>
              <a:rPr lang="en-US" dirty="0" smtClean="0"/>
              <a:t>   “Nothing is a </a:t>
            </a:r>
            <a:r>
              <a:rPr lang="en-US" dirty="0" err="1" smtClean="0"/>
              <a:t>snurd</a:t>
            </a:r>
            <a:r>
              <a:rPr lang="en-US" dirty="0" smtClean="0"/>
              <a:t>.”</a:t>
            </a:r>
          </a:p>
          <a:p>
            <a:endParaRPr lang="en-US" dirty="0" smtClean="0"/>
          </a:p>
          <a:p>
            <a:pPr>
              <a:buNone/>
            </a:pPr>
            <a:r>
              <a:rPr lang="en-US" b="1" dirty="0" smtClean="0"/>
              <a:t>     Solution</a:t>
            </a:r>
            <a:r>
              <a:rPr lang="en-US" dirty="0" smtClean="0"/>
              <a:t>: </a:t>
            </a:r>
            <a:r>
              <a:rPr lang="en-US" dirty="0" smtClean="0">
                <a:latin typeface="Cambria Math"/>
                <a:ea typeface="Cambria Math"/>
              </a:rPr>
              <a:t>¬</a:t>
            </a:r>
            <a:r>
              <a:rPr lang="en-US" dirty="0" smtClean="0">
                <a:sym typeface="Symbol"/>
              </a:rPr>
              <a:t></a:t>
            </a:r>
            <a:r>
              <a:rPr lang="en-US" i="1" dirty="0"/>
              <a:t>x</a:t>
            </a:r>
            <a:r>
              <a:rPr lang="en-US" i="1" dirty="0" smtClean="0">
                <a:latin typeface="Cambria Math" pitchFamily="18" charset="0"/>
                <a:ea typeface="Cambria Math" pitchFamily="18" charset="0"/>
                <a:sym typeface="Symbol"/>
              </a:rPr>
              <a:t> S</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What is this equivalent to?</a:t>
            </a:r>
            <a:endParaRPr lang="en-US" dirty="0" smtClean="0">
              <a:latin typeface="Cambria Math" pitchFamily="18" charset="0"/>
              <a:ea typeface="Cambria Math" pitchFamily="18" charset="0"/>
            </a:endParaRPr>
          </a:p>
          <a:p>
            <a:pPr>
              <a:buNone/>
            </a:pPr>
            <a:r>
              <a:rPr lang="en-US" dirty="0" smtClean="0"/>
              <a:t>     </a:t>
            </a:r>
            <a:r>
              <a:rPr lang="en-US" b="1" dirty="0" smtClean="0"/>
              <a:t>Solution</a:t>
            </a:r>
            <a:r>
              <a:rPr lang="en-US" dirty="0" smtClean="0"/>
              <a:t>:   </a:t>
            </a:r>
            <a:r>
              <a:rPr lang="en-US" dirty="0" smtClean="0">
                <a:sym typeface="Symbol"/>
              </a:rPr>
              <a:t></a:t>
            </a:r>
            <a:r>
              <a:rPr lang="en-US" i="1" dirty="0"/>
              <a:t>x</a:t>
            </a:r>
            <a:r>
              <a:rPr lang="en-US" i="1" dirty="0" smtClean="0">
                <a:latin typeface="Cambria Math" pitchFamily="18" charset="0"/>
                <a:ea typeface="Cambria Math" pitchFamily="18" charset="0"/>
                <a:sym typeface="Symbol"/>
              </a:rPr>
              <a:t> </a:t>
            </a:r>
            <a:r>
              <a:rPr lang="en-US" dirty="0" smtClean="0">
                <a:latin typeface="Cambria Math"/>
                <a:ea typeface="Cambria Math"/>
              </a:rPr>
              <a:t>¬ </a:t>
            </a:r>
            <a:r>
              <a:rPr lang="en-US" i="1" dirty="0" smtClean="0">
                <a:latin typeface="Cambria Math" pitchFamily="18" charset="0"/>
                <a:ea typeface="Cambria Math" pitchFamily="18" charset="0"/>
                <a:sym typeface="Symbol"/>
              </a:rPr>
              <a:t>S</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98</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(cont)</a:t>
            </a:r>
            <a:endParaRPr lang="en-US" dirty="0"/>
          </a:p>
        </p:txBody>
      </p:sp>
      <p:sp>
        <p:nvSpPr>
          <p:cNvPr id="3" name="Content Placeholder 2"/>
          <p:cNvSpPr>
            <a:spLocks noGrp="1"/>
          </p:cNvSpPr>
          <p:nvPr>
            <p:ph idx="1"/>
          </p:nvPr>
        </p:nvSpPr>
        <p:spPr/>
        <p:txBody>
          <a:bodyPr/>
          <a:lstStyle/>
          <a:p>
            <a:r>
              <a:rPr lang="en-US" i="1" dirty="0" smtClean="0"/>
              <a:t>U</a:t>
            </a:r>
            <a:r>
              <a:rPr lang="en-US" dirty="0" smtClean="0"/>
              <a:t> = {</a:t>
            </a:r>
            <a:r>
              <a:rPr lang="en-US" dirty="0" err="1" smtClean="0"/>
              <a:t>fleegles</a:t>
            </a:r>
            <a:r>
              <a:rPr lang="en-US" dirty="0" smtClean="0"/>
              <a:t>, </a:t>
            </a:r>
            <a:r>
              <a:rPr lang="en-US" dirty="0" err="1" smtClean="0"/>
              <a:t>snurds</a:t>
            </a:r>
            <a:r>
              <a:rPr lang="en-US" dirty="0" smtClean="0"/>
              <a:t>, thingamabobs}</a:t>
            </a:r>
          </a:p>
          <a:p>
            <a:pPr lvl="1">
              <a:buNone/>
            </a:pPr>
            <a:r>
              <a:rPr lang="en-US" i="1" dirty="0" smtClean="0"/>
              <a:t>F</a:t>
            </a:r>
            <a:r>
              <a:rPr lang="en-US" dirty="0" smtClean="0"/>
              <a:t>(</a:t>
            </a:r>
            <a:r>
              <a:rPr lang="en-US" i="1" dirty="0" smtClean="0"/>
              <a:t>x</a:t>
            </a:r>
            <a:r>
              <a:rPr lang="en-US" dirty="0" smtClean="0"/>
              <a:t>): </a:t>
            </a:r>
            <a:r>
              <a:rPr lang="en-US" i="1" dirty="0" smtClean="0"/>
              <a:t>x</a:t>
            </a:r>
            <a:r>
              <a:rPr lang="en-US" dirty="0" smtClean="0"/>
              <a:t> is a </a:t>
            </a:r>
            <a:r>
              <a:rPr lang="en-US" dirty="0" err="1" smtClean="0"/>
              <a:t>fleegle</a:t>
            </a:r>
            <a:endParaRPr lang="en-US" dirty="0" smtClean="0"/>
          </a:p>
          <a:p>
            <a:pPr lvl="1">
              <a:buNone/>
            </a:pPr>
            <a:r>
              <a:rPr lang="en-US" i="1" dirty="0" smtClean="0"/>
              <a:t>S</a:t>
            </a:r>
            <a:r>
              <a:rPr lang="en-US" dirty="0" smtClean="0"/>
              <a:t>(</a:t>
            </a:r>
            <a:r>
              <a:rPr lang="en-US" i="1" dirty="0" smtClean="0"/>
              <a:t>x</a:t>
            </a:r>
            <a:r>
              <a:rPr lang="en-US" dirty="0" smtClean="0"/>
              <a:t>): </a:t>
            </a:r>
            <a:r>
              <a:rPr lang="en-US" i="1" dirty="0" smtClean="0"/>
              <a:t>x</a:t>
            </a:r>
            <a:r>
              <a:rPr lang="en-US" dirty="0" smtClean="0"/>
              <a:t> is a </a:t>
            </a:r>
            <a:r>
              <a:rPr lang="en-US" dirty="0" err="1" smtClean="0"/>
              <a:t>snurd</a:t>
            </a:r>
            <a:endParaRPr lang="en-US" dirty="0" smtClean="0"/>
          </a:p>
          <a:p>
            <a:pPr lvl="1">
              <a:buNone/>
            </a:pPr>
            <a:r>
              <a:rPr lang="en-US" i="1" dirty="0" smtClean="0"/>
              <a:t>T</a:t>
            </a:r>
            <a:r>
              <a:rPr lang="en-US" dirty="0" smtClean="0"/>
              <a:t>(</a:t>
            </a:r>
            <a:r>
              <a:rPr lang="en-US" i="1" dirty="0" smtClean="0"/>
              <a:t>x</a:t>
            </a:r>
            <a:r>
              <a:rPr lang="en-US" dirty="0" smtClean="0"/>
              <a:t>): </a:t>
            </a:r>
            <a:r>
              <a:rPr lang="en-US" i="1" dirty="0" smtClean="0"/>
              <a:t>x</a:t>
            </a:r>
            <a:r>
              <a:rPr lang="en-US" dirty="0" smtClean="0"/>
              <a:t> is a thingamabob</a:t>
            </a:r>
          </a:p>
          <a:p>
            <a:pPr>
              <a:buNone/>
            </a:pPr>
            <a:r>
              <a:rPr lang="en-US" dirty="0" smtClean="0"/>
              <a:t>  “All </a:t>
            </a:r>
            <a:r>
              <a:rPr lang="en-US" dirty="0" err="1" smtClean="0"/>
              <a:t>fleegles</a:t>
            </a:r>
            <a:r>
              <a:rPr lang="en-US" dirty="0" smtClean="0"/>
              <a:t> are </a:t>
            </a:r>
            <a:r>
              <a:rPr lang="en-US" dirty="0" err="1" smtClean="0"/>
              <a:t>snurds</a:t>
            </a:r>
            <a:r>
              <a:rPr lang="en-US" dirty="0" smtClean="0"/>
              <a:t>.”</a:t>
            </a:r>
          </a:p>
          <a:p>
            <a:endParaRPr lang="en-US" dirty="0" smtClean="0"/>
          </a:p>
          <a:p>
            <a:pPr>
              <a:buNone/>
            </a:pPr>
            <a:r>
              <a:rPr lang="en-US" b="1" dirty="0" smtClean="0"/>
              <a:t>   Solution</a:t>
            </a:r>
            <a:r>
              <a:rPr lang="en-US" dirty="0" smtClean="0"/>
              <a:t>: </a:t>
            </a:r>
            <a:r>
              <a:rPr lang="en-US" dirty="0" smtClean="0">
                <a:latin typeface="Cambria Math" pitchFamily="18" charset="0"/>
                <a:ea typeface="Cambria Math" pitchFamily="18" charset="0"/>
                <a:sym typeface="Symbol"/>
              </a:rPr>
              <a:t></a:t>
            </a:r>
            <a:r>
              <a:rPr lang="en-US" i="1" dirty="0"/>
              <a:t>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F</a:t>
            </a:r>
            <a:r>
              <a:rPr lang="en-US" dirty="0" smtClean="0">
                <a:latin typeface="Cambria Math" pitchFamily="18" charset="0"/>
                <a:ea typeface="Cambria Math" pitchFamily="18" charset="0"/>
                <a:sym typeface="Symbol"/>
              </a:rPr>
              <a:t>(</a:t>
            </a:r>
            <a:r>
              <a:rPr lang="en-US" i="1" dirty="0"/>
              <a:t>x</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a:ea typeface="Cambria Math"/>
                <a:sym typeface="Symbol"/>
              </a:rPr>
              <a:t>→</a:t>
            </a:r>
            <a:r>
              <a:rPr lang="en-US" i="1" dirty="0" smtClean="0">
                <a:latin typeface="Cambria Math"/>
                <a:ea typeface="Cambria Math"/>
                <a:sym typeface="Symbol"/>
              </a:rPr>
              <a:t> S</a:t>
            </a:r>
            <a:r>
              <a:rPr lang="en-US" dirty="0" smtClean="0">
                <a:latin typeface="Cambria Math"/>
                <a:ea typeface="Cambria Math"/>
                <a:sym typeface="Symbol"/>
              </a:rPr>
              <a:t>(</a:t>
            </a:r>
            <a:r>
              <a:rPr lang="en-US" i="1" dirty="0"/>
              <a:t>x</a:t>
            </a:r>
            <a:r>
              <a:rPr lang="en-US" dirty="0" smtClean="0">
                <a:latin typeface="Cambria Math"/>
                <a:ea typeface="Cambria Math"/>
                <a:sym typeface="Symbol"/>
              </a:rPr>
              <a:t>))</a:t>
            </a:r>
            <a:endParaRPr lang="en-US" dirty="0" smtClean="0">
              <a:latin typeface="Cambria Math" pitchFamily="18" charset="0"/>
              <a:ea typeface="Cambria Math" pitchFamily="18" charset="0"/>
            </a:endParaRP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9CA217EF-0505-4C33-BB20-8A8DF2039023}" type="slidenum">
              <a:rPr lang="en-US" smtClean="0"/>
              <a:pPr/>
              <a:t>99</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p \equiv p$&#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rightarrow Q(x))$&#10;&#10;&#10;\end{document}"/>
  <p:tag name="IGUANATEXSIZE" val="25"/>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c) \rightarrow Q(c)$&#10;&#10;&#10;\end{document}"/>
  <p:tag name="IGUANATEXSIZE" val="25"/>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rightarrow q$&#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p/q, \;\; s = t/u, \;\; u\not=0,\; q\not= 0$&#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s = \frac{p}{q} + \frac{t}{u} = \frac{pu + qt}{qu} = \frac{v}{w}$&#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2 = \frac{a^2}{b^{2}}$&#10;\end{document}"/>
  <p:tag name="IGUANATEXSIZE" val="25"/>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2b^{2} = a^2$&#10;\end{document}"/>
  <p:tag name="IGUANATEXSIZE" val="25"/>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2b^{2} = 4c^{2}$&#10;\end{document}"/>
  <p:tag name="IGUANATEXSIZE" val="25"/>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2} = 2c^{2}$&#10;\end{document}"/>
  <p:tag name="IGUANATEXSIZE" val="25"/>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r = p_1 \times p_2 \times \ldots\times p_n \; + 1$&#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neg p) \equiv p$&#10;&#10;&#10;\end{document}"/>
  <p:tag name="IGUANATEXSIZE" val="30"/>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a = b$ &amp; Premise\\&#10;2. $a^{2} = a\times b$ &amp; Multiply both sides of (1) by a\\&#10;3. $a^{2} - b^{2} = a\times b -b^{2}$ &amp;  Subtract $b^{2}$ from both sides of (2)\\&#10;4. $(a - b)(a + b) = b(a - b)$ &amp; Algebra on (3)\\&#10;5. $ a + b = b$&amp; Divide both sides by $a - b$\\&#10;6. $2b = b$ &amp; Replace a by b in (5) because $a = b$\\&#10;7. $2 = 1$&amp; Divide both sides of (6) by b\\&#10;&#10;\end{tabular}&#10;&#10;&#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_1 \vee p_2 \vee \ldots \vee p_n) \rightarrow q] \leftrightarrow\\&#10;\hspace*{1cm} [(p_1 \rightarrow q) \wedge (p_2 \rightarrow q) \wedge \ldots \wedge(p_n \rightarrow q)]$&#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_1 \vee p_2 \vee \ldots \vee p_n) \rightarrow q$&#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_i  \rightarrow q$&#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exists x P(x)$&#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exists x P(x)$&#10;&#10;\end{document}"/>
  <p:tag name="IGUANATEXSIZE" val="3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neg P(x) \equiv \neg \forall x P(x)$&#10;\end{document}"/>
  <p:tag name="IGUANATEXSIZE" val="2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10;\end{document}"/>
  <p:tag name="IGUANATEXSIZE" val="25"/>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10;\end{document}"/>
  <p:tag name="IGUANATEXSIZE" val="2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neg p  \equiv T$&#10;&#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10;\end{document}"/>
  <p:tag name="IGUANATEXSIZE" val="25"/>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10;\end{document}"/>
  <p:tag name="IGUANATEXSIZE" val="25"/>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leftrightarrow q$&#10;\end{document}"/>
  <p:tag name="IGUANATEXSIZE" val="25"/>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rightarrow q)\wedge (q \rightarrow p)$&#10;\end{document}"/>
  <p:tag name="IGUANATEXSIZE" val="25"/>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neg p\equiv F$&#10;&#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q \equiv q \vee p$&#10;&#10;&#10;\end{document}"/>
  <p:tag name="IGUANATEXSIZE" val="30"/>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q \equiv q \wedge p$&#10;&#10;&#10;\end{document}"/>
  <p:tag name="IGUANATEXSIZE" val="3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q) \vee r \equiv p \vee (q \vee r)$&#10;&#10;&#10;\end{document}"/>
  <p:tag name="IGUANATEXSIZE" val="3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q) \wedge r \equiv p \wedge (q \wedge r)$&#10;&#10;&#10;\end{document}"/>
  <p:tag name="IGUANATEXSIZE" val="30"/>
</p:tagLst>
</file>

<file path=ppt/tags/tag1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1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  A_1 \cup A_2 \cup \ldots \cup A_n\]&#10;&#10;\end{document}"/>
  <p:tag name="IGUANATEXSIZE" val="15"/>
</p:tagLst>
</file>

<file path=ppt/tags/tag1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A_1 \cap A_2 \cap \ldots\cap A_n\]&#10;&#10;\end{document}"/>
  <p:tag name="IGUANATEXSIZE" val="15"/>
</p:tagLst>
</file>

<file path=ppt/tags/tag1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bigcup_{i = 1}^{n} \{i, i+ 1, i +2,...\} = \{1,2,3,...\}\]&#10;&#10;\end{document}"/>
  <p:tag name="IGUANATEXSIZE" val="15"/>
</p:tagLst>
</file>

<file path=ppt/tags/tag1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1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1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1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1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1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q \vee r)) \equiv (p \wedge q) \vee (p \wedge r)$&#10;&#10;&#10;\end{document}"/>
  <p:tag name="IGUANATEXSIZE" val="30"/>
</p:tagLst>
</file>

<file path=ppt/tags/tag1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1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1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1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1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1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1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1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p \wedge q) \equiv p$&#10;&#10;&#10;\end{document}"/>
  <p:tag name="IGUANATEXSIZE" val="30"/>
</p:tagLst>
</file>

<file path=ppt/tags/tag1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1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1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1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1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1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1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1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1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1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p \vee q) \equiv p$&#10;&#10;&#10;\end{document}"/>
  <p:tag name="IGUANATEXSIZE" val="30"/>
</p:tagLst>
</file>

<file path=ppt/tags/tag2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2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2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2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2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2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r, ar^{2}, \ldots, ar^{n}, \ldots$$&#10;&#10;\end{document}"/>
  <p:tag name="IGUANATEXSIZE" val="20"/>
</p:tagLst>
</file>

<file path=ppt/tags/tag2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2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2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2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 + d, a + 2d, \ldots, a + nd, \ldots$$&#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equiv B$&#10;&#10;&#10;\end{document}"/>
  <p:tag name="IGUANATEXSIZE" val="25"/>
</p:tagLst>
</file>

<file path=ppt/tags/tag2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2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2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2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2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25"/>
</p:tagLst>
</file>

<file path=ppt/tags/tag2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2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2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m \leq j \leq n} a_j   $&#10;&#10;\end{document}"/>
  <p:tag name="IGUANATEXSIZE" val="30"/>
</p:tagLst>
</file>

<file path=ppt/tags/tag2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 a_{m+1} +  \dots + a_n$&#10;&#10;\end{document}"/>
  <p:tag name="IGUANATEXSIZE" val="30"/>
</p:tagLst>
</file>

<file path=ppt/tags/tag2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 \in S} a_j$&#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equiv A_1$&#10;&#10;&#10;\end{document}"/>
  <p:tag name="IGUANATEXSIZE" val="25"/>
</p:tagLst>
</file>

<file path=ppt/tags/tag2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0} + r^{1} + r^{2} + r^{3} + \dots + r^{n} = \sum_{0}^{n} r^j$$&#10;&#10;\end{document}"/>
  <p:tag name="IGUANATEXSIZE" val="20"/>
</p:tagLst>
</file>

<file path=ppt/tags/tag2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frac{1}{2} + \frac{1}{3} + \frac{1}{4} + \dots = \sum_{1}^{\infty} \frac{1}{i}$$&#10;&#10;\end{document}"/>
  <p:tag name="IGUANATEXSIZE" val="20"/>
</p:tagLst>
</file>

<file path=ppt/tags/tag2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ags/tag2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2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2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times a_{m+1} \times \dots \times a_n$&#10;&#10;\end{document}"/>
  <p:tag name="IGUANATEXSIZE" val="30"/>
</p:tagLst>
</file>

<file path=ppt/tags/tag2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2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2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m \leq j \leq n} a_j   $&#10;&#10;\end{document}"/>
  <p:tag name="IGUANATEXSIZE" val="30"/>
</p:tagLst>
</file>

<file path=ppt/tags/tag2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n \equiv B$&#10;&#10;&#10;\end{document}"/>
  <p:tag name="IGUANATEXSIZE" val="25"/>
</p:tagLst>
</file>

<file path=ppt/tags/tag2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10;\end{document}"/>
  <p:tag name="IGUANATEXSIZE" val="20"/>
</p:tagLst>
</file>

<file path=ppt/tags/tag2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 r\sum_{j=0}^n ar^j$$&#10;\end{document}"/>
  <p:tag name="IGUANATEXSIZE" val="20"/>
</p:tagLst>
</file>

<file path=ppt/tags/tag2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2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2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k=1}^{n+1} ar^{k}$$&#10;\end{document}"/>
  <p:tag name="IGUANATEXSIZE" val="20"/>
</p:tagLst>
</file>

<file path=ppt/tags/tag2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left(\sum_{k=0}^n ar^{k}\right) + (ar^{n + 1} -a)$$&#10;\end{document}"/>
  <p:tag name="IGUANATEXSIZE" val="15"/>
</p:tagLst>
</file>

<file path=ppt/tags/tag2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ar^{n + 1} -a)$$&#10;\end{document}"/>
  <p:tag name="IGUANATEXSIZE" val="20"/>
</p:tagLst>
</file>

<file path=ppt/tags/tag2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S_n + (ar^{n + 1} -a)$$&#10;\end{document}"/>
  <p:tag name="IGUANATEXSIZE" val="20"/>
</p:tagLst>
</file>

<file path=ppt/tags/tag2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frac{ar^{n + 1} -a}{r -1}$$&#10;\end{document}"/>
  <p:tag name="IGUANATEXSIZE" val="15"/>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 = \sum_{j = 0}^{n}a = (n + 1)a$$&#10;\end{document}"/>
  <p:tag name="IGUANATEXSIZE" val="1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vdots&#10;&#10;\end{document}"/>
  <p:tag name="IGUANATEXSIZE" val="25"/>
</p:tagLst>
</file>

<file path=ppt/tags/tag2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10;$r_1 = 0.d_{11}d_{12}d_{13}d_{14}d_{15}d_{16}\ldots$\\&#10;$r_2 = 0.d_{21}d_{22}d_{23}d_{24}d_{25}d_{26}\ldots$\\&#10;$r_3 = 0.d_{31}d_{32}d_{33}d_{34}d_{35}d_{36}\ldots$\\&#10;\hspace{.5cm}$\vdots$&#10;\end{tabular}&#10;\end{document}"/>
  <p:tag name="IGUANATEXSIZE" val="15"/>
</p:tagLst>
</file>

<file path=ppt/tags/tag2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2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ll}&#10;$\neg(p \vee(\neg p \wedge q))$ &amp; $\equiv$ &amp; $\neg p \wedge \neg(\neg p \wedge q) $ &amp; by the second De Morgan law \\&#10;&amp; $\equiv$ &amp; $\neg p \wedge [\neg(\neg p) \vee \neg q]$ &amp; by the first De Morgan law\\&#10;&amp; $\equiv$ &amp; $\neg p \wedge (p \vee \neg q)$ &amp;  by the double negation law\\&#10;&amp; $\equiv$ &amp; $(\neg p \wedge p) \vee (\neg p \wedge \neg q)$ &amp; by the second distributive law\\&#10;&amp; $\equiv$ &amp; $F \vee (\neg p \wedge \neg q) $ &amp; because $ \neg p \wedge p \equiv F$\\&#10;&amp; $\equiv$ &amp; $(\neg p \wedge \neg q) \vee F$ &amp; by the commutative law\\&#10;&amp;&amp;&amp; for disjunction\\&#10;&amp; $\equiv$ &amp; $(\neg p \wedge \neg q)$ &amp; by the identity law for {\bf F}&#10;\end{tabular}&#10;&#10;&#10;\end{document}"/>
  <p:tag name="IGUANATEXSIZE" val="20"/>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neg(p \vee (\neg p \wedge q))$&#10;&#10;\end{document}"/>
  <p:tag name="IGUANATEXSIZE" val="30"/>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2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2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2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neg p \wedge \neg q$&#10;&#10;\end{document}"/>
  <p:tag name="IGUANATEXSIZE" val="30"/>
</p:tagLst>
</file>

<file path=ppt/tags/tag2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2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2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2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2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2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2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2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2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q)\rightarrow (p \vee q)$&#10;&#10;\end{document}"/>
  <p:tag name="IGUANATEXSIZE" val="30"/>
</p:tagLst>
</file>

<file path=ppt/tags/tag2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2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2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2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2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2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2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2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2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2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p \vee q)$&#10;&#10;&#10;\end{document}"/>
  <p:tag name="IGUANATEXSIZE" val="30"/>
</p:tagLst>
</file>

<file path=ppt/tags/tag2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i = 1}^{n} = \frac{n(n + 1)}{2}$$&#10;&#10;\end{document}"/>
  <p:tag name="IGUANATEXSIZE" val="20"/>
</p:tagLst>
</file>

<file path=ppt/tags/tag2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i = 1}^{k} = \frac{k(k + 1)}{2}$$&#10;&#10;\end{document}"/>
  <p:tag name="IGUANATEXSIZE" val="20"/>
</p:tagLst>
</file>

<file path=ppt/tags/tag2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  \frac{k(k + 1) + 2(k + 1)}{2}$$&#10;&#10;\end{document}"/>
  <p:tag name="IGUANATEXSIZE" val="20"/>
</p:tagLst>
</file>

<file path=ppt/tags/tag2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  \frac{(k + 1) (k + 2)}{2}$$&#10;&#10;\end{document}"/>
  <p:tag name="IGUANATEXSIZE" val="20"/>
</p:tagLst>
</file>

<file path=ppt/tags/tag2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2 + \ldots + k + (k + 1)  =  \frac{k(k + 1)}{2} + (k + 1)$$&#10;&#10;\end{document}"/>
  <p:tag name="IGUANATEXSIZE" val="20"/>
</p:tagLst>
</file>

<file path=ppt/tags/tag2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 a_k.$$&#10;&#10;\end{document}"/>
  <p:tag name="IGUANATEXSIZE" val="20"/>
</p:tagLst>
</file>

<file path=ppt/tags/tag2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0} a_k = a_0.$$&#10;&#10;\end{document}"/>
  <p:tag name="IGUANATEXSIZE" val="20"/>
</p:tagLst>
</file>

<file path=ppt/tags/tag2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 + 1} a_k = \left( \sum_{k = 0}^{n}a_k \right) + a_{n + 1}.$$&#10;&#10;\end{document}"/>
  <p:tag name="IGUANATEXSIZE" val="20"/>
</p:tagLst>
</file>

<file path=ppt/tags/tag2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a_{m,n} = \left\{ \begin{array}{ll}&#10;        a_{m-1,n} + 1 &amp; \mbox{if}\; n = 0 \; \mbox{and}\; m &gt; 0\\&#10;        a_{m,n-1} + n &amp; \mbox{if}\; n &gt; 0&#10;\end{array}\right. .$$&#10;&#10;&#10;\end{document}"/>
  <p:tag name="IGUANATEXSIZE" val="20"/>
</p:tagLst>
</file>

<file path=ppt/tags/tag2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sum_{k = 1}^{m} 2^{k-1}(2^{m-k + 1} - 1) = \sum_{k = 1} ^{m}2^{m} - \sum_{k = 1}^{m}2^{k-1} = m2^{m} - (2^{m} - 1) = n \;\mbox{log}\; n - n + 1,$$&#10;&#10;&#10;\end{document}"/>
  <p:tag name="IGUANATEXSIZE" val="18"/>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p \wedge q)  \equiv \neg p \vee \neg q$&#10;&#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eg (p \rightarrow q) \vee (r \rightarrow p)$&#10;&#10;\end{document}"/>
  <p:tag name="IGUANATEXSIZE" val="30"/>
</p:tagLst>
</file>

<file path=ppt/tags/tag3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_{k = 1}^{m}2^{k-1}$&#10;&#10;&#10;\end{document}"/>
  <p:tag name="IGUANATEXSIZE" val="20"/>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 |A| + |B| - |A \cap B|$&#10;&#10;\end{document}"/>
  <p:tag name="IGUANATEXSIZE" val="30"/>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left( \left\lceil \frac{N}{k}\right\rceil -  1 \right) &lt; k\left(\left(\frac{N}{k} + 1\right) - 1\right) = N,$$&#10;&#10;&#10;\end{document}"/>
  <p:tag name="IGUANATEXSIZE" val="17"/>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r) = \frac{n!}{(n - r)!}$&#10;&#10;\end{document}"/>
  <p:tag name="IGUANATEXSIZE" val="30"/>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l}n\\ r\end{array}\right)}$$&#10;&#10;&#10;\end{document}"/>
  <p:tag name="IGUANATEXSIZE" val="10"/>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P(n,r)}{P(r,r)} =\frac{n!/(n - r)!}{r!/(r - r)!} = \frac{n!}{(n -r)! r!}\;.$&#10;&#10;\end{document}"/>
  <p:tag name="IGUANATEXSIZE" val="25"/>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5) = \frac{52!}{5!47!}$&#10;&#10;\end{document}"/>
  <p:tag name="IGUANATEXSIZE" val="25"/>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frac{52\cdot 51 \cdot 50 \cdot 49 \cdot 48}{5\cdot 4 \cdot 3 \cdot 2 \cdot 1} = 26 \cdot 17 \cdot 10 \cdot 49 \cdot 12 = 2,598,960$&#10;&#10;\end{document}"/>
  <p:tag name="IGUANATEXSIZE" val="25"/>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47) = \frac{52!}{47!5!} = C(52,5) = 2, 598,960 .$&#10;&#10;\end{document}"/>
  <p:tag name="IGUANATEXSIZE" val="25"/>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eg (\neg p \vee q) \vee (\neg r \vee p)$&#10;&#10;\end{document}"/>
  <p:tag name="IGUANATEXSIZE" val="30"/>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n-r)  = \frac{n!}{(n -r)! [n - (n - r)]!} = \frac{n!}{(n - r)!r!}\;.$&#10;&#10;\end{document}"/>
  <p:tag name="IGUANATEXSIZE" val="25"/>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5) = \frac{10!}{5!5!} = 252.$&#10;&#10;\end{document}"/>
  <p:tag name="IGUANATEXSIZE" val="22"/>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30,6) = \frac{30!}{6!24!} =\frac{30\cdot 29 \cdot 28\cdot 27\cdot 26\cdot 25}{6\cdot 5 \cdot 4\cdot 3\cdot 2 \cdot 1}= 593,775\;.$&#10;&#10;\end{document}"/>
  <p:tag name="IGUANATEXSIZE" val="22"/>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2\end{array}\right)}$&#10;&#10;&#10;\end{document}"/>
  <p:tag name="IGUANATEXSIZE" val="8"/>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1\end{array}\right)}$&#10;&#10;&#10;\end{document}"/>
  <p:tag name="IGUANATEXSIZE" val="8"/>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 + y)^n =\sum_{j = 0}^{n}\left(\begin{array}{l} n\\j\end{array}\right)x^{n-j}y^j =\left(\begin{array}{l}n\\0\end{array}\right)x^n + \left(\begin{array}{l}n\\1\end{array}\right)x^{n-1}y + \cdots + \left(\begin{array}{l}n\\n-1\end{array}\right)xy^{n-1} + \left(\begin{array}{l}n\\n\end{array}\right) y^n .&#10;$$&#10;&#10;&#10;\end{document}"/>
  <p:tag name="IGUANATEXSIZE" val="15"/>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j\end{array}\right)}$&#10;&#10;&#10;\end{document}"/>
  <p:tag name="IGUANATEXSIZE" val="13"/>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 \wedge \neg q) \vee (\neg r \vee p)$&#10;&#10;\end{document}"/>
  <p:tag name="IGUANATEXSIZE" val="30"/>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j\end{array}\right)}$&#10;&#10;&#10;\end{document}"/>
  <p:tag name="IGUANATEXSIZE" val="13"/>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x + (-3y))^{25} =\sum_{j = 0}^{25}\left(\begin{array}{l} 25\\j\end{array}\right)(2x)^{25-j}(-3y)^j.&#10;$$&#10;&#10;&#10;\end{document}"/>
  <p:tag name="IGUANATEXSIZE" val="15"/>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l} 25\\13\end{array}\right)2^{12}(-3)^{13} = -\frac{25!}{13! 12!}2^{12}3^{13}.&#10;  $$&#10;&#10;&#10;\end{document}"/>
  <p:tag name="IGUANATEXSIZE" val="15"/>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n = (1 + 1)^n =\sum_{k = 0}^{n}\left(\begin{array}{l} n\\k\end{array}\right)1^k 1^{(n-k)} =\sum_{k = 0}^{n}\left(\begin{array}{l}n\\k\end{array}\right) .&#10;$$&#10;&#10;&#10;\end{document}"/>
  <p:tag name="IGUANATEXSIZE" val="15"/>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0\end{array}\right)}$&#10;&#10;&#10;\end{document}"/>
  <p:tag name="IGUANATEXSIZE" val="10"/>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1\end{array}\right)}$&#10;&#10;&#10;\end{document}"/>
  <p:tag name="IGUANATEXSIZE" val="10"/>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10;$$&#10;&#10;&#10;\end{document}"/>
  <p:tag name="IGUANATEXSIZE" val="15"/>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end{array}\right)}$&#10;&#10;&#10;\end{document}"/>
  <p:tag name="IGUANATEXSIZE" val="10"/>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2\end{array}\right)}$&#10;&#10;&#10;\end{document}"/>
  <p:tag name="IGUANATEXSIZE" val="1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 \vee \neg r \vee p) \wedge (\neg q \vee \neg r \vee p)$&#10;&#10;\end{document}"/>
  <p:tag name="IGUANATEXSIZE" val="30"/>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 1\\k\end{array}\right)}$&#10;&#10;&#10;\end{document}"/>
  <p:tag name="IGUANATEXSIZE" val="10"/>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1,5) = \frac{11!}{5!6!} = 462$&#10;&#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neg q) \wedge (q \vee \neg r) \wedge (r \vee \neg p)$&#10;&#10;&#10;\end{document}"/>
  <p:tag name="IGUANATEXSIZE" val="30"/>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3 + 11 -1,11) = C(13,11) = C(13,2) =  \frac{13 \cdot 12}{1 \cdot 2} = 78$&#10;&#10;&#10;\end{document}"/>
  <p:tag name="IGUANATEXSIZE" val="20"/>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9,6) = C(9,3) = \frac{9 \cdot 8 \cdot 7}{1 \cdot 2 \cdot 3} = 84$&#10;&#10;&#10;\end{document}"/>
  <p:tag name="IGUANATEXSIZE" val="20"/>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7,3)C(4,2)C(2,1)C(1,1) =\frac{7!}{3!4!}\cdot \frac{4!}{2!2!}\cdot \frac{2!}{1! 1!}\cdot \frac{1!}{1!0!}=\frac{7!}{3!2!1!1!} = 420.$&#10;&#10;\end{document}"/>
  <p:tag name="IGUANATEXSIZE" val="20"/>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n!}{n_1!n_2!\cdots n_k!}\; .$&#10;&#10;\end{document}"/>
  <p:tag name="IGUANATEXSIZE" val="20"/>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n!}{n_1!(n -  n_1)!}\frac{(n - n_1)!}{n_2!(n - n_1 - n_2!)}\cdot\cdot\cdot\frac{(n - n_1 - \cdot \cdot \cdot - n_{k-1})!}{n_k!0!} =\frac{n!}{n_1!n_2!\cdots n_k!}\; .$&#10;&#10;\end{document}"/>
  <p:tag name="IGUANATEXSIZE" val="20"/>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n = a_{n-1} + a^{2}_{n-2}$&#10;&#10;&#10;\end{document}"/>
  <p:tag name="IGUANATEXSIZE" val="25"/>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_1 = \frac{1 + \sqrt{5}}{2}$&#10;&#10;\end{document}"/>
  <p:tag name="IGUANATEXSIZE" val="30"/>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_2 = \frac{1 - \sqrt{5}}{2}$&#10;&#10;\end{document}"/>
  <p:tag name="IGUANATEXSIZE" val="30"/>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_n = \alpha_1\left(\frac{1 + \sqrt{5}}{2}\right)^n + \alpha_2\left(\frac{1 - \sqrt{5}}{2}\right)^{n}$&#10;&#10;\end{document}"/>
  <p:tag name="IGUANATEXSIZE" val="20"/>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_0 = \alpha_1 + \alpha_2 = 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q\vee r) \wedge (\neg p \vee \neg q \vee \neg r)$&#10;\end{document}"/>
  <p:tag name="IGUANATEXSIZE" val="30"/>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_1 = \alpha_1\left(\frac{1 + \sqrt{5}}{2}\right) + \alpha_2\left(\frac{1 - \sqrt{5}}{2}\right) = 1$&#10;&#10;\end{document}"/>
  <p:tag name="IGUANATEXSIZE" val="20"/>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lpha_1 = \frac{1}{\sqrt{5}}$&#10;&#10;\end{document}"/>
  <p:tag name="IGUANATEXSIZE" val="20"/>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lpha_2 = -\frac{1}{\sqrt{5}}$&#10;&#10;\end{document}"/>
  <p:tag name="IGUANATEXSIZE" val="20"/>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_n = \frac{1}{\sqrt{5}}\left(\frac{1 + \sqrt{5}}{2}\right)^n -\frac{1}{\sqrt{5}}\left(\frac{1 - \sqrt{5}}{2}\right)^{n}$&#10;&#10;\end{document}"/>
  <p:tag name="IGUANATEXSIZE" val="20"/>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lpha r_{0}^{n} + \alpha_2 n  r_{0}^{n}$&#10;&#10;\end{document}"/>
  <p:tag name="IGUANATEXSIZE" val="30"/>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lpha_1 r_{1}^{n}+ \alpha_2 r_{2}^{m} + \cdots + \alpha_{k}r_{k}^{n}$&#10;&#10;\end{document}"/>
  <p:tag name="IGUANATEXSIZE" val="27"/>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lpha_{1,0}+ \alpha_{1,1}n + \cdots + \alpha_{1,m_{1}- 1}n^{m_{1}-1})r_{1}^{n}$&#10;&#10;\end{document}"/>
  <p:tag name="IGUANATEXSIZE" val="21"/>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 (\alpha_{2,0}+ \alpha_{2,1}n + \cdots + \alpha_{2,{m_{2}- 1}}n^{m_{2}-1})r_{2}^{n}$&#10;&#10;\end{document}"/>
  <p:tag name="IGUANATEXSIZE" val="21"/>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dots +  (\alpha_{t,0}+ \alpha_{t,1}n + \cdots + \alpha_{t,m_{t}- 1}n^{m_{t}-1})r_{t}^{n}$&#10;&#10;\end{document}"/>
  <p:tag name="IGUANATEXSIZE" val="21"/>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G(x) = a_0 + a_1x + \cdots + a_{k}x^k + \cdots = \sum^{\infty}_{k = 0} a_kx^k .$$&#10;&#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neg q) \wedge (q \vee \neg r) \wedge (r \vee \neg p) \wedge (p \vee q \vee r) \wedge (\neg p \vee \neg q \vee \neg r)$&#10;\end{document}"/>
  <p:tag name="IGUANATEXSIZE" val="25"/>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infty}_{k = 0} 3x^k .$$&#10;&#10;&#10;\end{document}"/>
  <p:tag name="IGUANATEXSIZE" val="15"/>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infty}_{k = 0} (k + 1)x^k .$$&#10;&#10;&#10;\end{document}"/>
  <p:tag name="IGUANATEXSIZE" val="15"/>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infty}_{k = 0} 2^{k}x^k .$$&#10;&#10;&#10;\end{document}"/>
  <p:tag name="IGUANATEXSIZE" val="15"/>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 A \cup B| = |A| + |B| - |A \cap B|$$&#10;&#10;\end{document}"/>
  <p:tag name="IGUANATEXSIZE" val="30"/>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 |C|  - |A \cap B| - |A \cap C| - |B \cap C| + |A \cap B \cap C|$$&#10;&#10;\end{document}"/>
  <p:tag name="IGUANATEXSIZE" val="25"/>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cup B \cup C| =$$&#10;&#10;\end{document}"/>
  <p:tag name="IGUANATEXSIZE" val="30"/>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_1 \cup A_2 \cup \dots \cup A_n| =$$&#10;&#10;\end{document}"/>
  <p:tag name="IGUANATEXSIZE" val="30"/>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1 \leq i \leq n} |A_i| - \sum_{1 \leq i \leq j \leq n} |A_i \cap A_j| +$$&#10;&#10;\end{document}"/>
  <p:tag name="IGUANATEXSIZE" val="30"/>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1 \leq i \leq j\leq k \leq n} |A_i \cap A_j \cap A_k| - ... + (-1)^{n+1}|A_1 \cap A_2 \cap \ldots \cap A_n|$$&#10;&#10;\end{document}"/>
  <p:tag name="IGUANATEXSIZE" val="27"/>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bigvee_{j = 1}^{n} p_j \; \mbox{is used for}\; p_1 \vee p_2 \vee \ldots \vee p_n$&#10;\end{document}"/>
  <p:tag name="IGUANATEXSIZE" val="30"/>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lll}&#10;0&amp;1 &amp; 0&amp; 0 &amp; 0\\&#10;1 &amp;0&amp; 1 &amp; 1 &amp; 0\\&#10;1&amp; 0 &amp; 1 &amp; 0 &amp; 1&#10;\end{array}&#10;\right]?&#10;$$&#10;&#10;\end{document}"/>
  <p:tag name="IGUANATEXSIZE" val="20"/>
</p:tagLst>
</file>

<file path=ppt/tags/tag3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l}&#10;1 &amp;1&amp; 0\\&#10;1 &amp;1 &amp; 1\\&#10;0&amp; 1 &amp; 1&#10;\end{array}&#10;\right].&#10;$$&#10;&#10;\end{document}"/>
  <p:tag name="IGUANATEXSIZE" val="20"/>
</p:tagLst>
</file>

<file path=ppt/tags/tag3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igcup_{i \in I} A_{i} = S.$$&#10;&#10;\end{document}"/>
  <p:tag name="IGUANATEXSIZE" val="20"/>
</p:tagLst>
</file>

<file path=ppt/tags/tag3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igcup_{a \in A}[a]_{R} = A.$$.&#10;&#10;\end{document}"/>
  <p:tag name="IGUANATEXSIZE" val="20"/>
</p:tagLst>
</file>

<file path=ppt/tags/tag3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3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3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3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3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bigwedge_{j = 1}^{n} p_j \; \mbox{is used for}\; p_1 \wedge p_2 \wedge \ldots \wedge p_n$&#10;\end{document}"/>
  <p:tag name="IGUANATEXSIZE" val="30"/>
</p:tagLst>
</file>

<file path=ppt/tags/tag3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3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3 &amp; 0 &amp;2\\&#10;3 &amp; 0 &amp; 1 &amp; 1\\&#10;0 &amp; 1 &amp; 1 &amp; 2\\&#10;2 &amp; 1 &amp; 2&amp; 0\\ &#10;&#10;\end{array}&#10;\right]&#10;$$&#10;&#10;&#10;\end{document}"/>
  <p:tag name="IGUANATEXSIZE" val="15"/>
</p:tagLst>
</file>

<file path=ppt/tags/tag3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3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3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3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3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3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8 &amp; 0 &amp;0 &amp;8\\&#10;0 &amp; 8 &amp; 8 &amp; 0\\&#10;0 &amp; 8 &amp; 8 &amp; 0\\&#10;8 &amp; 0 &amp; 0&amp; 8\\ &#10;&#10;\end{array}&#10;\right]&#10;$$&#10;&#10;&#10;\end{document}"/>
  <p:tag name="IGUANATEXSIZE" val="15"/>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i = 1}^{9}\bigwedge_{n=1}^{9}\bigvee_{j=1}^{9} p(i,j,n)$$&#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p \vee q)  \equiv \neg p \wedge \neg q$&#10;&#10;&#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bigwedge_{j = 1}^{9}\bigwedge_{n=1}^{9}\bigvee_{i=1}^{9} p(i,j,n)$$&#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TIMING" val="|1.4|0.8|0.4"/>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25"/>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25"/>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ortal(Socrates)$&#10;&#10;&#10;\end{document}"/>
  <p:tag name="IGUANATEXSIZE" val="25"/>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equiv  P(1)\wedge P(2) \wedge P(3)$&#10;&#10;&#10;\end{document}"/>
  <p:tag name="IGUANATEXSIZE" val="25"/>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P(x) \equiv P(1)\vee P(2) \vee P(3)$&#10;&#10;&#10;\end{document}"/>
  <p:tag name="IGUANATEXSIZE" val="25"/>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 \equiv \exists x \neg P(x)$&#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exists x P(x) \equiv \forall  x \neg P(x)$&#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TIMING" val="|0.7"/>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T \equiv p$&#10;&#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TIMING" val="|0.5"/>
</p:tagLst>
</file>

<file path=ppt/tags/tag51.xml><?xml version="1.0" encoding="utf-8"?>
<p:tagLst xmlns:a="http://schemas.openxmlformats.org/drawingml/2006/main" xmlns:r="http://schemas.openxmlformats.org/officeDocument/2006/relationships" xmlns:p="http://schemas.openxmlformats.org/presentationml/2006/main">
  <p:tag name="TIMING" val="|0.4"/>
</p:tagLst>
</file>

<file path=ppt/tags/tag52.xml><?xml version="1.0" encoding="utf-8"?>
<p:tagLst xmlns:a="http://schemas.openxmlformats.org/drawingml/2006/main" xmlns:r="http://schemas.openxmlformats.org/officeDocument/2006/relationships" xmlns:p="http://schemas.openxmlformats.org/presentationml/2006/main">
  <p:tag name="TIMING" val="|0.4"/>
</p:tagLst>
</file>

<file path=ppt/tags/tag53.xml><?xml version="1.0" encoding="utf-8"?>
<p:tagLst xmlns:a="http://schemas.openxmlformats.org/drawingml/2006/main" xmlns:r="http://schemas.openxmlformats.org/officeDocument/2006/relationships" xmlns:p="http://schemas.openxmlformats.org/presentationml/2006/main">
  <p:tag name="TIMING" val="|0.3"/>
</p:tagLst>
</file>

<file path=ppt/tags/tag54.xml><?xml version="1.0" encoding="utf-8"?>
<p:tagLst xmlns:a="http://schemas.openxmlformats.org/drawingml/2006/main" xmlns:r="http://schemas.openxmlformats.org/officeDocument/2006/relationships" xmlns:p="http://schemas.openxmlformats.org/presentationml/2006/main">
  <p:tag name="TIMING" val="|0.4"/>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m (L(m,1) \rightarrow C(m))$&#10;&#10;&#10;&#10;\end{document}"/>
  <p:tag name="IGUANATEXSIZE" val="25"/>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u \,A(u) \rightarrow \exists n\, S(n,available)$&#10;&#10;&#10;&#10;\end{document}"/>
  <p:tag name="IGUANATEXSIZE" val="25"/>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neg S(x) \leftrightarrow \neg \exists x S(x)$&#10;&#10;&#10;&#10;\end{document}"/>
  <p:tag name="IGUANATEXSIZE" val="2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x) \leftrightarrow T(x))$&#10;&#10;&#10;&#10;\end{document}"/>
  <p:tag name="IGUANATEXSIZE" val="2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x) \wedge \neg F(x))$&#10;&#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F \equiv p$&#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10;&#10;&#10;&#10;\end{document}"/>
  <p:tag name="IGUANATEXSIZE" val="2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y \forall x P(x,y)$&#10;&#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10;&#10;&#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forall y P(x,y)$&#10;&#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exists y P(x,y)$&#10;&#10;&#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y \exists x P(x,y)$&#10;&#10;&#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T \equiv T$&#10;&#10;&#10;\end{document}"/>
  <p:tag name="IGUANATEXSIZE" val="3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therefore$&#10;&#10;&#10;&#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p \wedge (p \rightarrow q)$ &amp; Premise\\&#10;2. $p$ &amp; Conjunction  using (1)\\&#10;3. $p \rightarrow q$ &amp;  Conjunction using (1)\\&#10;4. $q$ &amp; Modus Ponens using (2) and (3)\\&#10;\end{tabular}&#10;&#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p \rightarrow q)$ &#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F \equiv F$&#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noindent&#10;Hypotheses: $\neg p \wedge q$, $ r \rightarrow p$, $\neg r \rightarrow s$, $s \rightarrow t$\\&#10;Conclusion: $t$&#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neg p \wedge q$ &amp; Premise\\&#10;2. $\neg p$ &amp; Simplification using (1)\\&#10;3. $r \rightarrow p$ &amp;  Premise\\&#10;4. $\neg r$ &amp; Modus tollens using (2) and (3)\\&#10;5. $\neg r \rightarrow s$ &amp; Premise\\&#10;6. $s$ &amp; Modus ponens using (4) and (5)\\&#10;7. $s \rightarrow t$ &amp; Premise\\&#10;8. $t$ &amp; Modus ponens using (6) and (7)&#10;&#10;\end{tabular}&#10;&#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forall x P(x)\\ \hline&#10;\therefore P(c) &#10;\end{array}$&#10;&#10;&#10;&#10;&#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c) \mbox{ for an arbitrary $c$}\\ \hline&#10;\therefore \forall x P(x) &#10;\end{array}$&#10;&#10;&#10;&#10;&#10;&#10;\end{document}"/>
  <p:tag name="IGUANATEXSIZE" val="3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exists x P(x)\\ \hline&#10;\therefore P(c)\mbox{ for some element $c$}&#10;\end{array}$&#10;&#10;&#10;&#10;&#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c) \mbox{ for some element $c$}\\ \hline&#10;\therefore \exists x P(x) &#10;\end{array}$&#10;&#10;&#10;&#10;&#10;&#10;\end{document}"/>
  <p:tag name="IGUANATEXSIZE" val="3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forall x(M(x) \rightarrow L(x))$ &amp; Premise\\&#10;2. $M(J) \rightarrow L(J)$ &amp; UI from (1)\\&#10;3. $M(J)$ &amp;  Premise\\&#10;4. $L(J)$ &amp; Modus Ponens using \\&#10;&amp;(2) and (3)\\&#10;&#10;\end{tabular}&#10;&#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10;$\exists x (C(x) \wedge \neg B(x))$\\&#10;$\forall x (C(x) \rightarrow P(x))$\\\hline&#10;$\therefore \;\exists x ( P(x) \wedge \neg B(x))$&#10;\end{tabular}&#10;&#10;&#10;\end{document}"/>
  <p:tag name="IGUANATEXSIZE" val="25"/>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exists x(C(x) \wedge \neg B(x))$ &amp; Premise\\&#10;2. $C(a) \wedge \neg B(a)$ &amp; EI from (1)\\&#10;3. $C(a)$ &amp;  Simplification from (2)\\&#10;4. $\forall x (C(x) \rightarrow P(x))$ &amp; Premise \\&#10;5. $C(a) \rightarrow P(a)$&amp; UI from (4)\\&#10;6. $P(a)$ &amp; MP from (3) and (5)\\&#10;7. $\neg B(a)$ &amp; Simplification from (2)\\&#10;8. $P(a) \wedge \neg B(a)$ &amp; Conj from (6) and (7)\\&#10;9. $\exists x (P(x) \wedge \neg B(x))$ &amp; EG from (8)&#10;\end{tabular}&#10;&#10;&#10;\end{document}"/>
  <p:tag name="IGUANATEXSIZE" val="25"/>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vee p \equiv p$&#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forall x (Man(x) \rightarrow Mortal(x))$ &amp; Premise \\&#10;2. $Man(Socrates) \rightarrow Mortal(Socrates)$&amp; UI from (4)\\&#10;3. $Man(Socrates)$ &amp; Premise\\&#10;4. $Mortal(Socrates)$ &amp; MP from (2)\\&#10;&amp; and (3)\\&#10;\end{tabular}&#10;&#10;&#10;\end{document}"/>
  <p:tag name="IGUANATEXSIZE" val="27"/>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forall x ( P(x) \rightarrow Q(x))\\&#10;P(a), \mbox{where $a$ is a particular}\\&#10;\mbox{\ \ \ \  element in the domain}\\ \hline&#10;&#10;\therefore  Q(a)\\&#10;\end{array}$&#10;&#10;&#10;&#10;&#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neg q) \vee (\neg p \vee q)$&#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 \wedge (p \vee q)$&#10;&#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eg (p \rightarrow q) \vee (r \rightarrow p)$&#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eg (\neg p \vee q) \vee (\neg r \vee p)$&#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 \wedge \neg q) \vee (\neg r \vee p)$&#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 \vee \neg r \vee p) \wedge (\neg q \vee \neg r \vee p)$&#10;&#10;\end{document}"/>
  <p:tag name="IGUANATEXSIZE" val="3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emplate>
  <TotalTime>8268</TotalTime>
  <Words>68377</Words>
  <Application>Microsoft Macintosh PowerPoint</Application>
  <PresentationFormat>Présentation à l'écran (4:3)</PresentationFormat>
  <Paragraphs>7547</Paragraphs>
  <Slides>812</Slides>
  <Notes>29</Notes>
  <HiddenSlides>0</HiddenSlides>
  <MMClips>0</MMClips>
  <ScaleCrop>false</ScaleCrop>
  <HeadingPairs>
    <vt:vector size="8" baseType="variant">
      <vt:variant>
        <vt:lpstr>Polices utilisées</vt:lpstr>
      </vt:variant>
      <vt:variant>
        <vt:i4>19</vt:i4>
      </vt:variant>
      <vt:variant>
        <vt:lpstr>Thème</vt:lpstr>
      </vt:variant>
      <vt:variant>
        <vt:i4>1</vt:i4>
      </vt:variant>
      <vt:variant>
        <vt:lpstr>Serveurs OLE incorporés</vt:lpstr>
      </vt:variant>
      <vt:variant>
        <vt:i4>1</vt:i4>
      </vt:variant>
      <vt:variant>
        <vt:lpstr>Titres des diapositives</vt:lpstr>
      </vt:variant>
      <vt:variant>
        <vt:i4>812</vt:i4>
      </vt:variant>
    </vt:vector>
  </HeadingPairs>
  <TitlesOfParts>
    <vt:vector size="833" baseType="lpstr">
      <vt:lpstr>Arial</vt:lpstr>
      <vt:lpstr>Bookman</vt:lpstr>
      <vt:lpstr>Brush Script MT</vt:lpstr>
      <vt:lpstr>Calibri</vt:lpstr>
      <vt:lpstr>Cambria</vt:lpstr>
      <vt:lpstr>Cambria Math</vt:lpstr>
      <vt:lpstr>Constantia</vt:lpstr>
      <vt:lpstr>Lucida Calligraphy</vt:lpstr>
      <vt:lpstr>Lucida Sans Typewriter</vt:lpstr>
      <vt:lpstr>ＭＳ Ｐゴシック</vt:lpstr>
      <vt:lpstr>MS Reference Sans Serif</vt:lpstr>
      <vt:lpstr>Roboto</vt:lpstr>
      <vt:lpstr>Script MT Bold</vt:lpstr>
      <vt:lpstr>Symbol</vt:lpstr>
      <vt:lpstr>Times</vt:lpstr>
      <vt:lpstr>Times New Roman</vt:lpstr>
      <vt:lpstr>Webdings</vt:lpstr>
      <vt:lpstr>Wingdings</vt:lpstr>
      <vt:lpstr>Wingdings 2</vt:lpstr>
      <vt:lpstr>Flow</vt:lpstr>
      <vt:lpstr>Equation</vt:lpstr>
      <vt:lpstr>Books</vt:lpstr>
      <vt:lpstr>Books</vt:lpstr>
      <vt:lpstr>Table of contents</vt:lpstr>
      <vt:lpstr>The Foundations: Logic and Proofs</vt:lpstr>
      <vt:lpstr>Chapter Summary</vt:lpstr>
      <vt:lpstr>Propositional Logic Summary</vt:lpstr>
      <vt:lpstr>Propositional Logic</vt:lpstr>
      <vt:lpstr>Section Summary</vt:lpstr>
      <vt:lpstr>Propositions</vt:lpstr>
      <vt:lpstr>Propositional Logic</vt:lpstr>
      <vt:lpstr>Compound Propositions: Negation</vt:lpstr>
      <vt:lpstr>Conjunction</vt:lpstr>
      <vt:lpstr>Disjunction</vt:lpstr>
      <vt:lpstr> The Connective Or in English</vt:lpstr>
      <vt:lpstr> Implication</vt:lpstr>
      <vt:lpstr> Understanding Implication</vt:lpstr>
      <vt:lpstr>Understanding Implication (cont)</vt:lpstr>
      <vt:lpstr>Different Ways of Expressing p →q  </vt:lpstr>
      <vt:lpstr>Necessary and sufficient</vt:lpstr>
      <vt:lpstr>Necessary and sufficient</vt:lpstr>
      <vt:lpstr>Converse, Contrapositive, and Inverse</vt:lpstr>
      <vt:lpstr>Biconditional or equivalence</vt:lpstr>
      <vt:lpstr>Expressing the Biconditional</vt:lpstr>
      <vt:lpstr>Compound Propositions</vt:lpstr>
      <vt:lpstr>Truth Tables For Compound Propositions</vt:lpstr>
      <vt:lpstr>Example Truth Table</vt:lpstr>
      <vt:lpstr>Equivalent Propositions</vt:lpstr>
      <vt:lpstr>Using a Truth Table to Show  Non-Equivalence</vt:lpstr>
      <vt:lpstr>Problem</vt:lpstr>
      <vt:lpstr>Precedence of Logical Operators</vt:lpstr>
      <vt:lpstr>Applications of Propositional Logic</vt:lpstr>
      <vt:lpstr>Applications of Propositional Logic: Summary</vt:lpstr>
      <vt:lpstr>Translating English Sentences</vt:lpstr>
      <vt:lpstr>Example</vt:lpstr>
      <vt:lpstr>System Specifications</vt:lpstr>
      <vt:lpstr>Consistent System Specifications</vt:lpstr>
      <vt:lpstr>Logic Puzzles</vt:lpstr>
      <vt:lpstr>Logic Circuits  (Studied in depth in Chapter 12)</vt:lpstr>
      <vt:lpstr>Diagnosis of Faults in an Electrical System (Optional)</vt:lpstr>
      <vt:lpstr>Electrical System Diagram (optional)</vt:lpstr>
      <vt:lpstr>Representing the Electrical System in Propositional Logic</vt:lpstr>
      <vt:lpstr>Knowledge Base (opt)</vt:lpstr>
      <vt:lpstr>Observations (opt)</vt:lpstr>
      <vt:lpstr>Diagnosis (opt)</vt:lpstr>
      <vt:lpstr>Diagnostic Results (opt)</vt:lpstr>
      <vt:lpstr>Propositional Equivalences</vt:lpstr>
      <vt:lpstr>Section Summary</vt:lpstr>
      <vt:lpstr>Tautologies, Contradictions, and Contingencies</vt:lpstr>
      <vt:lpstr>Logically Equivalent</vt:lpstr>
      <vt:lpstr>De Morgan’s Laws</vt:lpstr>
      <vt:lpstr>Key Logical Equivalences</vt:lpstr>
      <vt:lpstr>Key Logical Equivalences (cont)</vt:lpstr>
      <vt:lpstr>More Logical Equivalences</vt:lpstr>
      <vt:lpstr>Constructing New Logical Equivalences</vt:lpstr>
      <vt:lpstr>Equivalence Proofs</vt:lpstr>
      <vt:lpstr> Equivalence Proofs</vt:lpstr>
      <vt:lpstr>Disjunctive Normal Form</vt:lpstr>
      <vt:lpstr>Disjunctive Normal Form</vt:lpstr>
      <vt:lpstr>Disjunctive Normal Form</vt:lpstr>
      <vt:lpstr>Disjunctive Normal Form</vt:lpstr>
      <vt:lpstr>Disjunctive Normal Form</vt:lpstr>
      <vt:lpstr>Conjunctive Normal Form</vt:lpstr>
      <vt:lpstr>Conjunctive Normal Form</vt:lpstr>
      <vt:lpstr>Propositional Satisfiability</vt:lpstr>
      <vt:lpstr>Questions on Propositional Satisfiability</vt:lpstr>
      <vt:lpstr>Notation</vt:lpstr>
      <vt:lpstr>Sudoku</vt:lpstr>
      <vt:lpstr>Encoding as a Satisfiability Problem</vt:lpstr>
      <vt:lpstr>Encoding (cont)</vt:lpstr>
      <vt:lpstr>Solving Satisfiability Problems</vt:lpstr>
      <vt:lpstr>The Foundations: Logic and Proofs</vt:lpstr>
      <vt:lpstr>Books</vt:lpstr>
      <vt:lpstr>Summary</vt:lpstr>
      <vt:lpstr>Predicates and Quantifiers</vt:lpstr>
      <vt:lpstr>Section Summary</vt:lpstr>
      <vt:lpstr>Propositional Logic Not Enough</vt:lpstr>
      <vt:lpstr>Introducing Predicate Logic</vt:lpstr>
      <vt:lpstr>Propositional Functions</vt:lpstr>
      <vt:lpstr>Examples of Propositional Functions</vt:lpstr>
      <vt:lpstr>Compound Expressions</vt:lpstr>
      <vt:lpstr>Quantifiers</vt:lpstr>
      <vt:lpstr>Universal Quantifier</vt:lpstr>
      <vt:lpstr>Existential Quantifier</vt:lpstr>
      <vt:lpstr>Uniqueness Quantifier (optional)</vt:lpstr>
      <vt:lpstr>Thinking about Quantifiers</vt:lpstr>
      <vt:lpstr>Properties of Quantifiers</vt:lpstr>
      <vt:lpstr>Precedence of Quantifiers</vt:lpstr>
      <vt:lpstr>Translating from English to Logic</vt:lpstr>
      <vt:lpstr>Translating from English to Logic</vt:lpstr>
      <vt:lpstr>Returning to the Socrates Example </vt:lpstr>
      <vt:lpstr>Equivalences in Predicate Logic</vt:lpstr>
      <vt:lpstr>Thinking about Quantifiers as Conjunctions and Disjunctions</vt:lpstr>
      <vt:lpstr>Negating Quantified Expressions</vt:lpstr>
      <vt:lpstr>Negating Quantified Expressions (continued)</vt:lpstr>
      <vt:lpstr>De Morgan’s Laws for Quantifiers</vt:lpstr>
      <vt:lpstr>Translation from English to Logic</vt:lpstr>
      <vt:lpstr>Some Fun with Translating from English into Logical Expressions</vt:lpstr>
      <vt:lpstr>Translation (cont)</vt:lpstr>
      <vt:lpstr>Translation (cont)</vt:lpstr>
      <vt:lpstr>Translation (cont)</vt:lpstr>
      <vt:lpstr>Translation (cont)</vt:lpstr>
      <vt:lpstr>Translation (cont)</vt:lpstr>
      <vt:lpstr>System Specification Example</vt:lpstr>
      <vt:lpstr>Some Predicate Calculus Definitions</vt:lpstr>
      <vt:lpstr>Logic Programming</vt:lpstr>
      <vt:lpstr>Logic Programming (cont)</vt:lpstr>
      <vt:lpstr>Logic Programming (cont)</vt:lpstr>
      <vt:lpstr>Logic Programming (cont)</vt:lpstr>
      <vt:lpstr>Logic Programming (cont)</vt:lpstr>
      <vt:lpstr>L’histoire du bar</vt:lpstr>
      <vt:lpstr>Présentation PowerPoint</vt:lpstr>
      <vt:lpstr>Concepts PROLOG</vt:lpstr>
      <vt:lpstr>Présentation PowerPoint</vt:lpstr>
      <vt:lpstr>Nested Quantifiers</vt:lpstr>
      <vt:lpstr>Section Summary</vt:lpstr>
      <vt:lpstr>Nested Quantifiers</vt:lpstr>
      <vt:lpstr>Thinking of Nested Quantification</vt:lpstr>
      <vt:lpstr>Order of Quantifiers</vt:lpstr>
      <vt:lpstr>Questions on Order of Quantifiers </vt:lpstr>
      <vt:lpstr>Questions on Order of Quantifiers</vt:lpstr>
      <vt:lpstr>Quantifications of Two Variables</vt:lpstr>
      <vt:lpstr>Translating Nested Quantifiers into English</vt:lpstr>
      <vt:lpstr>Translating Mathematical Statements into Predicate Logic </vt:lpstr>
      <vt:lpstr>Questions on Translation from English</vt:lpstr>
      <vt:lpstr>The Foundations: Logic and Proofs</vt:lpstr>
      <vt:lpstr>Summary</vt:lpstr>
      <vt:lpstr>Rules of Inference</vt:lpstr>
      <vt:lpstr>Section Summary</vt:lpstr>
      <vt:lpstr>Revisiting the Socrates Example</vt:lpstr>
      <vt:lpstr>The Argument</vt:lpstr>
      <vt:lpstr>Valid Arguments </vt:lpstr>
      <vt:lpstr>Rules of Inference for Propositional Logic</vt:lpstr>
      <vt:lpstr>Rules of Inference for Propositional Logic</vt:lpstr>
      <vt:lpstr>Rules of Inference for Propositional Logic: Modus Ponens</vt:lpstr>
      <vt:lpstr> Modus Tollens</vt:lpstr>
      <vt:lpstr>Hypothetical Syllogism</vt:lpstr>
      <vt:lpstr>Disjunctive Syllogism</vt:lpstr>
      <vt:lpstr>Addition</vt:lpstr>
      <vt:lpstr>Simplification</vt:lpstr>
      <vt:lpstr>Conjunction</vt:lpstr>
      <vt:lpstr>Resolution</vt:lpstr>
      <vt:lpstr>Proof by contradiction</vt:lpstr>
      <vt:lpstr>Proof by contradiction</vt:lpstr>
      <vt:lpstr>Proof by contradiction</vt:lpstr>
      <vt:lpstr>Using the Rules of Inference to Build Valid Arguments</vt:lpstr>
      <vt:lpstr>Valid Arguments</vt:lpstr>
      <vt:lpstr>Valid Arguments</vt:lpstr>
      <vt:lpstr>Valid Arguments</vt:lpstr>
      <vt:lpstr>Handling Quantified Statements</vt:lpstr>
      <vt:lpstr>Universal Instantiation (UI)</vt:lpstr>
      <vt:lpstr>Universal Generalization (UG)</vt:lpstr>
      <vt:lpstr>Existential Instantiation (EI)</vt:lpstr>
      <vt:lpstr>Existential Generalization (EG)</vt:lpstr>
      <vt:lpstr>Using Rules of Inference</vt:lpstr>
      <vt:lpstr>Using Rules of Inference</vt:lpstr>
      <vt:lpstr> Using Rules of Inference</vt:lpstr>
      <vt:lpstr>Returning to  the Socrates Example</vt:lpstr>
      <vt:lpstr>Solution for Socrates Example</vt:lpstr>
      <vt:lpstr>Universal Modus Ponens</vt:lpstr>
      <vt:lpstr>Normal  Forms</vt:lpstr>
      <vt:lpstr>Section Summary</vt:lpstr>
      <vt:lpstr>Disjunctive Normal Form (cont)</vt:lpstr>
      <vt:lpstr>Disjunctive Normal Form (cont)</vt:lpstr>
      <vt:lpstr>Disjunctive Normal Form (cont)</vt:lpstr>
      <vt:lpstr>Conjunctive Normal Form (cont)</vt:lpstr>
      <vt:lpstr>Conjunctive Normal Form (cont)</vt:lpstr>
      <vt:lpstr>Principal Disjunctive Normal Form</vt:lpstr>
      <vt:lpstr>Definition</vt:lpstr>
      <vt:lpstr>Présentation PowerPoint</vt:lpstr>
      <vt:lpstr>Présentation PowerPoint</vt:lpstr>
      <vt:lpstr>Présentation PowerPoint</vt:lpstr>
      <vt:lpstr>Présentation PowerPoint</vt:lpstr>
      <vt:lpstr>Présentation PowerPoint</vt:lpstr>
      <vt:lpstr>Principal Conjunctive Normal Form</vt:lpstr>
      <vt:lpstr>Definition</vt:lpstr>
      <vt:lpstr>Présentation PowerPoint</vt:lpstr>
      <vt:lpstr>Présentation PowerPoint</vt:lpstr>
      <vt:lpstr>Definition</vt:lpstr>
      <vt:lpstr>Example</vt:lpstr>
      <vt:lpstr>Présentation PowerPoint</vt:lpstr>
      <vt:lpstr>Présentation PowerPoint</vt:lpstr>
      <vt:lpstr>Présentation PowerPoint</vt:lpstr>
      <vt:lpstr>Présentation PowerPoint</vt:lpstr>
      <vt:lpstr>Présentation PowerPoint</vt:lpstr>
      <vt:lpstr>Proofs: more advanced material</vt:lpstr>
      <vt:lpstr>Section Summary</vt:lpstr>
      <vt:lpstr>Proofs of Mathematical Statements</vt:lpstr>
      <vt:lpstr>Definitions</vt:lpstr>
      <vt:lpstr>Forms of  Theorems </vt:lpstr>
      <vt:lpstr>Proving Theorems</vt:lpstr>
      <vt:lpstr>Proving Conditional Statements: p → q </vt:lpstr>
      <vt:lpstr>Even and Odd Integers</vt:lpstr>
      <vt:lpstr>Proving Conditional Statements: p → q </vt:lpstr>
      <vt:lpstr>Proving Conditional Statements: p → q </vt:lpstr>
      <vt:lpstr>Proving Conditional Statements: p → q </vt:lpstr>
      <vt:lpstr>Proving Conditional Statements: p → q </vt:lpstr>
      <vt:lpstr>Proving Conditional Statements: p → q </vt:lpstr>
      <vt:lpstr>Proof by Contradiction</vt:lpstr>
      <vt:lpstr>Proof by Contradiction </vt:lpstr>
      <vt:lpstr>Theorems that are Biconditional Statements</vt:lpstr>
      <vt:lpstr>What is wrong with this?</vt:lpstr>
      <vt:lpstr>Looking Ahead</vt:lpstr>
      <vt:lpstr>Proof Methods and Strategy</vt:lpstr>
      <vt:lpstr>Section Summary</vt:lpstr>
      <vt:lpstr>Proof by Cases</vt:lpstr>
      <vt:lpstr>Proof by Cases</vt:lpstr>
      <vt:lpstr>Proof by Cases</vt:lpstr>
      <vt:lpstr>Without Loss of Generality</vt:lpstr>
      <vt:lpstr>Existence Proofs</vt:lpstr>
      <vt:lpstr>Nonconstructive Existence Proofs</vt:lpstr>
      <vt:lpstr>Counterexamples</vt:lpstr>
      <vt:lpstr>Uniqueness Proofs</vt:lpstr>
      <vt:lpstr>Proof Strategies for proving p → q </vt:lpstr>
      <vt:lpstr>Backward Reasoning </vt:lpstr>
      <vt:lpstr>Universally Quantified Assertions</vt:lpstr>
      <vt:lpstr> Universally Quantified Assertions</vt:lpstr>
      <vt:lpstr>Universally Quantified Assertions</vt:lpstr>
      <vt:lpstr>Proof and Disproof: Tilings</vt:lpstr>
      <vt:lpstr>Tilings</vt:lpstr>
      <vt:lpstr>Tilings </vt:lpstr>
      <vt:lpstr>Tilings</vt:lpstr>
      <vt:lpstr>The Role of Open Problems</vt:lpstr>
      <vt:lpstr>An Open Problem</vt:lpstr>
      <vt:lpstr>Additional Proof Methods</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Russell’s Paradox</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Generalized Unions and Intersections</vt:lpstr>
      <vt:lpstr>Functions</vt:lpstr>
      <vt:lpstr>Section Summary</vt:lpstr>
      <vt:lpstr>Functions</vt:lpstr>
      <vt:lpstr>Functions </vt:lpstr>
      <vt:lpstr>Functions</vt:lpstr>
      <vt:lpstr>Representing Functions</vt:lpstr>
      <vt:lpstr>Questions</vt:lpstr>
      <vt:lpstr>Question on Functions and Sets </vt:lpstr>
      <vt:lpstr>Injections</vt:lpstr>
      <vt:lpstr>Surjections</vt:lpstr>
      <vt:lpstr>Bijections</vt:lpstr>
      <vt:lpstr>Showing that f is one-to-one or onto</vt:lpstr>
      <vt:lpstr>Showing that f is one-to-one or onto</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lpstr>Partial Functions (optional)</vt:lpstr>
      <vt:lpstr>Sequences and Summations</vt:lpstr>
      <vt:lpstr>Section Summary</vt:lpstr>
      <vt:lpstr>Introduction</vt:lpstr>
      <vt:lpstr>Sequences</vt:lpstr>
      <vt:lpstr>Sequences </vt:lpstr>
      <vt:lpstr>Geometric Progression</vt:lpstr>
      <vt:lpstr>Arithmetic Progression</vt:lpstr>
      <vt:lpstr>Strings</vt:lpstr>
      <vt:lpstr>Recurrence Relations</vt:lpstr>
      <vt:lpstr>Questions about Recurrence Relations</vt:lpstr>
      <vt:lpstr>Questions about Recurrence Relations</vt:lpstr>
      <vt:lpstr>Fibonacci Sequence</vt:lpstr>
      <vt:lpstr>Solving Recurrence Relations</vt:lpstr>
      <vt:lpstr>Iterative Solution Example</vt:lpstr>
      <vt:lpstr>Iterative Solution Example</vt:lpstr>
      <vt:lpstr>Financial Application</vt:lpstr>
      <vt:lpstr>Financial Application</vt:lpstr>
      <vt:lpstr>Special Integer Sequences (opt)</vt:lpstr>
      <vt:lpstr>Questions on Special Integer Sequences (opt)</vt:lpstr>
      <vt:lpstr>Useful Sequences</vt:lpstr>
      <vt:lpstr>Guessing Sequences (optional)</vt:lpstr>
      <vt:lpstr>Integer Sequences (optional) </vt:lpstr>
      <vt:lpstr>Integer Sequences (optional)</vt:lpstr>
      <vt:lpstr>Summations</vt:lpstr>
      <vt:lpstr>Summations</vt:lpstr>
      <vt:lpstr>Product Notation (optional)</vt:lpstr>
      <vt:lpstr>Geometric Series</vt:lpstr>
      <vt:lpstr>Geometric Series</vt:lpstr>
      <vt:lpstr>Some Useful Summation Formulae </vt:lpstr>
      <vt:lpstr>Cardinality of Sets</vt:lpstr>
      <vt:lpstr>Section Summary</vt:lpstr>
      <vt:lpstr>Cardinality</vt:lpstr>
      <vt:lpstr>Cardinality</vt:lpstr>
      <vt:lpstr>Présentation PowerPoint</vt:lpstr>
      <vt:lpstr>Definition</vt:lpstr>
      <vt:lpstr>Cardinality </vt:lpstr>
      <vt:lpstr>Showing that a Set is Countable</vt:lpstr>
      <vt:lpstr>Hilbert’s Grand Hotel</vt:lpstr>
      <vt:lpstr>Showing that a Set is Countable</vt:lpstr>
      <vt:lpstr>Showing that a Set is Countable</vt:lpstr>
      <vt:lpstr>The Positive Rational Numbers are Countable</vt:lpstr>
      <vt:lpstr>The Positive Rational Numbers are Countable</vt:lpstr>
      <vt:lpstr>Strings</vt:lpstr>
      <vt:lpstr>Example</vt:lpstr>
      <vt:lpstr>The set of all Java programs is countable.</vt:lpstr>
      <vt:lpstr>The Real Numbers are Uncountable</vt:lpstr>
      <vt:lpstr>Theorem</vt:lpstr>
      <vt:lpstr>Theorem</vt:lpstr>
      <vt:lpstr>Présentation PowerPoint</vt:lpstr>
      <vt:lpstr>Theorem</vt:lpstr>
      <vt:lpstr>Présentation PowerPoint</vt:lpstr>
      <vt:lpstr>Présentation PowerPoint</vt:lpstr>
      <vt:lpstr>Definition</vt:lpstr>
      <vt:lpstr>Computability (Optional)</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Boolean Product of Zero-One Matrices</vt:lpstr>
      <vt:lpstr>Boolean Product of Zero-One Matrices</vt:lpstr>
      <vt:lpstr>Boolean Powers of Zero-One Matrices</vt:lpstr>
      <vt:lpstr>Boolean Powers of Zero-One Matrices</vt:lpstr>
      <vt:lpstr>Induction and recursion</vt:lpstr>
      <vt:lpstr>Chapter Summary</vt:lpstr>
      <vt:lpstr>Mathematical Induction</vt:lpstr>
      <vt:lpstr>Section Summary</vt:lpstr>
      <vt:lpstr>Climbing an  Infinite Ladder</vt:lpstr>
      <vt:lpstr>Principle of Mathematical Induction</vt:lpstr>
      <vt:lpstr>Important Points About Using Mathematical  Induction</vt:lpstr>
      <vt:lpstr>Validity of Mathematical Induction</vt:lpstr>
      <vt:lpstr>Remembering How Mathematical Induction Works</vt:lpstr>
      <vt:lpstr>Proving a Summation Formula by Mathematical Induction</vt:lpstr>
      <vt:lpstr>Conjecturing and Proving Correct a Summation Formula</vt:lpstr>
      <vt:lpstr>Proving Inequalities</vt:lpstr>
      <vt:lpstr>Proving Inequalities</vt:lpstr>
      <vt:lpstr>Proving Divisibility Results</vt:lpstr>
      <vt:lpstr>Number of Subsets of a Finite Set</vt:lpstr>
      <vt:lpstr>Number of Subsets of a Finite Set</vt:lpstr>
      <vt:lpstr>Tiling Checkerboards</vt:lpstr>
      <vt:lpstr>Tiling Checkerboards</vt:lpstr>
      <vt:lpstr>An Incorrect “Proof” by Mathematical Induction</vt:lpstr>
      <vt:lpstr>An Incorrect “Proof” by Mathematical Induction</vt:lpstr>
      <vt:lpstr>                      Guidelines:      Mathematical Induction Proofs</vt:lpstr>
      <vt:lpstr>Strong Induction and Well-Ordering</vt:lpstr>
      <vt:lpstr>Section Summary</vt:lpstr>
      <vt:lpstr>Strong Induction</vt:lpstr>
      <vt:lpstr>Strong Induction and   the Infinite Ladder</vt:lpstr>
      <vt:lpstr>Proof using Strong Induction</vt:lpstr>
      <vt:lpstr>Which Form of Induction Should Be Used?</vt:lpstr>
      <vt:lpstr>Completion of the proof of the Fundamental Theorem of Arithmetic</vt:lpstr>
      <vt:lpstr>Proof using Strong Induction</vt:lpstr>
      <vt:lpstr>Proof of Same Example using Mathematical Induction</vt:lpstr>
      <vt:lpstr>Well-Ordering Property</vt:lpstr>
      <vt:lpstr>Well-Ordering Property</vt:lpstr>
      <vt:lpstr>Recursive Definitions and Structural Induction</vt:lpstr>
      <vt:lpstr>Section Summary</vt:lpstr>
      <vt:lpstr>Recursively Defined Functions</vt:lpstr>
      <vt:lpstr>Recursively Defined Functions</vt:lpstr>
      <vt:lpstr>Recursively Defined Functions</vt:lpstr>
      <vt:lpstr>Fibonacci Numbers</vt:lpstr>
      <vt:lpstr>Fibonacci Numbers  </vt:lpstr>
      <vt:lpstr>Lamé’s Theorem </vt:lpstr>
      <vt:lpstr>Lamé’s Theorem </vt:lpstr>
      <vt:lpstr>Recursively Defined Sets and Structures</vt:lpstr>
      <vt:lpstr>Recursively Defined Sets and Structures</vt:lpstr>
      <vt:lpstr>Strings</vt:lpstr>
      <vt:lpstr>String Concatenation</vt:lpstr>
      <vt:lpstr>Length of a String</vt:lpstr>
      <vt:lpstr>Balanced Parentheses</vt:lpstr>
      <vt:lpstr>Well-Formed Formulae in Propositional Logic</vt:lpstr>
      <vt:lpstr>Rooted Trees</vt:lpstr>
      <vt:lpstr>Building Up Rooted Trees</vt:lpstr>
      <vt:lpstr>Full Binary Trees</vt:lpstr>
      <vt:lpstr>Building Up Full Binary Trees</vt:lpstr>
      <vt:lpstr>Induction and Recursively Defined Sets</vt:lpstr>
      <vt:lpstr>Structural Induction</vt:lpstr>
      <vt:lpstr>Full Binary Trees</vt:lpstr>
      <vt:lpstr>Structural Induction and Binary Trees</vt:lpstr>
      <vt:lpstr>Generalized Induction</vt:lpstr>
      <vt:lpstr>Generalized Induction</vt:lpstr>
      <vt:lpstr>Recursive Algorithms</vt:lpstr>
      <vt:lpstr>Section Summary</vt:lpstr>
      <vt:lpstr>Recursive Algorithms</vt:lpstr>
      <vt:lpstr>Recursive Factorial Algorithm</vt:lpstr>
      <vt:lpstr>Recursive Exponentiation Algorithm</vt:lpstr>
      <vt:lpstr>Recursive GCD Algorithm</vt:lpstr>
      <vt:lpstr>Recursive Modular Exponentiation Algorithm</vt:lpstr>
      <vt:lpstr>Recursive Binary Search Algorithm</vt:lpstr>
      <vt:lpstr>Proving Recursive Algorithms Correct</vt:lpstr>
      <vt:lpstr>Merge Sort</vt:lpstr>
      <vt:lpstr>Merge Sort</vt:lpstr>
      <vt:lpstr>Recursive Merge Sort</vt:lpstr>
      <vt:lpstr>Recursive Merge Sort</vt:lpstr>
      <vt:lpstr>Merging Two Lists</vt:lpstr>
      <vt:lpstr>Complexity of Merge Sort</vt:lpstr>
      <vt:lpstr>Complexity of Merge Sort</vt:lpstr>
      <vt:lpstr>Counting</vt:lpstr>
      <vt:lpstr>Chapter Summary</vt:lpstr>
      <vt:lpstr>The Basics of Counting</vt:lpstr>
      <vt:lpstr>Section Summary</vt:lpstr>
      <vt:lpstr>Basic Counting Principles: The Product Rule</vt:lpstr>
      <vt:lpstr>The Product Rule</vt:lpstr>
      <vt:lpstr>Counting Functions</vt:lpstr>
      <vt:lpstr>Telephone Numbering Plan</vt:lpstr>
      <vt:lpstr>Counting Subsets of a Finite Set</vt:lpstr>
      <vt:lpstr>Product Rule in Terms of Sets</vt:lpstr>
      <vt:lpstr>Basic Counting Principles:  The Sum Rule</vt:lpstr>
      <vt:lpstr>The Sum Rule in terms of sets.</vt:lpstr>
      <vt:lpstr>Combining the Sum and Product Rule</vt:lpstr>
      <vt:lpstr>Counting Passwords</vt:lpstr>
      <vt:lpstr>Internet Addresses</vt:lpstr>
      <vt:lpstr>Counting Internet Addresses</vt:lpstr>
      <vt:lpstr>Basic Counting Principles: Subtraction Rule</vt:lpstr>
      <vt:lpstr>Counting Bit Strings</vt:lpstr>
      <vt:lpstr>Basic Counting Principles: Division Rule</vt:lpstr>
      <vt:lpstr>Tree Diagrams</vt:lpstr>
      <vt:lpstr>The Pigeonhole Principle</vt:lpstr>
      <vt:lpstr>Section Summary</vt:lpstr>
      <vt:lpstr>The Pigeonhole Principle</vt:lpstr>
      <vt:lpstr>The Pigeonhole Principle</vt:lpstr>
      <vt:lpstr>Pigeonhole Principle</vt:lpstr>
      <vt:lpstr>The Generalized Pigeonhole Principle</vt:lpstr>
      <vt:lpstr>The Generalized Pigeonhole Principle</vt:lpstr>
      <vt:lpstr>Permutations and Combinations</vt:lpstr>
      <vt:lpstr>Section Summary</vt:lpstr>
      <vt:lpstr>Permutations</vt:lpstr>
      <vt:lpstr>A Formula for the Number of Permutations</vt:lpstr>
      <vt:lpstr>Solving Counting Problems by Counting Permutations</vt:lpstr>
      <vt:lpstr>Solving Counting Problems by Counting Permutations (continued)</vt:lpstr>
      <vt:lpstr>Solving Counting Problems by Counting Permutations (continued)</vt:lpstr>
      <vt:lpstr>Combinations</vt:lpstr>
      <vt:lpstr>Combinations</vt:lpstr>
      <vt:lpstr>Combinations</vt:lpstr>
      <vt:lpstr>Combinations</vt:lpstr>
      <vt:lpstr>Combinatorial Proofs</vt:lpstr>
      <vt:lpstr>Combinatorial Proofs</vt:lpstr>
      <vt:lpstr>Combinations</vt:lpstr>
      <vt:lpstr>Binomial Coefficients and Identities</vt:lpstr>
      <vt:lpstr>Section Summary</vt:lpstr>
      <vt:lpstr>Powers of Binomial Expressions</vt:lpstr>
      <vt:lpstr>Binomial Theorem </vt:lpstr>
      <vt:lpstr>Using the Binomial Theorem</vt:lpstr>
      <vt:lpstr> A Useful Identity</vt:lpstr>
      <vt:lpstr>Pascal’s Identity </vt:lpstr>
      <vt:lpstr>Pascal’s Triangle</vt:lpstr>
      <vt:lpstr>Generalized Permutations and Combinations</vt:lpstr>
      <vt:lpstr>Section Summary</vt:lpstr>
      <vt:lpstr>Permutations with Repetition</vt:lpstr>
      <vt:lpstr>Combinations with Repetition</vt:lpstr>
      <vt:lpstr>Combinations with Repetition</vt:lpstr>
      <vt:lpstr>Combinations with Repetition</vt:lpstr>
      <vt:lpstr>Combinations with Repetition</vt:lpstr>
      <vt:lpstr>Combinations with Repetition</vt:lpstr>
      <vt:lpstr>Summarizing the Formulas for Counting Permutations and Combinations with and without Repetition</vt:lpstr>
      <vt:lpstr>Permutations with Indistinguishable Objects</vt:lpstr>
      <vt:lpstr>Permutations with Indistinguishable Objects</vt:lpstr>
      <vt:lpstr>Distributing Objects into Boxes</vt:lpstr>
      <vt:lpstr>Distributing Objects into Boxes</vt:lpstr>
      <vt:lpstr>Distributing Objects into Boxes</vt:lpstr>
      <vt:lpstr>Advanced Counting Techniques </vt:lpstr>
      <vt:lpstr>Chapter Summary</vt:lpstr>
      <vt:lpstr>Applications of Recurrence Relations</vt:lpstr>
      <vt:lpstr>Recurrence Relations  (recalling definitions from Chapter 2)</vt:lpstr>
      <vt:lpstr>Rabbits and the Fibonacci Numbers</vt:lpstr>
      <vt:lpstr>Rabbits and the Fiobonacci Numbers (cont.)</vt:lpstr>
      <vt:lpstr>Rabbits and the Fibonacci Numbers (cont.)</vt:lpstr>
      <vt:lpstr>Counting Bit Strings</vt:lpstr>
      <vt:lpstr>Bit Strings (continued)</vt:lpstr>
      <vt:lpstr>Solving Linear Recurrence Relations</vt:lpstr>
      <vt:lpstr>Section Summary</vt:lpstr>
      <vt:lpstr>Linear Homogeneous Recurrence Relations</vt:lpstr>
      <vt:lpstr>Linear Homogeneous Recurrence Relations</vt:lpstr>
      <vt:lpstr>Examples of Linear Homogeneous Recurrence Relations </vt:lpstr>
      <vt:lpstr>Solving Linear Homogeneous Recurrence Relations</vt:lpstr>
      <vt:lpstr>Solving Linear Homogeneous Recurrence Relations of Degree Two</vt:lpstr>
      <vt:lpstr>Solving Linear Homogeneous Recurrence Relations of Degree Two</vt:lpstr>
      <vt:lpstr>Using Theorem 1</vt:lpstr>
      <vt:lpstr>An Explicit Formula for the Fibonacci Numbers</vt:lpstr>
      <vt:lpstr>Fibonacci Numbers (continued)</vt:lpstr>
      <vt:lpstr>The Solution when there is a Repeated Root</vt:lpstr>
      <vt:lpstr>Using Theorem 2</vt:lpstr>
      <vt:lpstr>Solving Linear Homogeneous Recurrence Relations of Arbitrary Degree</vt:lpstr>
      <vt:lpstr>The General Case with Repeated Roots Allowed </vt:lpstr>
      <vt:lpstr>Linear Nonhomogeneous Recurrence Relations with Constant Coefficients</vt:lpstr>
      <vt:lpstr>Linear Nonhomogeneous Recurrence Relations with Constant Coefficients (cont.)</vt:lpstr>
      <vt:lpstr>Solving Linear Nonhomogeneous Recurrence Relations with Constant Coefficients </vt:lpstr>
      <vt:lpstr>Solving Linear Nonhomogeneous Recurrence Relations with Constant Coefficients </vt:lpstr>
      <vt:lpstr>Solving Linear Nonhomogeneous Recurrence Relations with Constant Coefficients (continued) </vt:lpstr>
      <vt:lpstr>Solving Recurrence Relations using substitution</vt:lpstr>
      <vt:lpstr>Example</vt:lpstr>
      <vt:lpstr>The state-space approach</vt:lpstr>
      <vt:lpstr>The state-space approach</vt:lpstr>
      <vt:lpstr>The state-space approach</vt:lpstr>
      <vt:lpstr>The state-space approach</vt:lpstr>
      <vt:lpstr>The state-space approach</vt:lpstr>
      <vt:lpstr>Generating Functions</vt:lpstr>
      <vt:lpstr>Generating Functions</vt:lpstr>
      <vt:lpstr>Generating Functions for Finite Sequences</vt:lpstr>
      <vt:lpstr>Generating Functions for Finite Sequences (continued)</vt:lpstr>
      <vt:lpstr>Useful Generating Functions</vt:lpstr>
      <vt:lpstr>Counting Problems and Generating Functions</vt:lpstr>
      <vt:lpstr>Inclusion-Exclusion</vt:lpstr>
      <vt:lpstr>Principle of Inclusion-Exclusion</vt:lpstr>
      <vt:lpstr>Two Finite Sets</vt:lpstr>
      <vt:lpstr>Three Finite Sets</vt:lpstr>
      <vt:lpstr>Three Finite Sets Continued</vt:lpstr>
      <vt:lpstr>Illustration of Three Finite Set Example</vt:lpstr>
      <vt:lpstr>The Principle of Inclusion-Exclusion</vt:lpstr>
      <vt:lpstr>The Principle of Inclusion-Exclusion (continued)</vt:lpstr>
      <vt:lpstr>The Principle of Inclusion-Exclusion (continued)</vt:lpstr>
      <vt:lpstr>Relations</vt:lpstr>
      <vt:lpstr>Chapter Summary</vt:lpstr>
      <vt:lpstr>Relations and Their Properties</vt:lpstr>
      <vt:lpstr>Section Summary</vt:lpstr>
      <vt:lpstr>Binary Relations</vt:lpstr>
      <vt:lpstr>Binary Relation on a Set</vt:lpstr>
      <vt:lpstr>Binary Relation on a Set (cont.)</vt:lpstr>
      <vt:lpstr>Binary Relations on a Set (cont.)</vt:lpstr>
      <vt:lpstr>Reflexive Relations</vt:lpstr>
      <vt:lpstr>Symmetric Relations</vt:lpstr>
      <vt:lpstr>Antisymmetric Relations</vt:lpstr>
      <vt:lpstr>Transitive Relations</vt:lpstr>
      <vt:lpstr>Combining Relations</vt:lpstr>
      <vt:lpstr>Composition</vt:lpstr>
      <vt:lpstr>Representing the  Composition of a Relation</vt:lpstr>
      <vt:lpstr>Powers of a Relation</vt:lpstr>
      <vt:lpstr>Representing Relations</vt:lpstr>
      <vt:lpstr>Section Summary</vt:lpstr>
      <vt:lpstr>Representing Relations Using Matrices</vt:lpstr>
      <vt:lpstr>Examples of Representing Relations Using Matrices</vt:lpstr>
      <vt:lpstr>Examples of Representing Relations Using Matrices (cont.)</vt:lpstr>
      <vt:lpstr>Matrices of Relations on Sets</vt:lpstr>
      <vt:lpstr>Example of a Relation on a Set</vt:lpstr>
      <vt:lpstr>Representing Relations Using Digraphs</vt:lpstr>
      <vt:lpstr>Examples of Digraphs Representing Relations</vt:lpstr>
      <vt:lpstr>Determining which Properties a Relation has from its Digraph</vt:lpstr>
      <vt:lpstr> </vt:lpstr>
      <vt:lpstr>Présentation PowerPoint</vt:lpstr>
      <vt:lpstr>Présentation PowerPoint</vt:lpstr>
      <vt:lpstr>Présentation PowerPoint</vt:lpstr>
      <vt:lpstr>Example of the Powers of a Relation</vt:lpstr>
      <vt:lpstr>Equivalence Relations</vt:lpstr>
      <vt:lpstr>Section Summary</vt:lpstr>
      <vt:lpstr>Equivalence Relations</vt:lpstr>
      <vt:lpstr>Strings</vt:lpstr>
      <vt:lpstr>Congruence Modulo m</vt:lpstr>
      <vt:lpstr>Divides</vt:lpstr>
      <vt:lpstr>Equivalence Classes</vt:lpstr>
      <vt:lpstr>Equivalence Classes and Partitions</vt:lpstr>
      <vt:lpstr>Partition of a Set</vt:lpstr>
      <vt:lpstr>An Equivalence Relation Partitions a Set</vt:lpstr>
      <vt:lpstr>An Equivalence Relation Partitions a Set (continued)</vt:lpstr>
      <vt:lpstr>Partial Orderings</vt:lpstr>
      <vt:lpstr>Section Summary</vt:lpstr>
      <vt:lpstr>Partial Orderings</vt:lpstr>
      <vt:lpstr>Partial Orderings (continued)</vt:lpstr>
      <vt:lpstr>Partial Orderings (continued)</vt:lpstr>
      <vt:lpstr>Partial Orderings (continued)</vt:lpstr>
      <vt:lpstr>Comparability</vt:lpstr>
      <vt:lpstr>Lexicographic Order</vt:lpstr>
      <vt:lpstr>Hasse Diagrams</vt:lpstr>
      <vt:lpstr>Procedure for Constructing a   Hasse Diagram</vt:lpstr>
      <vt:lpstr>Graphs</vt:lpstr>
      <vt:lpstr>Chapter Summary</vt:lpstr>
      <vt:lpstr>Graphs and Graph Models</vt:lpstr>
      <vt:lpstr>Section Summary</vt:lpstr>
      <vt:lpstr>Graphs</vt:lpstr>
      <vt:lpstr>Some Terminology</vt:lpstr>
      <vt:lpstr>Directed Graphs</vt:lpstr>
      <vt:lpstr>Some Terminology (continued)</vt:lpstr>
      <vt:lpstr>Graph Models:  Computer Networks</vt:lpstr>
      <vt:lpstr>Graph Models:  Computer Networks (continued)</vt:lpstr>
      <vt:lpstr>Graph Terminology: Summary</vt:lpstr>
      <vt:lpstr>Other Applications of Graphs</vt:lpstr>
      <vt:lpstr>Graph Models: Social Networks</vt:lpstr>
      <vt:lpstr>Graph Models: Social Networks (continued)</vt:lpstr>
      <vt:lpstr>Examples of  Collaboration Graphs</vt:lpstr>
      <vt:lpstr>Applications to Information Networks </vt:lpstr>
      <vt:lpstr>Transportation Graphs</vt:lpstr>
      <vt:lpstr>Software Design Applications</vt:lpstr>
      <vt:lpstr>Software Design Applications (continued)</vt:lpstr>
      <vt:lpstr>Biological Applications</vt:lpstr>
      <vt:lpstr>Biological Applications (continued)</vt:lpstr>
      <vt:lpstr>Graph Terminology and Special Types of Graphs</vt:lpstr>
      <vt:lpstr>Section Summary</vt:lpstr>
      <vt:lpstr>Basic Terminology</vt:lpstr>
      <vt:lpstr>Degrees and Neighborhoods of Vertices</vt:lpstr>
      <vt:lpstr>Degrees of Vertices</vt:lpstr>
      <vt:lpstr>Handshaking Theorem</vt:lpstr>
      <vt:lpstr>Degree of Vertices (continued)</vt:lpstr>
      <vt:lpstr>Directed Graphs</vt:lpstr>
      <vt:lpstr>Directed Graphs (continued)</vt:lpstr>
      <vt:lpstr>Directed Graphs (continued)</vt:lpstr>
      <vt:lpstr>Special Types of Simple Graphs: Complete Graphs</vt:lpstr>
      <vt:lpstr>Special Types of Simple Graphs: Cycles and Wheels</vt:lpstr>
      <vt:lpstr>Special Types of Simple Graphs:       n-Cubes</vt:lpstr>
      <vt:lpstr>Special Types of Graphs and Computer Network Architecture</vt:lpstr>
      <vt:lpstr>Bipartite Graphs</vt:lpstr>
      <vt:lpstr>Complete Bipartite Graphs</vt:lpstr>
      <vt:lpstr>New Graphs from Old </vt:lpstr>
      <vt:lpstr>Bipartite Graphs and Matchings</vt:lpstr>
      <vt:lpstr>New Graphs from Old (continued)</vt:lpstr>
      <vt:lpstr>Representing Graphs and Graph Isomorphism</vt:lpstr>
      <vt:lpstr>Section Summary</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Isomorphism of Graphs</vt:lpstr>
      <vt:lpstr>Isomorphism of Graphs (cont.)</vt:lpstr>
      <vt:lpstr>Isomorphism of Graphs (cont.)</vt:lpstr>
      <vt:lpstr>Isomorphism of Graphs (cont.)</vt:lpstr>
      <vt:lpstr>Isomorphism of Graphs (cont.)</vt:lpstr>
      <vt:lpstr>Algorithms for Graph Isomorphism</vt:lpstr>
      <vt:lpstr>Applications of Graph Isomorphism </vt:lpstr>
      <vt:lpstr>Connectivity</vt:lpstr>
      <vt:lpstr>Section Summary</vt:lpstr>
      <vt:lpstr>Paths</vt:lpstr>
      <vt:lpstr>Paths</vt:lpstr>
      <vt:lpstr>Paths (continued)</vt:lpstr>
      <vt:lpstr>Degrees of Separation</vt:lpstr>
      <vt:lpstr>Erdős numbers</vt:lpstr>
      <vt:lpstr>Bacon Numbers</vt:lpstr>
      <vt:lpstr>Connectedness in Undirected Graphs</vt:lpstr>
      <vt:lpstr>Connected Components</vt:lpstr>
      <vt:lpstr>Connectedness in Directed Graphs</vt:lpstr>
      <vt:lpstr>Connectedness in Directed Graphs (continued)</vt:lpstr>
      <vt:lpstr>The Connected Components of the Web Graph</vt:lpstr>
      <vt:lpstr>Counting Paths between Vertices</vt:lpstr>
      <vt:lpstr>Counting Paths between Vertices (continued)</vt:lpstr>
      <vt:lpstr>Euler and Hamiltonian Graphs</vt:lpstr>
      <vt:lpstr>Section Summary</vt:lpstr>
      <vt:lpstr>Euler Paths and Circuits</vt:lpstr>
      <vt:lpstr>Euler Paths and Circuits (continued)</vt:lpstr>
      <vt:lpstr>Necessary and Sufficient Conditions for Euler Circuits and Paths</vt:lpstr>
      <vt:lpstr>Necessary Conditions for Euler Circuits and Paths</vt:lpstr>
      <vt:lpstr>Sufficient Conditions for Euler Circuits and Paths</vt:lpstr>
      <vt:lpstr>Sufficient Conditions for Euler Circuits and Paths (continued)</vt:lpstr>
      <vt:lpstr>Algorithm for Constructing an  Euler Circuits</vt:lpstr>
      <vt:lpstr>Euler Circuits and Paths </vt:lpstr>
      <vt:lpstr>Applications of Euler Paths and Circuits</vt:lpstr>
      <vt:lpstr>Hamilton Paths and Circuits</vt:lpstr>
      <vt:lpstr>Hamilton Paths and Circuits</vt:lpstr>
      <vt:lpstr>Hamilton Paths and Circuits (continued)</vt:lpstr>
      <vt:lpstr>Necessary Conditions for Hamilton Circuits</vt:lpstr>
      <vt:lpstr>Applications of Hamilton Paths and Circuits</vt:lpstr>
      <vt:lpstr>Shortest-Path Problems</vt:lpstr>
      <vt:lpstr>Shortest-Path Problems</vt:lpstr>
      <vt:lpstr>Shortest-Path Problems</vt:lpstr>
      <vt:lpstr>Dijkstra’s algorithm </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Planar graphs</vt:lpstr>
      <vt:lpstr>Planar graphs</vt:lpstr>
      <vt:lpstr>Graph coloring</vt:lpstr>
      <vt:lpstr>Graph coloring</vt:lpstr>
      <vt:lpstr>Graph coloring</vt:lpstr>
      <vt:lpstr>Graph coloring</vt:lpstr>
      <vt:lpstr>Graph coloring</vt:lpstr>
      <vt:lpstr>The PageRank algorithm</vt:lpstr>
      <vt:lpstr>The basic PageRank algorithm</vt:lpstr>
      <vt:lpstr>Web link analysis</vt:lpstr>
      <vt:lpstr>Web link analysis</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The basic PageRank algorithm</vt:lpstr>
      <vt:lpstr>Adjustments to the basic model</vt:lpstr>
      <vt:lpstr>Adjustments to the basic model</vt:lpstr>
      <vt:lpstr>Adjustments to the basic model</vt:lpstr>
      <vt:lpstr>Adjustments to the basic model</vt:lpstr>
      <vt:lpstr>Computing PageRank</vt:lpstr>
      <vt:lpstr>Computing PageRank</vt:lpstr>
      <vt:lpstr>Personalization in PageRank</vt:lpstr>
      <vt:lpstr>Personalization in PageRank</vt:lpstr>
      <vt:lpstr>The PageRank problem as a sparse linear system</vt:lpstr>
      <vt:lpstr>The PageRank problem as a sparse linear system</vt:lpstr>
      <vt:lpstr>Trees</vt:lpstr>
      <vt:lpstr>Chapter Summary</vt:lpstr>
      <vt:lpstr>Introduction to Trees</vt:lpstr>
      <vt:lpstr>Section Summary</vt:lpstr>
      <vt:lpstr>Trees</vt:lpstr>
      <vt:lpstr>Trees (continued)</vt:lpstr>
      <vt:lpstr>Trees as Models</vt:lpstr>
      <vt:lpstr>Trees as Models</vt:lpstr>
      <vt:lpstr>Trees as Models</vt:lpstr>
      <vt:lpstr>Rooted Trees</vt:lpstr>
      <vt:lpstr>Rooted Tree Terminology</vt:lpstr>
      <vt:lpstr>Terminology for Rooted Trees</vt:lpstr>
      <vt:lpstr>m-ary Rooted Trees</vt:lpstr>
      <vt:lpstr>Ordered Rooted Trees</vt:lpstr>
      <vt:lpstr>Properties of Trees</vt:lpstr>
      <vt:lpstr>Counting Vertices in Full m-Ary Trees</vt:lpstr>
      <vt:lpstr>Counting Vertices in Full m-Ary Trees (continued)</vt:lpstr>
      <vt:lpstr>Level of vertices and height of trees</vt:lpstr>
      <vt:lpstr>Balanced m-Ary Trees</vt:lpstr>
      <vt:lpstr>The Bound for the Number of Leaves in an m-Ary Tree</vt:lpstr>
      <vt:lpstr>Huffman coding</vt:lpstr>
      <vt:lpstr>Huffman coding</vt:lpstr>
      <vt:lpstr>Huffman coding</vt:lpstr>
      <vt:lpstr>Huffman coding</vt:lpstr>
      <vt:lpstr>Huffman coding</vt:lpstr>
      <vt:lpstr>Huffman coding</vt:lpstr>
      <vt:lpstr>Tree Traversal</vt:lpstr>
      <vt:lpstr>Section Summary</vt:lpstr>
      <vt:lpstr>The universal address system</vt:lpstr>
      <vt:lpstr>Tree Traversal</vt:lpstr>
      <vt:lpstr>Preorder Traversal</vt:lpstr>
      <vt:lpstr>Preorder Traversal (continued)</vt:lpstr>
      <vt:lpstr>Inorder Traversal</vt:lpstr>
      <vt:lpstr>Inorder Traversal (continued)</vt:lpstr>
      <vt:lpstr>Postorder Traversal</vt:lpstr>
      <vt:lpstr>Postorder Traversal  (continued)</vt:lpstr>
      <vt:lpstr>Expression Trees</vt:lpstr>
      <vt:lpstr>Infix Notation</vt:lpstr>
      <vt:lpstr>Prefix Notation</vt:lpstr>
      <vt:lpstr>Postfix Notation</vt:lpstr>
      <vt:lpstr>Spanning Trees</vt:lpstr>
      <vt:lpstr>Section Summary</vt:lpstr>
      <vt:lpstr>Spanning Trees</vt:lpstr>
      <vt:lpstr>Spanning Trees (continued)</vt:lpstr>
      <vt:lpstr>Depth-First Search</vt:lpstr>
      <vt:lpstr>Depth-First Search (continued)</vt:lpstr>
      <vt:lpstr>Depth-First Search (continued)</vt:lpstr>
      <vt:lpstr>Depth-First Search Algorithm</vt:lpstr>
      <vt:lpstr>Breadth-First Search</vt:lpstr>
      <vt:lpstr>Breadth-First Search (continued)</vt:lpstr>
      <vt:lpstr>Breadth-First Search Algorithm</vt:lpstr>
      <vt:lpstr>Depth-First Search in Directed Graphs</vt:lpstr>
      <vt:lpstr>Minimum spanning tree</vt:lpstr>
      <vt:lpstr>Minimum spanning tree</vt:lpstr>
      <vt:lpstr>Minimum spanning tree</vt:lpstr>
      <vt:lpstr>Minimum spanning tree</vt:lpstr>
      <vt:lpstr>Minimum spanning tree</vt:lpstr>
      <vt:lpstr>Minimum spanning tree</vt:lpstr>
      <vt:lpstr>Minimum spanning tree</vt:lpstr>
      <vt:lpstr>Minimum spanning tree</vt:lpstr>
    </vt:vector>
  </TitlesOfParts>
  <Company>Monmouth University</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Valentin Haveaux</cp:lastModifiedBy>
  <cp:revision>779</cp:revision>
  <cp:lastPrinted>2017-09-25T09:33:11Z</cp:lastPrinted>
  <dcterms:created xsi:type="dcterms:W3CDTF">2016-09-21T08:19:59Z</dcterms:created>
  <dcterms:modified xsi:type="dcterms:W3CDTF">2017-10-01T10:09:11Z</dcterms:modified>
</cp:coreProperties>
</file>